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3" r:id="rId3"/>
    <p:sldId id="274" r:id="rId4"/>
    <p:sldId id="275" r:id="rId5"/>
    <p:sldId id="264" r:id="rId6"/>
    <p:sldId id="259" r:id="rId7"/>
    <p:sldId id="263" r:id="rId8"/>
    <p:sldId id="262" r:id="rId9"/>
    <p:sldId id="261" r:id="rId10"/>
    <p:sldId id="276" r:id="rId11"/>
    <p:sldId id="260" r:id="rId12"/>
    <p:sldId id="268" r:id="rId13"/>
    <p:sldId id="269" r:id="rId14"/>
    <p:sldId id="270" r:id="rId15"/>
    <p:sldId id="265" r:id="rId16"/>
    <p:sldId id="266" r:id="rId17"/>
    <p:sldId id="267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2E208E-AD1B-46C4-9B67-143C3DF342B8}" type="datetimeFigureOut">
              <a:rPr lang="en-CA" smtClean="0"/>
              <a:t>2023-01-23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3188B4-BB31-47BA-B3C5-5AA92BA7A5E0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/>
              <a:t>Current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Picture 2" descr="C:\Documents and Settings\gill_narinder\Local Settings\Temporary Internet Files\Content.IE5\MPIQD4XI\MP9003094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3"/>
            <a:ext cx="4320480" cy="438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666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en-CA" dirty="0"/>
                  <a:t>Example #4</a:t>
                </a:r>
              </a:p>
              <a:p>
                <a:pPr marL="82296" indent="0">
                  <a:buNone/>
                </a:pPr>
                <a:endParaRPr lang="en-CA" dirty="0"/>
              </a:p>
              <a:p>
                <a:pPr marL="82296" indent="0">
                  <a:buNone/>
                </a:pPr>
                <a:r>
                  <a:rPr lang="en-CA" dirty="0"/>
                  <a:t>A current of 0.0028 A is equivalent to ____________________ mA.</a:t>
                </a:r>
              </a:p>
              <a:p>
                <a:pPr marL="82296" indent="0">
                  <a:buNone/>
                </a:pPr>
                <a:endParaRPr lang="en-CA" dirty="0"/>
              </a:p>
              <a:p>
                <a:pPr marL="82296" indent="0">
                  <a:buNone/>
                </a:pPr>
                <a:r>
                  <a:rPr lang="en-CA" dirty="0"/>
                  <a:t>64 mA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𝑚𝐴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CA" dirty="0"/>
                  <a:t>=   0.064 A</a:t>
                </a:r>
              </a:p>
              <a:p>
                <a:pPr marL="82296" indent="0">
                  <a:buNone/>
                </a:pPr>
                <a:r>
                  <a:rPr lang="en-CA" dirty="0"/>
                  <a:t>	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167488" y="4221088"/>
            <a:ext cx="1512168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998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4320480" cy="6408712"/>
          </a:xfrm>
        </p:spPr>
        <p:txBody>
          <a:bodyPr>
            <a:normAutofit/>
          </a:bodyPr>
          <a:lstStyle/>
          <a:p>
            <a:r>
              <a:rPr lang="en-CA" sz="3600" dirty="0"/>
              <a:t>Current is measured by a device called an </a:t>
            </a:r>
            <a:r>
              <a:rPr lang="en-CA" sz="3600" b="1" dirty="0"/>
              <a:t>ammeter</a:t>
            </a:r>
            <a:r>
              <a:rPr lang="en-CA" sz="3600" dirty="0"/>
              <a:t>.</a:t>
            </a:r>
          </a:p>
          <a:p>
            <a:pPr marL="82296" indent="0">
              <a:buNone/>
            </a:pPr>
            <a:endParaRPr lang="en-CA" sz="3600" dirty="0"/>
          </a:p>
          <a:p>
            <a:r>
              <a:rPr lang="en-CA" sz="3600" dirty="0"/>
              <a:t>Typical amounts of current:</a:t>
            </a:r>
          </a:p>
          <a:p>
            <a:pPr lvl="1"/>
            <a:r>
              <a:rPr lang="en-CA" sz="3200" dirty="0"/>
              <a:t>In a light bulb is 1A</a:t>
            </a:r>
          </a:p>
          <a:p>
            <a:pPr lvl="1"/>
            <a:r>
              <a:rPr lang="en-CA" sz="3200" dirty="0"/>
              <a:t>In a TV is 4A</a:t>
            </a:r>
          </a:p>
          <a:p>
            <a:pPr lvl="1"/>
            <a:r>
              <a:rPr lang="en-CA" sz="3200" dirty="0"/>
              <a:t>In a car starter is 500 A</a:t>
            </a:r>
          </a:p>
          <a:p>
            <a:endParaRPr lang="en-C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352591"/>
              </p:ext>
            </p:extLst>
          </p:nvPr>
        </p:nvGraphicFramePr>
        <p:xfrm>
          <a:off x="5794898" y="476672"/>
          <a:ext cx="276576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467055" imgH="495369" progId="Paint.Picture">
                  <p:embed/>
                </p:oleObj>
              </mc:Choice>
              <mc:Fallback>
                <p:oleObj name="Bitmap Image" r:id="rId2" imgW="1467055" imgH="49536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898" y="476672"/>
                        <a:ext cx="2765762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5195" y="3212981"/>
            <a:ext cx="27394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504100"/>
              </p:ext>
            </p:extLst>
          </p:nvPr>
        </p:nvGraphicFramePr>
        <p:xfrm>
          <a:off x="6732240" y="3095439"/>
          <a:ext cx="14097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2247619" imgH="714286" progId="Paint.Picture">
                  <p:embed/>
                </p:oleObj>
              </mc:Choice>
              <mc:Fallback>
                <p:oleObj name="Bitmap Image" r:id="rId5" imgW="2247619" imgH="71428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3095439"/>
                        <a:ext cx="14097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35607" y="4051837"/>
            <a:ext cx="1511019" cy="51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31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Series vs.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390" y="1196752"/>
            <a:ext cx="8440154" cy="168897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CA" sz="3500" dirty="0"/>
              <a:t>In a circuit, devices (such as light bulbs or batteries) can be placed in two different ways.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600" y="2708920"/>
            <a:ext cx="4536504" cy="439248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CA" dirty="0"/>
              <a:t>1. </a:t>
            </a:r>
            <a:r>
              <a:rPr lang="en-CA" b="1" dirty="0"/>
              <a:t>SERIES</a:t>
            </a:r>
            <a:endParaRPr lang="en-CA" dirty="0"/>
          </a:p>
          <a:p>
            <a:r>
              <a:rPr lang="en-CA" dirty="0"/>
              <a:t>When devices are placed in series, the current goes through a </a:t>
            </a:r>
            <a:r>
              <a:rPr lang="en-CA" b="1" dirty="0">
                <a:solidFill>
                  <a:srgbClr val="FF0000"/>
                </a:solidFill>
              </a:rPr>
              <a:t>single</a:t>
            </a:r>
            <a:r>
              <a:rPr lang="en-CA" b="1" dirty="0"/>
              <a:t> path </a:t>
            </a:r>
            <a:r>
              <a:rPr lang="en-CA" dirty="0"/>
              <a:t>through all devices.</a:t>
            </a:r>
          </a:p>
          <a:p>
            <a:r>
              <a:rPr lang="en-CA" dirty="0"/>
              <a:t>In this circuit, there is only </a:t>
            </a:r>
            <a:r>
              <a:rPr lang="en-CA" b="1" dirty="0"/>
              <a:t>one path </a:t>
            </a:r>
            <a:r>
              <a:rPr lang="en-CA" dirty="0"/>
              <a:t>and the </a:t>
            </a:r>
            <a:r>
              <a:rPr lang="en-CA" b="1" dirty="0"/>
              <a:t>current</a:t>
            </a:r>
            <a:r>
              <a:rPr lang="en-CA" dirty="0"/>
              <a:t> goes through the two light bulbs in the </a:t>
            </a:r>
            <a:r>
              <a:rPr lang="en-CA" dirty="0">
                <a:solidFill>
                  <a:srgbClr val="FF0000"/>
                </a:solidFill>
              </a:rPr>
              <a:t>series</a:t>
            </a:r>
            <a:r>
              <a:rPr lang="en-CA" dirty="0"/>
              <a:t>.</a:t>
            </a:r>
          </a:p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40968"/>
            <a:ext cx="320063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Elbow Connector 5"/>
          <p:cNvCxnSpPr/>
          <p:nvPr/>
        </p:nvCxnSpPr>
        <p:spPr>
          <a:xfrm rot="10800000" flipV="1">
            <a:off x="7740352" y="4797152"/>
            <a:ext cx="1152128" cy="792088"/>
          </a:xfrm>
          <a:prstGeom prst="bentConnector3">
            <a:avLst>
              <a:gd name="adj1" fmla="val -93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V="1">
            <a:off x="5508104" y="4941168"/>
            <a:ext cx="936104" cy="360040"/>
          </a:xfrm>
          <a:prstGeom prst="bentConnector3">
            <a:avLst>
              <a:gd name="adj1" fmla="val 480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flipV="1">
            <a:off x="5796136" y="2996952"/>
            <a:ext cx="1152128" cy="360040"/>
          </a:xfrm>
          <a:prstGeom prst="bentConnector3">
            <a:avLst>
              <a:gd name="adj1" fmla="val -212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8280412" y="3176972"/>
            <a:ext cx="648072" cy="576064"/>
          </a:xfrm>
          <a:prstGeom prst="bentConnector3">
            <a:avLst>
              <a:gd name="adj1" fmla="val -685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39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600" y="133711"/>
            <a:ext cx="7848872" cy="199914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CA" dirty="0"/>
              <a:t>2. </a:t>
            </a:r>
            <a:r>
              <a:rPr lang="en-CA" b="1" dirty="0"/>
              <a:t>PARALLEL</a:t>
            </a:r>
            <a:endParaRPr lang="en-CA" dirty="0"/>
          </a:p>
          <a:p>
            <a:r>
              <a:rPr lang="en-CA" dirty="0"/>
              <a:t> When devices are placed in parallel, there are 2 or </a:t>
            </a:r>
            <a:r>
              <a:rPr lang="en-CA" b="1" dirty="0"/>
              <a:t>more paths </a:t>
            </a:r>
            <a:r>
              <a:rPr lang="en-CA" dirty="0"/>
              <a:t>that the </a:t>
            </a:r>
            <a:r>
              <a:rPr lang="en-CA" dirty="0">
                <a:solidFill>
                  <a:srgbClr val="FF0000"/>
                </a:solidFill>
              </a:rPr>
              <a:t>current</a:t>
            </a:r>
            <a:r>
              <a:rPr lang="en-CA" dirty="0"/>
              <a:t> can take 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43608" y="1772816"/>
            <a:ext cx="7632848" cy="1008112"/>
          </a:xfrm>
        </p:spPr>
        <p:txBody>
          <a:bodyPr>
            <a:normAutofit/>
          </a:bodyPr>
          <a:lstStyle/>
          <a:p>
            <a:r>
              <a:rPr lang="en-CA" dirty="0"/>
              <a:t>Current </a:t>
            </a:r>
            <a:r>
              <a:rPr lang="en-CA" b="1" dirty="0">
                <a:solidFill>
                  <a:srgbClr val="FF0000"/>
                </a:solidFill>
              </a:rPr>
              <a:t>splits</a:t>
            </a:r>
            <a:r>
              <a:rPr lang="en-CA" b="1" dirty="0"/>
              <a:t>:</a:t>
            </a:r>
            <a:r>
              <a:rPr lang="en-CA" dirty="0"/>
              <a:t> some electrons go through one device, and some go through the other(s).</a:t>
            </a:r>
          </a:p>
          <a:p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29000"/>
            <a:ext cx="612362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Elbow Connector 7"/>
          <p:cNvCxnSpPr/>
          <p:nvPr/>
        </p:nvCxnSpPr>
        <p:spPr>
          <a:xfrm>
            <a:off x="1907704" y="5661248"/>
            <a:ext cx="1080120" cy="648072"/>
          </a:xfrm>
          <a:prstGeom prst="bentConnector3">
            <a:avLst>
              <a:gd name="adj1" fmla="val -1805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5400000" flipH="1" flipV="1">
            <a:off x="4338710" y="5822530"/>
            <a:ext cx="648072" cy="325508"/>
          </a:xfrm>
          <a:prstGeom prst="bentConnector3">
            <a:avLst>
              <a:gd name="adj1" fmla="val 190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5400000" flipH="1" flipV="1">
            <a:off x="5741394" y="5816159"/>
            <a:ext cx="648072" cy="325508"/>
          </a:xfrm>
          <a:prstGeom prst="bentConnector3">
            <a:avLst>
              <a:gd name="adj1" fmla="val 190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 flipH="1" flipV="1">
            <a:off x="7336745" y="5779029"/>
            <a:ext cx="648072" cy="325508"/>
          </a:xfrm>
          <a:prstGeom prst="bentConnector3">
            <a:avLst>
              <a:gd name="adj1" fmla="val -264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>
            <a:off x="7308304" y="3284984"/>
            <a:ext cx="515232" cy="432048"/>
          </a:xfrm>
          <a:prstGeom prst="bentConnector3">
            <a:avLst>
              <a:gd name="adj1" fmla="val 2321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0800000">
            <a:off x="5902676" y="3284984"/>
            <a:ext cx="541532" cy="432048"/>
          </a:xfrm>
          <a:prstGeom prst="bentConnector3">
            <a:avLst>
              <a:gd name="adj1" fmla="val 211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0800000">
            <a:off x="4642536" y="3284984"/>
            <a:ext cx="541532" cy="432048"/>
          </a:xfrm>
          <a:prstGeom prst="bentConnector3">
            <a:avLst>
              <a:gd name="adj1" fmla="val 211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5400000">
            <a:off x="1691680" y="3356992"/>
            <a:ext cx="720080" cy="576064"/>
          </a:xfrm>
          <a:prstGeom prst="bentConnector3">
            <a:avLst>
              <a:gd name="adj1" fmla="val -306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F8232F6-C6AC-6B65-A37E-8EEF2EABD4D1}"/>
              </a:ext>
            </a:extLst>
          </p:cNvPr>
          <p:cNvCxnSpPr/>
          <p:nvPr/>
        </p:nvCxnSpPr>
        <p:spPr>
          <a:xfrm>
            <a:off x="4833512" y="6295671"/>
            <a:ext cx="538588" cy="63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83176D7-D786-5D41-1778-57EEE1D3F762}"/>
              </a:ext>
            </a:extLst>
          </p:cNvPr>
          <p:cNvCxnSpPr/>
          <p:nvPr/>
        </p:nvCxnSpPr>
        <p:spPr>
          <a:xfrm>
            <a:off x="6220172" y="6289300"/>
            <a:ext cx="538588" cy="63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35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820" y="208483"/>
            <a:ext cx="7498080" cy="4800600"/>
          </a:xfrm>
        </p:spPr>
        <p:txBody>
          <a:bodyPr/>
          <a:lstStyle/>
          <a:p>
            <a:r>
              <a:rPr lang="en-CA" dirty="0"/>
              <a:t>Decide whether each circuit is </a:t>
            </a:r>
            <a:r>
              <a:rPr lang="en-CA" b="1" u="sng" dirty="0"/>
              <a:t>S</a:t>
            </a:r>
            <a:r>
              <a:rPr lang="en-CA" dirty="0"/>
              <a:t>eries, </a:t>
            </a:r>
            <a:r>
              <a:rPr lang="en-CA" b="1" u="sng" dirty="0"/>
              <a:t>P</a:t>
            </a:r>
            <a:r>
              <a:rPr lang="en-CA" dirty="0"/>
              <a:t>arallel, or a </a:t>
            </a:r>
            <a:r>
              <a:rPr lang="en-CA" b="1" u="sng" dirty="0"/>
              <a:t>C</a:t>
            </a:r>
            <a:r>
              <a:rPr lang="en-CA" dirty="0"/>
              <a:t>ombination of the two.</a:t>
            </a:r>
          </a:p>
          <a:p>
            <a:pPr marL="82296" indent="0">
              <a:buNone/>
            </a:pPr>
            <a:endParaRPr lang="en-CA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87" y="1745699"/>
            <a:ext cx="77724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49" y="3903804"/>
            <a:ext cx="80676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35696" y="242411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SERIES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4812" y="174569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SERIES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35649" y="2812286"/>
            <a:ext cx="124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PARALLEL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09984" y="27833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SERIES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6050" y="529713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SERIES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97938" y="500401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SERIES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08538" y="498965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SERIES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49844" y="5494684"/>
            <a:ext cx="124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PARALLEL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73667" y="2123123"/>
            <a:ext cx="124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PARALLEL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630" y="4692396"/>
            <a:ext cx="124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PARALLEL</a:t>
            </a:r>
          </a:p>
        </p:txBody>
      </p:sp>
    </p:spTree>
    <p:extLst>
      <p:ext uri="{BB962C8B-B14F-4D97-AF65-F5344CB8AC3E}">
        <p14:creationId xmlns:p14="http://schemas.microsoft.com/office/powerpoint/2010/main" val="361519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Calculating Current in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40848" cy="4800600"/>
          </a:xfrm>
        </p:spPr>
        <p:txBody>
          <a:bodyPr>
            <a:normAutofit/>
          </a:bodyPr>
          <a:lstStyle/>
          <a:p>
            <a:r>
              <a:rPr lang="en-CA" b="1" dirty="0"/>
              <a:t>Current</a:t>
            </a:r>
            <a:r>
              <a:rPr lang="en-CA" dirty="0"/>
              <a:t> (I)</a:t>
            </a:r>
          </a:p>
          <a:p>
            <a:pPr lvl="1"/>
            <a:r>
              <a:rPr lang="en-CA" dirty="0"/>
              <a:t>Measured in Amperes (A)</a:t>
            </a:r>
          </a:p>
          <a:p>
            <a:pPr lvl="1"/>
            <a:r>
              <a:rPr lang="en-CA" dirty="0"/>
              <a:t>When you place an Ammeter in SERIES the current </a:t>
            </a:r>
            <a:r>
              <a:rPr lang="en-CA" b="1" dirty="0"/>
              <a:t>stays the same </a:t>
            </a:r>
            <a:endParaRPr lang="en-CA" dirty="0"/>
          </a:p>
          <a:p>
            <a:r>
              <a:rPr lang="en-CA" dirty="0"/>
              <a:t>Series: 			</a:t>
            </a:r>
          </a:p>
        </p:txBody>
      </p:sp>
      <p:pic>
        <p:nvPicPr>
          <p:cNvPr id="4" name="Picture 3" descr="001 - Copy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84268" y="4075331"/>
            <a:ext cx="3543528" cy="26642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27CEFA-71F2-C521-26DE-D500EB6A3E04}"/>
                  </a:ext>
                </a:extLst>
              </p:cNvPr>
              <p:cNvSpPr txBox="1"/>
              <p:nvPr/>
            </p:nvSpPr>
            <p:spPr>
              <a:xfrm>
                <a:off x="3203848" y="3429000"/>
                <a:ext cx="330725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CA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CA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CA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27CEFA-71F2-C521-26DE-D500EB6A3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429000"/>
                <a:ext cx="330725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4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Calculating Current in PARALLEL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447800"/>
            <a:ext cx="7168840" cy="4800600"/>
          </a:xfrm>
        </p:spPr>
        <p:txBody>
          <a:bodyPr/>
          <a:lstStyle/>
          <a:p>
            <a:r>
              <a:rPr lang="en-CA" b="1" dirty="0"/>
              <a:t>Current</a:t>
            </a:r>
            <a:r>
              <a:rPr lang="en-CA" dirty="0"/>
              <a:t> (I)</a:t>
            </a:r>
          </a:p>
          <a:p>
            <a:pPr lvl="1"/>
            <a:r>
              <a:rPr lang="en-CA" dirty="0"/>
              <a:t>Measured in Amperes (A)</a:t>
            </a:r>
          </a:p>
          <a:p>
            <a:pPr lvl="1"/>
            <a:r>
              <a:rPr lang="en-CA" dirty="0"/>
              <a:t>When you place an Ammeter in PARALLEL, you </a:t>
            </a:r>
            <a:r>
              <a:rPr lang="en-CA" b="1" dirty="0"/>
              <a:t>add </a:t>
            </a:r>
            <a:r>
              <a:rPr lang="en-CA" dirty="0"/>
              <a:t>the current to find a total.</a:t>
            </a:r>
          </a:p>
          <a:p>
            <a:r>
              <a:rPr lang="en-CA" dirty="0"/>
              <a:t>Parallel: 			</a:t>
            </a:r>
          </a:p>
          <a:p>
            <a:endParaRPr lang="en-CA" dirty="0"/>
          </a:p>
        </p:txBody>
      </p:sp>
      <p:pic>
        <p:nvPicPr>
          <p:cNvPr id="6" name="Picture 5" descr="001 - Copy (2) - Cop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01919" y="4423122"/>
            <a:ext cx="3436218" cy="21602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24B909-8CBC-7E51-1C2E-C060FD6BA04F}"/>
                  </a:ext>
                </a:extLst>
              </p:cNvPr>
              <p:cNvSpPr txBox="1"/>
              <p:nvPr/>
            </p:nvSpPr>
            <p:spPr>
              <a:xfrm>
                <a:off x="3491880" y="3637801"/>
                <a:ext cx="38586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3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CA" sz="36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en-CA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CA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3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CA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3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3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CA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sz="3600" dirty="0"/>
                  <a:t>+…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524B909-8CBC-7E51-1C2E-C060FD6BA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637801"/>
                <a:ext cx="3858685" cy="646331"/>
              </a:xfrm>
              <a:prstGeom prst="rect">
                <a:avLst/>
              </a:prstGeom>
              <a:blipFill>
                <a:blip r:embed="rId3"/>
                <a:stretch>
                  <a:fillRect t="-15094" r="-3791" b="-3490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23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/>
              <a:t>Example #4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640448" cy="4645496"/>
          </a:xfrm>
        </p:spPr>
        <p:txBody>
          <a:bodyPr/>
          <a:lstStyle/>
          <a:p>
            <a:pPr marL="82296" indent="0">
              <a:buNone/>
            </a:pPr>
            <a:r>
              <a:rPr lang="en-CA" dirty="0"/>
              <a:t>Find the total current for the following circuit.</a:t>
            </a:r>
          </a:p>
        </p:txBody>
      </p:sp>
      <p:pic>
        <p:nvPicPr>
          <p:cNvPr id="4" name="Picture 3" descr="001 - Copy (2) - Cop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4088" y="1340768"/>
            <a:ext cx="3436218" cy="2160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0232" y="1772816"/>
            <a:ext cx="709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10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68344" y="1772816"/>
            <a:ext cx="709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12 A</a:t>
            </a:r>
          </a:p>
        </p:txBody>
      </p:sp>
      <p:sp>
        <p:nvSpPr>
          <p:cNvPr id="7" name="Rectangle 6"/>
          <p:cNvSpPr/>
          <p:nvPr/>
        </p:nvSpPr>
        <p:spPr>
          <a:xfrm>
            <a:off x="3384448" y="5496606"/>
            <a:ext cx="1187552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DCCD54E-31B8-6E7F-2E0F-C90F2D48AFCE}"/>
                  </a:ext>
                </a:extLst>
              </p:cNvPr>
              <p:cNvSpPr txBox="1"/>
              <p:nvPr/>
            </p:nvSpPr>
            <p:spPr>
              <a:xfrm>
                <a:off x="1691680" y="3519571"/>
                <a:ext cx="325595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CA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CA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CA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DCCD54E-31B8-6E7F-2E0F-C90F2D48A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519571"/>
                <a:ext cx="3255956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7AE01FA-C34A-B98D-046A-7E5DDD5589DE}"/>
                  </a:ext>
                </a:extLst>
              </p:cNvPr>
              <p:cNvSpPr txBox="1"/>
              <p:nvPr/>
            </p:nvSpPr>
            <p:spPr>
              <a:xfrm>
                <a:off x="2881314" y="4487593"/>
                <a:ext cx="31495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+12 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CA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7AE01FA-C34A-B98D-046A-7E5DDD558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14" y="4487593"/>
                <a:ext cx="3149580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1DB514-F140-5598-52E9-704099658BF3}"/>
                  </a:ext>
                </a:extLst>
              </p:cNvPr>
              <p:cNvSpPr txBox="1"/>
              <p:nvPr/>
            </p:nvSpPr>
            <p:spPr>
              <a:xfrm>
                <a:off x="2881314" y="5474178"/>
                <a:ext cx="16927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=22 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CA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1DB514-F140-5598-52E9-704099658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14" y="5474178"/>
                <a:ext cx="1692771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000488" cy="4573488"/>
          </a:xfrm>
        </p:spPr>
        <p:txBody>
          <a:bodyPr/>
          <a:lstStyle/>
          <a:p>
            <a:pPr marL="82296" indent="0">
              <a:buNone/>
            </a:pPr>
            <a:r>
              <a:rPr lang="en-CA" dirty="0"/>
              <a:t>Find the total current for the following circuit.</a:t>
            </a:r>
          </a:p>
          <a:p>
            <a:endParaRPr lang="en-CA" dirty="0"/>
          </a:p>
        </p:txBody>
      </p:sp>
      <p:pic>
        <p:nvPicPr>
          <p:cNvPr id="5" name="Picture 4" descr="001 - Copy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6096" y="692696"/>
            <a:ext cx="3543528" cy="2664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57135" y="3233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12 A</a:t>
            </a:r>
          </a:p>
        </p:txBody>
      </p:sp>
      <p:sp>
        <p:nvSpPr>
          <p:cNvPr id="7" name="Rectangle 6"/>
          <p:cNvSpPr/>
          <p:nvPr/>
        </p:nvSpPr>
        <p:spPr>
          <a:xfrm>
            <a:off x="5148064" y="3861048"/>
            <a:ext cx="1039845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A281F6-D65E-B566-0A82-622A6E6ABFC4}"/>
                  </a:ext>
                </a:extLst>
              </p:cNvPr>
              <p:cNvSpPr txBox="1"/>
              <p:nvPr/>
            </p:nvSpPr>
            <p:spPr>
              <a:xfrm>
                <a:off x="1547664" y="3861048"/>
                <a:ext cx="471436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CA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CA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CA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A281F6-D65E-B566-0A82-622A6E6AB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861048"/>
                <a:ext cx="471436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8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5160796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How long does it take 40 C of charge to pass by a point if the current in the circuit is 0.76 A ?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513" y="476672"/>
            <a:ext cx="2309495" cy="222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231855" y="3831298"/>
            <a:ext cx="1254746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6FCB0A-46CE-62A1-A3D7-51486F85F5D1}"/>
                  </a:ext>
                </a:extLst>
              </p:cNvPr>
              <p:cNvSpPr txBox="1"/>
              <p:nvPr/>
            </p:nvSpPr>
            <p:spPr>
              <a:xfrm>
                <a:off x="1691680" y="3609535"/>
                <a:ext cx="1584176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n-CA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6FCB0A-46CE-62A1-A3D7-51486F85F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609535"/>
                <a:ext cx="1584176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C57500-7B89-E2E3-3D64-929657A04783}"/>
                  </a:ext>
                </a:extLst>
              </p:cNvPr>
              <p:cNvSpPr txBox="1"/>
              <p:nvPr/>
            </p:nvSpPr>
            <p:spPr>
              <a:xfrm>
                <a:off x="2971354" y="3609534"/>
                <a:ext cx="1964776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0.76</m:t>
                          </m:r>
                          <m:r>
                            <a:rPr lang="en-CA" sz="3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CA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C57500-7B89-E2E3-3D64-929657A047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354" y="3609534"/>
                <a:ext cx="1964776" cy="11330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C9AB5A-FBAE-DF99-45CD-4C0C099FEBCF}"/>
                  </a:ext>
                </a:extLst>
              </p:cNvPr>
              <p:cNvSpPr txBox="1"/>
              <p:nvPr/>
            </p:nvSpPr>
            <p:spPr>
              <a:xfrm>
                <a:off x="4643522" y="3861460"/>
                <a:ext cx="19677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=52.6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CA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6C9AB5A-FBAE-DF99-45CD-4C0C099FEB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522" y="3861460"/>
                <a:ext cx="1967730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38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D7A01-DC74-4E5C-B4D4-088A1BC8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Current?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A37BA-C902-433B-B812-E222F955E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CA" dirty="0"/>
              <a:t>Current is the </a:t>
            </a:r>
            <a:r>
              <a:rPr lang="en-CA" b="1" dirty="0"/>
              <a:t>flow of electrons </a:t>
            </a:r>
            <a:r>
              <a:rPr lang="en-CA" dirty="0"/>
              <a:t>through a circuit. </a:t>
            </a:r>
          </a:p>
        </p:txBody>
      </p:sp>
    </p:spTree>
    <p:extLst>
      <p:ext uri="{BB962C8B-B14F-4D97-AF65-F5344CB8AC3E}">
        <p14:creationId xmlns:p14="http://schemas.microsoft.com/office/powerpoint/2010/main" val="231876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F217C-B9A9-4B1F-B4AC-9FA2F5ED2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do Electrons Move?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A740B-099D-4A9D-8720-3D49C5D99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 electrochemical cell (battery) uses chemical reactions to move electrons. This creates a “potential difference” between the ends of the battery.</a:t>
            </a:r>
          </a:p>
          <a:p>
            <a:pPr lvl="1"/>
            <a:r>
              <a:rPr lang="en-CA" dirty="0"/>
              <a:t>Positive terminal is </a:t>
            </a:r>
            <a:br>
              <a:rPr lang="en-CA" dirty="0"/>
            </a:br>
            <a:r>
              <a:rPr lang="en-CA" dirty="0"/>
              <a:t>positively charged</a:t>
            </a:r>
          </a:p>
          <a:p>
            <a:pPr lvl="1"/>
            <a:r>
              <a:rPr lang="en-CA" dirty="0"/>
              <a:t>Negative terminal is </a:t>
            </a:r>
            <a:br>
              <a:rPr lang="en-CA" dirty="0"/>
            </a:br>
            <a:r>
              <a:rPr lang="en-CA" dirty="0"/>
              <a:t>negatively charged and </a:t>
            </a:r>
            <a:br>
              <a:rPr lang="en-CA" dirty="0"/>
            </a:br>
            <a:r>
              <a:rPr lang="en-CA" dirty="0"/>
              <a:t>has an excess of </a:t>
            </a:r>
            <a:br>
              <a:rPr lang="en-CA" dirty="0"/>
            </a:br>
            <a:r>
              <a:rPr lang="en-CA" b="1" dirty="0"/>
              <a:t>electrons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4B09CD-4B4C-4E7F-9E9C-34C7373BA63B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8599" y="3861048"/>
            <a:ext cx="27394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lus 7">
            <a:extLst>
              <a:ext uri="{FF2B5EF4-FFF2-40B4-BE49-F238E27FC236}">
                <a16:creationId xmlns:a16="http://schemas.microsoft.com/office/drawing/2014/main" id="{AF729459-304F-47B7-AB35-0A5CED316157}"/>
              </a:ext>
            </a:extLst>
          </p:cNvPr>
          <p:cNvSpPr/>
          <p:nvPr/>
        </p:nvSpPr>
        <p:spPr>
          <a:xfrm>
            <a:off x="5979955" y="4416718"/>
            <a:ext cx="288032" cy="288032"/>
          </a:xfrm>
          <a:prstGeom prst="mathPl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Minus 8">
            <a:extLst>
              <a:ext uri="{FF2B5EF4-FFF2-40B4-BE49-F238E27FC236}">
                <a16:creationId xmlns:a16="http://schemas.microsoft.com/office/drawing/2014/main" id="{985485E0-3886-40D5-A6C7-DE5611E5C3C0}"/>
              </a:ext>
            </a:extLst>
          </p:cNvPr>
          <p:cNvSpPr/>
          <p:nvPr/>
        </p:nvSpPr>
        <p:spPr>
          <a:xfrm>
            <a:off x="6102393" y="4952818"/>
            <a:ext cx="248229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40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F217C-B9A9-4B1F-B4AC-9FA2F5ED2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do Electrons Move?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A740B-099D-4A9D-8720-3D49C5D99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a circuit connects the two ends of the cell, current flows through the wire. </a:t>
            </a:r>
          </a:p>
          <a:p>
            <a:pPr lvl="1"/>
            <a:r>
              <a:rPr lang="en-CA" dirty="0"/>
              <a:t>Electrons are repelled by the </a:t>
            </a:r>
            <a:r>
              <a:rPr lang="en-CA" b="1" dirty="0"/>
              <a:t>negative</a:t>
            </a:r>
            <a:r>
              <a:rPr lang="en-CA" dirty="0"/>
              <a:t> terminal and are attracted by the </a:t>
            </a:r>
            <a:r>
              <a:rPr lang="en-CA" b="1" dirty="0"/>
              <a:t>positive</a:t>
            </a:r>
            <a:r>
              <a:rPr lang="en-CA" dirty="0"/>
              <a:t> terminal. </a:t>
            </a:r>
          </a:p>
          <a:p>
            <a:pPr lvl="1"/>
            <a:r>
              <a:rPr lang="en-CA" dirty="0"/>
              <a:t>Electrons cannot move </a:t>
            </a:r>
            <a:br>
              <a:rPr lang="en-CA" dirty="0"/>
            </a:br>
            <a:r>
              <a:rPr lang="en-CA" dirty="0"/>
              <a:t>through </a:t>
            </a:r>
            <a:r>
              <a:rPr lang="en-CA" b="1" dirty="0"/>
              <a:t>air (insulator) </a:t>
            </a:r>
            <a:br>
              <a:rPr lang="en-CA" dirty="0"/>
            </a:br>
            <a:r>
              <a:rPr lang="en-CA" dirty="0"/>
              <a:t>but they can definitely </a:t>
            </a:r>
            <a:br>
              <a:rPr lang="en-CA" dirty="0"/>
            </a:br>
            <a:r>
              <a:rPr lang="en-CA" dirty="0"/>
              <a:t>move through a </a:t>
            </a:r>
            <a:r>
              <a:rPr lang="en-CA" b="1" dirty="0"/>
              <a:t>wire </a:t>
            </a:r>
            <a:br>
              <a:rPr lang="en-CA" b="1" dirty="0"/>
            </a:br>
            <a:r>
              <a:rPr lang="en-CA" b="1" dirty="0"/>
              <a:t>(conductor)</a:t>
            </a:r>
            <a:r>
              <a:rPr lang="en-CA" dirty="0"/>
              <a:t>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7B70D0-2459-47D1-B630-3B74B9185D8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8599" y="3861048"/>
            <a:ext cx="27394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us 7">
            <a:extLst>
              <a:ext uri="{FF2B5EF4-FFF2-40B4-BE49-F238E27FC236}">
                <a16:creationId xmlns:a16="http://schemas.microsoft.com/office/drawing/2014/main" id="{AC1DF840-24C7-4445-96FD-D6FCE72015F2}"/>
              </a:ext>
            </a:extLst>
          </p:cNvPr>
          <p:cNvSpPr/>
          <p:nvPr/>
        </p:nvSpPr>
        <p:spPr>
          <a:xfrm>
            <a:off x="5979955" y="4416718"/>
            <a:ext cx="288032" cy="288032"/>
          </a:xfrm>
          <a:prstGeom prst="mathPl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Minus 8">
            <a:extLst>
              <a:ext uri="{FF2B5EF4-FFF2-40B4-BE49-F238E27FC236}">
                <a16:creationId xmlns:a16="http://schemas.microsoft.com/office/drawing/2014/main" id="{D597F314-07F2-467B-A642-0396AD476825}"/>
              </a:ext>
            </a:extLst>
          </p:cNvPr>
          <p:cNvSpPr/>
          <p:nvPr/>
        </p:nvSpPr>
        <p:spPr>
          <a:xfrm>
            <a:off x="6102393" y="4952818"/>
            <a:ext cx="248229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Elbow Connector 10">
            <a:extLst>
              <a:ext uri="{FF2B5EF4-FFF2-40B4-BE49-F238E27FC236}">
                <a16:creationId xmlns:a16="http://schemas.microsoft.com/office/drawing/2014/main" id="{01527869-46C4-4E41-83DA-690B56F09365}"/>
              </a:ext>
            </a:extLst>
          </p:cNvPr>
          <p:cNvCxnSpPr/>
          <p:nvPr/>
        </p:nvCxnSpPr>
        <p:spPr>
          <a:xfrm>
            <a:off x="6267987" y="5484649"/>
            <a:ext cx="792088" cy="612067"/>
          </a:xfrm>
          <a:prstGeom prst="bentConnector3">
            <a:avLst>
              <a:gd name="adj1" fmla="val 1222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14">
            <a:extLst>
              <a:ext uri="{FF2B5EF4-FFF2-40B4-BE49-F238E27FC236}">
                <a16:creationId xmlns:a16="http://schemas.microsoft.com/office/drawing/2014/main" id="{11BDF847-EC23-41EB-B15E-A37D49ABB1B2}"/>
              </a:ext>
            </a:extLst>
          </p:cNvPr>
          <p:cNvCxnSpPr/>
          <p:nvPr/>
        </p:nvCxnSpPr>
        <p:spPr>
          <a:xfrm rot="5400000" flipH="1" flipV="1">
            <a:off x="8196811" y="5499152"/>
            <a:ext cx="1063662" cy="129126"/>
          </a:xfrm>
          <a:prstGeom prst="bentConnector3">
            <a:avLst>
              <a:gd name="adj1" fmla="val -448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72E47B-8479-47B3-95BA-2AAA5E3331F6}"/>
              </a:ext>
            </a:extLst>
          </p:cNvPr>
          <p:cNvCxnSpPr/>
          <p:nvPr/>
        </p:nvCxnSpPr>
        <p:spPr>
          <a:xfrm flipH="1">
            <a:off x="7060075" y="3727927"/>
            <a:ext cx="89630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30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5616" y="1433830"/>
            <a:ext cx="4536504" cy="5307538"/>
          </a:xfrm>
        </p:spPr>
        <p:txBody>
          <a:bodyPr>
            <a:normAutofit fontScale="92500" lnSpcReduction="10000"/>
          </a:bodyPr>
          <a:lstStyle/>
          <a:p>
            <a:r>
              <a:rPr lang="en-CA" sz="4000" dirty="0"/>
              <a:t>This is called </a:t>
            </a:r>
            <a:r>
              <a:rPr lang="en-CA" sz="4000" dirty="0">
                <a:solidFill>
                  <a:srgbClr val="FF0000"/>
                </a:solidFill>
              </a:rPr>
              <a:t>conventional current </a:t>
            </a:r>
            <a:endParaRPr lang="en-CA" sz="4000" dirty="0"/>
          </a:p>
          <a:p>
            <a:pPr lvl="1"/>
            <a:r>
              <a:rPr lang="en-CA" sz="3200" dirty="0"/>
              <a:t>defined as the direction positive charges move in a circuit </a:t>
            </a:r>
          </a:p>
          <a:p>
            <a:pPr lvl="1"/>
            <a:r>
              <a:rPr lang="en-CA" sz="3200" dirty="0"/>
              <a:t>from positive to negative</a:t>
            </a:r>
          </a:p>
          <a:p>
            <a:pPr lvl="1"/>
            <a:r>
              <a:rPr lang="en-CA" sz="3200" dirty="0"/>
              <a:t>we now know this isn’t the way it actually works.</a:t>
            </a:r>
          </a:p>
          <a:p>
            <a:pPr marL="82296" indent="0">
              <a:buNone/>
            </a:pPr>
            <a:endParaRPr lang="en-CA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1043608" y="116632"/>
            <a:ext cx="7848872" cy="1440160"/>
          </a:xfrm>
        </p:spPr>
        <p:txBody>
          <a:bodyPr>
            <a:normAutofit fontScale="92500" lnSpcReduction="10000"/>
          </a:bodyPr>
          <a:lstStyle/>
          <a:p>
            <a:r>
              <a:rPr lang="en-CA" sz="3200" dirty="0"/>
              <a:t>When scientists discovered electric current, they assumed that positive charges were moving.  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140968"/>
            <a:ext cx="27394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us 4"/>
          <p:cNvSpPr/>
          <p:nvPr/>
        </p:nvSpPr>
        <p:spPr>
          <a:xfrm>
            <a:off x="6094795" y="3621534"/>
            <a:ext cx="288032" cy="288032"/>
          </a:xfrm>
          <a:prstGeom prst="mathPl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Minus 5"/>
          <p:cNvSpPr/>
          <p:nvPr/>
        </p:nvSpPr>
        <p:spPr>
          <a:xfrm>
            <a:off x="6134598" y="4233622"/>
            <a:ext cx="248229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Elbow Connector 7"/>
          <p:cNvCxnSpPr/>
          <p:nvPr/>
        </p:nvCxnSpPr>
        <p:spPr>
          <a:xfrm flipV="1">
            <a:off x="6382827" y="2996952"/>
            <a:ext cx="709453" cy="360040"/>
          </a:xfrm>
          <a:prstGeom prst="bentConnector3">
            <a:avLst>
              <a:gd name="adj1" fmla="val -6275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8184145" y="3201231"/>
            <a:ext cx="912614" cy="504056"/>
          </a:xfrm>
          <a:prstGeom prst="bentConnector3">
            <a:avLst>
              <a:gd name="adj1" fmla="val -803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948264" y="5445224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ultiply 15"/>
          <p:cNvSpPr/>
          <p:nvPr/>
        </p:nvSpPr>
        <p:spPr>
          <a:xfrm>
            <a:off x="5364088" y="1736812"/>
            <a:ext cx="4320480" cy="4824536"/>
          </a:xfrm>
          <a:prstGeom prst="mathMultiply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28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Calculating Current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648" y="1484784"/>
            <a:ext cx="4968552" cy="1656184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CA" sz="4200" dirty="0"/>
              <a:t>Current is the amount of charge that passes a point in a circuit every second: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5988" y="4149080"/>
            <a:ext cx="8701657" cy="252028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CA" b="1" dirty="0"/>
              <a:t> I: </a:t>
            </a:r>
            <a:r>
              <a:rPr lang="en-CA" dirty="0"/>
              <a:t>is the symbol for </a:t>
            </a:r>
            <a:r>
              <a:rPr lang="en-CA" b="1" dirty="0"/>
              <a:t>current</a:t>
            </a:r>
            <a:r>
              <a:rPr lang="en-CA" dirty="0"/>
              <a:t>, measured in </a:t>
            </a:r>
            <a:r>
              <a:rPr lang="en-CA" b="1" dirty="0"/>
              <a:t>amperes</a:t>
            </a:r>
            <a:r>
              <a:rPr lang="en-CA" dirty="0"/>
              <a:t> (A)</a:t>
            </a:r>
          </a:p>
          <a:p>
            <a:pPr marL="82296" indent="0">
              <a:buNone/>
            </a:pPr>
            <a:r>
              <a:rPr lang="en-CA" b="1" dirty="0"/>
              <a:t>Q</a:t>
            </a:r>
            <a:r>
              <a:rPr lang="en-CA" dirty="0"/>
              <a:t>: is the symbol for </a:t>
            </a:r>
            <a:r>
              <a:rPr lang="en-CA" b="1" dirty="0"/>
              <a:t>charge</a:t>
            </a:r>
            <a:r>
              <a:rPr lang="en-CA" dirty="0"/>
              <a:t>, measured in </a:t>
            </a:r>
            <a:r>
              <a:rPr lang="en-CA" b="1" dirty="0"/>
              <a:t>coulombs</a:t>
            </a:r>
            <a:r>
              <a:rPr lang="en-CA" dirty="0"/>
              <a:t> (C) </a:t>
            </a:r>
          </a:p>
          <a:p>
            <a:pPr marL="82296" indent="0">
              <a:buNone/>
            </a:pPr>
            <a:r>
              <a:rPr lang="en-CA" b="1" dirty="0"/>
              <a:t> t</a:t>
            </a:r>
            <a:r>
              <a:rPr lang="en-CA" dirty="0"/>
              <a:t>: is </a:t>
            </a:r>
            <a:r>
              <a:rPr lang="en-CA" b="1" dirty="0"/>
              <a:t>time</a:t>
            </a:r>
            <a:r>
              <a:rPr lang="en-CA" dirty="0"/>
              <a:t>, measured in </a:t>
            </a:r>
            <a:r>
              <a:rPr lang="en-CA" b="1" dirty="0"/>
              <a:t>seconds (s)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3247" y="836712"/>
            <a:ext cx="2309495" cy="222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9C6629-6D6A-4BD7-B093-795B1167677E}"/>
                  </a:ext>
                </a:extLst>
              </p:cNvPr>
              <p:cNvSpPr txBox="1"/>
              <p:nvPr/>
            </p:nvSpPr>
            <p:spPr>
              <a:xfrm>
                <a:off x="4200808" y="2974063"/>
                <a:ext cx="1379304" cy="11565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CA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4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CA" sz="4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CA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9C6629-6D6A-4BD7-B093-795B11676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808" y="2974063"/>
                <a:ext cx="1379304" cy="11565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769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en-CA" dirty="0"/>
                  <a:t>Example #1</a:t>
                </a:r>
              </a:p>
              <a:p>
                <a:endParaRPr lang="en-CA" dirty="0"/>
              </a:p>
              <a:p>
                <a:pPr marL="82296" indent="0">
                  <a:buNone/>
                </a:pPr>
                <a:r>
                  <a:rPr lang="en-CA" dirty="0"/>
                  <a:t>What is the current in a wire if 25 C of charge passes by a point in 5 seconds?</a:t>
                </a:r>
              </a:p>
              <a:p>
                <a:endParaRPr lang="en-CA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80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CA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48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CA" sz="48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CA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4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CA" sz="4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CA" sz="4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CA" sz="4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CA" sz="48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CA" sz="4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CA" sz="4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732240" y="4448766"/>
            <a:ext cx="1080120" cy="10684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3410" y="188640"/>
            <a:ext cx="2309495" cy="222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4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556792"/>
                <a:ext cx="7498080" cy="48006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CA" dirty="0"/>
                  <a:t>Example #2</a:t>
                </a:r>
              </a:p>
              <a:p>
                <a:pPr marL="82296" indent="0">
                  <a:buNone/>
                </a:pPr>
                <a:r>
                  <a:rPr lang="en-CA" dirty="0"/>
                  <a:t>If the current in a wire is measured to be 12 A, how much charge passes by a point in the circuit every minute?</a:t>
                </a:r>
              </a:p>
              <a:p>
                <a:pPr marL="82296" indent="0">
                  <a:buNone/>
                </a:pPr>
                <a:endParaRPr lang="en-CA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CA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CA" sz="3600" b="0" dirty="0">
                  <a:ea typeface="Cambria Math" panose="02040503050406030204" pitchFamily="18" charset="0"/>
                </a:endParaRPr>
              </a:p>
              <a:p>
                <a:pPr marL="82296" indent="0">
                  <a:buNone/>
                </a:pPr>
                <a:r>
                  <a:rPr lang="en-CA" sz="3600" b="0" dirty="0"/>
                  <a:t>    </a:t>
                </a:r>
                <a14:m>
                  <m:oMath xmlns:m="http://schemas.openxmlformats.org/officeDocument/2006/math">
                    <m:r>
                      <a:rPr lang="en-CA" sz="3600" b="0" i="1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CA" sz="3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CA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×60</m:t>
                    </m:r>
                    <m:r>
                      <a:rPr lang="en-CA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n-CA" sz="3600" b="0" dirty="0">
                  <a:ea typeface="Cambria Math" panose="02040503050406030204" pitchFamily="18" charset="0"/>
                </a:endParaRPr>
              </a:p>
              <a:p>
                <a:pPr marL="82296" indent="0">
                  <a:buNone/>
                </a:pPr>
                <a:r>
                  <a:rPr lang="en-CA" sz="3600" b="0" dirty="0"/>
                  <a:t>    </a:t>
                </a:r>
                <a14:m>
                  <m:oMath xmlns:m="http://schemas.openxmlformats.org/officeDocument/2006/math">
                    <m:r>
                      <a:rPr lang="en-CA" sz="3600" b="0" i="1" smtClean="0">
                        <a:latin typeface="Cambria Math" panose="02040503050406030204" pitchFamily="18" charset="0"/>
                      </a:rPr>
                      <m:t>=720</m:t>
                    </m:r>
                    <m:r>
                      <a:rPr lang="en-CA" sz="3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CA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556792"/>
                <a:ext cx="7498080" cy="4800600"/>
              </a:xfrm>
              <a:blipFill>
                <a:blip r:embed="rId2"/>
                <a:stretch>
                  <a:fillRect l="-976" t="-1650" r="-219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6404" y="-171400"/>
            <a:ext cx="2309495" cy="222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67744" y="5373216"/>
            <a:ext cx="1368152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12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en-CA" dirty="0"/>
                  <a:t>Example #3</a:t>
                </a:r>
              </a:p>
              <a:p>
                <a:pPr marL="82296" indent="0">
                  <a:buNone/>
                </a:pPr>
                <a:endParaRPr lang="en-CA" dirty="0"/>
              </a:p>
              <a:p>
                <a:pPr marL="82296" indent="0">
                  <a:buNone/>
                </a:pPr>
                <a:r>
                  <a:rPr lang="en-CA" dirty="0"/>
                  <a:t>A current of 64 mA is equivalent to ____________________ A.</a:t>
                </a:r>
              </a:p>
              <a:p>
                <a:pPr marL="82296" indent="0">
                  <a:buNone/>
                </a:pPr>
                <a:endParaRPr lang="en-CA" dirty="0"/>
              </a:p>
              <a:p>
                <a:pPr marL="82296" indent="0">
                  <a:buNone/>
                </a:pPr>
                <a:r>
                  <a:rPr lang="en-CA" dirty="0"/>
                  <a:t>64 mA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𝑚𝐴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CA" dirty="0"/>
                  <a:t>=   0.064 A</a:t>
                </a:r>
              </a:p>
              <a:p>
                <a:pPr marL="82296" indent="0">
                  <a:buNone/>
                </a:pPr>
                <a:r>
                  <a:rPr lang="en-CA" dirty="0"/>
                  <a:t>	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167488" y="4221088"/>
            <a:ext cx="1512168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69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2033</TotalTime>
  <Words>689</Words>
  <Application>Microsoft Office PowerPoint</Application>
  <PresentationFormat>On-screen Show (4:3)</PresentationFormat>
  <Paragraphs>98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Cambria Math</vt:lpstr>
      <vt:lpstr>Gill Sans MT</vt:lpstr>
      <vt:lpstr>Verdana</vt:lpstr>
      <vt:lpstr>Wingdings 2</vt:lpstr>
      <vt:lpstr>Solstice</vt:lpstr>
      <vt:lpstr>Bitmap Image</vt:lpstr>
      <vt:lpstr>Current</vt:lpstr>
      <vt:lpstr>What is Current?</vt:lpstr>
      <vt:lpstr>Why do Electrons Move?</vt:lpstr>
      <vt:lpstr>Why do Electrons Move?</vt:lpstr>
      <vt:lpstr>PowerPoint Presentation</vt:lpstr>
      <vt:lpstr>Calculating Current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Series vs. Parallel</vt:lpstr>
      <vt:lpstr>PowerPoint Presentation</vt:lpstr>
      <vt:lpstr>PowerPoint Presentation</vt:lpstr>
      <vt:lpstr>Calculating Current in SERIES</vt:lpstr>
      <vt:lpstr>Calculating Current in PARALLEL</vt:lpstr>
      <vt:lpstr>Example #4 </vt:lpstr>
      <vt:lpstr>Example #5</vt:lpstr>
      <vt:lpstr>Example #6</vt:lpstr>
    </vt:vector>
  </TitlesOfParts>
  <Company>School District #36 (Surrey)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Narinder K Gill 01</dc:creator>
  <cp:lastModifiedBy>Linda Au</cp:lastModifiedBy>
  <cp:revision>51</cp:revision>
  <dcterms:created xsi:type="dcterms:W3CDTF">2012-04-17T21:26:21Z</dcterms:created>
  <dcterms:modified xsi:type="dcterms:W3CDTF">2023-01-23T15:22:52Z</dcterms:modified>
</cp:coreProperties>
</file>