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modernComment_100_A79D8748.xml" ContentType="application/vnd.ms-powerpoint.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sldIdLst>
    <p:sldId id="256" r:id="rId2"/>
    <p:sldId id="265" r:id="rId3"/>
    <p:sldId id="271" r:id="rId4"/>
    <p:sldId id="269" r:id="rId5"/>
    <p:sldId id="258" r:id="rId6"/>
    <p:sldId id="266" r:id="rId7"/>
    <p:sldId id="267" r:id="rId8"/>
    <p:sldId id="268" r:id="rId9"/>
    <p:sldId id="277" r:id="rId10"/>
    <p:sldId id="259" r:id="rId11"/>
    <p:sldId id="275" r:id="rId12"/>
    <p:sldId id="262" r:id="rId13"/>
    <p:sldId id="273" r:id="rId14"/>
    <p:sldId id="263" r:id="rId15"/>
    <p:sldId id="272" r:id="rId16"/>
    <p:sldId id="274" r:id="rId17"/>
    <p:sldId id="264" r:id="rId18"/>
    <p:sldId id="278" r:id="rId19"/>
    <p:sldId id="260" r:id="rId20"/>
    <p:sldId id="261"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87B38B4-C6F4-1498-7A97-C782718FE66C}" name="Linda Au" initials="LA" userId="ffebffec96f999f5"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84" autoAdjust="0"/>
    <p:restoredTop sz="94603"/>
  </p:normalViewPr>
  <p:slideViewPr>
    <p:cSldViewPr>
      <p:cViewPr varScale="1">
        <p:scale>
          <a:sx n="84" d="100"/>
          <a:sy n="84" d="100"/>
        </p:scale>
        <p:origin x="595"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omments/modernComment_100_A79D8748.xml><?xml version="1.0" encoding="utf-8"?>
<p188:cmLst xmlns:a="http://schemas.openxmlformats.org/drawingml/2006/main" xmlns:r="http://schemas.openxmlformats.org/officeDocument/2006/relationships" xmlns:p188="http://schemas.microsoft.com/office/powerpoint/2018/8/main">
  <p188:cm id="{61B1711A-4F57-40A4-A425-B673F8B49690}" authorId="{987B38B4-C6F4-1498-7A97-C782718FE66C}" created="2022-01-25T17:13:00.108">
    <ac:deMkLst xmlns:ac="http://schemas.microsoft.com/office/drawing/2013/main/command">
      <pc:docMk xmlns:pc="http://schemas.microsoft.com/office/powerpoint/2013/main/command"/>
      <pc:sldMk xmlns:pc="http://schemas.microsoft.com/office/powerpoint/2013/main/command" cId="2812118856" sldId="256"/>
      <ac:spMk id="7" creationId="{00000000-0000-0000-0000-000000000000}"/>
    </ac:deMkLst>
    <p188:txBody>
      <a:bodyPr/>
      <a:lstStyle/>
      <a:p>
        <a:r>
          <a:rPr lang="en-CA"/>
          <a:t>some errors in this powerpoint...inconsistencies with notes. also, notes need to be tweaked because not enough blanks, etc.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BE283A-95C6-4F07-B509-E0A9AE8A3D27}" type="datetimeFigureOut">
              <a:rPr lang="en-CA" smtClean="0"/>
              <a:t>2023-01-23</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AEACC2-7E6D-4979-BBED-C81542860222}" type="slidenum">
              <a:rPr lang="en-CA" smtClean="0"/>
              <a:t>‹#›</a:t>
            </a:fld>
            <a:endParaRPr lang="en-CA"/>
          </a:p>
        </p:txBody>
      </p:sp>
    </p:spTree>
    <p:extLst>
      <p:ext uri="{BB962C8B-B14F-4D97-AF65-F5344CB8AC3E}">
        <p14:creationId xmlns:p14="http://schemas.microsoft.com/office/powerpoint/2010/main" val="2934826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Fun fact: a ‘calorie’ is the amount of energy required to raise the temperature of a gram of water by 1 degree Celsius. A “Calorie” (capital C) is actually a kilocalorie…Calorie = kilocalorie = amount of energy required to raise the temperature of a kg of water by 1 degree Celsius. </a:t>
            </a:r>
          </a:p>
        </p:txBody>
      </p:sp>
      <p:sp>
        <p:nvSpPr>
          <p:cNvPr id="4" name="Slide Number Placeholder 3"/>
          <p:cNvSpPr>
            <a:spLocks noGrp="1"/>
          </p:cNvSpPr>
          <p:nvPr>
            <p:ph type="sldNum" sz="quarter" idx="5"/>
          </p:nvPr>
        </p:nvSpPr>
        <p:spPr/>
        <p:txBody>
          <a:bodyPr/>
          <a:lstStyle/>
          <a:p>
            <a:fld id="{F9AEACC2-7E6D-4979-BBED-C81542860222}" type="slidenum">
              <a:rPr lang="en-CA" smtClean="0"/>
              <a:t>2</a:t>
            </a:fld>
            <a:endParaRPr lang="en-CA"/>
          </a:p>
        </p:txBody>
      </p:sp>
    </p:spTree>
    <p:extLst>
      <p:ext uri="{BB962C8B-B14F-4D97-AF65-F5344CB8AC3E}">
        <p14:creationId xmlns:p14="http://schemas.microsoft.com/office/powerpoint/2010/main" val="3373992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Can think of voltage like the height of the ladder…if it is harder and requires more energy to move the electrons up, then when the electrons move back they have farther to go and can do more work on the way down.</a:t>
            </a:r>
          </a:p>
        </p:txBody>
      </p:sp>
      <p:sp>
        <p:nvSpPr>
          <p:cNvPr id="4" name="Slide Number Placeholder 3"/>
          <p:cNvSpPr>
            <a:spLocks noGrp="1"/>
          </p:cNvSpPr>
          <p:nvPr>
            <p:ph type="sldNum" sz="quarter" idx="5"/>
          </p:nvPr>
        </p:nvSpPr>
        <p:spPr/>
        <p:txBody>
          <a:bodyPr/>
          <a:lstStyle/>
          <a:p>
            <a:fld id="{F9AEACC2-7E6D-4979-BBED-C81542860222}" type="slidenum">
              <a:rPr lang="en-CA" smtClean="0"/>
              <a:t>3</a:t>
            </a:fld>
            <a:endParaRPr lang="en-CA"/>
          </a:p>
        </p:txBody>
      </p:sp>
    </p:spTree>
    <p:extLst>
      <p:ext uri="{BB962C8B-B14F-4D97-AF65-F5344CB8AC3E}">
        <p14:creationId xmlns:p14="http://schemas.microsoft.com/office/powerpoint/2010/main" val="2863362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Fun fact: a ‘calorie’ is the amount of energy required to raise the temperature of a gram of water by 1 degree Celsius. A “Calorie” (capital C) is actually a kilocalorie…Calorie = kilocalorie = amount of energy required to raise the temperature of a kg of water by 1 degree Celsius. </a:t>
            </a:r>
          </a:p>
        </p:txBody>
      </p:sp>
      <p:sp>
        <p:nvSpPr>
          <p:cNvPr id="4" name="Slide Number Placeholder 3"/>
          <p:cNvSpPr>
            <a:spLocks noGrp="1"/>
          </p:cNvSpPr>
          <p:nvPr>
            <p:ph type="sldNum" sz="quarter" idx="5"/>
          </p:nvPr>
        </p:nvSpPr>
        <p:spPr/>
        <p:txBody>
          <a:bodyPr/>
          <a:lstStyle/>
          <a:p>
            <a:fld id="{F9AEACC2-7E6D-4979-BBED-C81542860222}" type="slidenum">
              <a:rPr lang="en-CA" smtClean="0"/>
              <a:t>6</a:t>
            </a:fld>
            <a:endParaRPr lang="en-CA"/>
          </a:p>
        </p:txBody>
      </p:sp>
    </p:spTree>
    <p:extLst>
      <p:ext uri="{BB962C8B-B14F-4D97-AF65-F5344CB8AC3E}">
        <p14:creationId xmlns:p14="http://schemas.microsoft.com/office/powerpoint/2010/main" val="53792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Can think of voltage like the height of the ladder…if it is harder and requires more energy to move the electrons up, then when the electrons move back they have farther to go and can do more work on the way down.</a:t>
            </a:r>
          </a:p>
        </p:txBody>
      </p:sp>
      <p:sp>
        <p:nvSpPr>
          <p:cNvPr id="4" name="Slide Number Placeholder 3"/>
          <p:cNvSpPr>
            <a:spLocks noGrp="1"/>
          </p:cNvSpPr>
          <p:nvPr>
            <p:ph type="sldNum" sz="quarter" idx="5"/>
          </p:nvPr>
        </p:nvSpPr>
        <p:spPr/>
        <p:txBody>
          <a:bodyPr/>
          <a:lstStyle/>
          <a:p>
            <a:fld id="{F9AEACC2-7E6D-4979-BBED-C81542860222}" type="slidenum">
              <a:rPr lang="en-CA" smtClean="0"/>
              <a:t>11</a:t>
            </a:fld>
            <a:endParaRPr lang="en-CA"/>
          </a:p>
        </p:txBody>
      </p:sp>
    </p:spTree>
    <p:extLst>
      <p:ext uri="{BB962C8B-B14F-4D97-AF65-F5344CB8AC3E}">
        <p14:creationId xmlns:p14="http://schemas.microsoft.com/office/powerpoint/2010/main" val="654187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This is like connecting 3 ladders to make a single super high ladder. </a:t>
            </a:r>
          </a:p>
        </p:txBody>
      </p:sp>
      <p:sp>
        <p:nvSpPr>
          <p:cNvPr id="4" name="Slide Number Placeholder 3"/>
          <p:cNvSpPr>
            <a:spLocks noGrp="1"/>
          </p:cNvSpPr>
          <p:nvPr>
            <p:ph type="sldNum" sz="quarter" idx="5"/>
          </p:nvPr>
        </p:nvSpPr>
        <p:spPr/>
        <p:txBody>
          <a:bodyPr/>
          <a:lstStyle/>
          <a:p>
            <a:fld id="{F9AEACC2-7E6D-4979-BBED-C81542860222}" type="slidenum">
              <a:rPr lang="en-CA" smtClean="0"/>
              <a:t>12</a:t>
            </a:fld>
            <a:endParaRPr lang="en-CA"/>
          </a:p>
        </p:txBody>
      </p:sp>
    </p:spTree>
    <p:extLst>
      <p:ext uri="{BB962C8B-B14F-4D97-AF65-F5344CB8AC3E}">
        <p14:creationId xmlns:p14="http://schemas.microsoft.com/office/powerpoint/2010/main" val="1206864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This is like having 3 ladders of the same height. You can move stuff faster, or you can just have the electrons be lazier to reach an equal output</a:t>
            </a:r>
          </a:p>
        </p:txBody>
      </p:sp>
      <p:sp>
        <p:nvSpPr>
          <p:cNvPr id="4" name="Slide Number Placeholder 3"/>
          <p:cNvSpPr>
            <a:spLocks noGrp="1"/>
          </p:cNvSpPr>
          <p:nvPr>
            <p:ph type="sldNum" sz="quarter" idx="5"/>
          </p:nvPr>
        </p:nvSpPr>
        <p:spPr/>
        <p:txBody>
          <a:bodyPr/>
          <a:lstStyle/>
          <a:p>
            <a:fld id="{F9AEACC2-7E6D-4979-BBED-C81542860222}" type="slidenum">
              <a:rPr lang="en-CA" smtClean="0"/>
              <a:t>14</a:t>
            </a:fld>
            <a:endParaRPr lang="en-CA"/>
          </a:p>
        </p:txBody>
      </p:sp>
    </p:spTree>
    <p:extLst>
      <p:ext uri="{BB962C8B-B14F-4D97-AF65-F5344CB8AC3E}">
        <p14:creationId xmlns:p14="http://schemas.microsoft.com/office/powerpoint/2010/main" val="3101063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0EC1C1DC-7905-4BC8-B226-F70774A41530}" type="datetimeFigureOut">
              <a:rPr lang="en-CA" smtClean="0"/>
              <a:t>2023-01-23</a:t>
            </a:fld>
            <a:endParaRPr lang="en-CA"/>
          </a:p>
        </p:txBody>
      </p:sp>
      <p:sp>
        <p:nvSpPr>
          <p:cNvPr id="20" name="Footer Placeholder 19"/>
          <p:cNvSpPr>
            <a:spLocks noGrp="1"/>
          </p:cNvSpPr>
          <p:nvPr>
            <p:ph type="ftr" sz="quarter" idx="11"/>
          </p:nvPr>
        </p:nvSpPr>
        <p:spPr/>
        <p:txBody>
          <a:bodyPr/>
          <a:lstStyle/>
          <a:p>
            <a:endParaRPr lang="en-CA"/>
          </a:p>
        </p:txBody>
      </p:sp>
      <p:sp>
        <p:nvSpPr>
          <p:cNvPr id="10" name="Slide Number Placeholder 9"/>
          <p:cNvSpPr>
            <a:spLocks noGrp="1"/>
          </p:cNvSpPr>
          <p:nvPr>
            <p:ph type="sldNum" sz="quarter" idx="12"/>
          </p:nvPr>
        </p:nvSpPr>
        <p:spPr/>
        <p:txBody>
          <a:bodyPr/>
          <a:lstStyle/>
          <a:p>
            <a:fld id="{9B27FD1C-FE9E-4789-AC6E-2243D799C36F}" type="slidenum">
              <a:rPr lang="en-CA" smtClean="0"/>
              <a:t>‹#›</a:t>
            </a:fld>
            <a:endParaRPr lang="en-C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C1C1DC-7905-4BC8-B226-F70774A41530}" type="datetimeFigureOut">
              <a:rPr lang="en-CA" smtClean="0"/>
              <a:t>2023-01-23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27FD1C-FE9E-4789-AC6E-2243D799C36F}"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C1C1DC-7905-4BC8-B226-F70774A41530}" type="datetimeFigureOut">
              <a:rPr lang="en-CA" smtClean="0"/>
              <a:t>2023-01-23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27FD1C-FE9E-4789-AC6E-2243D799C36F}"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C1C1DC-7905-4BC8-B226-F70774A41530}" type="datetimeFigureOut">
              <a:rPr lang="en-CA" smtClean="0"/>
              <a:t>2023-01-23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27FD1C-FE9E-4789-AC6E-2243D799C36F}"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EC1C1DC-7905-4BC8-B226-F70774A41530}" type="datetimeFigureOut">
              <a:rPr lang="en-CA" smtClean="0"/>
              <a:t>2023-01-23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27FD1C-FE9E-4789-AC6E-2243D799C36F}" type="slidenum">
              <a:rPr lang="en-CA" smtClean="0"/>
              <a:t>‹#›</a:t>
            </a:fld>
            <a:endParaRPr lang="en-C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EC1C1DC-7905-4BC8-B226-F70774A41530}" type="datetimeFigureOut">
              <a:rPr lang="en-CA" smtClean="0"/>
              <a:t>2023-01-23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B27FD1C-FE9E-4789-AC6E-2243D799C36F}"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EC1C1DC-7905-4BC8-B226-F70774A41530}" type="datetimeFigureOut">
              <a:rPr lang="en-CA" smtClean="0"/>
              <a:t>2023-01-23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B27FD1C-FE9E-4789-AC6E-2243D799C36F}"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0EC1C1DC-7905-4BC8-B226-F70774A41530}" type="datetimeFigureOut">
              <a:rPr lang="en-CA" smtClean="0"/>
              <a:t>2023-01-23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B27FD1C-FE9E-4789-AC6E-2243D799C36F}"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0EC1C1DC-7905-4BC8-B226-F70774A41530}" type="datetimeFigureOut">
              <a:rPr lang="en-CA" smtClean="0"/>
              <a:t>2023-01-23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B27FD1C-FE9E-4789-AC6E-2243D799C36F}" type="slidenum">
              <a:rPr lang="en-CA" smtClean="0"/>
              <a:t>‹#›</a:t>
            </a:fld>
            <a:endParaRPr lang="en-C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EC1C1DC-7905-4BC8-B226-F70774A41530}" type="datetimeFigureOut">
              <a:rPr lang="en-CA" smtClean="0"/>
              <a:t>2023-01-23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B27FD1C-FE9E-4789-AC6E-2243D799C36F}"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0EC1C1DC-7905-4BC8-B226-F70774A41530}" type="datetimeFigureOut">
              <a:rPr lang="en-CA" smtClean="0"/>
              <a:t>2023-01-23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B27FD1C-FE9E-4789-AC6E-2243D799C36F}" type="slidenum">
              <a:rPr lang="en-CA" smtClean="0"/>
              <a:t>‹#›</a:t>
            </a:fld>
            <a:endParaRPr lang="en-C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EC1C1DC-7905-4BC8-B226-F70774A41530}" type="datetimeFigureOut">
              <a:rPr lang="en-CA" smtClean="0"/>
              <a:t>2023-01-23</a:t>
            </a:fld>
            <a:endParaRPr lang="en-C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C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B27FD1C-FE9E-4789-AC6E-2243D799C36F}" type="slidenum">
              <a:rPr lang="en-CA" smtClean="0"/>
              <a:t>‹#›</a:t>
            </a:fld>
            <a:endParaRPr lang="en-C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microsoft.com/office/2018/10/relationships/comments" Target="../comments/modernComment_100_A79D8748.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oleObject" Target="../embeddings/oleObject1.bin"/><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sz="5400" dirty="0"/>
              <a:t>Voltage</a:t>
            </a:r>
          </a:p>
        </p:txBody>
      </p:sp>
      <p:sp>
        <p:nvSpPr>
          <p:cNvPr id="8" name="Picture Placeholder 7"/>
          <p:cNvSpPr>
            <a:spLocks noGrp="1"/>
          </p:cNvSpPr>
          <p:nvPr>
            <p:ph type="pic" idx="1"/>
          </p:nvPr>
        </p:nvSpPr>
        <p:spPr/>
      </p:sp>
      <p:sp>
        <p:nvSpPr>
          <p:cNvPr id="9" name="Text Placeholder 8"/>
          <p:cNvSpPr>
            <a:spLocks noGrp="1"/>
          </p:cNvSpPr>
          <p:nvPr>
            <p:ph type="body" sz="half" idx="2"/>
          </p:nvPr>
        </p:nvSpPr>
        <p:spPr/>
        <p:txBody>
          <a:bodyPr/>
          <a:lstStyle/>
          <a:p>
            <a:endParaRPr lang="en-CA"/>
          </a:p>
        </p:txBody>
      </p:sp>
      <p:pic>
        <p:nvPicPr>
          <p:cNvPr id="1026" name="Picture 2" descr="C:\Documents and Settings\gill_narinder\Local Settings\Temporary Internet Files\Content.IE5\LWZDX8R3\MC90031214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1186002"/>
            <a:ext cx="4293350" cy="3539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2118856"/>
      </p:ext>
    </p:extLst>
  </p:cSld>
  <p:clrMapOvr>
    <a:masterClrMapping/>
  </p:clrMapOvr>
  <p:extLst>
    <p:ext uri="{6950BFC3-D8DA-4A85-94F7-54DA5524770B}">
      <p188:commentRel xmlns:p188="http://schemas.microsoft.com/office/powerpoint/2018/8/main" r:id="rId2"/>
    </p:ext>
  </p:extLst>
</p:sld>
</file>

<file path=ppt/slides/slide10.xml><?xml version="1.0" encoding="utf-8"?>
<p:sld xmlns:a="http://schemas.openxmlformats.org/drawingml/2006/main" xmlns:r="http://schemas.openxmlformats.org/officeDocument/2006/relationships" xmlns:p="http://schemas.openxmlformats.org/presentationml/2006/main" show="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Review: SERIES and PARALLEL</a:t>
            </a:r>
          </a:p>
        </p:txBody>
      </p:sp>
      <p:sp>
        <p:nvSpPr>
          <p:cNvPr id="3" name="Content Placeholder 2"/>
          <p:cNvSpPr>
            <a:spLocks noGrp="1"/>
          </p:cNvSpPr>
          <p:nvPr>
            <p:ph idx="1"/>
          </p:nvPr>
        </p:nvSpPr>
        <p:spPr/>
        <p:txBody>
          <a:bodyPr/>
          <a:lstStyle/>
          <a:p>
            <a:pPr marL="82296" indent="0">
              <a:buNone/>
            </a:pPr>
            <a:r>
              <a:rPr lang="en-CA" dirty="0"/>
              <a:t>In a circuit, devices such as light bulbs or batteries can be placed in two different ways.</a:t>
            </a:r>
          </a:p>
          <a:p>
            <a:endParaRPr lang="en-C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3330695"/>
            <a:ext cx="4033998" cy="1802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3212976"/>
            <a:ext cx="2664296" cy="2038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835696" y="5517232"/>
            <a:ext cx="864096" cy="369332"/>
          </a:xfrm>
          <a:prstGeom prst="rect">
            <a:avLst/>
          </a:prstGeom>
          <a:noFill/>
        </p:spPr>
        <p:txBody>
          <a:bodyPr wrap="square" rtlCol="0">
            <a:spAutoFit/>
          </a:bodyPr>
          <a:lstStyle/>
          <a:p>
            <a:r>
              <a:rPr lang="en-CA" dirty="0">
                <a:solidFill>
                  <a:srgbClr val="FF0000"/>
                </a:solidFill>
              </a:rPr>
              <a:t>SERIES</a:t>
            </a:r>
          </a:p>
        </p:txBody>
      </p:sp>
      <p:sp>
        <p:nvSpPr>
          <p:cNvPr id="9" name="TextBox 8"/>
          <p:cNvSpPr txBox="1"/>
          <p:nvPr/>
        </p:nvSpPr>
        <p:spPr>
          <a:xfrm>
            <a:off x="7236296" y="5250982"/>
            <a:ext cx="1246518" cy="369332"/>
          </a:xfrm>
          <a:prstGeom prst="rect">
            <a:avLst/>
          </a:prstGeom>
          <a:noFill/>
        </p:spPr>
        <p:txBody>
          <a:bodyPr wrap="square" rtlCol="0">
            <a:spAutoFit/>
          </a:bodyPr>
          <a:lstStyle/>
          <a:p>
            <a:r>
              <a:rPr lang="en-CA" dirty="0">
                <a:solidFill>
                  <a:srgbClr val="FF0000"/>
                </a:solidFill>
              </a:rPr>
              <a:t>PARALLEL</a:t>
            </a:r>
          </a:p>
        </p:txBody>
      </p:sp>
    </p:spTree>
    <p:extLst>
      <p:ext uri="{BB962C8B-B14F-4D97-AF65-F5344CB8AC3E}">
        <p14:creationId xmlns:p14="http://schemas.microsoft.com/office/powerpoint/2010/main" val="152337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4"/>
                                        </p:tgtEl>
                                        <p:attrNameLst>
                                          <p:attrName>style.visibility</p:attrName>
                                        </p:attrNameLst>
                                      </p:cBhvr>
                                      <p:to>
                                        <p:strVal val="visible"/>
                                      </p:to>
                                    </p:set>
                                    <p:anim calcmode="lin" valueType="num">
                                      <p:cBhvr additive="base">
                                        <p:cTn id="25" dur="500" fill="hold"/>
                                        <p:tgtEl>
                                          <p:spTgt spid="3074"/>
                                        </p:tgtEl>
                                        <p:attrNameLst>
                                          <p:attrName>ppt_x</p:attrName>
                                        </p:attrNameLst>
                                      </p:cBhvr>
                                      <p:tavLst>
                                        <p:tav tm="0">
                                          <p:val>
                                            <p:strVal val="#ppt_x"/>
                                          </p:val>
                                        </p:tav>
                                        <p:tav tm="100000">
                                          <p:val>
                                            <p:strVal val="#ppt_x"/>
                                          </p:val>
                                        </p:tav>
                                      </p:tavLst>
                                    </p:anim>
                                    <p:anim calcmode="lin" valueType="num">
                                      <p:cBhvr additive="base">
                                        <p:cTn id="26"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show="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EC15377-529A-4DC3-BA46-29E7E1672CAB}"/>
              </a:ext>
            </a:extLst>
          </p:cNvPr>
          <p:cNvSpPr>
            <a:spLocks noGrp="1"/>
          </p:cNvSpPr>
          <p:nvPr>
            <p:ph type="title"/>
          </p:nvPr>
        </p:nvSpPr>
        <p:spPr/>
        <p:txBody>
          <a:bodyPr>
            <a:normAutofit fontScale="90000"/>
          </a:bodyPr>
          <a:lstStyle/>
          <a:p>
            <a:r>
              <a:rPr lang="en-CA" dirty="0"/>
              <a:t>Review: Understanding Potential Energy</a:t>
            </a:r>
          </a:p>
        </p:txBody>
      </p:sp>
      <p:sp>
        <p:nvSpPr>
          <p:cNvPr id="6" name="Content Placeholder 5">
            <a:extLst>
              <a:ext uri="{FF2B5EF4-FFF2-40B4-BE49-F238E27FC236}">
                <a16:creationId xmlns:a16="http://schemas.microsoft.com/office/drawing/2014/main" id="{190D015C-942B-44D7-A52E-9E59071445FC}"/>
              </a:ext>
            </a:extLst>
          </p:cNvPr>
          <p:cNvSpPr>
            <a:spLocks noGrp="1"/>
          </p:cNvSpPr>
          <p:nvPr>
            <p:ph idx="1"/>
          </p:nvPr>
        </p:nvSpPr>
        <p:spPr>
          <a:xfrm>
            <a:off x="1435608" y="1447800"/>
            <a:ext cx="4576552" cy="5221560"/>
          </a:xfrm>
        </p:spPr>
        <p:txBody>
          <a:bodyPr>
            <a:normAutofit fontScale="92500" lnSpcReduction="20000"/>
          </a:bodyPr>
          <a:lstStyle/>
          <a:p>
            <a:r>
              <a:rPr lang="en-CA" dirty="0"/>
              <a:t>Batteries give electrons a certain amount of potential energy. </a:t>
            </a:r>
          </a:p>
          <a:p>
            <a:r>
              <a:rPr lang="en-CA" dirty="0"/>
              <a:t>Potential energy is also known as potential energy difference or voltage.</a:t>
            </a:r>
          </a:p>
          <a:p>
            <a:r>
              <a:rPr lang="en-CA" dirty="0"/>
              <a:t>E.g. an AA or AAA battery has a potential energy difference of 1.5 V between its two terminals, so we call it a 1.5 V battery.</a:t>
            </a:r>
          </a:p>
        </p:txBody>
      </p:sp>
      <p:pic>
        <p:nvPicPr>
          <p:cNvPr id="7" name="Picture 4">
            <a:extLst>
              <a:ext uri="{FF2B5EF4-FFF2-40B4-BE49-F238E27FC236}">
                <a16:creationId xmlns:a16="http://schemas.microsoft.com/office/drawing/2014/main" id="{AB15753E-1CD6-48E5-9744-FED5D78CC86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62745" y="1556792"/>
            <a:ext cx="2870943"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273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Cells in SERIES</a:t>
            </a:r>
          </a:p>
        </p:txBody>
      </p:sp>
      <p:sp>
        <p:nvSpPr>
          <p:cNvPr id="3" name="Content Placeholder 2"/>
          <p:cNvSpPr>
            <a:spLocks noGrp="1"/>
          </p:cNvSpPr>
          <p:nvPr>
            <p:ph idx="1"/>
          </p:nvPr>
        </p:nvSpPr>
        <p:spPr/>
        <p:txBody>
          <a:bodyPr/>
          <a:lstStyle/>
          <a:p>
            <a:r>
              <a:rPr lang="en-CA" dirty="0"/>
              <a:t>When cells are connected in series, we can find the total amount of voltage by just adding them together.</a:t>
            </a:r>
          </a:p>
          <a:p>
            <a:pPr marL="82296" indent="0">
              <a:buNone/>
            </a:pPr>
            <a:endParaRPr lang="en-CA" dirty="0"/>
          </a:p>
          <a:p>
            <a:r>
              <a:rPr lang="en-CA" dirty="0"/>
              <a:t>V</a:t>
            </a:r>
            <a:r>
              <a:rPr lang="en-CA" baseline="-25000" dirty="0"/>
              <a:t>T</a:t>
            </a:r>
            <a:r>
              <a:rPr lang="en-CA" dirty="0"/>
              <a:t> = V</a:t>
            </a:r>
            <a:r>
              <a:rPr lang="en-CA" baseline="-25000" dirty="0"/>
              <a:t>1</a:t>
            </a:r>
            <a:r>
              <a:rPr lang="en-CA" dirty="0"/>
              <a:t> + V</a:t>
            </a:r>
            <a:r>
              <a:rPr lang="en-CA" baseline="-25000" dirty="0"/>
              <a:t>2 </a:t>
            </a:r>
            <a:r>
              <a:rPr lang="en-CA" dirty="0"/>
              <a:t>+ …</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6128" y="3212976"/>
            <a:ext cx="3744416" cy="3085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670184" y="4591215"/>
            <a:ext cx="432048" cy="369332"/>
          </a:xfrm>
          <a:prstGeom prst="rect">
            <a:avLst/>
          </a:prstGeom>
          <a:noFill/>
        </p:spPr>
        <p:txBody>
          <a:bodyPr wrap="square" rtlCol="0">
            <a:spAutoFit/>
          </a:bodyPr>
          <a:lstStyle/>
          <a:p>
            <a:r>
              <a:rPr lang="en-CA" dirty="0">
                <a:solidFill>
                  <a:srgbClr val="FF0000"/>
                </a:solidFill>
              </a:rPr>
              <a:t>V</a:t>
            </a:r>
            <a:r>
              <a:rPr lang="en-CA" baseline="-25000" dirty="0">
                <a:solidFill>
                  <a:srgbClr val="FF0000"/>
                </a:solidFill>
              </a:rPr>
              <a:t>1</a:t>
            </a:r>
            <a:endParaRPr lang="en-CA" dirty="0">
              <a:solidFill>
                <a:srgbClr val="FF0000"/>
              </a:solidFill>
            </a:endParaRPr>
          </a:p>
        </p:txBody>
      </p:sp>
      <p:sp>
        <p:nvSpPr>
          <p:cNvPr id="6" name="TextBox 5"/>
          <p:cNvSpPr txBox="1"/>
          <p:nvPr/>
        </p:nvSpPr>
        <p:spPr>
          <a:xfrm>
            <a:off x="5653024" y="4185382"/>
            <a:ext cx="432048" cy="369332"/>
          </a:xfrm>
          <a:prstGeom prst="rect">
            <a:avLst/>
          </a:prstGeom>
          <a:noFill/>
        </p:spPr>
        <p:txBody>
          <a:bodyPr wrap="square" rtlCol="0">
            <a:spAutoFit/>
          </a:bodyPr>
          <a:lstStyle/>
          <a:p>
            <a:r>
              <a:rPr lang="en-CA" dirty="0">
                <a:solidFill>
                  <a:srgbClr val="FF0000"/>
                </a:solidFill>
              </a:rPr>
              <a:t>V</a:t>
            </a:r>
            <a:r>
              <a:rPr lang="en-CA" baseline="-25000" dirty="0">
                <a:solidFill>
                  <a:srgbClr val="FF0000"/>
                </a:solidFill>
              </a:rPr>
              <a:t>2</a:t>
            </a:r>
            <a:endParaRPr lang="en-CA" dirty="0">
              <a:solidFill>
                <a:srgbClr val="FF0000"/>
              </a:solidFill>
            </a:endParaRPr>
          </a:p>
        </p:txBody>
      </p:sp>
      <p:cxnSp>
        <p:nvCxnSpPr>
          <p:cNvPr id="9" name="Elbow Connector 8"/>
          <p:cNvCxnSpPr/>
          <p:nvPr/>
        </p:nvCxnSpPr>
        <p:spPr>
          <a:xfrm rot="5400000">
            <a:off x="5137799" y="3997358"/>
            <a:ext cx="400690" cy="376049"/>
          </a:xfrm>
          <a:prstGeom prst="bentConnector3">
            <a:avLst>
              <a:gd name="adj1" fmla="val -2488"/>
            </a:avLst>
          </a:prstGeom>
          <a:ln w="28575"/>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950104" y="4373488"/>
            <a:ext cx="432048" cy="369332"/>
          </a:xfrm>
          <a:prstGeom prst="rect">
            <a:avLst/>
          </a:prstGeom>
          <a:noFill/>
        </p:spPr>
        <p:txBody>
          <a:bodyPr wrap="square" rtlCol="0">
            <a:spAutoFit/>
          </a:bodyPr>
          <a:lstStyle/>
          <a:p>
            <a:r>
              <a:rPr lang="en-CA" dirty="0">
                <a:solidFill>
                  <a:srgbClr val="FF0000"/>
                </a:solidFill>
              </a:rPr>
              <a:t>V</a:t>
            </a:r>
            <a:r>
              <a:rPr lang="en-CA" baseline="-25000" dirty="0">
                <a:solidFill>
                  <a:srgbClr val="FF0000"/>
                </a:solidFill>
              </a:rPr>
              <a:t>T</a:t>
            </a:r>
            <a:endParaRPr lang="en-CA" dirty="0">
              <a:solidFill>
                <a:srgbClr val="FF0000"/>
              </a:solidFill>
            </a:endParaRPr>
          </a:p>
        </p:txBody>
      </p:sp>
      <p:cxnSp>
        <p:nvCxnSpPr>
          <p:cNvPr id="17" name="Elbow Connector 16"/>
          <p:cNvCxnSpPr>
            <a:stCxn id="5122" idx="1"/>
          </p:cNvCxnSpPr>
          <p:nvPr/>
        </p:nvCxnSpPr>
        <p:spPr>
          <a:xfrm rot="10800000" flipH="1" flipV="1">
            <a:off x="5166128" y="4755675"/>
            <a:ext cx="360040" cy="329509"/>
          </a:xfrm>
          <a:prstGeom prst="bentConnector3">
            <a:avLst>
              <a:gd name="adj1" fmla="val 0"/>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058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419CD-7C8B-4AC2-BB1F-A4D22EEDDEB8}"/>
              </a:ext>
            </a:extLst>
          </p:cNvPr>
          <p:cNvSpPr>
            <a:spLocks noGrp="1"/>
          </p:cNvSpPr>
          <p:nvPr>
            <p:ph type="title"/>
          </p:nvPr>
        </p:nvSpPr>
        <p:spPr/>
        <p:txBody>
          <a:bodyPr/>
          <a:lstStyle/>
          <a:p>
            <a:r>
              <a:rPr lang="en-CA" dirty="0"/>
              <a:t>Cells in SERIES</a:t>
            </a:r>
          </a:p>
        </p:txBody>
      </p:sp>
      <p:sp>
        <p:nvSpPr>
          <p:cNvPr id="3" name="Content Placeholder 2">
            <a:extLst>
              <a:ext uri="{FF2B5EF4-FFF2-40B4-BE49-F238E27FC236}">
                <a16:creationId xmlns:a16="http://schemas.microsoft.com/office/drawing/2014/main" id="{D0C359A2-0344-4C8F-9D87-E432DB9EF0EC}"/>
              </a:ext>
            </a:extLst>
          </p:cNvPr>
          <p:cNvSpPr>
            <a:spLocks noGrp="1"/>
          </p:cNvSpPr>
          <p:nvPr>
            <p:ph idx="1"/>
          </p:nvPr>
        </p:nvSpPr>
        <p:spPr>
          <a:xfrm>
            <a:off x="1435608" y="1447800"/>
            <a:ext cx="7498080" cy="5221560"/>
          </a:xfrm>
        </p:spPr>
        <p:txBody>
          <a:bodyPr>
            <a:normAutofit/>
          </a:bodyPr>
          <a:lstStyle/>
          <a:p>
            <a:pPr marL="82296" indent="0">
              <a:buNone/>
            </a:pPr>
            <a:r>
              <a:rPr lang="en-CA" dirty="0"/>
              <a:t>Example: Calculate the total voltage of this battery made of three, 2-volt cells.</a:t>
            </a:r>
          </a:p>
          <a:p>
            <a:pPr marL="82296" indent="0">
              <a:buNone/>
            </a:pPr>
            <a:endParaRPr lang="en-CA" dirty="0"/>
          </a:p>
          <a:p>
            <a:pPr marL="82296" indent="0">
              <a:buNone/>
            </a:pPr>
            <a:endParaRPr lang="en-CA" dirty="0"/>
          </a:p>
          <a:p>
            <a:pPr marL="82296" indent="0">
              <a:buNone/>
            </a:pPr>
            <a:endParaRPr lang="en-CA" dirty="0"/>
          </a:p>
          <a:p>
            <a:pPr marL="82296" indent="0">
              <a:buNone/>
            </a:pPr>
            <a:r>
              <a:rPr lang="en-CA" dirty="0"/>
              <a:t>V</a:t>
            </a:r>
            <a:r>
              <a:rPr lang="en-CA" baseline="-25000" dirty="0"/>
              <a:t>T</a:t>
            </a:r>
            <a:r>
              <a:rPr lang="en-CA" dirty="0"/>
              <a:t> = V</a:t>
            </a:r>
            <a:r>
              <a:rPr lang="en-CA" baseline="-25000" dirty="0"/>
              <a:t>1</a:t>
            </a:r>
            <a:r>
              <a:rPr lang="en-CA" dirty="0"/>
              <a:t> + V</a:t>
            </a:r>
            <a:r>
              <a:rPr lang="en-CA" baseline="-25000" dirty="0"/>
              <a:t>2</a:t>
            </a:r>
            <a:r>
              <a:rPr lang="en-CA" dirty="0"/>
              <a:t> + V</a:t>
            </a:r>
            <a:r>
              <a:rPr lang="en-CA" baseline="-25000" dirty="0"/>
              <a:t>3</a:t>
            </a:r>
          </a:p>
          <a:p>
            <a:pPr marL="82296" indent="0">
              <a:buNone/>
            </a:pPr>
            <a:r>
              <a:rPr lang="en-CA" dirty="0"/>
              <a:t>V</a:t>
            </a:r>
            <a:r>
              <a:rPr lang="en-CA" baseline="-25000" dirty="0"/>
              <a:t>T</a:t>
            </a:r>
            <a:r>
              <a:rPr lang="en-CA" dirty="0"/>
              <a:t> = 2V + 2V + 2V </a:t>
            </a:r>
          </a:p>
          <a:p>
            <a:pPr marL="82296" indent="0">
              <a:buNone/>
            </a:pPr>
            <a:r>
              <a:rPr lang="en-CA" dirty="0"/>
              <a:t>V</a:t>
            </a:r>
            <a:r>
              <a:rPr lang="en-CA" baseline="-25000" dirty="0"/>
              <a:t>T </a:t>
            </a:r>
            <a:r>
              <a:rPr lang="en-CA" dirty="0"/>
              <a:t>= 6V</a:t>
            </a:r>
          </a:p>
          <a:p>
            <a:pPr marL="82296" indent="0">
              <a:buNone/>
            </a:pPr>
            <a:r>
              <a:rPr lang="en-CA" dirty="0"/>
              <a:t>This is a 6 Volt battery!</a:t>
            </a:r>
          </a:p>
          <a:p>
            <a:pPr marL="82296" indent="0">
              <a:buNone/>
            </a:pPr>
            <a:endParaRPr lang="en-CA" dirty="0"/>
          </a:p>
        </p:txBody>
      </p:sp>
      <p:pic>
        <p:nvPicPr>
          <p:cNvPr id="4" name="Picture 3">
            <a:extLst>
              <a:ext uri="{FF2B5EF4-FFF2-40B4-BE49-F238E27FC236}">
                <a16:creationId xmlns:a16="http://schemas.microsoft.com/office/drawing/2014/main" id="{B33B50AD-5BEC-4536-82A5-FD2AEDAD049E}"/>
              </a:ext>
            </a:extLst>
          </p:cNvPr>
          <p:cNvPicPr>
            <a:picLocks noChangeAspect="1"/>
          </p:cNvPicPr>
          <p:nvPr/>
        </p:nvPicPr>
        <p:blipFill rotWithShape="1">
          <a:blip r:embed="rId2">
            <a:extLst>
              <a:ext uri="{28A0092B-C50C-407E-A947-70E740481C1C}">
                <a14:useLocalDpi xmlns:a14="http://schemas.microsoft.com/office/drawing/2010/main" val="0"/>
              </a:ext>
            </a:extLst>
          </a:blip>
          <a:srcRect l="528" t="16867" r="60924" b="54222"/>
          <a:stretch/>
        </p:blipFill>
        <p:spPr bwMode="auto">
          <a:xfrm>
            <a:off x="1907704" y="2564904"/>
            <a:ext cx="4379868" cy="14401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328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Cells in PARALLEL</a:t>
            </a:r>
          </a:p>
        </p:txBody>
      </p:sp>
      <p:sp>
        <p:nvSpPr>
          <p:cNvPr id="3" name="Content Placeholder 2"/>
          <p:cNvSpPr>
            <a:spLocks noGrp="1"/>
          </p:cNvSpPr>
          <p:nvPr>
            <p:ph sz="half" idx="1"/>
          </p:nvPr>
        </p:nvSpPr>
        <p:spPr>
          <a:xfrm>
            <a:off x="957936" y="1483057"/>
            <a:ext cx="7168840" cy="2670702"/>
          </a:xfrm>
        </p:spPr>
        <p:txBody>
          <a:bodyPr>
            <a:normAutofit fontScale="92500" lnSpcReduction="10000"/>
          </a:bodyPr>
          <a:lstStyle/>
          <a:p>
            <a:pPr lvl="0"/>
            <a:r>
              <a:rPr lang="en-US" sz="3000" dirty="0"/>
              <a:t>When cells are combined in parallel, the voltage does not increase but the amount of charge (current) does</a:t>
            </a:r>
            <a:endParaRPr lang="en-CA" dirty="0"/>
          </a:p>
          <a:p>
            <a:pPr lvl="0"/>
            <a:r>
              <a:rPr lang="en-US" sz="3000" b="1" dirty="0"/>
              <a:t>Advantages</a:t>
            </a:r>
            <a:r>
              <a:rPr lang="en-US" sz="3000" dirty="0"/>
              <a:t>: greater current or longer battery life </a:t>
            </a:r>
            <a:endParaRPr lang="en-CA" sz="3000" dirty="0"/>
          </a:p>
          <a:p>
            <a:r>
              <a:rPr lang="en-CA" sz="3000" dirty="0"/>
              <a:t>V</a:t>
            </a:r>
            <a:r>
              <a:rPr lang="en-CA" sz="3000" baseline="-25000" dirty="0"/>
              <a:t>T</a:t>
            </a:r>
            <a:r>
              <a:rPr lang="en-CA" sz="3000" dirty="0"/>
              <a:t> = V</a:t>
            </a:r>
            <a:r>
              <a:rPr lang="en-CA" sz="3000" baseline="-25000" dirty="0"/>
              <a:t>1</a:t>
            </a:r>
            <a:r>
              <a:rPr lang="en-CA" sz="3000" dirty="0"/>
              <a:t> = V</a:t>
            </a:r>
            <a:r>
              <a:rPr lang="en-CA" sz="3000" baseline="-25000" dirty="0"/>
              <a:t>2</a:t>
            </a:r>
            <a:r>
              <a:rPr lang="en-CA" sz="3000" dirty="0"/>
              <a:t> = V</a:t>
            </a:r>
            <a:r>
              <a:rPr lang="en-CA" sz="3000" baseline="-25000" dirty="0"/>
              <a:t>3</a:t>
            </a:r>
            <a:endParaRPr lang="en-CA" sz="1900" dirty="0">
              <a:latin typeface="Palatino Linotype"/>
              <a:ea typeface="Times New Roman"/>
              <a:cs typeface="Times New Roman"/>
            </a:endParaRPr>
          </a:p>
          <a:p>
            <a:pPr lvl="0"/>
            <a:endParaRPr lang="en-CA"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4221088"/>
            <a:ext cx="4995589"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Elbow Connector 5"/>
          <p:cNvCxnSpPr/>
          <p:nvPr/>
        </p:nvCxnSpPr>
        <p:spPr>
          <a:xfrm rot="5400000">
            <a:off x="2455439" y="4591750"/>
            <a:ext cx="400690" cy="376049"/>
          </a:xfrm>
          <a:prstGeom prst="bentConnector3">
            <a:avLst>
              <a:gd name="adj1" fmla="val -2488"/>
            </a:avLst>
          </a:prstGeom>
          <a:ln w="28575"/>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267744" y="4967880"/>
            <a:ext cx="432048" cy="369332"/>
          </a:xfrm>
          <a:prstGeom prst="rect">
            <a:avLst/>
          </a:prstGeom>
          <a:noFill/>
        </p:spPr>
        <p:txBody>
          <a:bodyPr wrap="square" rtlCol="0">
            <a:spAutoFit/>
          </a:bodyPr>
          <a:lstStyle/>
          <a:p>
            <a:r>
              <a:rPr lang="en-CA" dirty="0">
                <a:solidFill>
                  <a:srgbClr val="FF0000"/>
                </a:solidFill>
              </a:rPr>
              <a:t>V</a:t>
            </a:r>
            <a:r>
              <a:rPr lang="en-CA" baseline="-25000" dirty="0">
                <a:solidFill>
                  <a:srgbClr val="FF0000"/>
                </a:solidFill>
              </a:rPr>
              <a:t>T</a:t>
            </a:r>
            <a:endParaRPr lang="en-CA" dirty="0">
              <a:solidFill>
                <a:srgbClr val="FF0000"/>
              </a:solidFill>
            </a:endParaRPr>
          </a:p>
        </p:txBody>
      </p:sp>
      <p:cxnSp>
        <p:nvCxnSpPr>
          <p:cNvPr id="8" name="Elbow Connector 7"/>
          <p:cNvCxnSpPr/>
          <p:nvPr/>
        </p:nvCxnSpPr>
        <p:spPr>
          <a:xfrm rot="10800000" flipH="1" flipV="1">
            <a:off x="2483768" y="5350067"/>
            <a:ext cx="360040" cy="329509"/>
          </a:xfrm>
          <a:prstGeom prst="bentConnector3">
            <a:avLst>
              <a:gd name="adj1" fmla="val 0"/>
            </a:avLst>
          </a:prstGeom>
          <a:ln w="28575"/>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27984" y="5137408"/>
            <a:ext cx="432048" cy="369332"/>
          </a:xfrm>
          <a:prstGeom prst="rect">
            <a:avLst/>
          </a:prstGeom>
          <a:noFill/>
        </p:spPr>
        <p:txBody>
          <a:bodyPr wrap="square" rtlCol="0">
            <a:spAutoFit/>
          </a:bodyPr>
          <a:lstStyle/>
          <a:p>
            <a:r>
              <a:rPr lang="en-CA" dirty="0">
                <a:solidFill>
                  <a:srgbClr val="FF0000"/>
                </a:solidFill>
              </a:rPr>
              <a:t>V</a:t>
            </a:r>
            <a:r>
              <a:rPr lang="en-CA" baseline="-25000" dirty="0">
                <a:solidFill>
                  <a:srgbClr val="FF0000"/>
                </a:solidFill>
              </a:rPr>
              <a:t>1</a:t>
            </a:r>
            <a:endParaRPr lang="en-CA" dirty="0">
              <a:solidFill>
                <a:srgbClr val="FF0000"/>
              </a:solidFill>
            </a:endParaRPr>
          </a:p>
        </p:txBody>
      </p:sp>
      <p:sp>
        <p:nvSpPr>
          <p:cNvPr id="10" name="TextBox 9"/>
          <p:cNvSpPr txBox="1"/>
          <p:nvPr/>
        </p:nvSpPr>
        <p:spPr>
          <a:xfrm>
            <a:off x="5634960" y="5112877"/>
            <a:ext cx="432048" cy="369332"/>
          </a:xfrm>
          <a:prstGeom prst="rect">
            <a:avLst/>
          </a:prstGeom>
          <a:noFill/>
        </p:spPr>
        <p:txBody>
          <a:bodyPr wrap="square" rtlCol="0">
            <a:spAutoFit/>
          </a:bodyPr>
          <a:lstStyle/>
          <a:p>
            <a:r>
              <a:rPr lang="en-CA" dirty="0">
                <a:solidFill>
                  <a:srgbClr val="FF0000"/>
                </a:solidFill>
              </a:rPr>
              <a:t>V</a:t>
            </a:r>
            <a:r>
              <a:rPr lang="en-CA" baseline="-25000" dirty="0">
                <a:solidFill>
                  <a:srgbClr val="FF0000"/>
                </a:solidFill>
              </a:rPr>
              <a:t>2</a:t>
            </a:r>
            <a:endParaRPr lang="en-CA" dirty="0">
              <a:solidFill>
                <a:srgbClr val="FF0000"/>
              </a:solidFill>
            </a:endParaRPr>
          </a:p>
        </p:txBody>
      </p:sp>
      <p:sp>
        <p:nvSpPr>
          <p:cNvPr id="11" name="TextBox 10"/>
          <p:cNvSpPr txBox="1"/>
          <p:nvPr/>
        </p:nvSpPr>
        <p:spPr>
          <a:xfrm>
            <a:off x="6660232" y="5100355"/>
            <a:ext cx="432048" cy="369332"/>
          </a:xfrm>
          <a:prstGeom prst="rect">
            <a:avLst/>
          </a:prstGeom>
          <a:noFill/>
        </p:spPr>
        <p:txBody>
          <a:bodyPr wrap="square" rtlCol="0">
            <a:spAutoFit/>
          </a:bodyPr>
          <a:lstStyle/>
          <a:p>
            <a:r>
              <a:rPr lang="en-CA" dirty="0">
                <a:solidFill>
                  <a:srgbClr val="FF0000"/>
                </a:solidFill>
              </a:rPr>
              <a:t>V</a:t>
            </a:r>
            <a:r>
              <a:rPr lang="en-CA" baseline="-25000" dirty="0">
                <a:solidFill>
                  <a:srgbClr val="FF0000"/>
                </a:solidFill>
              </a:rPr>
              <a:t>3</a:t>
            </a:r>
            <a:endParaRPr lang="en-CA" dirty="0">
              <a:solidFill>
                <a:srgbClr val="FF0000"/>
              </a:solidFill>
            </a:endParaRPr>
          </a:p>
        </p:txBody>
      </p:sp>
    </p:spTree>
    <p:extLst>
      <p:ext uri="{BB962C8B-B14F-4D97-AF65-F5344CB8AC3E}">
        <p14:creationId xmlns:p14="http://schemas.microsoft.com/office/powerpoint/2010/main" val="265160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EC15377-529A-4DC3-BA46-29E7E1672CAB}"/>
              </a:ext>
            </a:extLst>
          </p:cNvPr>
          <p:cNvSpPr>
            <a:spLocks noGrp="1"/>
          </p:cNvSpPr>
          <p:nvPr>
            <p:ph type="title"/>
          </p:nvPr>
        </p:nvSpPr>
        <p:spPr/>
        <p:txBody>
          <a:bodyPr>
            <a:normAutofit fontScale="90000"/>
          </a:bodyPr>
          <a:lstStyle/>
          <a:p>
            <a:r>
              <a:rPr lang="en-CA" dirty="0"/>
              <a:t>Review: </a:t>
            </a:r>
            <a:br>
              <a:rPr lang="en-CA" dirty="0"/>
            </a:br>
            <a:r>
              <a:rPr lang="en-CA" dirty="0"/>
              <a:t>Understanding Potential Energy</a:t>
            </a:r>
          </a:p>
        </p:txBody>
      </p:sp>
      <p:sp>
        <p:nvSpPr>
          <p:cNvPr id="6" name="Content Placeholder 5">
            <a:extLst>
              <a:ext uri="{FF2B5EF4-FFF2-40B4-BE49-F238E27FC236}">
                <a16:creationId xmlns:a16="http://schemas.microsoft.com/office/drawing/2014/main" id="{190D015C-942B-44D7-A52E-9E59071445FC}"/>
              </a:ext>
            </a:extLst>
          </p:cNvPr>
          <p:cNvSpPr>
            <a:spLocks noGrp="1"/>
          </p:cNvSpPr>
          <p:nvPr>
            <p:ph idx="1"/>
          </p:nvPr>
        </p:nvSpPr>
        <p:spPr>
          <a:xfrm>
            <a:off x="1435608" y="1447800"/>
            <a:ext cx="4576552" cy="5221560"/>
          </a:xfrm>
        </p:spPr>
        <p:txBody>
          <a:bodyPr>
            <a:normAutofit/>
          </a:bodyPr>
          <a:lstStyle/>
          <a:p>
            <a:r>
              <a:rPr lang="en-CA" dirty="0"/>
              <a:t>On its journey around the circuit, an electron must use </a:t>
            </a:r>
            <a:r>
              <a:rPr lang="en-CA" b="1" dirty="0"/>
              <a:t>all of its potential energy </a:t>
            </a:r>
            <a:r>
              <a:rPr lang="en-CA" dirty="0"/>
              <a:t>before it gets back to the positive terminal of the battery. </a:t>
            </a:r>
          </a:p>
          <a:p>
            <a:r>
              <a:rPr lang="en-CA" dirty="0"/>
              <a:t>Some parts of the journey take up more energy than others. </a:t>
            </a:r>
          </a:p>
        </p:txBody>
      </p:sp>
      <p:pic>
        <p:nvPicPr>
          <p:cNvPr id="7" name="Picture 4">
            <a:extLst>
              <a:ext uri="{FF2B5EF4-FFF2-40B4-BE49-F238E27FC236}">
                <a16:creationId xmlns:a16="http://schemas.microsoft.com/office/drawing/2014/main" id="{AB15753E-1CD6-48E5-9744-FED5D78CC8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62745" y="1556792"/>
            <a:ext cx="2870943"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5668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CC37D02-1B3F-4111-A68E-4D2FD3A1EF81}"/>
              </a:ext>
            </a:extLst>
          </p:cNvPr>
          <p:cNvSpPr>
            <a:spLocks noGrp="1"/>
          </p:cNvSpPr>
          <p:nvPr>
            <p:ph type="title"/>
          </p:nvPr>
        </p:nvSpPr>
        <p:spPr/>
        <p:txBody>
          <a:bodyPr/>
          <a:lstStyle/>
          <a:p>
            <a:r>
              <a:rPr lang="en-CA" dirty="0"/>
              <a:t>Loads Connected in Series</a:t>
            </a:r>
          </a:p>
        </p:txBody>
      </p:sp>
      <p:sp>
        <p:nvSpPr>
          <p:cNvPr id="8" name="Content Placeholder 7">
            <a:extLst>
              <a:ext uri="{FF2B5EF4-FFF2-40B4-BE49-F238E27FC236}">
                <a16:creationId xmlns:a16="http://schemas.microsoft.com/office/drawing/2014/main" id="{58B07561-0CF9-4D16-B50B-D81D44E400B5}"/>
              </a:ext>
            </a:extLst>
          </p:cNvPr>
          <p:cNvSpPr>
            <a:spLocks noGrp="1"/>
          </p:cNvSpPr>
          <p:nvPr>
            <p:ph idx="1"/>
          </p:nvPr>
        </p:nvSpPr>
        <p:spPr/>
        <p:txBody>
          <a:bodyPr/>
          <a:lstStyle/>
          <a:p>
            <a:r>
              <a:rPr lang="en-CA" dirty="0"/>
              <a:t>The total voltage gained from the battery should be equal to the total voltage dropped from all the loads combined.</a:t>
            </a:r>
          </a:p>
          <a:p>
            <a:r>
              <a:rPr lang="en-CA" b="1" dirty="0"/>
              <a:t>V</a:t>
            </a:r>
            <a:r>
              <a:rPr lang="en-CA" b="1" baseline="-25000" dirty="0"/>
              <a:t>T</a:t>
            </a:r>
            <a:r>
              <a:rPr lang="en-CA" b="1" dirty="0"/>
              <a:t> = </a:t>
            </a:r>
            <a:r>
              <a:rPr lang="en-CA" b="1" dirty="0">
                <a:highlight>
                  <a:srgbClr val="FFFF00"/>
                </a:highlight>
              </a:rPr>
              <a:t>V</a:t>
            </a:r>
            <a:r>
              <a:rPr lang="en-CA" b="1" baseline="-25000" dirty="0">
                <a:highlight>
                  <a:srgbClr val="FFFF00"/>
                </a:highlight>
              </a:rPr>
              <a:t>1 </a:t>
            </a:r>
            <a:r>
              <a:rPr lang="en-CA" b="1" dirty="0">
                <a:highlight>
                  <a:srgbClr val="FFFF00"/>
                </a:highlight>
              </a:rPr>
              <a:t>+ V</a:t>
            </a:r>
            <a:r>
              <a:rPr lang="en-CA" b="1" baseline="-25000" dirty="0">
                <a:highlight>
                  <a:srgbClr val="FFFF00"/>
                </a:highlight>
              </a:rPr>
              <a:t>2 </a:t>
            </a:r>
            <a:r>
              <a:rPr lang="en-CA" b="1" dirty="0">
                <a:highlight>
                  <a:srgbClr val="FFFF00"/>
                </a:highlight>
              </a:rPr>
              <a:t>+ …</a:t>
            </a:r>
          </a:p>
        </p:txBody>
      </p:sp>
      <p:pic>
        <p:nvPicPr>
          <p:cNvPr id="5122" name="Picture 24" descr="https://encrypted-tbn0.gstatic.com/images?q=tbn:ANd9GcTqAdcFotN6sT4CKLK3PdrR1l6UQ0IrltAIJKIBsjE7u-WVEwneTawXxkZpSJasjP2TtXA&amp;usqp=CAU">
            <a:extLst>
              <a:ext uri="{FF2B5EF4-FFF2-40B4-BE49-F238E27FC236}">
                <a16:creationId xmlns:a16="http://schemas.microsoft.com/office/drawing/2014/main" id="{2063A26B-31D4-4903-B6C2-F6A56BA002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3918571"/>
            <a:ext cx="4248472" cy="266479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8E7578D-37FA-4A76-A655-C777D31865F1}"/>
              </a:ext>
            </a:extLst>
          </p:cNvPr>
          <p:cNvSpPr txBox="1"/>
          <p:nvPr/>
        </p:nvSpPr>
        <p:spPr>
          <a:xfrm>
            <a:off x="6151148" y="3888409"/>
            <a:ext cx="401072" cy="369332"/>
          </a:xfrm>
          <a:prstGeom prst="rect">
            <a:avLst/>
          </a:prstGeom>
          <a:noFill/>
        </p:spPr>
        <p:txBody>
          <a:bodyPr wrap="none" rtlCol="0">
            <a:spAutoFit/>
          </a:bodyPr>
          <a:lstStyle/>
          <a:p>
            <a:r>
              <a:rPr lang="en-CA" dirty="0"/>
              <a:t>V</a:t>
            </a:r>
            <a:r>
              <a:rPr lang="en-CA" baseline="-25000" dirty="0"/>
              <a:t>1</a:t>
            </a:r>
            <a:endParaRPr lang="en-CA" dirty="0"/>
          </a:p>
        </p:txBody>
      </p:sp>
      <p:sp>
        <p:nvSpPr>
          <p:cNvPr id="11" name="TextBox 10">
            <a:extLst>
              <a:ext uri="{FF2B5EF4-FFF2-40B4-BE49-F238E27FC236}">
                <a16:creationId xmlns:a16="http://schemas.microsoft.com/office/drawing/2014/main" id="{004B27BF-02FB-41A9-B6AB-B7EEC3283532}"/>
              </a:ext>
            </a:extLst>
          </p:cNvPr>
          <p:cNvSpPr txBox="1"/>
          <p:nvPr/>
        </p:nvSpPr>
        <p:spPr>
          <a:xfrm>
            <a:off x="7741487" y="3848100"/>
            <a:ext cx="401072" cy="369332"/>
          </a:xfrm>
          <a:prstGeom prst="rect">
            <a:avLst/>
          </a:prstGeom>
          <a:noFill/>
        </p:spPr>
        <p:txBody>
          <a:bodyPr wrap="none" rtlCol="0">
            <a:spAutoFit/>
          </a:bodyPr>
          <a:lstStyle/>
          <a:p>
            <a:r>
              <a:rPr lang="en-CA" dirty="0"/>
              <a:t>V</a:t>
            </a:r>
            <a:r>
              <a:rPr lang="en-CA" baseline="-25000" dirty="0"/>
              <a:t>2</a:t>
            </a:r>
            <a:endParaRPr lang="en-CA" dirty="0"/>
          </a:p>
        </p:txBody>
      </p:sp>
      <p:cxnSp>
        <p:nvCxnSpPr>
          <p:cNvPr id="13" name="Straight Connector 12">
            <a:extLst>
              <a:ext uri="{FF2B5EF4-FFF2-40B4-BE49-F238E27FC236}">
                <a16:creationId xmlns:a16="http://schemas.microsoft.com/office/drawing/2014/main" id="{42B2950C-D77A-4E93-B199-2F9D4761B38C}"/>
              </a:ext>
            </a:extLst>
          </p:cNvPr>
          <p:cNvCxnSpPr>
            <a:cxnSpLocks/>
          </p:cNvCxnSpPr>
          <p:nvPr/>
        </p:nvCxnSpPr>
        <p:spPr>
          <a:xfrm flipH="1">
            <a:off x="4427984" y="5013176"/>
            <a:ext cx="67682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5C48927-FA78-46BF-9C8B-68597BF26E12}"/>
              </a:ext>
            </a:extLst>
          </p:cNvPr>
          <p:cNvCxnSpPr>
            <a:cxnSpLocks/>
          </p:cNvCxnSpPr>
          <p:nvPr/>
        </p:nvCxnSpPr>
        <p:spPr>
          <a:xfrm flipH="1">
            <a:off x="4427984" y="5805264"/>
            <a:ext cx="67682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ABEF232-7136-4D37-9EF9-A974278123B3}"/>
              </a:ext>
            </a:extLst>
          </p:cNvPr>
          <p:cNvCxnSpPr>
            <a:cxnSpLocks/>
          </p:cNvCxnSpPr>
          <p:nvPr/>
        </p:nvCxnSpPr>
        <p:spPr>
          <a:xfrm flipV="1">
            <a:off x="4427984" y="5013176"/>
            <a:ext cx="0" cy="79208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831EE3B-6E04-4A75-9861-C66F64840103}"/>
              </a:ext>
            </a:extLst>
          </p:cNvPr>
          <p:cNvSpPr txBox="1"/>
          <p:nvPr/>
        </p:nvSpPr>
        <p:spPr>
          <a:xfrm>
            <a:off x="4219432" y="5157192"/>
            <a:ext cx="417102" cy="369332"/>
          </a:xfrm>
          <a:prstGeom prst="rect">
            <a:avLst/>
          </a:prstGeom>
          <a:solidFill>
            <a:schemeClr val="bg1"/>
          </a:solidFill>
        </p:spPr>
        <p:txBody>
          <a:bodyPr wrap="none" rtlCol="0">
            <a:spAutoFit/>
          </a:bodyPr>
          <a:lstStyle/>
          <a:p>
            <a:r>
              <a:rPr lang="en-CA" dirty="0"/>
              <a:t>V</a:t>
            </a:r>
            <a:r>
              <a:rPr lang="en-CA" baseline="-25000" dirty="0"/>
              <a:t>T</a:t>
            </a:r>
            <a:endParaRPr lang="en-CA" dirty="0"/>
          </a:p>
        </p:txBody>
      </p:sp>
    </p:spTree>
    <p:extLst>
      <p:ext uri="{BB962C8B-B14F-4D97-AF65-F5344CB8AC3E}">
        <p14:creationId xmlns:p14="http://schemas.microsoft.com/office/powerpoint/2010/main" val="240492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 #1</a:t>
            </a:r>
          </a:p>
        </p:txBody>
      </p:sp>
      <p:sp>
        <p:nvSpPr>
          <p:cNvPr id="3" name="Content Placeholder 2"/>
          <p:cNvSpPr>
            <a:spLocks noGrp="1"/>
          </p:cNvSpPr>
          <p:nvPr>
            <p:ph idx="1"/>
          </p:nvPr>
        </p:nvSpPr>
        <p:spPr>
          <a:xfrm>
            <a:off x="1435608" y="3789040"/>
            <a:ext cx="7456872" cy="2459360"/>
          </a:xfrm>
        </p:spPr>
        <p:txBody>
          <a:bodyPr/>
          <a:lstStyle/>
          <a:p>
            <a:r>
              <a:rPr lang="en-CA" dirty="0"/>
              <a:t>What is V</a:t>
            </a:r>
            <a:r>
              <a:rPr lang="en-CA" sz="1600" dirty="0"/>
              <a:t>T</a:t>
            </a:r>
            <a:r>
              <a:rPr lang="en-CA" dirty="0"/>
              <a:t>?</a:t>
            </a:r>
          </a:p>
          <a:p>
            <a:r>
              <a:rPr lang="en-CA" dirty="0"/>
              <a:t>V</a:t>
            </a:r>
            <a:r>
              <a:rPr lang="en-CA" baseline="-25000" dirty="0"/>
              <a:t>T</a:t>
            </a:r>
            <a:r>
              <a:rPr lang="en-CA" dirty="0"/>
              <a:t> = V</a:t>
            </a:r>
            <a:r>
              <a:rPr lang="en-CA" baseline="-25000" dirty="0"/>
              <a:t>1</a:t>
            </a:r>
            <a:r>
              <a:rPr lang="en-CA" dirty="0"/>
              <a:t> + V</a:t>
            </a:r>
            <a:r>
              <a:rPr lang="en-CA" baseline="-25000" dirty="0"/>
              <a:t>2 </a:t>
            </a:r>
            <a:r>
              <a:rPr lang="en-CA" dirty="0"/>
              <a:t>+ V</a:t>
            </a:r>
            <a:r>
              <a:rPr lang="en-CA" baseline="-25000" dirty="0"/>
              <a:t>3 </a:t>
            </a:r>
            <a:r>
              <a:rPr lang="en-CA" dirty="0"/>
              <a:t>+ V</a:t>
            </a:r>
            <a:r>
              <a:rPr lang="en-CA" baseline="-25000" dirty="0"/>
              <a:t>4</a:t>
            </a:r>
          </a:p>
          <a:p>
            <a:r>
              <a:rPr lang="en-CA" dirty="0"/>
              <a:t>V</a:t>
            </a:r>
            <a:r>
              <a:rPr lang="en-CA" baseline="-25000" dirty="0"/>
              <a:t>T</a:t>
            </a:r>
            <a:r>
              <a:rPr lang="en-CA" dirty="0"/>
              <a:t> = 10 + 35 + 45 + 20</a:t>
            </a:r>
          </a:p>
          <a:p>
            <a:r>
              <a:rPr lang="en-CA" dirty="0"/>
              <a:t>V</a:t>
            </a:r>
            <a:r>
              <a:rPr lang="en-CA" baseline="-25000" dirty="0"/>
              <a:t>T</a:t>
            </a:r>
            <a:r>
              <a:rPr lang="en-CA" dirty="0"/>
              <a:t> = 110 V</a:t>
            </a:r>
            <a:endParaRPr lang="en-CA" baseline="-25000" dirty="0"/>
          </a:p>
          <a:p>
            <a:endParaRPr lang="en-CA" dirty="0"/>
          </a:p>
          <a:p>
            <a:endParaRPr lang="en-CA" dirty="0"/>
          </a:p>
        </p:txBody>
      </p:sp>
      <p:sp>
        <p:nvSpPr>
          <p:cNvPr id="4" name="Rectangle 3"/>
          <p:cNvSpPr/>
          <p:nvPr/>
        </p:nvSpPr>
        <p:spPr>
          <a:xfrm>
            <a:off x="1547664" y="5445224"/>
            <a:ext cx="2448272" cy="720080"/>
          </a:xfrm>
          <a:prstGeom prst="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268760"/>
            <a:ext cx="8018121" cy="2672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32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9523B-B4CF-4586-AF01-00C545D79434}"/>
              </a:ext>
            </a:extLst>
          </p:cNvPr>
          <p:cNvSpPr>
            <a:spLocks noGrp="1"/>
          </p:cNvSpPr>
          <p:nvPr>
            <p:ph type="title"/>
          </p:nvPr>
        </p:nvSpPr>
        <p:spPr/>
        <p:txBody>
          <a:bodyPr/>
          <a:lstStyle/>
          <a:p>
            <a:r>
              <a:rPr lang="en-CA" dirty="0"/>
              <a:t>Loads Connected in Parallel</a:t>
            </a:r>
          </a:p>
        </p:txBody>
      </p:sp>
      <p:sp>
        <p:nvSpPr>
          <p:cNvPr id="3" name="Content Placeholder 2">
            <a:extLst>
              <a:ext uri="{FF2B5EF4-FFF2-40B4-BE49-F238E27FC236}">
                <a16:creationId xmlns:a16="http://schemas.microsoft.com/office/drawing/2014/main" id="{2BAF74D0-9739-4D84-8A25-4F2E681141A6}"/>
              </a:ext>
            </a:extLst>
          </p:cNvPr>
          <p:cNvSpPr>
            <a:spLocks noGrp="1"/>
          </p:cNvSpPr>
          <p:nvPr>
            <p:ph idx="1"/>
          </p:nvPr>
        </p:nvSpPr>
        <p:spPr/>
        <p:txBody>
          <a:bodyPr/>
          <a:lstStyle/>
          <a:p>
            <a:r>
              <a:rPr lang="en-CA" dirty="0"/>
              <a:t>When electrons go through devices in parallel, they split at junction points. </a:t>
            </a:r>
          </a:p>
          <a:p>
            <a:r>
              <a:rPr lang="en-CA" dirty="0"/>
              <a:t>Each load in parallel will receive the same amount of energy/Voltage. </a:t>
            </a:r>
          </a:p>
          <a:p>
            <a:r>
              <a:rPr lang="en-CA" b="1" dirty="0"/>
              <a:t>V</a:t>
            </a:r>
            <a:r>
              <a:rPr lang="en-CA" b="1" baseline="-25000" dirty="0"/>
              <a:t>T</a:t>
            </a:r>
            <a:r>
              <a:rPr lang="en-CA" b="1" dirty="0"/>
              <a:t> =  </a:t>
            </a:r>
            <a:r>
              <a:rPr lang="en-CA" b="1" dirty="0">
                <a:highlight>
                  <a:srgbClr val="FFFF00"/>
                </a:highlight>
              </a:rPr>
              <a:t>V</a:t>
            </a:r>
            <a:r>
              <a:rPr lang="en-CA" b="1" baseline="-25000" dirty="0">
                <a:highlight>
                  <a:srgbClr val="FFFF00"/>
                </a:highlight>
              </a:rPr>
              <a:t>1</a:t>
            </a:r>
            <a:r>
              <a:rPr lang="en-CA" b="1" dirty="0">
                <a:highlight>
                  <a:srgbClr val="FFFF00"/>
                </a:highlight>
              </a:rPr>
              <a:t> =  V</a:t>
            </a:r>
            <a:r>
              <a:rPr lang="en-CA" b="1" baseline="-25000" dirty="0">
                <a:highlight>
                  <a:srgbClr val="FFFF00"/>
                </a:highlight>
              </a:rPr>
              <a:t>2</a:t>
            </a:r>
            <a:r>
              <a:rPr lang="en-CA" b="1" dirty="0">
                <a:highlight>
                  <a:srgbClr val="FFFF00"/>
                </a:highlight>
              </a:rPr>
              <a:t> =  V</a:t>
            </a:r>
            <a:r>
              <a:rPr lang="en-CA" b="1" baseline="-25000" dirty="0">
                <a:highlight>
                  <a:srgbClr val="FFFF00"/>
                </a:highlight>
              </a:rPr>
              <a:t>3</a:t>
            </a:r>
            <a:r>
              <a:rPr lang="en-CA" b="1" dirty="0">
                <a:highlight>
                  <a:srgbClr val="FFFF00"/>
                </a:highlight>
              </a:rPr>
              <a:t> …</a:t>
            </a:r>
          </a:p>
        </p:txBody>
      </p:sp>
      <p:pic>
        <p:nvPicPr>
          <p:cNvPr id="4" name="Picture 3">
            <a:extLst>
              <a:ext uri="{FF2B5EF4-FFF2-40B4-BE49-F238E27FC236}">
                <a16:creationId xmlns:a16="http://schemas.microsoft.com/office/drawing/2014/main" id="{13342303-E43F-46FF-9074-3AE0A983C5E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4365104"/>
            <a:ext cx="5256584" cy="2348238"/>
          </a:xfrm>
          <a:prstGeom prst="rect">
            <a:avLst/>
          </a:prstGeom>
          <a:noFill/>
          <a:ln>
            <a:noFill/>
          </a:ln>
          <a:effectLst/>
        </p:spPr>
      </p:pic>
      <p:cxnSp>
        <p:nvCxnSpPr>
          <p:cNvPr id="5" name="Straight Connector 4">
            <a:extLst>
              <a:ext uri="{FF2B5EF4-FFF2-40B4-BE49-F238E27FC236}">
                <a16:creationId xmlns:a16="http://schemas.microsoft.com/office/drawing/2014/main" id="{5764F572-F604-4461-ACDB-72F59FD7EC42}"/>
              </a:ext>
            </a:extLst>
          </p:cNvPr>
          <p:cNvCxnSpPr>
            <a:cxnSpLocks/>
          </p:cNvCxnSpPr>
          <p:nvPr/>
        </p:nvCxnSpPr>
        <p:spPr>
          <a:xfrm flipH="1">
            <a:off x="3131840" y="4941168"/>
            <a:ext cx="67682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C46FEE5C-85D7-4F04-9AA2-7094A6662924}"/>
              </a:ext>
            </a:extLst>
          </p:cNvPr>
          <p:cNvCxnSpPr>
            <a:cxnSpLocks/>
          </p:cNvCxnSpPr>
          <p:nvPr/>
        </p:nvCxnSpPr>
        <p:spPr>
          <a:xfrm flipH="1">
            <a:off x="3131840" y="5733256"/>
            <a:ext cx="67682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B68F614-62CB-403E-9F89-7D68139656B9}"/>
              </a:ext>
            </a:extLst>
          </p:cNvPr>
          <p:cNvCxnSpPr>
            <a:cxnSpLocks/>
          </p:cNvCxnSpPr>
          <p:nvPr/>
        </p:nvCxnSpPr>
        <p:spPr>
          <a:xfrm flipV="1">
            <a:off x="3131840" y="4941168"/>
            <a:ext cx="0" cy="79208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CD8E499-97E2-4019-9039-52E6F5524B7D}"/>
              </a:ext>
            </a:extLst>
          </p:cNvPr>
          <p:cNvSpPr txBox="1"/>
          <p:nvPr/>
        </p:nvSpPr>
        <p:spPr>
          <a:xfrm>
            <a:off x="2923288" y="5085184"/>
            <a:ext cx="417102" cy="369332"/>
          </a:xfrm>
          <a:prstGeom prst="rect">
            <a:avLst/>
          </a:prstGeom>
          <a:solidFill>
            <a:schemeClr val="bg1"/>
          </a:solidFill>
        </p:spPr>
        <p:txBody>
          <a:bodyPr wrap="none" rtlCol="0">
            <a:spAutoFit/>
          </a:bodyPr>
          <a:lstStyle/>
          <a:p>
            <a:r>
              <a:rPr lang="en-CA" dirty="0"/>
              <a:t>V</a:t>
            </a:r>
            <a:r>
              <a:rPr lang="en-CA" baseline="-25000" dirty="0"/>
              <a:t>T</a:t>
            </a:r>
            <a:endParaRPr lang="en-CA" dirty="0"/>
          </a:p>
        </p:txBody>
      </p:sp>
      <p:sp>
        <p:nvSpPr>
          <p:cNvPr id="9" name="TextBox 8">
            <a:extLst>
              <a:ext uri="{FF2B5EF4-FFF2-40B4-BE49-F238E27FC236}">
                <a16:creationId xmlns:a16="http://schemas.microsoft.com/office/drawing/2014/main" id="{75550264-F77F-4700-8EFF-F89E9CABA770}"/>
              </a:ext>
            </a:extLst>
          </p:cNvPr>
          <p:cNvSpPr txBox="1"/>
          <p:nvPr/>
        </p:nvSpPr>
        <p:spPr>
          <a:xfrm>
            <a:off x="5580112" y="5269850"/>
            <a:ext cx="401072" cy="369332"/>
          </a:xfrm>
          <a:prstGeom prst="rect">
            <a:avLst/>
          </a:prstGeom>
          <a:noFill/>
        </p:spPr>
        <p:txBody>
          <a:bodyPr wrap="none" rtlCol="0">
            <a:spAutoFit/>
          </a:bodyPr>
          <a:lstStyle/>
          <a:p>
            <a:r>
              <a:rPr lang="en-CA" dirty="0"/>
              <a:t>V</a:t>
            </a:r>
            <a:r>
              <a:rPr lang="en-CA" baseline="-25000" dirty="0"/>
              <a:t>1</a:t>
            </a:r>
            <a:endParaRPr lang="en-CA" dirty="0"/>
          </a:p>
        </p:txBody>
      </p:sp>
      <p:sp>
        <p:nvSpPr>
          <p:cNvPr id="10" name="TextBox 9">
            <a:extLst>
              <a:ext uri="{FF2B5EF4-FFF2-40B4-BE49-F238E27FC236}">
                <a16:creationId xmlns:a16="http://schemas.microsoft.com/office/drawing/2014/main" id="{0C9109CC-44BD-41EC-B80C-E9832D69BACC}"/>
              </a:ext>
            </a:extLst>
          </p:cNvPr>
          <p:cNvSpPr txBox="1"/>
          <p:nvPr/>
        </p:nvSpPr>
        <p:spPr>
          <a:xfrm>
            <a:off x="6744520" y="5283233"/>
            <a:ext cx="401072" cy="369332"/>
          </a:xfrm>
          <a:prstGeom prst="rect">
            <a:avLst/>
          </a:prstGeom>
          <a:noFill/>
        </p:spPr>
        <p:txBody>
          <a:bodyPr wrap="none" rtlCol="0">
            <a:spAutoFit/>
          </a:bodyPr>
          <a:lstStyle/>
          <a:p>
            <a:r>
              <a:rPr lang="en-CA" dirty="0"/>
              <a:t>V</a:t>
            </a:r>
            <a:r>
              <a:rPr lang="en-CA" baseline="-25000" dirty="0"/>
              <a:t>2</a:t>
            </a:r>
            <a:endParaRPr lang="en-CA" dirty="0"/>
          </a:p>
        </p:txBody>
      </p:sp>
      <p:sp>
        <p:nvSpPr>
          <p:cNvPr id="11" name="TextBox 10">
            <a:extLst>
              <a:ext uri="{FF2B5EF4-FFF2-40B4-BE49-F238E27FC236}">
                <a16:creationId xmlns:a16="http://schemas.microsoft.com/office/drawing/2014/main" id="{6689755F-7740-4870-8011-00A0EF2D7B6D}"/>
              </a:ext>
            </a:extLst>
          </p:cNvPr>
          <p:cNvSpPr txBox="1"/>
          <p:nvPr/>
        </p:nvSpPr>
        <p:spPr>
          <a:xfrm>
            <a:off x="7908928" y="5269850"/>
            <a:ext cx="401072" cy="369332"/>
          </a:xfrm>
          <a:prstGeom prst="rect">
            <a:avLst/>
          </a:prstGeom>
          <a:noFill/>
        </p:spPr>
        <p:txBody>
          <a:bodyPr wrap="none" rtlCol="0">
            <a:spAutoFit/>
          </a:bodyPr>
          <a:lstStyle/>
          <a:p>
            <a:r>
              <a:rPr lang="en-CA" dirty="0"/>
              <a:t>V</a:t>
            </a:r>
            <a:r>
              <a:rPr lang="en-CA" baseline="-25000" dirty="0"/>
              <a:t>3</a:t>
            </a:r>
            <a:endParaRPr lang="en-CA" dirty="0"/>
          </a:p>
        </p:txBody>
      </p:sp>
    </p:spTree>
    <p:extLst>
      <p:ext uri="{BB962C8B-B14F-4D97-AF65-F5344CB8AC3E}">
        <p14:creationId xmlns:p14="http://schemas.microsoft.com/office/powerpoint/2010/main" val="917607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 #2</a:t>
            </a:r>
          </a:p>
        </p:txBody>
      </p:sp>
      <p:sp>
        <p:nvSpPr>
          <p:cNvPr id="3" name="Content Placeholder 2"/>
          <p:cNvSpPr>
            <a:spLocks noGrp="1"/>
          </p:cNvSpPr>
          <p:nvPr>
            <p:ph idx="1"/>
          </p:nvPr>
        </p:nvSpPr>
        <p:spPr>
          <a:xfrm>
            <a:off x="1331640" y="3789040"/>
            <a:ext cx="7530040" cy="2675384"/>
          </a:xfrm>
        </p:spPr>
        <p:txBody>
          <a:bodyPr>
            <a:normAutofit/>
          </a:bodyPr>
          <a:lstStyle/>
          <a:p>
            <a:pPr marL="82296" indent="0">
              <a:buNone/>
            </a:pPr>
            <a:r>
              <a:rPr lang="en-CA" dirty="0"/>
              <a:t>Calculate     V</a:t>
            </a:r>
            <a:r>
              <a:rPr lang="en-CA" baseline="-25000" dirty="0"/>
              <a:t>T</a:t>
            </a:r>
            <a:r>
              <a:rPr lang="en-CA" dirty="0"/>
              <a:t>  ,   V</a:t>
            </a:r>
            <a:r>
              <a:rPr lang="en-CA" baseline="-25000" dirty="0"/>
              <a:t>2</a:t>
            </a:r>
            <a:r>
              <a:rPr lang="en-CA" dirty="0"/>
              <a:t> ,   V</a:t>
            </a:r>
            <a:r>
              <a:rPr lang="en-CA" baseline="-25000" dirty="0"/>
              <a:t>3    </a:t>
            </a:r>
            <a:endParaRPr lang="en-CA" sz="2000" dirty="0">
              <a:latin typeface="Palatino Linotype"/>
              <a:ea typeface="Times New Roman"/>
              <a:cs typeface="Times New Roman"/>
            </a:endParaRPr>
          </a:p>
          <a:p>
            <a:pPr marL="82296" indent="0">
              <a:buNone/>
            </a:pPr>
            <a:endParaRPr lang="en-CA" dirty="0"/>
          </a:p>
          <a:p>
            <a:pPr marL="82296" indent="0">
              <a:buNone/>
            </a:pPr>
            <a:r>
              <a:rPr lang="en-CA" dirty="0"/>
              <a:t>V</a:t>
            </a:r>
            <a:r>
              <a:rPr lang="en-CA" baseline="-25000" dirty="0"/>
              <a:t>T</a:t>
            </a:r>
            <a:r>
              <a:rPr lang="en-CA" dirty="0"/>
              <a:t> = V</a:t>
            </a:r>
            <a:r>
              <a:rPr lang="en-CA" baseline="-25000" dirty="0"/>
              <a:t>1</a:t>
            </a:r>
            <a:r>
              <a:rPr lang="en-CA" dirty="0"/>
              <a:t> = V</a:t>
            </a:r>
            <a:r>
              <a:rPr lang="en-CA" baseline="-25000" dirty="0"/>
              <a:t>2</a:t>
            </a:r>
            <a:r>
              <a:rPr lang="en-CA" dirty="0"/>
              <a:t> = V</a:t>
            </a:r>
            <a:r>
              <a:rPr lang="en-CA" baseline="-25000" dirty="0"/>
              <a:t>3</a:t>
            </a:r>
          </a:p>
          <a:p>
            <a:pPr marL="82296" indent="0">
              <a:buNone/>
            </a:pPr>
            <a:r>
              <a:rPr lang="en-CA" dirty="0"/>
              <a:t>     = 9 V</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1268760"/>
            <a:ext cx="4995589"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Elbow Connector 4"/>
          <p:cNvCxnSpPr/>
          <p:nvPr/>
        </p:nvCxnSpPr>
        <p:spPr>
          <a:xfrm rot="5400000">
            <a:off x="2311423" y="1639422"/>
            <a:ext cx="400690" cy="376049"/>
          </a:xfrm>
          <a:prstGeom prst="bentConnector3">
            <a:avLst>
              <a:gd name="adj1" fmla="val -2488"/>
            </a:avLst>
          </a:prstGeom>
          <a:ln w="28575"/>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123728" y="2015552"/>
            <a:ext cx="432048" cy="369332"/>
          </a:xfrm>
          <a:prstGeom prst="rect">
            <a:avLst/>
          </a:prstGeom>
          <a:noFill/>
        </p:spPr>
        <p:txBody>
          <a:bodyPr wrap="square" rtlCol="0">
            <a:spAutoFit/>
          </a:bodyPr>
          <a:lstStyle/>
          <a:p>
            <a:r>
              <a:rPr lang="en-CA" dirty="0">
                <a:solidFill>
                  <a:srgbClr val="FF0000"/>
                </a:solidFill>
              </a:rPr>
              <a:t>V</a:t>
            </a:r>
            <a:r>
              <a:rPr lang="en-CA" baseline="-25000" dirty="0">
                <a:solidFill>
                  <a:srgbClr val="FF0000"/>
                </a:solidFill>
              </a:rPr>
              <a:t>T</a:t>
            </a:r>
            <a:endParaRPr lang="en-CA" dirty="0">
              <a:solidFill>
                <a:srgbClr val="FF0000"/>
              </a:solidFill>
            </a:endParaRPr>
          </a:p>
        </p:txBody>
      </p:sp>
      <p:cxnSp>
        <p:nvCxnSpPr>
          <p:cNvPr id="7" name="Elbow Connector 6"/>
          <p:cNvCxnSpPr/>
          <p:nvPr/>
        </p:nvCxnSpPr>
        <p:spPr>
          <a:xfrm rot="10800000" flipH="1" flipV="1">
            <a:off x="2339752" y="2397739"/>
            <a:ext cx="360040" cy="329509"/>
          </a:xfrm>
          <a:prstGeom prst="bentConnector3">
            <a:avLst>
              <a:gd name="adj1" fmla="val 0"/>
            </a:avLst>
          </a:prstGeom>
          <a:ln w="28575"/>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139952" y="2185080"/>
            <a:ext cx="576064" cy="369332"/>
          </a:xfrm>
          <a:prstGeom prst="rect">
            <a:avLst/>
          </a:prstGeom>
          <a:noFill/>
        </p:spPr>
        <p:txBody>
          <a:bodyPr wrap="square" rtlCol="0">
            <a:spAutoFit/>
          </a:bodyPr>
          <a:lstStyle/>
          <a:p>
            <a:r>
              <a:rPr lang="en-CA" dirty="0">
                <a:solidFill>
                  <a:srgbClr val="FF0000"/>
                </a:solidFill>
              </a:rPr>
              <a:t>9 V</a:t>
            </a:r>
          </a:p>
        </p:txBody>
      </p:sp>
      <p:sp>
        <p:nvSpPr>
          <p:cNvPr id="9" name="TextBox 8"/>
          <p:cNvSpPr txBox="1"/>
          <p:nvPr/>
        </p:nvSpPr>
        <p:spPr>
          <a:xfrm>
            <a:off x="5490944" y="2160549"/>
            <a:ext cx="432048" cy="369332"/>
          </a:xfrm>
          <a:prstGeom prst="rect">
            <a:avLst/>
          </a:prstGeom>
          <a:noFill/>
        </p:spPr>
        <p:txBody>
          <a:bodyPr wrap="square" rtlCol="0">
            <a:spAutoFit/>
          </a:bodyPr>
          <a:lstStyle/>
          <a:p>
            <a:r>
              <a:rPr lang="en-CA" dirty="0">
                <a:solidFill>
                  <a:srgbClr val="FF0000"/>
                </a:solidFill>
              </a:rPr>
              <a:t>V</a:t>
            </a:r>
            <a:r>
              <a:rPr lang="en-CA" baseline="-25000" dirty="0">
                <a:solidFill>
                  <a:srgbClr val="FF0000"/>
                </a:solidFill>
              </a:rPr>
              <a:t>2</a:t>
            </a:r>
            <a:endParaRPr lang="en-CA" dirty="0">
              <a:solidFill>
                <a:srgbClr val="FF0000"/>
              </a:solidFill>
            </a:endParaRPr>
          </a:p>
        </p:txBody>
      </p:sp>
      <p:sp>
        <p:nvSpPr>
          <p:cNvPr id="10" name="TextBox 9"/>
          <p:cNvSpPr txBox="1"/>
          <p:nvPr/>
        </p:nvSpPr>
        <p:spPr>
          <a:xfrm>
            <a:off x="6516216" y="2148027"/>
            <a:ext cx="432048" cy="369332"/>
          </a:xfrm>
          <a:prstGeom prst="rect">
            <a:avLst/>
          </a:prstGeom>
          <a:noFill/>
        </p:spPr>
        <p:txBody>
          <a:bodyPr wrap="square" rtlCol="0">
            <a:spAutoFit/>
          </a:bodyPr>
          <a:lstStyle/>
          <a:p>
            <a:r>
              <a:rPr lang="en-CA" dirty="0">
                <a:solidFill>
                  <a:srgbClr val="FF0000"/>
                </a:solidFill>
              </a:rPr>
              <a:t>V</a:t>
            </a:r>
            <a:r>
              <a:rPr lang="en-CA" baseline="-25000" dirty="0">
                <a:solidFill>
                  <a:srgbClr val="FF0000"/>
                </a:solidFill>
              </a:rPr>
              <a:t>3</a:t>
            </a:r>
            <a:endParaRPr lang="en-CA" dirty="0">
              <a:solidFill>
                <a:srgbClr val="FF0000"/>
              </a:solidFill>
            </a:endParaRPr>
          </a:p>
        </p:txBody>
      </p:sp>
      <p:sp>
        <p:nvSpPr>
          <p:cNvPr id="11" name="Rectangle 10"/>
          <p:cNvSpPr/>
          <p:nvPr/>
        </p:nvSpPr>
        <p:spPr>
          <a:xfrm>
            <a:off x="1674656" y="5445224"/>
            <a:ext cx="1529192" cy="720080"/>
          </a:xfrm>
          <a:prstGeom prst="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Tree>
    <p:extLst>
      <p:ext uri="{BB962C8B-B14F-4D97-AF65-F5344CB8AC3E}">
        <p14:creationId xmlns:p14="http://schemas.microsoft.com/office/powerpoint/2010/main" val="388753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6C25F-77F5-4A15-86D1-1A97C89957A1}"/>
              </a:ext>
            </a:extLst>
          </p:cNvPr>
          <p:cNvSpPr>
            <a:spLocks noGrp="1"/>
          </p:cNvSpPr>
          <p:nvPr>
            <p:ph type="title"/>
          </p:nvPr>
        </p:nvSpPr>
        <p:spPr/>
        <p:txBody>
          <a:bodyPr>
            <a:normAutofit/>
          </a:bodyPr>
          <a:lstStyle/>
          <a:p>
            <a:r>
              <a:rPr lang="en-CA" dirty="0"/>
              <a:t>Energy is Required to do Work</a:t>
            </a:r>
          </a:p>
        </p:txBody>
      </p:sp>
      <p:sp>
        <p:nvSpPr>
          <p:cNvPr id="3" name="Content Placeholder 2">
            <a:extLst>
              <a:ext uri="{FF2B5EF4-FFF2-40B4-BE49-F238E27FC236}">
                <a16:creationId xmlns:a16="http://schemas.microsoft.com/office/drawing/2014/main" id="{13952772-8200-49AD-AA02-9DB4DD19DE28}"/>
              </a:ext>
            </a:extLst>
          </p:cNvPr>
          <p:cNvSpPr>
            <a:spLocks noGrp="1"/>
          </p:cNvSpPr>
          <p:nvPr>
            <p:ph idx="1"/>
          </p:nvPr>
        </p:nvSpPr>
        <p:spPr>
          <a:xfrm>
            <a:off x="1249938" y="1447800"/>
            <a:ext cx="7786558" cy="5293568"/>
          </a:xfrm>
        </p:spPr>
        <p:txBody>
          <a:bodyPr>
            <a:normAutofit/>
          </a:bodyPr>
          <a:lstStyle/>
          <a:p>
            <a:r>
              <a:rPr lang="en-CA" dirty="0"/>
              <a:t>In science, energy is measured in </a:t>
            </a:r>
            <a:br>
              <a:rPr lang="en-CA" dirty="0"/>
            </a:br>
            <a:r>
              <a:rPr lang="en-CA" b="1" dirty="0"/>
              <a:t>“Joules” (J)</a:t>
            </a:r>
          </a:p>
          <a:p>
            <a:pPr lvl="1"/>
            <a:r>
              <a:rPr lang="en-CA" sz="3200" dirty="0"/>
              <a:t>Your phone battery holds </a:t>
            </a:r>
            <a:r>
              <a:rPr lang="en-CA" sz="3200" b="1" dirty="0">
                <a:highlight>
                  <a:srgbClr val="FFFF00"/>
                </a:highlight>
              </a:rPr>
              <a:t>~40,000 J </a:t>
            </a:r>
            <a:r>
              <a:rPr lang="en-CA" sz="3200" dirty="0"/>
              <a:t>of energy!</a:t>
            </a:r>
          </a:p>
          <a:p>
            <a:pPr lvl="1"/>
            <a:r>
              <a:rPr lang="en-CA" sz="3200" dirty="0"/>
              <a:t>Fun fact: a food “Calorie” is equal to 4184 J, so an egg holds </a:t>
            </a:r>
            <a:r>
              <a:rPr lang="en-CA" sz="3200" b="1" dirty="0">
                <a:highlight>
                  <a:srgbClr val="FFFF00"/>
                </a:highlight>
              </a:rPr>
              <a:t>650,000 J </a:t>
            </a:r>
            <a:r>
              <a:rPr lang="en-CA" sz="3200" dirty="0"/>
              <a:t>of energy!</a:t>
            </a:r>
          </a:p>
          <a:p>
            <a:r>
              <a:rPr lang="en-CA" dirty="0"/>
              <a:t>Energy sources provide electrons with energy to do </a:t>
            </a:r>
            <a:r>
              <a:rPr lang="en-CA" b="1" dirty="0">
                <a:highlight>
                  <a:srgbClr val="FFFF00"/>
                </a:highlight>
              </a:rPr>
              <a:t>work</a:t>
            </a:r>
            <a:r>
              <a:rPr lang="en-CA" dirty="0"/>
              <a:t> (e.g. lighting up a bulb, heating up a stove).</a:t>
            </a:r>
          </a:p>
          <a:p>
            <a:endParaRPr lang="en-CA" b="1" i="1" dirty="0"/>
          </a:p>
          <a:p>
            <a:endParaRPr lang="en-CA" dirty="0"/>
          </a:p>
        </p:txBody>
      </p:sp>
    </p:spTree>
    <p:extLst>
      <p:ext uri="{BB962C8B-B14F-4D97-AF65-F5344CB8AC3E}">
        <p14:creationId xmlns:p14="http://schemas.microsoft.com/office/powerpoint/2010/main" val="336733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Summary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5610288"/>
              </p:ext>
            </p:extLst>
          </p:nvPr>
        </p:nvGraphicFramePr>
        <p:xfrm>
          <a:off x="1207102" y="2060848"/>
          <a:ext cx="7726586" cy="3096344"/>
        </p:xfrm>
        <a:graphic>
          <a:graphicData uri="http://schemas.openxmlformats.org/drawingml/2006/table">
            <a:tbl>
              <a:tblPr firstRow="1" firstCol="1" bandRow="1">
                <a:tableStyleId>{7DF18680-E054-41AD-8BC1-D1AEF772440D}</a:tableStyleId>
              </a:tblPr>
              <a:tblGrid>
                <a:gridCol w="1944216">
                  <a:extLst>
                    <a:ext uri="{9D8B030D-6E8A-4147-A177-3AD203B41FA5}">
                      <a16:colId xmlns:a16="http://schemas.microsoft.com/office/drawing/2014/main" val="20000"/>
                    </a:ext>
                  </a:extLst>
                </a:gridCol>
                <a:gridCol w="3213615">
                  <a:extLst>
                    <a:ext uri="{9D8B030D-6E8A-4147-A177-3AD203B41FA5}">
                      <a16:colId xmlns:a16="http://schemas.microsoft.com/office/drawing/2014/main" val="20001"/>
                    </a:ext>
                  </a:extLst>
                </a:gridCol>
                <a:gridCol w="2568755">
                  <a:extLst>
                    <a:ext uri="{9D8B030D-6E8A-4147-A177-3AD203B41FA5}">
                      <a16:colId xmlns:a16="http://schemas.microsoft.com/office/drawing/2014/main" val="20002"/>
                    </a:ext>
                  </a:extLst>
                </a:gridCol>
              </a:tblGrid>
              <a:tr h="884670">
                <a:tc>
                  <a:txBody>
                    <a:bodyPr/>
                    <a:lstStyle/>
                    <a:p>
                      <a:pPr algn="ctr">
                        <a:spcAft>
                          <a:spcPts val="0"/>
                        </a:spcAft>
                      </a:pPr>
                      <a:r>
                        <a:rPr lang="en-CA" sz="2000" dirty="0">
                          <a:effectLst/>
                        </a:rPr>
                        <a:t>Type of Circuit</a:t>
                      </a:r>
                      <a:endParaRPr lang="en-CA" sz="1600" dirty="0">
                        <a:effectLst/>
                        <a:latin typeface="Palatino Linotype"/>
                        <a:ea typeface="Times New Roman"/>
                        <a:cs typeface="Times New Roman"/>
                      </a:endParaRPr>
                    </a:p>
                  </a:txBody>
                  <a:tcPr marL="68580" marR="68580" marT="0" marB="0"/>
                </a:tc>
                <a:tc>
                  <a:txBody>
                    <a:bodyPr/>
                    <a:lstStyle/>
                    <a:p>
                      <a:pPr algn="ctr">
                        <a:spcAft>
                          <a:spcPts val="0"/>
                        </a:spcAft>
                      </a:pPr>
                      <a:r>
                        <a:rPr lang="en-CA" sz="2000" dirty="0">
                          <a:effectLst/>
                        </a:rPr>
                        <a:t>Series</a:t>
                      </a:r>
                      <a:endParaRPr lang="en-CA" sz="1600" dirty="0">
                        <a:effectLst/>
                        <a:latin typeface="Palatino Linotype"/>
                        <a:ea typeface="Times New Roman"/>
                        <a:cs typeface="Times New Roman"/>
                      </a:endParaRPr>
                    </a:p>
                  </a:txBody>
                  <a:tcPr marL="68580" marR="68580" marT="0" marB="0"/>
                </a:tc>
                <a:tc>
                  <a:txBody>
                    <a:bodyPr/>
                    <a:lstStyle/>
                    <a:p>
                      <a:pPr algn="ctr">
                        <a:spcAft>
                          <a:spcPts val="0"/>
                        </a:spcAft>
                      </a:pPr>
                      <a:r>
                        <a:rPr lang="en-CA" sz="2000" dirty="0">
                          <a:effectLst/>
                        </a:rPr>
                        <a:t>Parallel</a:t>
                      </a:r>
                      <a:endParaRPr lang="en-CA" sz="1600" dirty="0">
                        <a:effectLst/>
                        <a:latin typeface="Palatino Linotype"/>
                        <a:ea typeface="Times New Roman"/>
                        <a:cs typeface="Times New Roman"/>
                      </a:endParaRPr>
                    </a:p>
                  </a:txBody>
                  <a:tcPr marL="68580" marR="68580" marT="0" marB="0"/>
                </a:tc>
                <a:extLst>
                  <a:ext uri="{0D108BD9-81ED-4DB2-BD59-A6C34878D82A}">
                    <a16:rowId xmlns:a16="http://schemas.microsoft.com/office/drawing/2014/main" val="10000"/>
                  </a:ext>
                </a:extLst>
              </a:tr>
              <a:tr h="1105837">
                <a:tc>
                  <a:txBody>
                    <a:bodyPr/>
                    <a:lstStyle/>
                    <a:p>
                      <a:pPr>
                        <a:spcAft>
                          <a:spcPts val="0"/>
                        </a:spcAft>
                      </a:pPr>
                      <a:r>
                        <a:rPr lang="en-CA" sz="2000" dirty="0">
                          <a:effectLst/>
                        </a:rPr>
                        <a:t>Total Current (I</a:t>
                      </a:r>
                      <a:r>
                        <a:rPr lang="en-CA" sz="2000" baseline="-25000" dirty="0">
                          <a:effectLst/>
                        </a:rPr>
                        <a:t>T</a:t>
                      </a:r>
                      <a:r>
                        <a:rPr lang="en-CA" sz="2000" dirty="0">
                          <a:effectLst/>
                        </a:rPr>
                        <a:t>)</a:t>
                      </a:r>
                      <a:endParaRPr lang="en-CA" sz="1600" dirty="0">
                        <a:effectLst/>
                        <a:latin typeface="Palatino Linotype"/>
                        <a:ea typeface="Times New Roman"/>
                        <a:cs typeface="Times New Roman"/>
                      </a:endParaRPr>
                    </a:p>
                  </a:txBody>
                  <a:tcPr marL="68580" marR="68580" marT="0" marB="0"/>
                </a:tc>
                <a:tc>
                  <a:txBody>
                    <a:bodyPr/>
                    <a:lstStyle/>
                    <a:p>
                      <a:pPr algn="ctr">
                        <a:spcAft>
                          <a:spcPts val="0"/>
                        </a:spcAft>
                      </a:pPr>
                      <a:r>
                        <a:rPr lang="en-CA" sz="2800" dirty="0">
                          <a:effectLst/>
                        </a:rPr>
                        <a:t>I</a:t>
                      </a:r>
                      <a:r>
                        <a:rPr lang="en-CA" sz="2800" baseline="-25000" dirty="0">
                          <a:effectLst/>
                        </a:rPr>
                        <a:t>T</a:t>
                      </a:r>
                      <a:r>
                        <a:rPr lang="en-CA" sz="2800" dirty="0">
                          <a:effectLst/>
                        </a:rPr>
                        <a:t> = I</a:t>
                      </a:r>
                      <a:r>
                        <a:rPr lang="en-CA" sz="2800" baseline="-25000" dirty="0">
                          <a:effectLst/>
                        </a:rPr>
                        <a:t>1</a:t>
                      </a:r>
                      <a:r>
                        <a:rPr lang="en-CA" sz="2800" dirty="0">
                          <a:effectLst/>
                        </a:rPr>
                        <a:t> = I</a:t>
                      </a:r>
                      <a:r>
                        <a:rPr lang="en-CA" sz="2800" baseline="-25000" dirty="0">
                          <a:effectLst/>
                        </a:rPr>
                        <a:t>2</a:t>
                      </a:r>
                      <a:r>
                        <a:rPr lang="en-CA" sz="2800" dirty="0">
                          <a:effectLst/>
                        </a:rPr>
                        <a:t> = I</a:t>
                      </a:r>
                      <a:r>
                        <a:rPr lang="en-CA" sz="2800" baseline="-25000" dirty="0">
                          <a:effectLst/>
                        </a:rPr>
                        <a:t>3</a:t>
                      </a:r>
                      <a:endParaRPr lang="en-CA" sz="1600" dirty="0">
                        <a:effectLst/>
                        <a:latin typeface="Palatino Linotype"/>
                        <a:ea typeface="Times New Roman"/>
                        <a:cs typeface="Times New Roman"/>
                      </a:endParaRPr>
                    </a:p>
                  </a:txBody>
                  <a:tcPr marL="68580" marR="68580" marT="0" marB="0" anchor="ctr"/>
                </a:tc>
                <a:tc>
                  <a:txBody>
                    <a:bodyPr/>
                    <a:lstStyle/>
                    <a:p>
                      <a:pPr algn="ctr">
                        <a:spcAft>
                          <a:spcPts val="0"/>
                        </a:spcAft>
                      </a:pPr>
                      <a:r>
                        <a:rPr lang="en-CA" sz="2800" dirty="0">
                          <a:effectLst/>
                        </a:rPr>
                        <a:t>I</a:t>
                      </a:r>
                      <a:r>
                        <a:rPr lang="en-CA" sz="2800" baseline="-25000" dirty="0">
                          <a:effectLst/>
                        </a:rPr>
                        <a:t>T</a:t>
                      </a:r>
                      <a:r>
                        <a:rPr lang="en-CA" sz="2800" dirty="0">
                          <a:effectLst/>
                        </a:rPr>
                        <a:t> = I</a:t>
                      </a:r>
                      <a:r>
                        <a:rPr lang="en-CA" sz="2800" baseline="-25000" dirty="0">
                          <a:effectLst/>
                        </a:rPr>
                        <a:t>1</a:t>
                      </a:r>
                      <a:r>
                        <a:rPr lang="en-CA" sz="2800" dirty="0">
                          <a:effectLst/>
                        </a:rPr>
                        <a:t> + I</a:t>
                      </a:r>
                      <a:r>
                        <a:rPr lang="en-CA" sz="2800" baseline="-25000" dirty="0">
                          <a:effectLst/>
                        </a:rPr>
                        <a:t>2</a:t>
                      </a:r>
                      <a:r>
                        <a:rPr lang="en-CA" sz="2800" dirty="0">
                          <a:effectLst/>
                        </a:rPr>
                        <a:t> + I</a:t>
                      </a:r>
                      <a:r>
                        <a:rPr lang="en-CA" sz="2800" baseline="-25000" dirty="0">
                          <a:effectLst/>
                        </a:rPr>
                        <a:t>3</a:t>
                      </a:r>
                      <a:endParaRPr lang="en-CA" sz="1600" dirty="0">
                        <a:effectLst/>
                        <a:latin typeface="Palatino Linotype"/>
                        <a:ea typeface="Times New Roman"/>
                        <a:cs typeface="Times New Roman"/>
                      </a:endParaRPr>
                    </a:p>
                  </a:txBody>
                  <a:tcPr marL="68580" marR="68580" marT="0" marB="0" anchor="ctr"/>
                </a:tc>
                <a:extLst>
                  <a:ext uri="{0D108BD9-81ED-4DB2-BD59-A6C34878D82A}">
                    <a16:rowId xmlns:a16="http://schemas.microsoft.com/office/drawing/2014/main" val="10001"/>
                  </a:ext>
                </a:extLst>
              </a:tr>
              <a:tr h="1105837">
                <a:tc>
                  <a:txBody>
                    <a:bodyPr/>
                    <a:lstStyle/>
                    <a:p>
                      <a:pPr>
                        <a:spcAft>
                          <a:spcPts val="0"/>
                        </a:spcAft>
                      </a:pPr>
                      <a:r>
                        <a:rPr lang="en-CA" sz="2000" dirty="0">
                          <a:effectLst/>
                        </a:rPr>
                        <a:t>Total Voltage (V</a:t>
                      </a:r>
                      <a:r>
                        <a:rPr lang="en-CA" sz="2000" baseline="-25000" dirty="0">
                          <a:effectLst/>
                        </a:rPr>
                        <a:t>T</a:t>
                      </a:r>
                      <a:r>
                        <a:rPr lang="en-CA" sz="2000" dirty="0">
                          <a:effectLst/>
                        </a:rPr>
                        <a:t>)</a:t>
                      </a:r>
                      <a:endParaRPr lang="en-CA" sz="1600" dirty="0">
                        <a:effectLst/>
                        <a:latin typeface="Palatino Linotype"/>
                        <a:ea typeface="Times New Roman"/>
                        <a:cs typeface="Times New Roman"/>
                      </a:endParaRPr>
                    </a:p>
                  </a:txBody>
                  <a:tcPr marL="68580" marR="68580" marT="0" marB="0"/>
                </a:tc>
                <a:tc>
                  <a:txBody>
                    <a:bodyPr/>
                    <a:lstStyle/>
                    <a:p>
                      <a:pPr algn="ctr">
                        <a:spcAft>
                          <a:spcPts val="0"/>
                        </a:spcAft>
                      </a:pPr>
                      <a:r>
                        <a:rPr lang="en-CA" sz="2800" dirty="0">
                          <a:effectLst/>
                        </a:rPr>
                        <a:t>V</a:t>
                      </a:r>
                      <a:r>
                        <a:rPr lang="en-CA" sz="2800" baseline="-25000" dirty="0">
                          <a:effectLst/>
                        </a:rPr>
                        <a:t>T</a:t>
                      </a:r>
                      <a:r>
                        <a:rPr lang="en-CA" sz="2800" dirty="0">
                          <a:effectLst/>
                        </a:rPr>
                        <a:t> = V</a:t>
                      </a:r>
                      <a:r>
                        <a:rPr lang="en-CA" sz="2800" baseline="-25000" dirty="0">
                          <a:effectLst/>
                        </a:rPr>
                        <a:t>1</a:t>
                      </a:r>
                      <a:r>
                        <a:rPr lang="en-CA" sz="2800" dirty="0">
                          <a:effectLst/>
                        </a:rPr>
                        <a:t> + V</a:t>
                      </a:r>
                      <a:r>
                        <a:rPr lang="en-CA" sz="2800" baseline="-25000" dirty="0">
                          <a:effectLst/>
                        </a:rPr>
                        <a:t>2</a:t>
                      </a:r>
                      <a:r>
                        <a:rPr lang="en-CA" sz="2800" dirty="0">
                          <a:effectLst/>
                        </a:rPr>
                        <a:t> + V</a:t>
                      </a:r>
                      <a:r>
                        <a:rPr lang="en-CA" sz="2800" baseline="-25000" dirty="0">
                          <a:effectLst/>
                        </a:rPr>
                        <a:t>3</a:t>
                      </a:r>
                      <a:endParaRPr lang="en-CA" sz="1600" dirty="0">
                        <a:effectLst/>
                        <a:latin typeface="Palatino Linotype"/>
                        <a:ea typeface="Times New Roman"/>
                        <a:cs typeface="Times New Roman"/>
                      </a:endParaRPr>
                    </a:p>
                  </a:txBody>
                  <a:tcPr marL="68580" marR="68580" marT="0" marB="0" anchor="ctr"/>
                </a:tc>
                <a:tc>
                  <a:txBody>
                    <a:bodyPr/>
                    <a:lstStyle/>
                    <a:p>
                      <a:pPr algn="ctr">
                        <a:spcAft>
                          <a:spcPts val="0"/>
                        </a:spcAft>
                      </a:pPr>
                      <a:r>
                        <a:rPr lang="en-CA" sz="2800" dirty="0">
                          <a:effectLst/>
                        </a:rPr>
                        <a:t>V</a:t>
                      </a:r>
                      <a:r>
                        <a:rPr lang="en-CA" sz="2800" baseline="-25000" dirty="0">
                          <a:effectLst/>
                        </a:rPr>
                        <a:t>T</a:t>
                      </a:r>
                      <a:r>
                        <a:rPr lang="en-CA" sz="2800" dirty="0">
                          <a:effectLst/>
                        </a:rPr>
                        <a:t> = V</a:t>
                      </a:r>
                      <a:r>
                        <a:rPr lang="en-CA" sz="2800" baseline="-25000" dirty="0">
                          <a:effectLst/>
                        </a:rPr>
                        <a:t>1</a:t>
                      </a:r>
                      <a:r>
                        <a:rPr lang="en-CA" sz="2800" dirty="0">
                          <a:effectLst/>
                        </a:rPr>
                        <a:t> = V</a:t>
                      </a:r>
                      <a:r>
                        <a:rPr lang="en-CA" sz="2800" baseline="-25000" dirty="0">
                          <a:effectLst/>
                        </a:rPr>
                        <a:t>2</a:t>
                      </a:r>
                      <a:r>
                        <a:rPr lang="en-CA" sz="2800" dirty="0">
                          <a:effectLst/>
                        </a:rPr>
                        <a:t> = V</a:t>
                      </a:r>
                      <a:r>
                        <a:rPr lang="en-CA" sz="2800" baseline="-25000" dirty="0">
                          <a:effectLst/>
                        </a:rPr>
                        <a:t>3</a:t>
                      </a:r>
                      <a:endParaRPr lang="en-CA" sz="1600" dirty="0">
                        <a:effectLst/>
                        <a:latin typeface="Palatino Linotype"/>
                        <a:ea typeface="Times New Roman"/>
                        <a:cs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58209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174A1-3FA3-4467-80D6-5CA9DF1004E3}"/>
              </a:ext>
            </a:extLst>
          </p:cNvPr>
          <p:cNvSpPr>
            <a:spLocks noGrp="1"/>
          </p:cNvSpPr>
          <p:nvPr>
            <p:ph type="title"/>
          </p:nvPr>
        </p:nvSpPr>
        <p:spPr/>
        <p:txBody>
          <a:bodyPr>
            <a:normAutofit fontScale="90000"/>
          </a:bodyPr>
          <a:lstStyle/>
          <a:p>
            <a:r>
              <a:rPr lang="en-CA" dirty="0"/>
              <a:t>Loads Connected in Series </a:t>
            </a:r>
            <a:r>
              <a:rPr lang="en-CA" i="1" dirty="0"/>
              <a:t>and </a:t>
            </a:r>
            <a:r>
              <a:rPr lang="en-CA" dirty="0"/>
              <a:t>Parallel (just for fun)</a:t>
            </a:r>
          </a:p>
        </p:txBody>
      </p:sp>
      <p:sp>
        <p:nvSpPr>
          <p:cNvPr id="3" name="Content Placeholder 2">
            <a:extLst>
              <a:ext uri="{FF2B5EF4-FFF2-40B4-BE49-F238E27FC236}">
                <a16:creationId xmlns:a16="http://schemas.microsoft.com/office/drawing/2014/main" id="{52F67463-5F2F-4286-8EE3-D48374CAA8B6}"/>
              </a:ext>
            </a:extLst>
          </p:cNvPr>
          <p:cNvSpPr>
            <a:spLocks noGrp="1"/>
          </p:cNvSpPr>
          <p:nvPr>
            <p:ph idx="1"/>
          </p:nvPr>
        </p:nvSpPr>
        <p:spPr/>
        <p:txBody>
          <a:bodyPr/>
          <a:lstStyle/>
          <a:p>
            <a:r>
              <a:rPr lang="en-CA" dirty="0"/>
              <a:t>Treat the parallel component as a single component of the larger series. </a:t>
            </a:r>
          </a:p>
        </p:txBody>
      </p:sp>
      <p:pic>
        <p:nvPicPr>
          <p:cNvPr id="13" name="Picture 12">
            <a:extLst>
              <a:ext uri="{FF2B5EF4-FFF2-40B4-BE49-F238E27FC236}">
                <a16:creationId xmlns:a16="http://schemas.microsoft.com/office/drawing/2014/main" id="{E1A98834-B82E-4190-9C97-F335C021D7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7784" y="2924944"/>
            <a:ext cx="7033727" cy="3137594"/>
          </a:xfrm>
          <a:prstGeom prst="rect">
            <a:avLst/>
          </a:prstGeom>
        </p:spPr>
      </p:pic>
      <p:sp>
        <p:nvSpPr>
          <p:cNvPr id="14" name="TextBox 13">
            <a:extLst>
              <a:ext uri="{FF2B5EF4-FFF2-40B4-BE49-F238E27FC236}">
                <a16:creationId xmlns:a16="http://schemas.microsoft.com/office/drawing/2014/main" id="{7FB1A018-650D-42A5-BE51-E189E39C3471}"/>
              </a:ext>
            </a:extLst>
          </p:cNvPr>
          <p:cNvSpPr txBox="1"/>
          <p:nvPr/>
        </p:nvSpPr>
        <p:spPr>
          <a:xfrm>
            <a:off x="2771800" y="3244334"/>
            <a:ext cx="439544" cy="369332"/>
          </a:xfrm>
          <a:prstGeom prst="rect">
            <a:avLst/>
          </a:prstGeom>
          <a:noFill/>
        </p:spPr>
        <p:txBody>
          <a:bodyPr wrap="none" rtlCol="0">
            <a:spAutoFit/>
          </a:bodyPr>
          <a:lstStyle/>
          <a:p>
            <a:r>
              <a:rPr lang="en-CA" dirty="0">
                <a:solidFill>
                  <a:srgbClr val="FF0000"/>
                </a:solidFill>
              </a:rPr>
              <a:t>3V</a:t>
            </a:r>
          </a:p>
        </p:txBody>
      </p:sp>
      <p:sp>
        <p:nvSpPr>
          <p:cNvPr id="16" name="TextBox 15">
            <a:extLst>
              <a:ext uri="{FF2B5EF4-FFF2-40B4-BE49-F238E27FC236}">
                <a16:creationId xmlns:a16="http://schemas.microsoft.com/office/drawing/2014/main" id="{16196B04-93E7-44D8-9004-5D75C2A4B4A7}"/>
              </a:ext>
            </a:extLst>
          </p:cNvPr>
          <p:cNvSpPr txBox="1"/>
          <p:nvPr/>
        </p:nvSpPr>
        <p:spPr>
          <a:xfrm>
            <a:off x="3131840" y="4468770"/>
            <a:ext cx="439544" cy="369332"/>
          </a:xfrm>
          <a:prstGeom prst="rect">
            <a:avLst/>
          </a:prstGeom>
          <a:noFill/>
        </p:spPr>
        <p:txBody>
          <a:bodyPr wrap="none" rtlCol="0">
            <a:spAutoFit/>
          </a:bodyPr>
          <a:lstStyle/>
          <a:p>
            <a:r>
              <a:rPr lang="en-CA" dirty="0">
                <a:solidFill>
                  <a:srgbClr val="FF0000"/>
                </a:solidFill>
              </a:rPr>
              <a:t>2V</a:t>
            </a:r>
          </a:p>
        </p:txBody>
      </p:sp>
      <p:sp>
        <p:nvSpPr>
          <p:cNvPr id="17" name="TextBox 16">
            <a:extLst>
              <a:ext uri="{FF2B5EF4-FFF2-40B4-BE49-F238E27FC236}">
                <a16:creationId xmlns:a16="http://schemas.microsoft.com/office/drawing/2014/main" id="{77844207-7AA7-4D68-A30F-CB746E179A84}"/>
              </a:ext>
            </a:extLst>
          </p:cNvPr>
          <p:cNvSpPr txBox="1"/>
          <p:nvPr/>
        </p:nvSpPr>
        <p:spPr>
          <a:xfrm>
            <a:off x="4211960" y="4468770"/>
            <a:ext cx="439544" cy="369332"/>
          </a:xfrm>
          <a:prstGeom prst="rect">
            <a:avLst/>
          </a:prstGeom>
          <a:noFill/>
        </p:spPr>
        <p:txBody>
          <a:bodyPr wrap="none" rtlCol="0">
            <a:spAutoFit/>
          </a:bodyPr>
          <a:lstStyle/>
          <a:p>
            <a:r>
              <a:rPr lang="en-CA" dirty="0">
                <a:solidFill>
                  <a:srgbClr val="FF0000"/>
                </a:solidFill>
              </a:rPr>
              <a:t>2V</a:t>
            </a:r>
          </a:p>
        </p:txBody>
      </p:sp>
      <p:sp>
        <p:nvSpPr>
          <p:cNvPr id="18" name="TextBox 17">
            <a:extLst>
              <a:ext uri="{FF2B5EF4-FFF2-40B4-BE49-F238E27FC236}">
                <a16:creationId xmlns:a16="http://schemas.microsoft.com/office/drawing/2014/main" id="{DFB0BC7F-D462-4604-A32D-82EE908A8BEF}"/>
              </a:ext>
            </a:extLst>
          </p:cNvPr>
          <p:cNvSpPr txBox="1"/>
          <p:nvPr/>
        </p:nvSpPr>
        <p:spPr>
          <a:xfrm>
            <a:off x="2771800" y="5786137"/>
            <a:ext cx="439544" cy="369332"/>
          </a:xfrm>
          <a:prstGeom prst="rect">
            <a:avLst/>
          </a:prstGeom>
          <a:noFill/>
        </p:spPr>
        <p:txBody>
          <a:bodyPr wrap="none" rtlCol="0">
            <a:spAutoFit/>
          </a:bodyPr>
          <a:lstStyle/>
          <a:p>
            <a:r>
              <a:rPr lang="en-CA" dirty="0">
                <a:solidFill>
                  <a:srgbClr val="FF0000"/>
                </a:solidFill>
              </a:rPr>
              <a:t>1V</a:t>
            </a:r>
          </a:p>
        </p:txBody>
      </p:sp>
      <p:sp>
        <p:nvSpPr>
          <p:cNvPr id="19" name="TextBox 18">
            <a:extLst>
              <a:ext uri="{FF2B5EF4-FFF2-40B4-BE49-F238E27FC236}">
                <a16:creationId xmlns:a16="http://schemas.microsoft.com/office/drawing/2014/main" id="{673FA759-4EB9-4841-9AB4-799A8E4696EF}"/>
              </a:ext>
            </a:extLst>
          </p:cNvPr>
          <p:cNvSpPr txBox="1"/>
          <p:nvPr/>
        </p:nvSpPr>
        <p:spPr>
          <a:xfrm>
            <a:off x="1163728" y="4330270"/>
            <a:ext cx="1008111" cy="646331"/>
          </a:xfrm>
          <a:prstGeom prst="rect">
            <a:avLst/>
          </a:prstGeom>
          <a:solidFill>
            <a:schemeClr val="bg1"/>
          </a:solidFill>
        </p:spPr>
        <p:txBody>
          <a:bodyPr wrap="square" rtlCol="0">
            <a:spAutoFit/>
          </a:bodyPr>
          <a:lstStyle/>
          <a:p>
            <a:pPr algn="r"/>
            <a:r>
              <a:rPr lang="en-CA" dirty="0">
                <a:solidFill>
                  <a:srgbClr val="FF0000"/>
                </a:solidFill>
              </a:rPr>
              <a:t>total voltage?</a:t>
            </a:r>
          </a:p>
        </p:txBody>
      </p:sp>
      <p:sp>
        <p:nvSpPr>
          <p:cNvPr id="20" name="TextBox 19">
            <a:extLst>
              <a:ext uri="{FF2B5EF4-FFF2-40B4-BE49-F238E27FC236}">
                <a16:creationId xmlns:a16="http://schemas.microsoft.com/office/drawing/2014/main" id="{37EEC15F-E2AB-4B2A-B34D-4684C2687E41}"/>
              </a:ext>
            </a:extLst>
          </p:cNvPr>
          <p:cNvSpPr txBox="1"/>
          <p:nvPr/>
        </p:nvSpPr>
        <p:spPr>
          <a:xfrm>
            <a:off x="7164288" y="3244334"/>
            <a:ext cx="439544" cy="369332"/>
          </a:xfrm>
          <a:prstGeom prst="rect">
            <a:avLst/>
          </a:prstGeom>
          <a:noFill/>
        </p:spPr>
        <p:txBody>
          <a:bodyPr wrap="none" rtlCol="0">
            <a:spAutoFit/>
          </a:bodyPr>
          <a:lstStyle/>
          <a:p>
            <a:r>
              <a:rPr lang="en-CA" dirty="0">
                <a:solidFill>
                  <a:srgbClr val="FF0000"/>
                </a:solidFill>
              </a:rPr>
              <a:t>3V</a:t>
            </a:r>
          </a:p>
        </p:txBody>
      </p:sp>
      <p:sp>
        <p:nvSpPr>
          <p:cNvPr id="21" name="TextBox 20">
            <a:extLst>
              <a:ext uri="{FF2B5EF4-FFF2-40B4-BE49-F238E27FC236}">
                <a16:creationId xmlns:a16="http://schemas.microsoft.com/office/drawing/2014/main" id="{615D6266-F517-4863-916D-79EF4D09B068}"/>
              </a:ext>
            </a:extLst>
          </p:cNvPr>
          <p:cNvSpPr txBox="1"/>
          <p:nvPr/>
        </p:nvSpPr>
        <p:spPr>
          <a:xfrm>
            <a:off x="8239125" y="4513991"/>
            <a:ext cx="439544" cy="369332"/>
          </a:xfrm>
          <a:prstGeom prst="rect">
            <a:avLst/>
          </a:prstGeom>
          <a:noFill/>
        </p:spPr>
        <p:txBody>
          <a:bodyPr wrap="none" rtlCol="0">
            <a:spAutoFit/>
          </a:bodyPr>
          <a:lstStyle/>
          <a:p>
            <a:r>
              <a:rPr lang="en-CA" dirty="0">
                <a:solidFill>
                  <a:srgbClr val="FF0000"/>
                </a:solidFill>
              </a:rPr>
              <a:t>2V</a:t>
            </a:r>
          </a:p>
        </p:txBody>
      </p:sp>
      <p:sp>
        <p:nvSpPr>
          <p:cNvPr id="22" name="TextBox 21">
            <a:extLst>
              <a:ext uri="{FF2B5EF4-FFF2-40B4-BE49-F238E27FC236}">
                <a16:creationId xmlns:a16="http://schemas.microsoft.com/office/drawing/2014/main" id="{55AEAD14-D85F-4D8F-8761-C8ACD58A02E1}"/>
              </a:ext>
            </a:extLst>
          </p:cNvPr>
          <p:cNvSpPr txBox="1"/>
          <p:nvPr/>
        </p:nvSpPr>
        <p:spPr>
          <a:xfrm>
            <a:off x="7164288" y="5786137"/>
            <a:ext cx="439544" cy="369332"/>
          </a:xfrm>
          <a:prstGeom prst="rect">
            <a:avLst/>
          </a:prstGeom>
          <a:noFill/>
        </p:spPr>
        <p:txBody>
          <a:bodyPr wrap="none" rtlCol="0">
            <a:spAutoFit/>
          </a:bodyPr>
          <a:lstStyle/>
          <a:p>
            <a:r>
              <a:rPr lang="en-CA" dirty="0">
                <a:solidFill>
                  <a:srgbClr val="FF0000"/>
                </a:solidFill>
              </a:rPr>
              <a:t>1V</a:t>
            </a:r>
          </a:p>
        </p:txBody>
      </p:sp>
      <p:sp>
        <p:nvSpPr>
          <p:cNvPr id="23" name="TextBox 22">
            <a:extLst>
              <a:ext uri="{FF2B5EF4-FFF2-40B4-BE49-F238E27FC236}">
                <a16:creationId xmlns:a16="http://schemas.microsoft.com/office/drawing/2014/main" id="{7974A33B-5B05-443A-AC9B-9C1D155AA72F}"/>
              </a:ext>
            </a:extLst>
          </p:cNvPr>
          <p:cNvSpPr txBox="1"/>
          <p:nvPr/>
        </p:nvSpPr>
        <p:spPr>
          <a:xfrm>
            <a:off x="5864758" y="4468769"/>
            <a:ext cx="541166" cy="369332"/>
          </a:xfrm>
          <a:prstGeom prst="rect">
            <a:avLst/>
          </a:prstGeom>
          <a:solidFill>
            <a:schemeClr val="bg1"/>
          </a:solidFill>
        </p:spPr>
        <p:txBody>
          <a:bodyPr wrap="square" rtlCol="0">
            <a:spAutoFit/>
          </a:bodyPr>
          <a:lstStyle/>
          <a:p>
            <a:pPr algn="r"/>
            <a:r>
              <a:rPr lang="en-CA" dirty="0">
                <a:solidFill>
                  <a:srgbClr val="FF0000"/>
                </a:solidFill>
              </a:rPr>
              <a:t>6V</a:t>
            </a:r>
          </a:p>
        </p:txBody>
      </p:sp>
      <p:sp>
        <p:nvSpPr>
          <p:cNvPr id="24" name="TextBox 23">
            <a:extLst>
              <a:ext uri="{FF2B5EF4-FFF2-40B4-BE49-F238E27FC236}">
                <a16:creationId xmlns:a16="http://schemas.microsoft.com/office/drawing/2014/main" id="{772E42BA-1D55-4928-A5B4-F97F33D1C803}"/>
              </a:ext>
            </a:extLst>
          </p:cNvPr>
          <p:cNvSpPr txBox="1"/>
          <p:nvPr/>
        </p:nvSpPr>
        <p:spPr>
          <a:xfrm>
            <a:off x="4914064" y="6093896"/>
            <a:ext cx="3690384" cy="369332"/>
          </a:xfrm>
          <a:prstGeom prst="rect">
            <a:avLst/>
          </a:prstGeom>
          <a:solidFill>
            <a:schemeClr val="bg1"/>
          </a:solidFill>
        </p:spPr>
        <p:txBody>
          <a:bodyPr wrap="square" rtlCol="0">
            <a:spAutoFit/>
          </a:bodyPr>
          <a:lstStyle/>
          <a:p>
            <a:pPr algn="r"/>
            <a:r>
              <a:rPr lang="en-CA" dirty="0">
                <a:solidFill>
                  <a:srgbClr val="FF0000"/>
                </a:solidFill>
              </a:rPr>
              <a:t>V</a:t>
            </a:r>
            <a:r>
              <a:rPr lang="en-CA" baseline="-25000" dirty="0">
                <a:solidFill>
                  <a:srgbClr val="FF0000"/>
                </a:solidFill>
              </a:rPr>
              <a:t>t</a:t>
            </a:r>
            <a:r>
              <a:rPr lang="en-CA" dirty="0">
                <a:solidFill>
                  <a:srgbClr val="FF0000"/>
                </a:solidFill>
              </a:rPr>
              <a:t> = 3V + 2V + 1V = 6V</a:t>
            </a:r>
          </a:p>
        </p:txBody>
      </p:sp>
    </p:spTree>
    <p:extLst>
      <p:ext uri="{BB962C8B-B14F-4D97-AF65-F5344CB8AC3E}">
        <p14:creationId xmlns:p14="http://schemas.microsoft.com/office/powerpoint/2010/main" val="3627154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EC15377-529A-4DC3-BA46-29E7E1672CAB}"/>
              </a:ext>
            </a:extLst>
          </p:cNvPr>
          <p:cNvSpPr>
            <a:spLocks noGrp="1"/>
          </p:cNvSpPr>
          <p:nvPr>
            <p:ph type="title"/>
          </p:nvPr>
        </p:nvSpPr>
        <p:spPr/>
        <p:txBody>
          <a:bodyPr/>
          <a:lstStyle/>
          <a:p>
            <a:r>
              <a:rPr lang="en-CA" dirty="0"/>
              <a:t>Understanding Potential Energy</a:t>
            </a:r>
          </a:p>
        </p:txBody>
      </p:sp>
      <p:sp>
        <p:nvSpPr>
          <p:cNvPr id="6" name="Content Placeholder 5">
            <a:extLst>
              <a:ext uri="{FF2B5EF4-FFF2-40B4-BE49-F238E27FC236}">
                <a16:creationId xmlns:a16="http://schemas.microsoft.com/office/drawing/2014/main" id="{190D015C-942B-44D7-A52E-9E59071445FC}"/>
              </a:ext>
            </a:extLst>
          </p:cNvPr>
          <p:cNvSpPr>
            <a:spLocks noGrp="1"/>
          </p:cNvSpPr>
          <p:nvPr>
            <p:ph idx="1"/>
          </p:nvPr>
        </p:nvSpPr>
        <p:spPr>
          <a:xfrm>
            <a:off x="1435608" y="1447800"/>
            <a:ext cx="4576552" cy="5221560"/>
          </a:xfrm>
        </p:spPr>
        <p:txBody>
          <a:bodyPr>
            <a:normAutofit lnSpcReduction="10000"/>
          </a:bodyPr>
          <a:lstStyle/>
          <a:p>
            <a:pPr marL="82296" indent="0">
              <a:buNone/>
            </a:pPr>
            <a:r>
              <a:rPr lang="en-CA" b="1" dirty="0"/>
              <a:t>Voltage Gain</a:t>
            </a:r>
          </a:p>
          <a:p>
            <a:r>
              <a:rPr lang="en-CA" dirty="0"/>
              <a:t>Batteries give electrons a certain amount of </a:t>
            </a:r>
            <a:r>
              <a:rPr lang="en-CA" b="1" dirty="0"/>
              <a:t>potential energy,</a:t>
            </a:r>
            <a:r>
              <a:rPr lang="en-CA" dirty="0"/>
              <a:t> also known as </a:t>
            </a:r>
            <a:r>
              <a:rPr lang="en-CA" b="1" dirty="0"/>
              <a:t>voltage (V)</a:t>
            </a:r>
            <a:r>
              <a:rPr lang="en-CA" dirty="0"/>
              <a:t>.</a:t>
            </a:r>
          </a:p>
          <a:p>
            <a:r>
              <a:rPr lang="en-CA" dirty="0"/>
              <a:t>E.g. an AA or AAA battery has a potential energy difference of 1.5 V between its two terminals, so we call it a 1.5 V battery.</a:t>
            </a:r>
          </a:p>
        </p:txBody>
      </p:sp>
      <p:pic>
        <p:nvPicPr>
          <p:cNvPr id="7" name="Picture 4">
            <a:extLst>
              <a:ext uri="{FF2B5EF4-FFF2-40B4-BE49-F238E27FC236}">
                <a16:creationId xmlns:a16="http://schemas.microsoft.com/office/drawing/2014/main" id="{AB15753E-1CD6-48E5-9744-FED5D78CC86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62745" y="1556792"/>
            <a:ext cx="2870943"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941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EC15377-529A-4DC3-BA46-29E7E1672CAB}"/>
              </a:ext>
            </a:extLst>
          </p:cNvPr>
          <p:cNvSpPr>
            <a:spLocks noGrp="1"/>
          </p:cNvSpPr>
          <p:nvPr>
            <p:ph type="title"/>
          </p:nvPr>
        </p:nvSpPr>
        <p:spPr/>
        <p:txBody>
          <a:bodyPr/>
          <a:lstStyle/>
          <a:p>
            <a:r>
              <a:rPr lang="en-CA" dirty="0"/>
              <a:t>Understanding Potential Energy</a:t>
            </a:r>
          </a:p>
        </p:txBody>
      </p:sp>
      <p:sp>
        <p:nvSpPr>
          <p:cNvPr id="6" name="Content Placeholder 5">
            <a:extLst>
              <a:ext uri="{FF2B5EF4-FFF2-40B4-BE49-F238E27FC236}">
                <a16:creationId xmlns:a16="http://schemas.microsoft.com/office/drawing/2014/main" id="{190D015C-942B-44D7-A52E-9E59071445FC}"/>
              </a:ext>
            </a:extLst>
          </p:cNvPr>
          <p:cNvSpPr>
            <a:spLocks noGrp="1"/>
          </p:cNvSpPr>
          <p:nvPr>
            <p:ph idx="1"/>
          </p:nvPr>
        </p:nvSpPr>
        <p:spPr>
          <a:xfrm>
            <a:off x="1435608" y="1447800"/>
            <a:ext cx="4576552" cy="5221560"/>
          </a:xfrm>
        </p:spPr>
        <p:txBody>
          <a:bodyPr>
            <a:normAutofit fontScale="85000" lnSpcReduction="10000"/>
          </a:bodyPr>
          <a:lstStyle/>
          <a:p>
            <a:pPr marL="82296" indent="0">
              <a:buNone/>
            </a:pPr>
            <a:r>
              <a:rPr lang="en-CA" sz="4200" b="1" dirty="0"/>
              <a:t>Voltage Drop</a:t>
            </a:r>
          </a:p>
          <a:p>
            <a:r>
              <a:rPr lang="en-CA" dirty="0"/>
              <a:t>When electrons go through a </a:t>
            </a:r>
            <a:r>
              <a:rPr lang="en-CA" b="1" dirty="0">
                <a:highlight>
                  <a:srgbClr val="FFFF00"/>
                </a:highlight>
              </a:rPr>
              <a:t>load</a:t>
            </a:r>
            <a:r>
              <a:rPr lang="en-CA" dirty="0"/>
              <a:t> (e.g. resistor, light bulb), they </a:t>
            </a:r>
            <a:r>
              <a:rPr lang="en-CA" b="1" dirty="0">
                <a:highlight>
                  <a:srgbClr val="FFFF00"/>
                </a:highlight>
              </a:rPr>
              <a:t>lose energy</a:t>
            </a:r>
            <a:r>
              <a:rPr lang="en-CA" dirty="0"/>
              <a:t>. Some loads may use more energy than others. </a:t>
            </a:r>
          </a:p>
          <a:p>
            <a:r>
              <a:rPr lang="en-CA" dirty="0"/>
              <a:t>On its journey around the circuit, an electron must use </a:t>
            </a:r>
            <a:r>
              <a:rPr lang="en-CA" b="1" dirty="0">
                <a:highlight>
                  <a:srgbClr val="FFFF00"/>
                </a:highlight>
              </a:rPr>
              <a:t>all of its potential energy </a:t>
            </a:r>
            <a:r>
              <a:rPr lang="en-CA" dirty="0"/>
              <a:t>before it returns to the positive terminal of the battery. </a:t>
            </a:r>
          </a:p>
        </p:txBody>
      </p:sp>
      <p:pic>
        <p:nvPicPr>
          <p:cNvPr id="7" name="Picture 4">
            <a:extLst>
              <a:ext uri="{FF2B5EF4-FFF2-40B4-BE49-F238E27FC236}">
                <a16:creationId xmlns:a16="http://schemas.microsoft.com/office/drawing/2014/main" id="{AB15753E-1CD6-48E5-9744-FED5D78CC8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62745" y="1556792"/>
            <a:ext cx="2870943"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302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628800"/>
            <a:ext cx="4752528" cy="4824536"/>
          </a:xfrm>
        </p:spPr>
        <p:txBody>
          <a:bodyPr>
            <a:normAutofit/>
          </a:bodyPr>
          <a:lstStyle/>
          <a:p>
            <a:r>
              <a:rPr lang="en-CA" dirty="0"/>
              <a:t>The voltage </a:t>
            </a:r>
            <a:r>
              <a:rPr lang="en-CA" b="1" dirty="0"/>
              <a:t>difference</a:t>
            </a:r>
            <a:r>
              <a:rPr lang="en-CA" dirty="0"/>
              <a:t> between two points on a circuit can be measured using a voltmeter.</a:t>
            </a:r>
          </a:p>
          <a:p>
            <a:endParaRPr lang="en-CA" dirty="0"/>
          </a:p>
          <a:p>
            <a:r>
              <a:rPr lang="en-CA" dirty="0"/>
              <a:t>A voltmeter is always connected across the device, in </a:t>
            </a:r>
            <a:r>
              <a:rPr lang="en-CA" b="1" dirty="0">
                <a:highlight>
                  <a:srgbClr val="FFFF00"/>
                </a:highlight>
              </a:rPr>
              <a:t>parallel.</a:t>
            </a:r>
          </a:p>
          <a:p>
            <a:endParaRPr lang="en-CA" dirty="0"/>
          </a:p>
          <a:p>
            <a:pPr marL="82296" indent="0">
              <a:buNone/>
            </a:pPr>
            <a:endParaRPr lang="en-CA" dirty="0"/>
          </a:p>
          <a:p>
            <a:endParaRPr lang="en-CA"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graphicFrame>
        <p:nvGraphicFramePr>
          <p:cNvPr id="5" name="Object 4"/>
          <p:cNvGraphicFramePr>
            <a:graphicFrameLocks noChangeAspect="1"/>
          </p:cNvGraphicFramePr>
          <p:nvPr>
            <p:extLst>
              <p:ext uri="{D42A27DB-BD31-4B8C-83A1-F6EECF244321}">
                <p14:modId xmlns:p14="http://schemas.microsoft.com/office/powerpoint/2010/main" val="541244879"/>
              </p:ext>
            </p:extLst>
          </p:nvPr>
        </p:nvGraphicFramePr>
        <p:xfrm>
          <a:off x="6372200" y="2276872"/>
          <a:ext cx="2462674" cy="648072"/>
        </p:xfrm>
        <a:graphic>
          <a:graphicData uri="http://schemas.openxmlformats.org/presentationml/2006/ole">
            <mc:AlternateContent xmlns:mc="http://schemas.openxmlformats.org/markup-compatibility/2006">
              <mc:Choice xmlns:v="urn:schemas-microsoft-com:vml" Requires="v">
                <p:oleObj name="Bitmap Image" r:id="rId2" imgW="2133898" imgH="571731" progId="Paint.Picture">
                  <p:embed/>
                </p:oleObj>
              </mc:Choice>
              <mc:Fallback>
                <p:oleObj name="Bitmap Image" r:id="rId2" imgW="2133898" imgH="571731" progId="Paint.Picture">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2276872"/>
                        <a:ext cx="2462674" cy="648072"/>
                      </a:xfrm>
                      <a:prstGeom prst="rect">
                        <a:avLst/>
                      </a:prstGeom>
                      <a:noFill/>
                    </p:spPr>
                  </p:pic>
                </p:oleObj>
              </mc:Fallback>
            </mc:AlternateContent>
          </a:graphicData>
        </a:graphic>
      </p:graphicFrame>
      <p:pic>
        <p:nvPicPr>
          <p:cNvPr id="6" name="Picture 2">
            <a:extLst>
              <a:ext uri="{FF2B5EF4-FFF2-40B4-BE49-F238E27FC236}">
                <a16:creationId xmlns:a16="http://schemas.microsoft.com/office/drawing/2014/main" id="{1A501F6B-75C6-1D4D-BCE4-E57F4E3383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7378" y="3905671"/>
            <a:ext cx="3946622" cy="2886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a:extLst>
              <a:ext uri="{FF2B5EF4-FFF2-40B4-BE49-F238E27FC236}">
                <a16:creationId xmlns:a16="http://schemas.microsoft.com/office/drawing/2014/main" id="{E69D266C-A60C-422F-9B04-F4CFF7E881C3}"/>
              </a:ext>
            </a:extLst>
          </p:cNvPr>
          <p:cNvSpPr>
            <a:spLocks noGrp="1"/>
          </p:cNvSpPr>
          <p:nvPr>
            <p:ph type="title"/>
          </p:nvPr>
        </p:nvSpPr>
        <p:spPr>
          <a:xfrm>
            <a:off x="1435608" y="274638"/>
            <a:ext cx="7498080" cy="1143000"/>
          </a:xfrm>
        </p:spPr>
        <p:txBody>
          <a:bodyPr>
            <a:normAutofit fontScale="90000"/>
          </a:bodyPr>
          <a:lstStyle/>
          <a:p>
            <a:r>
              <a:rPr lang="en-CA" dirty="0"/>
              <a:t>Measuring Changes in Potential Energy</a:t>
            </a:r>
          </a:p>
        </p:txBody>
      </p:sp>
    </p:spTree>
    <p:extLst>
      <p:ext uri="{BB962C8B-B14F-4D97-AF65-F5344CB8AC3E}">
        <p14:creationId xmlns:p14="http://schemas.microsoft.com/office/powerpoint/2010/main" val="329185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6C25F-77F5-4A15-86D1-1A97C89957A1}"/>
              </a:ext>
            </a:extLst>
          </p:cNvPr>
          <p:cNvSpPr>
            <a:spLocks noGrp="1"/>
          </p:cNvSpPr>
          <p:nvPr>
            <p:ph type="title"/>
          </p:nvPr>
        </p:nvSpPr>
        <p:spPr/>
        <p:txBody>
          <a:bodyPr>
            <a:normAutofit/>
          </a:bodyPr>
          <a:lstStyle/>
          <a:p>
            <a:r>
              <a:rPr lang="en-CA" dirty="0"/>
              <a:t>Voltage Calculations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3952772-8200-49AD-AA02-9DB4DD19DE28}"/>
                  </a:ext>
                </a:extLst>
              </p:cNvPr>
              <p:cNvSpPr>
                <a:spLocks noGrp="1"/>
              </p:cNvSpPr>
              <p:nvPr>
                <p:ph idx="1"/>
              </p:nvPr>
            </p:nvSpPr>
            <p:spPr/>
            <p:txBody>
              <a:bodyPr/>
              <a:lstStyle/>
              <a:p>
                <a:r>
                  <a:rPr lang="en-CA" dirty="0"/>
                  <a:t>Voltage is measured in volts (V). </a:t>
                </a:r>
              </a:p>
              <a:p>
                <a:r>
                  <a:rPr lang="en-CA" dirty="0"/>
                  <a:t>Voltage is defined as the amount of Energy (J) carried by </a:t>
                </a:r>
                <a:r>
                  <a:rPr lang="en-CA" dirty="0">
                    <a:latin typeface="Cambria Math" panose="02040503050406030204" pitchFamily="18" charset="0"/>
                    <a:ea typeface="Cambria Math" panose="02040503050406030204" pitchFamily="18" charset="0"/>
                  </a:rPr>
                  <a:t>1</a:t>
                </a:r>
                <a:r>
                  <a:rPr lang="en-CA" dirty="0"/>
                  <a:t> Coulomb of electrons in a circuit. </a:t>
                </a:r>
              </a:p>
              <a:p>
                <a:pPr marL="82296" indent="0">
                  <a:buNone/>
                </a:pPr>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𝑉</m:t>
                      </m:r>
                      <m:r>
                        <a:rPr lang="en-CA" b="0" i="1" smtClean="0">
                          <a:latin typeface="Cambria Math" panose="02040503050406030204" pitchFamily="18" charset="0"/>
                        </a:rPr>
                        <m:t>=</m:t>
                      </m:r>
                      <m:f>
                        <m:fPr>
                          <m:ctrlPr>
                            <a:rPr lang="en-CA" b="0" i="1" smtClean="0">
                              <a:latin typeface="Cambria Math" panose="02040503050406030204" pitchFamily="18" charset="0"/>
                            </a:rPr>
                          </m:ctrlPr>
                        </m:fPr>
                        <m:num>
                          <m:r>
                            <a:rPr lang="en-CA" b="0" i="1" smtClean="0">
                              <a:latin typeface="Cambria Math" panose="02040503050406030204" pitchFamily="18" charset="0"/>
                            </a:rPr>
                            <m:t>𝐸</m:t>
                          </m:r>
                        </m:num>
                        <m:den>
                          <m:r>
                            <a:rPr lang="en-CA" b="0" i="1" smtClean="0">
                              <a:latin typeface="Cambria Math" panose="02040503050406030204" pitchFamily="18" charset="0"/>
                            </a:rPr>
                            <m:t>𝑄</m:t>
                          </m:r>
                        </m:den>
                      </m:f>
                    </m:oMath>
                  </m:oMathPara>
                </a14:m>
                <a:endParaRPr lang="en-CA" dirty="0"/>
              </a:p>
              <a:p>
                <a:pPr marL="82296" indent="0">
                  <a:buNone/>
                </a:pPr>
                <a:r>
                  <a:rPr lang="en-CA" i="1" dirty="0"/>
                  <a:t>V = voltage in Volts (V)</a:t>
                </a:r>
              </a:p>
              <a:p>
                <a:pPr marL="82296" indent="0">
                  <a:buNone/>
                </a:pPr>
                <a:r>
                  <a:rPr lang="en-CA" i="1" dirty="0"/>
                  <a:t>E = energy in Joules (J)</a:t>
                </a:r>
              </a:p>
              <a:p>
                <a:pPr marL="82296" indent="0">
                  <a:buNone/>
                </a:pPr>
                <a:r>
                  <a:rPr lang="en-CA" i="1" dirty="0"/>
                  <a:t>Q = charge in Coulombs (C)</a:t>
                </a:r>
              </a:p>
            </p:txBody>
          </p:sp>
        </mc:Choice>
        <mc:Fallback xmlns="">
          <p:sp>
            <p:nvSpPr>
              <p:cNvPr id="3" name="Content Placeholder 2">
                <a:extLst>
                  <a:ext uri="{FF2B5EF4-FFF2-40B4-BE49-F238E27FC236}">
                    <a16:creationId xmlns:a16="http://schemas.microsoft.com/office/drawing/2014/main" id="{13952772-8200-49AD-AA02-9DB4DD19DE28}"/>
                  </a:ext>
                </a:extLst>
              </p:cNvPr>
              <p:cNvSpPr>
                <a:spLocks noGrp="1" noRot="1" noChangeAspect="1" noMove="1" noResize="1" noEditPoints="1" noAdjustHandles="1" noChangeArrowheads="1" noChangeShapeType="1" noTextEdit="1"/>
              </p:cNvSpPr>
              <p:nvPr>
                <p:ph idx="1"/>
              </p:nvPr>
            </p:nvSpPr>
            <p:spPr>
              <a:blipFill>
                <a:blip r:embed="rId3"/>
                <a:stretch>
                  <a:fillRect l="-976" t="-1652" b="-4066"/>
                </a:stretch>
              </a:blipFill>
            </p:spPr>
            <p:txBody>
              <a:bodyPr/>
              <a:lstStyle/>
              <a:p>
                <a:r>
                  <a:rPr lang="en-CA">
                    <a:noFill/>
                  </a:rPr>
                  <a:t> </a:t>
                </a:r>
              </a:p>
            </p:txBody>
          </p:sp>
        </mc:Fallback>
      </mc:AlternateContent>
    </p:spTree>
    <p:extLst>
      <p:ext uri="{BB962C8B-B14F-4D97-AF65-F5344CB8AC3E}">
        <p14:creationId xmlns:p14="http://schemas.microsoft.com/office/powerpoint/2010/main" val="3594768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ABBAD-A5E1-409C-9EA2-546DF04DCE46}"/>
              </a:ext>
            </a:extLst>
          </p:cNvPr>
          <p:cNvSpPr>
            <a:spLocks noGrp="1"/>
          </p:cNvSpPr>
          <p:nvPr>
            <p:ph type="title"/>
          </p:nvPr>
        </p:nvSpPr>
        <p:spPr/>
        <p:txBody>
          <a:bodyPr>
            <a:normAutofit/>
          </a:bodyPr>
          <a:lstStyle/>
          <a:p>
            <a:r>
              <a:rPr lang="en-CA" dirty="0"/>
              <a:t>Voltage Calculations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7E1CB3-6467-48CE-80D2-3D8B33CF5F85}"/>
                  </a:ext>
                </a:extLst>
              </p:cNvPr>
              <p:cNvSpPr>
                <a:spLocks noGrp="1"/>
              </p:cNvSpPr>
              <p:nvPr>
                <p:ph idx="1"/>
              </p:nvPr>
            </p:nvSpPr>
            <p:spPr/>
            <p:txBody>
              <a:bodyPr>
                <a:normAutofit/>
              </a:bodyPr>
              <a:lstStyle/>
              <a:p>
                <a:pPr marL="82296" indent="0">
                  <a:buNone/>
                </a:pPr>
                <a:r>
                  <a:rPr lang="en-CA" dirty="0"/>
                  <a:t>Example 1:  A light bulb is powered by 3 AA batteries. How much energy is delivered to the bulb if 20 C of charge is used?</a:t>
                </a:r>
              </a:p>
              <a:p>
                <a:pPr marL="82296" indent="0">
                  <a:buNone/>
                </a:pPr>
                <a14:m>
                  <m:oMath xmlns:m="http://schemas.openxmlformats.org/officeDocument/2006/math">
                    <m:r>
                      <a:rPr lang="en-CA" b="0" i="1" smtClean="0">
                        <a:latin typeface="Cambria Math" panose="02040503050406030204" pitchFamily="18" charset="0"/>
                      </a:rPr>
                      <m:t>𝑉</m:t>
                    </m:r>
                    <m:r>
                      <a:rPr lang="en-CA" b="0" i="1" smtClean="0">
                        <a:latin typeface="Cambria Math" panose="02040503050406030204" pitchFamily="18" charset="0"/>
                      </a:rPr>
                      <m:t>=</m:t>
                    </m:r>
                    <m:f>
                      <m:fPr>
                        <m:ctrlPr>
                          <a:rPr lang="en-CA" b="0" i="1" smtClean="0">
                            <a:latin typeface="Cambria Math" panose="02040503050406030204" pitchFamily="18" charset="0"/>
                          </a:rPr>
                        </m:ctrlPr>
                      </m:fPr>
                      <m:num>
                        <m:r>
                          <a:rPr lang="en-CA" b="0" i="1" smtClean="0">
                            <a:latin typeface="Cambria Math" panose="02040503050406030204" pitchFamily="18" charset="0"/>
                          </a:rPr>
                          <m:t>𝐸</m:t>
                        </m:r>
                      </m:num>
                      <m:den>
                        <m:r>
                          <a:rPr lang="en-CA" b="0" i="1" smtClean="0">
                            <a:latin typeface="Cambria Math" panose="02040503050406030204" pitchFamily="18" charset="0"/>
                          </a:rPr>
                          <m:t>𝑄</m:t>
                        </m:r>
                      </m:den>
                    </m:f>
                  </m:oMath>
                </a14:m>
                <a:r>
                  <a:rPr lang="en-CA" dirty="0"/>
                  <a:t> </a:t>
                </a:r>
              </a:p>
              <a:p>
                <a:pPr marL="82296" indent="0">
                  <a:buNone/>
                </a:pPr>
                <a14:m>
                  <m:oMath xmlns:m="http://schemas.openxmlformats.org/officeDocument/2006/math">
                    <m:r>
                      <a:rPr lang="en-CA" b="0" i="1" smtClean="0">
                        <a:latin typeface="Cambria Math" panose="02040503050406030204" pitchFamily="18" charset="0"/>
                      </a:rPr>
                      <m:t>𝐸</m:t>
                    </m:r>
                    <m:r>
                      <a:rPr lang="en-CA" b="0" i="1" smtClean="0">
                        <a:latin typeface="Cambria Math" panose="02040503050406030204" pitchFamily="18" charset="0"/>
                      </a:rPr>
                      <m:t>=</m:t>
                    </m:r>
                    <m:r>
                      <a:rPr lang="en-CA" b="0" i="1" smtClean="0">
                        <a:latin typeface="Cambria Math" panose="02040503050406030204" pitchFamily="18" charset="0"/>
                      </a:rPr>
                      <m:t>𝑉</m:t>
                    </m:r>
                    <m:r>
                      <a:rPr lang="en-CA" b="0" i="1" smtClean="0">
                        <a:latin typeface="Cambria Math" panose="02040503050406030204" pitchFamily="18" charset="0"/>
                        <a:ea typeface="Cambria Math" panose="02040503050406030204" pitchFamily="18" charset="0"/>
                      </a:rPr>
                      <m:t>×</m:t>
                    </m:r>
                    <m:r>
                      <a:rPr lang="en-CA" b="0" i="1" smtClean="0">
                        <a:latin typeface="Cambria Math" panose="02040503050406030204" pitchFamily="18" charset="0"/>
                        <a:ea typeface="Cambria Math" panose="02040503050406030204" pitchFamily="18" charset="0"/>
                      </a:rPr>
                      <m:t>𝑄</m:t>
                    </m:r>
                  </m:oMath>
                </a14:m>
                <a:r>
                  <a:rPr lang="en-CA" b="0" i="1" dirty="0">
                    <a:latin typeface="Cambria Math" panose="02040503050406030204" pitchFamily="18" charset="0"/>
                    <a:ea typeface="Cambria Math" panose="02040503050406030204" pitchFamily="18" charset="0"/>
                  </a:rPr>
                  <a:t> </a:t>
                </a:r>
              </a:p>
              <a:p>
                <a:pPr marL="82296" indent="0">
                  <a:buNone/>
                </a:pPr>
                <a14:m>
                  <m:oMath xmlns:m="http://schemas.openxmlformats.org/officeDocument/2006/math">
                    <m:r>
                      <a:rPr lang="en-CA" b="0" i="1" smtClean="0">
                        <a:latin typeface="Cambria Math" panose="02040503050406030204" pitchFamily="18" charset="0"/>
                      </a:rPr>
                      <m:t>𝐸</m:t>
                    </m:r>
                    <m:r>
                      <a:rPr lang="en-CA" b="0" i="1" smtClean="0">
                        <a:latin typeface="Cambria Math" panose="02040503050406030204" pitchFamily="18" charset="0"/>
                      </a:rPr>
                      <m:t>=4.5 </m:t>
                    </m:r>
                    <m:r>
                      <a:rPr lang="en-CA" b="0" i="1" smtClean="0">
                        <a:latin typeface="Cambria Math" panose="02040503050406030204" pitchFamily="18" charset="0"/>
                        <a:ea typeface="Cambria Math" panose="02040503050406030204" pitchFamily="18" charset="0"/>
                      </a:rPr>
                      <m:t>𝑉</m:t>
                    </m:r>
                    <m:r>
                      <a:rPr lang="en-CA" b="0" i="1" smtClean="0">
                        <a:latin typeface="Cambria Math" panose="02040503050406030204" pitchFamily="18" charset="0"/>
                        <a:ea typeface="Cambria Math" panose="02040503050406030204" pitchFamily="18" charset="0"/>
                      </a:rPr>
                      <m:t>×20 </m:t>
                    </m:r>
                    <m:r>
                      <a:rPr lang="en-CA" b="0" i="1" smtClean="0">
                        <a:latin typeface="Cambria Math" panose="02040503050406030204" pitchFamily="18" charset="0"/>
                        <a:ea typeface="Cambria Math" panose="02040503050406030204" pitchFamily="18" charset="0"/>
                      </a:rPr>
                      <m:t>𝐶</m:t>
                    </m:r>
                  </m:oMath>
                </a14:m>
                <a:r>
                  <a:rPr lang="en-CA" b="0" i="1" dirty="0">
                    <a:latin typeface="Cambria Math" panose="02040503050406030204" pitchFamily="18" charset="0"/>
                    <a:ea typeface="Cambria Math" panose="02040503050406030204" pitchFamily="18" charset="0"/>
                  </a:rPr>
                  <a:t> </a:t>
                </a:r>
              </a:p>
              <a:p>
                <a:pPr marL="82296" indent="0">
                  <a:buNone/>
                </a:pPr>
                <a14:m>
                  <m:oMath xmlns:m="http://schemas.openxmlformats.org/officeDocument/2006/math">
                    <m:r>
                      <a:rPr lang="en-CA" b="0" i="1" smtClean="0">
                        <a:latin typeface="Cambria Math" panose="02040503050406030204" pitchFamily="18" charset="0"/>
                      </a:rPr>
                      <m:t>𝐸</m:t>
                    </m:r>
                    <m:r>
                      <a:rPr lang="en-CA" b="0" i="1" smtClean="0">
                        <a:latin typeface="Cambria Math" panose="02040503050406030204" pitchFamily="18" charset="0"/>
                      </a:rPr>
                      <m:t>=90 </m:t>
                    </m:r>
                    <m:r>
                      <a:rPr lang="en-CA" b="0" i="1" smtClean="0">
                        <a:latin typeface="Cambria Math" panose="02040503050406030204" pitchFamily="18" charset="0"/>
                        <a:ea typeface="Cambria Math" panose="02040503050406030204" pitchFamily="18" charset="0"/>
                      </a:rPr>
                      <m:t>𝐽</m:t>
                    </m:r>
                  </m:oMath>
                </a14:m>
                <a:r>
                  <a:rPr lang="en-CA" b="0" dirty="0">
                    <a:ea typeface="Cambria Math" panose="02040503050406030204" pitchFamily="18" charset="0"/>
                  </a:rPr>
                  <a:t> </a:t>
                </a:r>
              </a:p>
              <a:p>
                <a:pPr marL="82296" indent="0">
                  <a:buNone/>
                </a:pPr>
                <a:endParaRPr lang="en-CA" b="0" dirty="0">
                  <a:ea typeface="Cambria Math" panose="02040503050406030204" pitchFamily="18" charset="0"/>
                </a:endParaRPr>
              </a:p>
              <a:p>
                <a:pPr marL="82296" indent="0">
                  <a:buNone/>
                </a:pPr>
                <a:endParaRPr lang="en-CA" dirty="0"/>
              </a:p>
              <a:p>
                <a:pPr marL="82296" indent="0">
                  <a:buNone/>
                </a:pPr>
                <a:endParaRPr lang="en-CA" dirty="0"/>
              </a:p>
            </p:txBody>
          </p:sp>
        </mc:Choice>
        <mc:Fallback xmlns="">
          <p:sp>
            <p:nvSpPr>
              <p:cNvPr id="3" name="Content Placeholder 2">
                <a:extLst>
                  <a:ext uri="{FF2B5EF4-FFF2-40B4-BE49-F238E27FC236}">
                    <a16:creationId xmlns:a16="http://schemas.microsoft.com/office/drawing/2014/main" id="{487E1CB3-6467-48CE-80D2-3D8B33CF5F85}"/>
                  </a:ext>
                </a:extLst>
              </p:cNvPr>
              <p:cNvSpPr>
                <a:spLocks noGrp="1" noRot="1" noChangeAspect="1" noMove="1" noResize="1" noEditPoints="1" noAdjustHandles="1" noChangeArrowheads="1" noChangeShapeType="1" noTextEdit="1"/>
              </p:cNvSpPr>
              <p:nvPr>
                <p:ph idx="1"/>
              </p:nvPr>
            </p:nvSpPr>
            <p:spPr>
              <a:blipFill>
                <a:blip r:embed="rId2"/>
                <a:stretch>
                  <a:fillRect l="-976" t="-1652" r="-2602"/>
                </a:stretch>
              </a:blipFill>
            </p:spPr>
            <p:txBody>
              <a:bodyPr/>
              <a:lstStyle/>
              <a:p>
                <a:r>
                  <a:rPr lang="en-CA">
                    <a:noFill/>
                  </a:rPr>
                  <a:t> </a:t>
                </a:r>
              </a:p>
            </p:txBody>
          </p:sp>
        </mc:Fallback>
      </mc:AlternateContent>
      <p:sp>
        <p:nvSpPr>
          <p:cNvPr id="4" name="TextBox 3">
            <a:extLst>
              <a:ext uri="{FF2B5EF4-FFF2-40B4-BE49-F238E27FC236}">
                <a16:creationId xmlns:a16="http://schemas.microsoft.com/office/drawing/2014/main" id="{ACC71DE7-0309-4726-A09E-D7462D1F57B5}"/>
              </a:ext>
            </a:extLst>
          </p:cNvPr>
          <p:cNvSpPr txBox="1"/>
          <p:nvPr/>
        </p:nvSpPr>
        <p:spPr>
          <a:xfrm>
            <a:off x="5436096" y="3573016"/>
            <a:ext cx="3312368" cy="1569660"/>
          </a:xfrm>
          <a:prstGeom prst="rect">
            <a:avLst/>
          </a:prstGeom>
          <a:noFill/>
        </p:spPr>
        <p:txBody>
          <a:bodyPr wrap="square" rtlCol="0">
            <a:spAutoFit/>
          </a:bodyPr>
          <a:lstStyle/>
          <a:p>
            <a:r>
              <a:rPr lang="en-CA" sz="2400" dirty="0">
                <a:solidFill>
                  <a:srgbClr val="FF0000"/>
                </a:solidFill>
              </a:rPr>
              <a:t>Remember: each AA or AAA battery is </a:t>
            </a:r>
            <a:r>
              <a:rPr lang="en-CA" sz="2400" dirty="0">
                <a:solidFill>
                  <a:srgbClr val="FF0000"/>
                </a:solidFill>
                <a:latin typeface="Cambria Math" panose="02040503050406030204" pitchFamily="18" charset="0"/>
                <a:ea typeface="Cambria Math" panose="02040503050406030204" pitchFamily="18" charset="0"/>
              </a:rPr>
              <a:t>1.5V</a:t>
            </a:r>
            <a:r>
              <a:rPr lang="en-CA" sz="2400" dirty="0">
                <a:solidFill>
                  <a:srgbClr val="FF0000"/>
                </a:solidFill>
              </a:rPr>
              <a:t>. </a:t>
            </a:r>
          </a:p>
          <a:p>
            <a:r>
              <a:rPr lang="en-CA" sz="2400" dirty="0">
                <a:solidFill>
                  <a:srgbClr val="FF0000"/>
                </a:solidFill>
              </a:rPr>
              <a:t>So 3 batteries is:</a:t>
            </a:r>
            <a:br>
              <a:rPr lang="en-CA" sz="2400" dirty="0">
                <a:solidFill>
                  <a:srgbClr val="FF0000"/>
                </a:solidFill>
              </a:rPr>
            </a:br>
            <a:r>
              <a:rPr lang="en-CA" sz="2400" dirty="0">
                <a:solidFill>
                  <a:srgbClr val="FF0000"/>
                </a:solidFill>
                <a:latin typeface="Cambria Math" panose="02040503050406030204" pitchFamily="18" charset="0"/>
                <a:ea typeface="Cambria Math" panose="02040503050406030204" pitchFamily="18" charset="0"/>
              </a:rPr>
              <a:t>1.5 V x 3 = 4.5 V</a:t>
            </a:r>
          </a:p>
        </p:txBody>
      </p:sp>
    </p:spTree>
    <p:extLst>
      <p:ext uri="{BB962C8B-B14F-4D97-AF65-F5344CB8AC3E}">
        <p14:creationId xmlns:p14="http://schemas.microsoft.com/office/powerpoint/2010/main" val="69462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ABBAD-A5E1-409C-9EA2-546DF04DCE46}"/>
              </a:ext>
            </a:extLst>
          </p:cNvPr>
          <p:cNvSpPr>
            <a:spLocks noGrp="1"/>
          </p:cNvSpPr>
          <p:nvPr>
            <p:ph type="title"/>
          </p:nvPr>
        </p:nvSpPr>
        <p:spPr/>
        <p:txBody>
          <a:bodyPr>
            <a:normAutofit/>
          </a:bodyPr>
          <a:lstStyle/>
          <a:p>
            <a:r>
              <a:rPr lang="en-CA" dirty="0"/>
              <a:t>Voltage Calculations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7E1CB3-6467-48CE-80D2-3D8B33CF5F85}"/>
                  </a:ext>
                </a:extLst>
              </p:cNvPr>
              <p:cNvSpPr>
                <a:spLocks noGrp="1"/>
              </p:cNvSpPr>
              <p:nvPr>
                <p:ph idx="1"/>
              </p:nvPr>
            </p:nvSpPr>
            <p:spPr/>
            <p:txBody>
              <a:bodyPr>
                <a:normAutofit/>
              </a:bodyPr>
              <a:lstStyle/>
              <a:p>
                <a:pPr marL="82296" indent="0">
                  <a:buNone/>
                </a:pPr>
                <a:r>
                  <a:rPr lang="en-CA" dirty="0"/>
                  <a:t>Example 2:  A car battery is 12 V and sends out 28 kJ of energy. How much electric charge does the battery hold?</a:t>
                </a:r>
              </a:p>
              <a:p>
                <a:pPr marL="82296" indent="0">
                  <a:buNone/>
                </a:pPr>
                <a14:m>
                  <m:oMath xmlns:m="http://schemas.openxmlformats.org/officeDocument/2006/math">
                    <m:r>
                      <a:rPr lang="en-CA" b="0" i="1" smtClean="0">
                        <a:latin typeface="Cambria Math" panose="02040503050406030204" pitchFamily="18" charset="0"/>
                      </a:rPr>
                      <m:t>𝑉</m:t>
                    </m:r>
                    <m:r>
                      <a:rPr lang="en-CA" b="0" i="1" smtClean="0">
                        <a:latin typeface="Cambria Math" panose="02040503050406030204" pitchFamily="18" charset="0"/>
                      </a:rPr>
                      <m:t>=</m:t>
                    </m:r>
                    <m:f>
                      <m:fPr>
                        <m:ctrlPr>
                          <a:rPr lang="en-CA" b="0" i="1" smtClean="0">
                            <a:latin typeface="Cambria Math" panose="02040503050406030204" pitchFamily="18" charset="0"/>
                          </a:rPr>
                        </m:ctrlPr>
                      </m:fPr>
                      <m:num>
                        <m:r>
                          <a:rPr lang="en-CA" b="0" i="1" smtClean="0">
                            <a:latin typeface="Cambria Math" panose="02040503050406030204" pitchFamily="18" charset="0"/>
                          </a:rPr>
                          <m:t>𝐸</m:t>
                        </m:r>
                      </m:num>
                      <m:den>
                        <m:r>
                          <a:rPr lang="en-CA" b="0" i="1" smtClean="0">
                            <a:latin typeface="Cambria Math" panose="02040503050406030204" pitchFamily="18" charset="0"/>
                          </a:rPr>
                          <m:t>𝑄</m:t>
                        </m:r>
                      </m:den>
                    </m:f>
                  </m:oMath>
                </a14:m>
                <a:r>
                  <a:rPr lang="en-CA" dirty="0"/>
                  <a:t> </a:t>
                </a:r>
              </a:p>
              <a:p>
                <a:pPr marL="82296" indent="0">
                  <a:buNone/>
                </a:pPr>
                <a14:m>
                  <m:oMath xmlns:m="http://schemas.openxmlformats.org/officeDocument/2006/math">
                    <m:r>
                      <a:rPr lang="en-CA" b="0" i="1" smtClean="0">
                        <a:latin typeface="Cambria Math" panose="02040503050406030204" pitchFamily="18" charset="0"/>
                      </a:rPr>
                      <m:t>𝑄</m:t>
                    </m:r>
                    <m:r>
                      <a:rPr lang="en-CA" b="0" i="1" smtClean="0">
                        <a:latin typeface="Cambria Math" panose="02040503050406030204" pitchFamily="18" charset="0"/>
                      </a:rPr>
                      <m:t>=</m:t>
                    </m:r>
                    <m:f>
                      <m:fPr>
                        <m:ctrlPr>
                          <a:rPr lang="en-CA" b="0" i="1" smtClean="0">
                            <a:latin typeface="Cambria Math" panose="02040503050406030204" pitchFamily="18" charset="0"/>
                          </a:rPr>
                        </m:ctrlPr>
                      </m:fPr>
                      <m:num>
                        <m:r>
                          <a:rPr lang="en-CA" b="0" i="1" smtClean="0">
                            <a:latin typeface="Cambria Math" panose="02040503050406030204" pitchFamily="18" charset="0"/>
                          </a:rPr>
                          <m:t>𝐸</m:t>
                        </m:r>
                      </m:num>
                      <m:den>
                        <m:r>
                          <a:rPr lang="en-CA" b="0" i="1" smtClean="0">
                            <a:latin typeface="Cambria Math" panose="02040503050406030204" pitchFamily="18" charset="0"/>
                          </a:rPr>
                          <m:t>𝑉</m:t>
                        </m:r>
                      </m:den>
                    </m:f>
                  </m:oMath>
                </a14:m>
                <a:r>
                  <a:rPr lang="en-CA" b="0" dirty="0">
                    <a:ea typeface="Cambria Math" panose="02040503050406030204" pitchFamily="18" charset="0"/>
                  </a:rPr>
                  <a:t> </a:t>
                </a:r>
              </a:p>
              <a:p>
                <a:pPr marL="82296" indent="0">
                  <a:buNone/>
                </a:pPr>
                <a14:m>
                  <m:oMath xmlns:m="http://schemas.openxmlformats.org/officeDocument/2006/math">
                    <m:r>
                      <a:rPr lang="en-CA" b="0" i="1" smtClean="0">
                        <a:latin typeface="Cambria Math" panose="02040503050406030204" pitchFamily="18" charset="0"/>
                      </a:rPr>
                      <m:t>𝑄</m:t>
                    </m:r>
                    <m:r>
                      <a:rPr lang="en-CA" b="0" i="1" smtClean="0">
                        <a:latin typeface="Cambria Math" panose="02040503050406030204" pitchFamily="18" charset="0"/>
                      </a:rPr>
                      <m:t>=</m:t>
                    </m:r>
                    <m:f>
                      <m:fPr>
                        <m:ctrlPr>
                          <a:rPr lang="en-CA" b="0" i="1" smtClean="0">
                            <a:latin typeface="Cambria Math" panose="02040503050406030204" pitchFamily="18" charset="0"/>
                          </a:rPr>
                        </m:ctrlPr>
                      </m:fPr>
                      <m:num>
                        <m:r>
                          <a:rPr lang="en-CA" b="0" i="1" smtClean="0">
                            <a:latin typeface="Cambria Math" panose="02040503050406030204" pitchFamily="18" charset="0"/>
                          </a:rPr>
                          <m:t>28,000 </m:t>
                        </m:r>
                        <m:r>
                          <a:rPr lang="en-CA" b="0" i="1" smtClean="0">
                            <a:latin typeface="Cambria Math" panose="02040503050406030204" pitchFamily="18" charset="0"/>
                          </a:rPr>
                          <m:t>𝐽</m:t>
                        </m:r>
                      </m:num>
                      <m:den>
                        <m:r>
                          <a:rPr lang="en-CA" b="0" i="1" smtClean="0">
                            <a:latin typeface="Cambria Math" panose="02040503050406030204" pitchFamily="18" charset="0"/>
                          </a:rPr>
                          <m:t>12 </m:t>
                        </m:r>
                        <m:r>
                          <a:rPr lang="en-CA" b="0" i="1" smtClean="0">
                            <a:latin typeface="Cambria Math" panose="02040503050406030204" pitchFamily="18" charset="0"/>
                          </a:rPr>
                          <m:t>𝑉</m:t>
                        </m:r>
                      </m:den>
                    </m:f>
                  </m:oMath>
                </a14:m>
                <a:r>
                  <a:rPr lang="en-CA" b="0" dirty="0">
                    <a:ea typeface="Cambria Math" panose="02040503050406030204" pitchFamily="18" charset="0"/>
                  </a:rPr>
                  <a:t> </a:t>
                </a:r>
              </a:p>
              <a:p>
                <a:pPr marL="82296" indent="0">
                  <a:buNone/>
                </a:pPr>
                <a14:m>
                  <m:oMath xmlns:m="http://schemas.openxmlformats.org/officeDocument/2006/math">
                    <m:r>
                      <a:rPr lang="en-CA" b="0" i="1" smtClean="0">
                        <a:latin typeface="Cambria Math" panose="02040503050406030204" pitchFamily="18" charset="0"/>
                      </a:rPr>
                      <m:t>𝑄</m:t>
                    </m:r>
                    <m:r>
                      <a:rPr lang="en-CA" b="0" i="1" smtClean="0">
                        <a:latin typeface="Cambria Math" panose="02040503050406030204" pitchFamily="18" charset="0"/>
                      </a:rPr>
                      <m:t>=2333 </m:t>
                    </m:r>
                    <m:r>
                      <a:rPr lang="en-CA" b="0" i="1" smtClean="0">
                        <a:latin typeface="Cambria Math" panose="02040503050406030204" pitchFamily="18" charset="0"/>
                      </a:rPr>
                      <m:t>𝐶</m:t>
                    </m:r>
                  </m:oMath>
                </a14:m>
                <a:r>
                  <a:rPr lang="en-CA" b="0" dirty="0">
                    <a:ea typeface="Cambria Math" panose="02040503050406030204" pitchFamily="18" charset="0"/>
                  </a:rPr>
                  <a:t> </a:t>
                </a:r>
              </a:p>
              <a:p>
                <a:pPr marL="82296" indent="0">
                  <a:buNone/>
                </a:pPr>
                <a:endParaRPr lang="en-CA" b="0" dirty="0">
                  <a:ea typeface="Cambria Math" panose="02040503050406030204" pitchFamily="18" charset="0"/>
                </a:endParaRPr>
              </a:p>
              <a:p>
                <a:pPr marL="82296" indent="0">
                  <a:buNone/>
                </a:pPr>
                <a:endParaRPr lang="en-CA" b="0" dirty="0">
                  <a:ea typeface="Cambria Math" panose="02040503050406030204" pitchFamily="18" charset="0"/>
                </a:endParaRPr>
              </a:p>
              <a:p>
                <a:pPr marL="82296" indent="0">
                  <a:buNone/>
                </a:pPr>
                <a:endParaRPr lang="en-CA" b="0" dirty="0">
                  <a:ea typeface="Cambria Math" panose="02040503050406030204" pitchFamily="18" charset="0"/>
                </a:endParaRPr>
              </a:p>
              <a:p>
                <a:pPr marL="82296" indent="0">
                  <a:buNone/>
                </a:pPr>
                <a:endParaRPr lang="en-CA" dirty="0"/>
              </a:p>
              <a:p>
                <a:pPr marL="82296" indent="0">
                  <a:buNone/>
                </a:pPr>
                <a:endParaRPr lang="en-CA" dirty="0"/>
              </a:p>
            </p:txBody>
          </p:sp>
        </mc:Choice>
        <mc:Fallback xmlns="">
          <p:sp>
            <p:nvSpPr>
              <p:cNvPr id="3" name="Content Placeholder 2">
                <a:extLst>
                  <a:ext uri="{FF2B5EF4-FFF2-40B4-BE49-F238E27FC236}">
                    <a16:creationId xmlns:a16="http://schemas.microsoft.com/office/drawing/2014/main" id="{487E1CB3-6467-48CE-80D2-3D8B33CF5F85}"/>
                  </a:ext>
                </a:extLst>
              </p:cNvPr>
              <p:cNvSpPr>
                <a:spLocks noGrp="1" noRot="1" noChangeAspect="1" noMove="1" noResize="1" noEditPoints="1" noAdjustHandles="1" noChangeArrowheads="1" noChangeShapeType="1" noTextEdit="1"/>
              </p:cNvSpPr>
              <p:nvPr>
                <p:ph idx="1"/>
              </p:nvPr>
            </p:nvSpPr>
            <p:spPr>
              <a:blipFill>
                <a:blip r:embed="rId2"/>
                <a:stretch>
                  <a:fillRect l="-976" t="-1652" r="-894"/>
                </a:stretch>
              </a:blipFill>
            </p:spPr>
            <p:txBody>
              <a:bodyPr/>
              <a:lstStyle/>
              <a:p>
                <a:r>
                  <a:rPr lang="en-CA">
                    <a:noFill/>
                  </a:rPr>
                  <a:t> </a:t>
                </a:r>
              </a:p>
            </p:txBody>
          </p:sp>
        </mc:Fallback>
      </mc:AlternateContent>
      <p:sp>
        <p:nvSpPr>
          <p:cNvPr id="4" name="TextBox 3">
            <a:extLst>
              <a:ext uri="{FF2B5EF4-FFF2-40B4-BE49-F238E27FC236}">
                <a16:creationId xmlns:a16="http://schemas.microsoft.com/office/drawing/2014/main" id="{C225B220-B234-42EC-BE6D-5A09180A5853}"/>
              </a:ext>
            </a:extLst>
          </p:cNvPr>
          <p:cNvSpPr txBox="1"/>
          <p:nvPr/>
        </p:nvSpPr>
        <p:spPr>
          <a:xfrm>
            <a:off x="5436096" y="3573016"/>
            <a:ext cx="3312368" cy="1569660"/>
          </a:xfrm>
          <a:prstGeom prst="rect">
            <a:avLst/>
          </a:prstGeom>
          <a:noFill/>
        </p:spPr>
        <p:txBody>
          <a:bodyPr wrap="square" rtlCol="0">
            <a:spAutoFit/>
          </a:bodyPr>
          <a:lstStyle/>
          <a:p>
            <a:r>
              <a:rPr lang="en-CA" sz="2400" dirty="0">
                <a:solidFill>
                  <a:srgbClr val="FF0000"/>
                </a:solidFill>
              </a:rPr>
              <a:t>Remember:  ‘kilo-’ in the metric system means </a:t>
            </a:r>
            <a:r>
              <a:rPr lang="en-CA" sz="2400" dirty="0">
                <a:solidFill>
                  <a:srgbClr val="FF0000"/>
                </a:solidFill>
                <a:latin typeface="Cambria Math" panose="02040503050406030204" pitchFamily="18" charset="0"/>
                <a:ea typeface="Cambria Math" panose="02040503050406030204" pitchFamily="18" charset="0"/>
              </a:rPr>
              <a:t>1000</a:t>
            </a:r>
            <a:r>
              <a:rPr lang="en-CA" sz="2400" dirty="0">
                <a:solidFill>
                  <a:srgbClr val="FF0000"/>
                </a:solidFill>
              </a:rPr>
              <a:t>.</a:t>
            </a:r>
          </a:p>
          <a:p>
            <a:r>
              <a:rPr lang="en-CA" sz="2400" dirty="0">
                <a:solidFill>
                  <a:srgbClr val="FF0000"/>
                </a:solidFill>
              </a:rPr>
              <a:t>So </a:t>
            </a:r>
            <a:r>
              <a:rPr lang="en-CA" sz="2400" dirty="0">
                <a:solidFill>
                  <a:srgbClr val="FF0000"/>
                </a:solidFill>
                <a:latin typeface="Cambria Math" panose="02040503050406030204" pitchFamily="18" charset="0"/>
                <a:ea typeface="Cambria Math" panose="02040503050406030204" pitchFamily="18" charset="0"/>
              </a:rPr>
              <a:t>1kJ=1000J</a:t>
            </a:r>
            <a:r>
              <a:rPr lang="en-CA" sz="2400" dirty="0">
                <a:solidFill>
                  <a:srgbClr val="FF0000"/>
                </a:solidFill>
              </a:rPr>
              <a:t>.</a:t>
            </a:r>
          </a:p>
        </p:txBody>
      </p:sp>
    </p:spTree>
    <p:extLst>
      <p:ext uri="{BB962C8B-B14F-4D97-AF65-F5344CB8AC3E}">
        <p14:creationId xmlns:p14="http://schemas.microsoft.com/office/powerpoint/2010/main" val="382691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96B33-C80D-416E-A94B-1FA908DDBF38}"/>
              </a:ext>
            </a:extLst>
          </p:cNvPr>
          <p:cNvSpPr>
            <a:spLocks noGrp="1"/>
          </p:cNvSpPr>
          <p:nvPr>
            <p:ph type="title"/>
          </p:nvPr>
        </p:nvSpPr>
        <p:spPr/>
        <p:txBody>
          <a:bodyPr/>
          <a:lstStyle/>
          <a:p>
            <a:r>
              <a:rPr lang="en-CA" dirty="0"/>
              <a:t>Circuits and Voltage</a:t>
            </a:r>
          </a:p>
        </p:txBody>
      </p:sp>
      <p:sp>
        <p:nvSpPr>
          <p:cNvPr id="3" name="Text Placeholder 2">
            <a:extLst>
              <a:ext uri="{FF2B5EF4-FFF2-40B4-BE49-F238E27FC236}">
                <a16:creationId xmlns:a16="http://schemas.microsoft.com/office/drawing/2014/main" id="{A2081403-FDB8-4A87-9C48-F09432D40A69}"/>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val="590586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1747</TotalTime>
  <Words>1155</Words>
  <Application>Microsoft Office PowerPoint</Application>
  <PresentationFormat>On-screen Show (4:3)</PresentationFormat>
  <Paragraphs>144</Paragraphs>
  <Slides>21</Slides>
  <Notes>6</Notes>
  <HiddenSlides>2</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Calibri</vt:lpstr>
      <vt:lpstr>Cambria Math</vt:lpstr>
      <vt:lpstr>Gill Sans MT</vt:lpstr>
      <vt:lpstr>Palatino Linotype</vt:lpstr>
      <vt:lpstr>Verdana</vt:lpstr>
      <vt:lpstr>Wingdings 2</vt:lpstr>
      <vt:lpstr>Solstice</vt:lpstr>
      <vt:lpstr>Bitmap Image</vt:lpstr>
      <vt:lpstr>Voltage</vt:lpstr>
      <vt:lpstr>Energy is Required to do Work</vt:lpstr>
      <vt:lpstr>Understanding Potential Energy</vt:lpstr>
      <vt:lpstr>Understanding Potential Energy</vt:lpstr>
      <vt:lpstr>Measuring Changes in Potential Energy</vt:lpstr>
      <vt:lpstr>Voltage Calculations</vt:lpstr>
      <vt:lpstr>Voltage Calculations</vt:lpstr>
      <vt:lpstr>Voltage Calculations</vt:lpstr>
      <vt:lpstr>Circuits and Voltage</vt:lpstr>
      <vt:lpstr>Review: SERIES and PARALLEL</vt:lpstr>
      <vt:lpstr>Review: Understanding Potential Energy</vt:lpstr>
      <vt:lpstr>Cells in SERIES</vt:lpstr>
      <vt:lpstr>Cells in SERIES</vt:lpstr>
      <vt:lpstr>Cells in PARALLEL</vt:lpstr>
      <vt:lpstr>Review:  Understanding Potential Energy</vt:lpstr>
      <vt:lpstr>Loads Connected in Series</vt:lpstr>
      <vt:lpstr>Example #1</vt:lpstr>
      <vt:lpstr>Loads Connected in Parallel</vt:lpstr>
      <vt:lpstr>Example #2</vt:lpstr>
      <vt:lpstr>Summary </vt:lpstr>
      <vt:lpstr>Loads Connected in Series and Parallel (just for fun)</vt:lpstr>
    </vt:vector>
  </TitlesOfParts>
  <Company>School District #36 (Surrey)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Voltage</dc:title>
  <dc:creator>Narinder K Gill 01</dc:creator>
  <cp:lastModifiedBy>Linda Au</cp:lastModifiedBy>
  <cp:revision>25</cp:revision>
  <dcterms:created xsi:type="dcterms:W3CDTF">2012-04-18T18:13:11Z</dcterms:created>
  <dcterms:modified xsi:type="dcterms:W3CDTF">2023-01-23T15:33:27Z</dcterms:modified>
</cp:coreProperties>
</file>