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6" r:id="rId2"/>
    <p:sldId id="257" r:id="rId3"/>
    <p:sldId id="273" r:id="rId4"/>
    <p:sldId id="272" r:id="rId5"/>
    <p:sldId id="274" r:id="rId6"/>
    <p:sldId id="271" r:id="rId7"/>
    <p:sldId id="266" r:id="rId8"/>
    <p:sldId id="275" r:id="rId9"/>
    <p:sldId id="267" r:id="rId10"/>
    <p:sldId id="259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532F"/>
    <a:srgbClr val="846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2086" autoAdjust="0"/>
  </p:normalViewPr>
  <p:slideViewPr>
    <p:cSldViewPr>
      <p:cViewPr varScale="1">
        <p:scale>
          <a:sx n="82" d="100"/>
          <a:sy n="82" d="100"/>
        </p:scale>
        <p:origin x="917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009A6-3F7B-47C9-B8E5-96651D8BDF26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8AF41-3644-4A65-A443-7FBBEA4E9D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11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Sometimes can be more than 4. Depends on the resistor. </a:t>
            </a:r>
          </a:p>
          <a:p>
            <a:r>
              <a:rPr lang="en-CA" dirty="0"/>
              <a:t>(Note to self: which side do you read from? Often, the digits and multiplier will be grouped closer together. The metallic is always the ‘tolerance’/’accuracy’ colour, which we are ignoring in science 9. Always read from left to right, with the grouped bands on the left and the metallic band on the right.)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8AF41-3644-4A65-A443-7FBBEA4E9D7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812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AF41-3644-4A65-A443-7FBBEA4E9D7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980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D471-F788-42FA-8F84-8F285B9B8B6A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8948-46BB-4F1D-B06B-4E2B759EF943}" type="slidenum">
              <a:rPr lang="en-CA" smtClean="0"/>
              <a:t>‹#›</a:t>
            </a:fld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D471-F788-42FA-8F84-8F285B9B8B6A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8948-46BB-4F1D-B06B-4E2B759EF94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D471-F788-42FA-8F84-8F285B9B8B6A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8948-46BB-4F1D-B06B-4E2B759EF94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D471-F788-42FA-8F84-8F285B9B8B6A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8948-46BB-4F1D-B06B-4E2B759EF94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D471-F788-42FA-8F84-8F285B9B8B6A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8948-46BB-4F1D-B06B-4E2B759EF943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D471-F788-42FA-8F84-8F285B9B8B6A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8948-46BB-4F1D-B06B-4E2B759EF94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D471-F788-42FA-8F84-8F285B9B8B6A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8948-46BB-4F1D-B06B-4E2B759EF94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D471-F788-42FA-8F84-8F285B9B8B6A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8948-46BB-4F1D-B06B-4E2B759EF94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D471-F788-42FA-8F84-8F285B9B8B6A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8948-46BB-4F1D-B06B-4E2B759EF943}" type="slidenum">
              <a:rPr lang="en-CA" smtClean="0"/>
              <a:t>‹#›</a:t>
            </a:fld>
            <a:endParaRPr lang="en-C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D471-F788-42FA-8F84-8F285B9B8B6A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8948-46BB-4F1D-B06B-4E2B759EF94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D471-F788-42FA-8F84-8F285B9B8B6A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8948-46BB-4F1D-B06B-4E2B759EF943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03ED471-F788-42FA-8F84-8F285B9B8B6A}" type="datetimeFigureOut">
              <a:rPr lang="en-CA" smtClean="0"/>
              <a:t>2023-01-24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85F8948-46BB-4F1D-B06B-4E2B759EF943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1412776"/>
            <a:ext cx="3168352" cy="1981200"/>
          </a:xfrm>
        </p:spPr>
        <p:txBody>
          <a:bodyPr/>
          <a:lstStyle/>
          <a:p>
            <a:r>
              <a:rPr lang="en-CA" sz="4400" dirty="0"/>
              <a:t>Resistance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C:\Documents and Settings\gill_narinder\Local Settings\Temporary Internet Files\Content.IE5\421IAA85\MP90031638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515093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0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106" y="188640"/>
            <a:ext cx="7809374" cy="1512168"/>
          </a:xfrm>
        </p:spPr>
        <p:txBody>
          <a:bodyPr>
            <a:normAutofit/>
          </a:bodyPr>
          <a:lstStyle/>
          <a:p>
            <a:r>
              <a:rPr lang="en-CA" dirty="0"/>
              <a:t>Give the value of each resistor indicated by the colour bands.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669" y="1700808"/>
            <a:ext cx="780937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72200" y="262615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6500 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24600" y="3240223"/>
            <a:ext cx="1503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700 000 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4850" y="384623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560 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4850" y="450912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12 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90258" y="5229200"/>
            <a:ext cx="163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87 000 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1722" y="5877272"/>
            <a:ext cx="1298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2100 Ω</a:t>
            </a:r>
          </a:p>
        </p:txBody>
      </p:sp>
    </p:spTree>
    <p:extLst>
      <p:ext uri="{BB962C8B-B14F-4D97-AF65-F5344CB8AC3E}">
        <p14:creationId xmlns:p14="http://schemas.microsoft.com/office/powerpoint/2010/main" val="9786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en-CA" dirty="0"/>
              <a:t>The value of a resistor is </a:t>
            </a:r>
            <a:r>
              <a:rPr lang="en-CA" dirty="0">
                <a:solidFill>
                  <a:srgbClr val="FF0000"/>
                </a:solidFill>
              </a:rPr>
              <a:t>230 Ω.  </a:t>
            </a:r>
            <a:r>
              <a:rPr lang="en-CA" dirty="0"/>
              <a:t>What are the first three bands of colour on this resistor? </a:t>
            </a:r>
          </a:p>
          <a:p>
            <a:pPr marL="82296" indent="0">
              <a:buNone/>
            </a:pPr>
            <a:r>
              <a:rPr lang="en-CA" dirty="0"/>
              <a:t>		</a:t>
            </a:r>
            <a:r>
              <a:rPr lang="en-CA" dirty="0">
                <a:solidFill>
                  <a:srgbClr val="FF0000"/>
                </a:solidFill>
              </a:rPr>
              <a:t>red, orange, brown </a:t>
            </a:r>
          </a:p>
          <a:p>
            <a:pPr marL="82296" indent="0">
              <a:buNone/>
            </a:pPr>
            <a:endParaRPr lang="en-CA" dirty="0">
              <a:solidFill>
                <a:srgbClr val="FF0000"/>
              </a:solidFill>
            </a:endParaRPr>
          </a:p>
          <a:p>
            <a:endParaRPr lang="en-CA" dirty="0"/>
          </a:p>
          <a:p>
            <a:pPr marL="82296" indent="0">
              <a:buNone/>
            </a:pPr>
            <a:r>
              <a:rPr lang="en-CA" dirty="0"/>
              <a:t>The value of this resistor is </a:t>
            </a:r>
            <a:r>
              <a:rPr lang="en-CA" dirty="0">
                <a:solidFill>
                  <a:srgbClr val="FF0000"/>
                </a:solidFill>
              </a:rPr>
              <a:t>6400 Ω. </a:t>
            </a:r>
            <a:r>
              <a:rPr lang="en-CA" dirty="0"/>
              <a:t>What are the first three bands of colour on this resistor? </a:t>
            </a:r>
          </a:p>
          <a:p>
            <a:pPr marL="82296" indent="0">
              <a:buNone/>
            </a:pPr>
            <a:r>
              <a:rPr lang="en-CA" dirty="0">
                <a:solidFill>
                  <a:srgbClr val="FF0000"/>
                </a:solidFill>
              </a:rPr>
              <a:t>		</a:t>
            </a:r>
            <a:r>
              <a:rPr lang="en-US" dirty="0">
                <a:solidFill>
                  <a:srgbClr val="FF0000"/>
                </a:solidFill>
              </a:rPr>
              <a:t>blue, yellow, red </a:t>
            </a:r>
            <a:endParaRPr lang="en-CA" dirty="0">
              <a:solidFill>
                <a:srgbClr val="FF0000"/>
              </a:solidFill>
            </a:endParaRPr>
          </a:p>
          <a:p>
            <a:pPr marL="82296" indent="0">
              <a:buNone/>
            </a:pPr>
            <a:endParaRPr lang="en-C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7624" y="314096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dirty="0"/>
              <a:t>Example #2</a:t>
            </a:r>
          </a:p>
        </p:txBody>
      </p:sp>
    </p:spTree>
    <p:extLst>
      <p:ext uri="{BB962C8B-B14F-4D97-AF65-F5344CB8AC3E}">
        <p14:creationId xmlns:p14="http://schemas.microsoft.com/office/powerpoint/2010/main" val="49929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Resistors?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3" y="1273346"/>
            <a:ext cx="3834747" cy="4861520"/>
          </a:xfrm>
        </p:spPr>
        <p:txBody>
          <a:bodyPr>
            <a:noAutofit/>
          </a:bodyPr>
          <a:lstStyle/>
          <a:p>
            <a:r>
              <a:rPr lang="en-CA" sz="2800" dirty="0"/>
              <a:t>A </a:t>
            </a:r>
            <a:r>
              <a:rPr lang="en-CA" sz="2800" b="1" dirty="0"/>
              <a:t>resistor</a:t>
            </a:r>
            <a:r>
              <a:rPr lang="en-CA" sz="2800" dirty="0"/>
              <a:t> is part of an electric circuit that </a:t>
            </a:r>
            <a:r>
              <a:rPr lang="en-CA" sz="2800" b="1" dirty="0">
                <a:solidFill>
                  <a:srgbClr val="FF0000"/>
                </a:solidFill>
              </a:rPr>
              <a:t>resists</a:t>
            </a:r>
            <a:r>
              <a:rPr lang="en-CA" sz="2800" dirty="0"/>
              <a:t> the flow of </a:t>
            </a:r>
            <a:r>
              <a:rPr lang="en-CA" sz="2800" b="1" dirty="0"/>
              <a:t>electric current</a:t>
            </a:r>
            <a:r>
              <a:rPr lang="en-CA" sz="2800" dirty="0"/>
              <a:t>.</a:t>
            </a:r>
          </a:p>
          <a:p>
            <a:r>
              <a:rPr lang="en-CA" sz="2800" dirty="0"/>
              <a:t>Symbol for a resistor:</a:t>
            </a:r>
          </a:p>
          <a:p>
            <a:pPr marL="82296" indent="0">
              <a:buNone/>
            </a:pPr>
            <a:r>
              <a:rPr lang="en-CA" sz="2800" dirty="0"/>
              <a:t> </a:t>
            </a:r>
          </a:p>
          <a:p>
            <a:r>
              <a:rPr lang="en-CA" sz="2800" dirty="0"/>
              <a:t>We put resistors in a circuit in order to </a:t>
            </a:r>
            <a:r>
              <a:rPr lang="en-CA" sz="2800" b="1" dirty="0">
                <a:solidFill>
                  <a:srgbClr val="FF0000"/>
                </a:solidFill>
              </a:rPr>
              <a:t>control</a:t>
            </a:r>
            <a:r>
              <a:rPr lang="en-CA" sz="2800" dirty="0"/>
              <a:t> the amount of </a:t>
            </a:r>
            <a:r>
              <a:rPr lang="en-CA" sz="2800" b="1" dirty="0">
                <a:solidFill>
                  <a:srgbClr val="FF0000"/>
                </a:solidFill>
              </a:rPr>
              <a:t>energy</a:t>
            </a:r>
            <a:r>
              <a:rPr lang="en-CA" sz="2800" dirty="0"/>
              <a:t> going into different parts of a device.</a:t>
            </a:r>
          </a:p>
        </p:txBody>
      </p:sp>
      <p:pic>
        <p:nvPicPr>
          <p:cNvPr id="2050" name="Picture 2" descr="C:\Documents and Settings\gill_narinder\Local Settings\Temporary Internet Files\Content.IE5\BYQY43IM\MP9003828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60" y="1388214"/>
            <a:ext cx="3568539" cy="499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08E6B96-260B-4955-A1F4-608FF0E0C8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252319"/>
              </p:ext>
            </p:extLst>
          </p:nvPr>
        </p:nvGraphicFramePr>
        <p:xfrm>
          <a:off x="2195736" y="3501008"/>
          <a:ext cx="1588937" cy="687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247619" imgH="533474" progId="Paint.Picture">
                  <p:embed/>
                </p:oleObj>
              </mc:Choice>
              <mc:Fallback>
                <p:oleObj name="Bitmap Image" r:id="rId3" imgW="1247619" imgH="533474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501008"/>
                        <a:ext cx="1588937" cy="6875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88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Cell Phone Case Study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7A2336-7053-2A4C-8AF6-62D6E709C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96752"/>
            <a:ext cx="747688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9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Cell Phone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273346"/>
            <a:ext cx="4752528" cy="5310016"/>
          </a:xfrm>
        </p:spPr>
        <p:txBody>
          <a:bodyPr>
            <a:noAutofit/>
          </a:bodyPr>
          <a:lstStyle/>
          <a:p>
            <a:r>
              <a:rPr lang="en-CA" sz="2800" dirty="0"/>
              <a:t>E.g.  All the electrical components in your cell phone are powered by a single 3.8V battery!! </a:t>
            </a:r>
          </a:p>
          <a:p>
            <a:r>
              <a:rPr lang="en-CA" sz="2800" dirty="0"/>
              <a:t>But different parts (i.e., speaker vs. screen) have different power requirements!!</a:t>
            </a:r>
          </a:p>
          <a:p>
            <a:r>
              <a:rPr lang="en-CA" sz="2800" dirty="0"/>
              <a:t>So we need to put resistors in part of the circuit to consume the extra energy!!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71CBCC-4A6B-A94E-9AC1-F3159BA28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90" t="6801" r="32990" b="32720"/>
          <a:stretch/>
        </p:blipFill>
        <p:spPr>
          <a:xfrm>
            <a:off x="6012160" y="1703239"/>
            <a:ext cx="302433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273346"/>
            <a:ext cx="5184576" cy="4963966"/>
          </a:xfrm>
        </p:spPr>
        <p:txBody>
          <a:bodyPr>
            <a:noAutofit/>
          </a:bodyPr>
          <a:lstStyle/>
          <a:p>
            <a:endParaRPr lang="en-CA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5DE6F4-8C38-9146-A6D8-289D2A02C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348880"/>
            <a:ext cx="6580956" cy="43704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64FFCE-32B5-5545-89B0-1657781A8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77996"/>
            <a:ext cx="36195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0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Resistors?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273346"/>
            <a:ext cx="4248472" cy="4861520"/>
          </a:xfrm>
        </p:spPr>
        <p:txBody>
          <a:bodyPr>
            <a:noAutofit/>
          </a:bodyPr>
          <a:lstStyle/>
          <a:p>
            <a:r>
              <a:rPr lang="en-CA" sz="2800" dirty="0"/>
              <a:t>As current flows through a device/resistor, some of the </a:t>
            </a:r>
            <a:r>
              <a:rPr lang="en-CA" sz="2800" b="1" dirty="0"/>
              <a:t>electrical energy </a:t>
            </a:r>
            <a:r>
              <a:rPr lang="en-CA" sz="2800" dirty="0"/>
              <a:t>is </a:t>
            </a:r>
            <a:r>
              <a:rPr lang="en-CA" sz="2800" b="1" dirty="0">
                <a:solidFill>
                  <a:srgbClr val="FF0000"/>
                </a:solidFill>
              </a:rPr>
              <a:t>transformed</a:t>
            </a:r>
            <a:r>
              <a:rPr lang="en-CA" sz="2800" dirty="0"/>
              <a:t> into another form, such as </a:t>
            </a:r>
            <a:r>
              <a:rPr lang="en-CA" sz="2800" b="1" dirty="0">
                <a:solidFill>
                  <a:srgbClr val="FF0000"/>
                </a:solidFill>
              </a:rPr>
              <a:t>light</a:t>
            </a:r>
            <a:r>
              <a:rPr lang="en-CA" sz="2800" dirty="0"/>
              <a:t> or </a:t>
            </a:r>
            <a:r>
              <a:rPr lang="en-CA" sz="2800" b="1" dirty="0">
                <a:solidFill>
                  <a:srgbClr val="FF0000"/>
                </a:solidFill>
              </a:rPr>
              <a:t>heat</a:t>
            </a:r>
            <a:r>
              <a:rPr lang="en-CA" sz="2800" dirty="0">
                <a:solidFill>
                  <a:srgbClr val="FF0000"/>
                </a:solidFill>
              </a:rPr>
              <a:t> </a:t>
            </a:r>
            <a:r>
              <a:rPr lang="en-CA" sz="2800" dirty="0"/>
              <a:t>energy.</a:t>
            </a:r>
          </a:p>
          <a:p>
            <a:r>
              <a:rPr lang="en-CA" sz="2800" dirty="0"/>
              <a:t>Every device in a circuit has some amount of </a:t>
            </a:r>
            <a:r>
              <a:rPr lang="en-CA" sz="2800" b="1" dirty="0">
                <a:solidFill>
                  <a:srgbClr val="FF0000"/>
                </a:solidFill>
              </a:rPr>
              <a:t>resistance</a:t>
            </a:r>
            <a:r>
              <a:rPr lang="en-CA" sz="2800" dirty="0"/>
              <a:t>, even the </a:t>
            </a:r>
            <a:r>
              <a:rPr lang="en-CA" sz="2800" b="1" dirty="0">
                <a:solidFill>
                  <a:srgbClr val="FF0000"/>
                </a:solidFill>
              </a:rPr>
              <a:t>WIRE</a:t>
            </a:r>
            <a:r>
              <a:rPr lang="en-CA" sz="2800" dirty="0"/>
              <a:t>!!</a:t>
            </a:r>
          </a:p>
          <a:p>
            <a:endParaRPr lang="en-CA" sz="2800" dirty="0"/>
          </a:p>
        </p:txBody>
      </p:sp>
      <p:pic>
        <p:nvPicPr>
          <p:cNvPr id="2050" name="Picture 2" descr="C:\Documents and Settings\gill_narinder\Local Settings\Temporary Internet Files\Content.IE5\BYQY43IM\MP9003828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702" y="1700808"/>
            <a:ext cx="3165448" cy="44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14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Resistance and the Ohm (Ω)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340768"/>
            <a:ext cx="8100392" cy="4176464"/>
          </a:xfrm>
        </p:spPr>
        <p:txBody>
          <a:bodyPr>
            <a:normAutofit/>
          </a:bodyPr>
          <a:lstStyle/>
          <a:p>
            <a:r>
              <a:rPr lang="en-CA" dirty="0"/>
              <a:t>Resistance is expressed using </a:t>
            </a:r>
            <a:r>
              <a:rPr lang="en-CA" b="1" dirty="0">
                <a:solidFill>
                  <a:srgbClr val="FF0000"/>
                </a:solidFill>
              </a:rPr>
              <a:t>ohms</a:t>
            </a:r>
            <a:r>
              <a:rPr lang="en-CA" b="1" dirty="0"/>
              <a:t> (Ω).</a:t>
            </a:r>
            <a:r>
              <a:rPr lang="en-CA" dirty="0"/>
              <a:t> </a:t>
            </a:r>
          </a:p>
          <a:p>
            <a:r>
              <a:rPr lang="en-CA" dirty="0"/>
              <a:t>The higher the value, the greater the resistance. </a:t>
            </a:r>
            <a:br>
              <a:rPr lang="en-CA" dirty="0"/>
            </a:br>
            <a:r>
              <a:rPr lang="en-CA" dirty="0"/>
              <a:t>(E.g. 10 Ω will resist current more than 2 Ω.)</a:t>
            </a:r>
          </a:p>
          <a:p>
            <a:r>
              <a:rPr lang="en-CA" dirty="0"/>
              <a:t>When a resistor is connected to an electric cell, the amount of </a:t>
            </a:r>
            <a:r>
              <a:rPr lang="en-CA" b="1" dirty="0"/>
              <a:t>current</a:t>
            </a:r>
            <a:r>
              <a:rPr lang="en-CA" dirty="0"/>
              <a:t> that flows through the circuit depends on </a:t>
            </a:r>
            <a:r>
              <a:rPr lang="en-CA" b="1" dirty="0"/>
              <a:t>the amount of resistance</a:t>
            </a:r>
            <a:endParaRPr lang="en-CA" dirty="0"/>
          </a:p>
          <a:p>
            <a:endParaRPr lang="en-C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3118" name="Picture 46" descr="Resistors : 9 Steps - Instructables">
            <a:extLst>
              <a:ext uri="{FF2B5EF4-FFF2-40B4-BE49-F238E27FC236}">
                <a16:creationId xmlns:a16="http://schemas.microsoft.com/office/drawing/2014/main" id="{185E35EC-61E2-E943-944F-4B3E503F4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90" y="4796836"/>
            <a:ext cx="1996361" cy="103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F4CDEE-A3DE-C84B-BDAA-74B4ED673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237" y="4293096"/>
            <a:ext cx="2755652" cy="20859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73770" y="4500692"/>
            <a:ext cx="2086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Some of the electrical energy gets converted into “heat” energy!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5430487" y="4572700"/>
            <a:ext cx="1313175" cy="2160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85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0CE2FB-CEF3-4E4B-AAF7-6EE305DA4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>
            <a:normAutofit/>
          </a:bodyPr>
          <a:lstStyle/>
          <a:p>
            <a:r>
              <a:rPr lang="en-CA" b="1" dirty="0"/>
              <a:t>Resistor Colour Code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3EF977-7ED8-481D-9604-B7F94DF0A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7384864" cy="4800600"/>
          </a:xfrm>
        </p:spPr>
        <p:txBody>
          <a:bodyPr/>
          <a:lstStyle/>
          <a:p>
            <a:r>
              <a:rPr lang="en-CA" dirty="0"/>
              <a:t>Each resistor has a 4-band colour code that indicates resistance.</a:t>
            </a:r>
          </a:p>
          <a:p>
            <a:r>
              <a:rPr lang="en-CA" dirty="0"/>
              <a:t>Resistance can be determined from the three non-metallic colours.</a:t>
            </a:r>
          </a:p>
          <a:p>
            <a:endParaRPr lang="en-CA" dirty="0"/>
          </a:p>
        </p:txBody>
      </p:sp>
      <p:pic>
        <p:nvPicPr>
          <p:cNvPr id="6146" name="Picture 2" descr="Elecfuture Resistors at Rs 0.10/unit | Carbon Film Resistor | ID:  20672999988">
            <a:extLst>
              <a:ext uri="{FF2B5EF4-FFF2-40B4-BE49-F238E27FC236}">
                <a16:creationId xmlns:a16="http://schemas.microsoft.com/office/drawing/2014/main" id="{AEFD541D-A7CF-4351-AB92-9A68B8FFF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3" t="39628" b="32149"/>
          <a:stretch/>
        </p:blipFill>
        <p:spPr bwMode="auto">
          <a:xfrm>
            <a:off x="1259632" y="3908295"/>
            <a:ext cx="5879643" cy="267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4AE818-A3D2-4020-994E-8C119273B757}"/>
              </a:ext>
            </a:extLst>
          </p:cNvPr>
          <p:cNvSpPr txBox="1"/>
          <p:nvPr/>
        </p:nvSpPr>
        <p:spPr>
          <a:xfrm>
            <a:off x="7580082" y="4052312"/>
            <a:ext cx="141636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000" dirty="0">
                <a:solidFill>
                  <a:srgbClr val="FF0000"/>
                </a:solidFill>
              </a:rPr>
              <a:t>1: 1</a:t>
            </a:r>
            <a:r>
              <a:rPr lang="en-CA" sz="2000" baseline="30000" dirty="0">
                <a:solidFill>
                  <a:srgbClr val="FF0000"/>
                </a:solidFill>
              </a:rPr>
              <a:t>st</a:t>
            </a:r>
            <a:r>
              <a:rPr lang="en-CA" sz="2000" dirty="0">
                <a:solidFill>
                  <a:srgbClr val="FF0000"/>
                </a:solidFill>
              </a:rPr>
              <a:t> digit</a:t>
            </a:r>
          </a:p>
          <a:p>
            <a:pPr>
              <a:spcAft>
                <a:spcPts val="1800"/>
              </a:spcAft>
            </a:pPr>
            <a:r>
              <a:rPr lang="en-CA" sz="2000" dirty="0">
                <a:solidFill>
                  <a:srgbClr val="FF0000"/>
                </a:solidFill>
              </a:rPr>
              <a:t>2: 2</a:t>
            </a:r>
            <a:r>
              <a:rPr lang="en-CA" sz="2000" baseline="30000" dirty="0">
                <a:solidFill>
                  <a:srgbClr val="FF0000"/>
                </a:solidFill>
              </a:rPr>
              <a:t>nd</a:t>
            </a:r>
            <a:r>
              <a:rPr lang="en-CA" sz="2000" dirty="0">
                <a:solidFill>
                  <a:srgbClr val="FF0000"/>
                </a:solidFill>
              </a:rPr>
              <a:t> digit</a:t>
            </a:r>
          </a:p>
          <a:p>
            <a:pPr>
              <a:spcAft>
                <a:spcPts val="1800"/>
              </a:spcAft>
            </a:pPr>
            <a:r>
              <a:rPr lang="en-CA" sz="2000" dirty="0">
                <a:solidFill>
                  <a:srgbClr val="FF0000"/>
                </a:solidFill>
              </a:rPr>
              <a:t>3: multiplier </a:t>
            </a:r>
          </a:p>
          <a:p>
            <a:pPr>
              <a:spcAft>
                <a:spcPts val="1800"/>
              </a:spcAft>
            </a:pPr>
            <a:r>
              <a:rPr lang="en-CA" sz="2000" dirty="0">
                <a:solidFill>
                  <a:srgbClr val="FF0000"/>
                </a:solidFill>
              </a:rPr>
              <a:t>4: metallic (ignore)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9D3AA5-A8E3-4E5C-9E1C-8670DA887A1B}"/>
              </a:ext>
            </a:extLst>
          </p:cNvPr>
          <p:cNvCxnSpPr>
            <a:cxnSpLocks/>
          </p:cNvCxnSpPr>
          <p:nvPr/>
        </p:nvCxnSpPr>
        <p:spPr>
          <a:xfrm flipH="1">
            <a:off x="6875350" y="4300149"/>
            <a:ext cx="704734" cy="4002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A19037-A3E5-44DE-A2D7-5B56B3455B98}"/>
              </a:ext>
            </a:extLst>
          </p:cNvPr>
          <p:cNvCxnSpPr>
            <a:cxnSpLocks/>
          </p:cNvCxnSpPr>
          <p:nvPr/>
        </p:nvCxnSpPr>
        <p:spPr>
          <a:xfrm flipH="1">
            <a:off x="6875350" y="4786454"/>
            <a:ext cx="704732" cy="2436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A9D3FC-B0A4-4FFA-A8E0-060B985ABE1D}"/>
              </a:ext>
            </a:extLst>
          </p:cNvPr>
          <p:cNvCxnSpPr>
            <a:cxnSpLocks/>
          </p:cNvCxnSpPr>
          <p:nvPr/>
        </p:nvCxnSpPr>
        <p:spPr>
          <a:xfrm flipH="1">
            <a:off x="6875350" y="5340444"/>
            <a:ext cx="70473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557C03-9142-4A40-B1A1-433CEBD5DC08}"/>
              </a:ext>
            </a:extLst>
          </p:cNvPr>
          <p:cNvCxnSpPr>
            <a:cxnSpLocks/>
          </p:cNvCxnSpPr>
          <p:nvPr/>
        </p:nvCxnSpPr>
        <p:spPr>
          <a:xfrm flipH="1" flipV="1">
            <a:off x="6875351" y="5745480"/>
            <a:ext cx="704731" cy="12648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4746399"/>
                <a:ext cx="4931710" cy="1154285"/>
              </a:xfrm>
            </p:spPr>
            <p:txBody>
              <a:bodyPr>
                <a:normAutofit/>
              </a:bodyPr>
              <a:lstStyle/>
              <a:p>
                <a:pPr marL="82296" indent="0" algn="ctr">
                  <a:buNone/>
                </a:pPr>
                <a:r>
                  <a:rPr lang="en-CA" dirty="0"/>
                  <a:t>This resistor has a value of:</a:t>
                </a:r>
              </a:p>
              <a:p>
                <a:pPr marL="82296" indent="0" algn="ctr">
                  <a:buNone/>
                </a:pP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67532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/>
                      <m:t>Ω</m:t>
                    </m:r>
                  </m:oMath>
                </a14:m>
                <a:r>
                  <a:rPr lang="en-CA" dirty="0"/>
                  <a:t> =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1300</m:t>
                    </m:r>
                    <m:r>
                      <m:rPr>
                        <m:nor/>
                      </m:rPr>
                      <a:rPr lang="en-CA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/>
                      <m:t>Ω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4746399"/>
                <a:ext cx="4931710" cy="1154285"/>
              </a:xfrm>
              <a:blipFill>
                <a:blip r:embed="rId3"/>
                <a:stretch>
                  <a:fillRect t="-6878" r="-1360" b="-169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90D9BB9-8923-42E6-870D-6FD05D88B2BA}"/>
              </a:ext>
            </a:extLst>
          </p:cNvPr>
          <p:cNvGrpSpPr/>
          <p:nvPr/>
        </p:nvGrpSpPr>
        <p:grpSpPr>
          <a:xfrm>
            <a:off x="1403648" y="1304765"/>
            <a:ext cx="5064969" cy="2988332"/>
            <a:chOff x="1403648" y="1304764"/>
            <a:chExt cx="7200800" cy="4248472"/>
          </a:xfrm>
        </p:grpSpPr>
        <p:pic>
          <p:nvPicPr>
            <p:cNvPr id="7" name="Picture 6" descr="Picture 8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03648" y="1304764"/>
              <a:ext cx="7056784" cy="42484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Multiply 7"/>
            <p:cNvSpPr/>
            <p:nvPr/>
          </p:nvSpPr>
          <p:spPr>
            <a:xfrm>
              <a:off x="6444208" y="2636912"/>
              <a:ext cx="2160240" cy="1224136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F94F9931-7036-4E2E-B7F7-6058B0DB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>
            <a:normAutofit/>
          </a:bodyPr>
          <a:lstStyle/>
          <a:p>
            <a:r>
              <a:rPr lang="en-CA" b="1" dirty="0"/>
              <a:t>Resistor Colour Code</a:t>
            </a:r>
            <a:endParaRPr lang="en-CA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A36AB9-9444-449E-ADBD-414979901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1579"/>
              </p:ext>
            </p:extLst>
          </p:nvPr>
        </p:nvGraphicFramePr>
        <p:xfrm>
          <a:off x="6595205" y="1304765"/>
          <a:ext cx="2396002" cy="50563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25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667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Colour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67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67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67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67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67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67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67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67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Violet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67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Grey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9667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93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877</TotalTime>
  <Words>485</Words>
  <Application>Microsoft Office PowerPoint</Application>
  <PresentationFormat>On-screen Show (4:3)</PresentationFormat>
  <Paragraphs>70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Cambria Math</vt:lpstr>
      <vt:lpstr>Corbel</vt:lpstr>
      <vt:lpstr>Gill Sans MT</vt:lpstr>
      <vt:lpstr>Verdana</vt:lpstr>
      <vt:lpstr>Wingdings 2</vt:lpstr>
      <vt:lpstr>Solstice</vt:lpstr>
      <vt:lpstr>Bitmap Image</vt:lpstr>
      <vt:lpstr>Resistance</vt:lpstr>
      <vt:lpstr>What are Resistors?</vt:lpstr>
      <vt:lpstr>Cell Phone Case Study</vt:lpstr>
      <vt:lpstr>Cell Phone Case Study</vt:lpstr>
      <vt:lpstr>PowerPoint Presentation</vt:lpstr>
      <vt:lpstr>What are Resistors?</vt:lpstr>
      <vt:lpstr>Resistance and the Ohm (Ω)</vt:lpstr>
      <vt:lpstr>Resistor Colour Code</vt:lpstr>
      <vt:lpstr>Resistor Colour Code</vt:lpstr>
      <vt:lpstr>PowerPoint Presentation</vt:lpstr>
      <vt:lpstr>Example #1</vt:lpstr>
    </vt:vector>
  </TitlesOfParts>
  <Company>School District #36 (Surrey)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Resistance</dc:title>
  <dc:creator>Narinder K Gill 01</dc:creator>
  <cp:lastModifiedBy>Linda Au</cp:lastModifiedBy>
  <cp:revision>27</cp:revision>
  <dcterms:created xsi:type="dcterms:W3CDTF">2012-04-18T21:15:32Z</dcterms:created>
  <dcterms:modified xsi:type="dcterms:W3CDTF">2023-01-24T14:59:51Z</dcterms:modified>
</cp:coreProperties>
</file>