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30"/>
  </p:notesMasterIdLst>
  <p:sldIdLst>
    <p:sldId id="289" r:id="rId2"/>
    <p:sldId id="256" r:id="rId3"/>
    <p:sldId id="272" r:id="rId4"/>
    <p:sldId id="273" r:id="rId5"/>
    <p:sldId id="290" r:id="rId6"/>
    <p:sldId id="257" r:id="rId7"/>
    <p:sldId id="258" r:id="rId8"/>
    <p:sldId id="259" r:id="rId9"/>
    <p:sldId id="260" r:id="rId10"/>
    <p:sldId id="281" r:id="rId11"/>
    <p:sldId id="261" r:id="rId12"/>
    <p:sldId id="262" r:id="rId13"/>
    <p:sldId id="288" r:id="rId14"/>
    <p:sldId id="263" r:id="rId15"/>
    <p:sldId id="264" r:id="rId16"/>
    <p:sldId id="274" r:id="rId17"/>
    <p:sldId id="265" r:id="rId18"/>
    <p:sldId id="266" r:id="rId19"/>
    <p:sldId id="267" r:id="rId20"/>
    <p:sldId id="269" r:id="rId21"/>
    <p:sldId id="268" r:id="rId22"/>
    <p:sldId id="270" r:id="rId23"/>
    <p:sldId id="271" r:id="rId24"/>
    <p:sldId id="279" r:id="rId25"/>
    <p:sldId id="284" r:id="rId26"/>
    <p:sldId id="282" r:id="rId27"/>
    <p:sldId id="286"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Au" initials="LA" lastIdx="1" clrIdx="0">
    <p:extLst>
      <p:ext uri="{19B8F6BF-5375-455C-9EA6-DF929625EA0E}">
        <p15:presenceInfo xmlns:p15="http://schemas.microsoft.com/office/powerpoint/2012/main" userId="Linda Au" providerId="None"/>
      </p:ext>
    </p:extLst>
  </p:cmAuthor>
  <p:cmAuthor id="2" name="Linda Au" initials="LA [2]" lastIdx="3" clrIdx="1">
    <p:extLst>
      <p:ext uri="{19B8F6BF-5375-455C-9EA6-DF929625EA0E}">
        <p15:presenceInfo xmlns:p15="http://schemas.microsoft.com/office/powerpoint/2012/main" userId="ffebffec96f999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8966" autoAdjust="0"/>
  </p:normalViewPr>
  <p:slideViewPr>
    <p:cSldViewPr snapToGrid="0">
      <p:cViewPr varScale="1">
        <p:scale>
          <a:sx n="81" d="100"/>
          <a:sy n="81" d="100"/>
        </p:scale>
        <p:origin x="6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10-08T17:08:01.680" idx="2">
    <p:pos x="6590" y="1538"/>
    <p:text>In the future, need to add: a) more details about "living things made of cells"...see textbook. b) producer vs consumer so they can do all the textbook review questions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18T09:45:08.416" idx="1">
    <p:pos x="10" y="10"/>
    <p:text>ended here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D1E49-04E8-4F91-A9EF-7B852BAF2E6B}" type="datetimeFigureOut">
              <a:rPr lang="en-CA" smtClean="0"/>
              <a:t>2021-09-20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5EE15-6624-4429-85FC-124D2C3F0052}" type="slidenum">
              <a:rPr lang="en-CA" smtClean="0"/>
              <a:t>‹#›</a:t>
            </a:fld>
            <a:endParaRPr lang="en-CA"/>
          </a:p>
        </p:txBody>
      </p:sp>
    </p:spTree>
    <p:extLst>
      <p:ext uri="{BB962C8B-B14F-4D97-AF65-F5344CB8AC3E}">
        <p14:creationId xmlns:p14="http://schemas.microsoft.com/office/powerpoint/2010/main" val="400439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prokaryotic cell: 0.1-5 um</a:t>
            </a:r>
          </a:p>
          <a:p>
            <a:r>
              <a:rPr lang="en-US" dirty="0"/>
              <a:t>Average eukaryotic cell: 10-20 um (human egg cell is 1 mm)</a:t>
            </a:r>
            <a:endParaRPr lang="en-CA" dirty="0"/>
          </a:p>
        </p:txBody>
      </p:sp>
      <p:sp>
        <p:nvSpPr>
          <p:cNvPr id="4" name="Slide Number Placeholder 3"/>
          <p:cNvSpPr>
            <a:spLocks noGrp="1"/>
          </p:cNvSpPr>
          <p:nvPr>
            <p:ph type="sldNum" sz="quarter" idx="5"/>
          </p:nvPr>
        </p:nvSpPr>
        <p:spPr/>
        <p:txBody>
          <a:bodyPr/>
          <a:lstStyle/>
          <a:p>
            <a:fld id="{B4E5EE15-6624-4429-85FC-124D2C3F0052}" type="slidenum">
              <a:rPr lang="en-CA" smtClean="0"/>
              <a:t>6</a:t>
            </a:fld>
            <a:endParaRPr lang="en-CA"/>
          </a:p>
        </p:txBody>
      </p:sp>
    </p:spTree>
    <p:extLst>
      <p:ext uri="{BB962C8B-B14F-4D97-AF65-F5344CB8AC3E}">
        <p14:creationId xmlns:p14="http://schemas.microsoft.com/office/powerpoint/2010/main" val="1870957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935E79-F1F3-4D66-B858-4B07D44D652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122270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35E79-F1F3-4D66-B858-4B07D44D652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266541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35E79-F1F3-4D66-B858-4B07D44D652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324233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35E79-F1F3-4D66-B858-4B07D44D652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5B96-AA64-40AE-A5F2-7B2B403F4769}" type="slidenum">
              <a:rPr lang="en-CA" smtClean="0"/>
              <a:t>‹#›</a:t>
            </a:fld>
            <a:endParaRPr lang="en-C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4753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35E79-F1F3-4D66-B858-4B07D44D652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1627590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D935E79-F1F3-4D66-B858-4B07D44D6521}" type="datetimeFigureOut">
              <a:rPr lang="en-CA" smtClean="0"/>
              <a:t>2021-09-20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129140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D935E79-F1F3-4D66-B858-4B07D44D6521}" type="datetimeFigureOut">
              <a:rPr lang="en-CA" smtClean="0"/>
              <a:t>2021-09-20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89196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35E79-F1F3-4D66-B858-4B07D44D652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538197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35E79-F1F3-4D66-B858-4B07D44D652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189406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12" name="Content Placeholder 2"/>
          <p:cNvSpPr>
            <a:spLocks noGrp="1"/>
          </p:cNvSpPr>
          <p:nvPr>
            <p:ph sz="quarter" idx="13"/>
          </p:nvPr>
        </p:nvSpPr>
        <p:spPr>
          <a:xfrm>
            <a:off x="913774" y="2367092"/>
            <a:ext cx="10363826" cy="3424107"/>
          </a:xfrm>
        </p:spPr>
        <p:txBody>
          <a:bodyPr>
            <a:normAutofit/>
          </a:bodyPr>
          <a:lstStyle>
            <a:lvl1pPr>
              <a:defRPr sz="2800" cap="none" baseline="0">
                <a:latin typeface="Book Antiqua" panose="02040602050305030304" pitchFamily="18" charset="0"/>
              </a:defRPr>
            </a:lvl1pPr>
            <a:lvl2pPr>
              <a:defRPr sz="2400" cap="none" baseline="0">
                <a:latin typeface="Book Antiqua" panose="02040602050305030304" pitchFamily="18" charset="0"/>
              </a:defRPr>
            </a:lvl2pPr>
            <a:lvl3pPr>
              <a:defRPr sz="2000" cap="none" baseline="0">
                <a:latin typeface="Book Antiqua" panose="02040602050305030304" pitchFamily="18" charset="0"/>
              </a:defRPr>
            </a:lvl3pPr>
            <a:lvl4pPr>
              <a:defRPr sz="1800" cap="none" baseline="0">
                <a:latin typeface="Book Antiqua" panose="02040602050305030304" pitchFamily="18" charset="0"/>
              </a:defRPr>
            </a:lvl4pPr>
            <a:lvl5pPr>
              <a:defRPr sz="1800" cap="none" baseline="0">
                <a:latin typeface="Book Antiqua" panose="020406020503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D935E79-F1F3-4D66-B858-4B07D44D652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143814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935E79-F1F3-4D66-B858-4B07D44D652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67171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935E79-F1F3-4D66-B858-4B07D44D652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191084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p:cNvSpPr>
            <a:spLocks noGrp="1"/>
          </p:cNvSpPr>
          <p:nvPr>
            <p:ph sz="quarter" idx="13"/>
          </p:nvPr>
        </p:nvSpPr>
        <p:spPr>
          <a:xfrm>
            <a:off x="913774" y="3051012"/>
            <a:ext cx="5106027" cy="2740187"/>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935E79-F1F3-4D66-B858-4B07D44D6521}" type="datetimeFigureOut">
              <a:rPr lang="en-CA" smtClean="0"/>
              <a:t>2021-09-20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3677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935E79-F1F3-4D66-B858-4B07D44D6521}" type="datetimeFigureOut">
              <a:rPr lang="en-CA" smtClean="0"/>
              <a:t>2021-09-20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199703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D935E79-F1F3-4D66-B858-4B07D44D6521}" type="datetimeFigureOut">
              <a:rPr lang="en-CA" smtClean="0"/>
              <a:t>2021-09-20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37679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35E79-F1F3-4D66-B858-4B07D44D652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421298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35E79-F1F3-4D66-B858-4B07D44D652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5B96-AA64-40AE-A5F2-7B2B403F4769}" type="slidenum">
              <a:rPr lang="en-CA" smtClean="0"/>
              <a:t>‹#›</a:t>
            </a:fld>
            <a:endParaRPr lang="en-CA"/>
          </a:p>
        </p:txBody>
      </p:sp>
    </p:spTree>
    <p:extLst>
      <p:ext uri="{BB962C8B-B14F-4D97-AF65-F5344CB8AC3E}">
        <p14:creationId xmlns:p14="http://schemas.microsoft.com/office/powerpoint/2010/main" val="34084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D935E79-F1F3-4D66-B858-4B07D44D6521}" type="datetimeFigureOut">
              <a:rPr lang="en-CA" smtClean="0"/>
              <a:t>2021-09-20</a:t>
            </a:fld>
            <a:endParaRPr lang="en-C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8E5B96-AA64-40AE-A5F2-7B2B403F4769}" type="slidenum">
              <a:rPr lang="en-CA" smtClean="0"/>
              <a:t>‹#›</a:t>
            </a:fld>
            <a:endParaRPr lang="en-CA"/>
          </a:p>
        </p:txBody>
      </p:sp>
    </p:spTree>
    <p:extLst>
      <p:ext uri="{BB962C8B-B14F-4D97-AF65-F5344CB8AC3E}">
        <p14:creationId xmlns:p14="http://schemas.microsoft.com/office/powerpoint/2010/main" val="349405231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914400" rtl="0" eaLnBrk="1" latinLnBrk="0" hangingPunct="1">
        <a:lnSpc>
          <a:spcPct val="90000"/>
        </a:lnSpc>
        <a:spcBef>
          <a:spcPct val="0"/>
        </a:spcBef>
        <a:buNone/>
        <a:defRPr sz="44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800" kern="1200" cap="none" baseline="0">
          <a:solidFill>
            <a:schemeClr val="tx1"/>
          </a:solidFill>
          <a:effectLst/>
          <a:latin typeface="Book Antiqua" panose="020406020503050303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Book Antiqua" panose="020406020503050303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000" kern="1200" cap="none" baseline="0">
          <a:solidFill>
            <a:schemeClr val="tx1"/>
          </a:solidFill>
          <a:effectLst/>
          <a:latin typeface="Book Antiqua" panose="020406020503050303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68HmKZrsB34?feature=oembed" TargetMode="Externa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cQPVXrV0GNA?feature=oembed" TargetMode="External"/><Relationship Id="rId4" Type="http://schemas.openxmlformats.org/officeDocument/2006/relationships/hyperlink" Target="https://www.youtube.com/watch?v=cQPVXrV0GNA&amp;vl=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youtube.com/watch?v=M1wdIdCOk-Y&amp;ab_channel=FuseSchool-GlobalEducation" TargetMode="External"/><Relationship Id="rId2" Type="http://schemas.openxmlformats.org/officeDocument/2006/relationships/video" Target="https://www.youtube.com/embed/M1wdIdCOk-Y?feature=oembed" TargetMode="External"/><Relationship Id="rId1" Type="http://schemas.openxmlformats.org/officeDocument/2006/relationships/video" Target="https://www.youtube.com/embed/gFuEo2ccTPA?feature=oembed" TargetMode="External"/><Relationship Id="rId6" Type="http://schemas.openxmlformats.org/officeDocument/2006/relationships/image" Target="../media/image5.jpeg"/><Relationship Id="rId5" Type="http://schemas.openxmlformats.org/officeDocument/2006/relationships/hyperlink" Target="https://www.youtube.com/watch?v=gFuEo2ccTPA&amp;ab_channel=FrankGregorio"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hyperlink" Target="https://htwins.net/scale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877C-41F9-4CA1-9B9A-41F45E143257}"/>
              </a:ext>
            </a:extLst>
          </p:cNvPr>
          <p:cNvSpPr>
            <a:spLocks noGrp="1"/>
          </p:cNvSpPr>
          <p:nvPr>
            <p:ph type="title"/>
          </p:nvPr>
        </p:nvSpPr>
        <p:spPr/>
        <p:txBody>
          <a:bodyPr/>
          <a:lstStyle/>
          <a:p>
            <a:r>
              <a:rPr lang="en-US" dirty="0"/>
              <a:t>Make-a-slide </a:t>
            </a:r>
            <a:endParaRPr lang="en-CA" dirty="0"/>
          </a:p>
        </p:txBody>
      </p:sp>
      <p:sp>
        <p:nvSpPr>
          <p:cNvPr id="3" name="Content Placeholder 2">
            <a:extLst>
              <a:ext uri="{FF2B5EF4-FFF2-40B4-BE49-F238E27FC236}">
                <a16:creationId xmlns:a16="http://schemas.microsoft.com/office/drawing/2014/main" id="{057AE84F-639F-4FE6-B899-05A1AE07E524}"/>
              </a:ext>
            </a:extLst>
          </p:cNvPr>
          <p:cNvSpPr>
            <a:spLocks noGrp="1"/>
          </p:cNvSpPr>
          <p:nvPr>
            <p:ph sz="quarter" idx="13"/>
          </p:nvPr>
        </p:nvSpPr>
        <p:spPr>
          <a:xfrm>
            <a:off x="913774" y="1879134"/>
            <a:ext cx="10363826" cy="4653746"/>
          </a:xfrm>
        </p:spPr>
        <p:txBody>
          <a:bodyPr>
            <a:normAutofit fontScale="62500" lnSpcReduction="20000"/>
          </a:bodyPr>
          <a:lstStyle/>
          <a:p>
            <a:pPr marL="0" indent="0">
              <a:buNone/>
            </a:pPr>
            <a:r>
              <a:rPr lang="en-US" dirty="0"/>
              <a:t>What are some examples of living things?</a:t>
            </a:r>
          </a:p>
          <a:p>
            <a:r>
              <a:rPr lang="en-US" dirty="0"/>
              <a:t>Human, geese, yeast, ducks, trees, plants, flowers, insects, crocodiles, kangaroo, Melissa, flamingo, octopus, coral, succulents, kiwi, mold</a:t>
            </a:r>
          </a:p>
          <a:p>
            <a:pPr marL="0" indent="0">
              <a:buNone/>
            </a:pPr>
            <a:r>
              <a:rPr lang="en-US" dirty="0"/>
              <a:t>How can you tell if something is alive?</a:t>
            </a:r>
          </a:p>
          <a:p>
            <a:r>
              <a:rPr lang="en-CA" dirty="0"/>
              <a:t>Does it eat food?</a:t>
            </a:r>
          </a:p>
          <a:p>
            <a:r>
              <a:rPr lang="en-CA" dirty="0"/>
              <a:t>Is it breathing?</a:t>
            </a:r>
          </a:p>
          <a:p>
            <a:r>
              <a:rPr lang="en-CA" dirty="0"/>
              <a:t>Does it ingest oxygen?</a:t>
            </a:r>
          </a:p>
          <a:p>
            <a:r>
              <a:rPr lang="en-CA" dirty="0"/>
              <a:t>Does it grow?</a:t>
            </a:r>
          </a:p>
          <a:p>
            <a:r>
              <a:rPr lang="en-CA" dirty="0"/>
              <a:t>Does it have a soul?</a:t>
            </a:r>
          </a:p>
          <a:p>
            <a:r>
              <a:rPr lang="en-CA" dirty="0"/>
              <a:t>Does it have health/heart?</a:t>
            </a:r>
          </a:p>
          <a:p>
            <a:r>
              <a:rPr lang="en-CA" dirty="0"/>
              <a:t>Is it moving?</a:t>
            </a:r>
          </a:p>
          <a:p>
            <a:r>
              <a:rPr lang="en-CA" dirty="0"/>
              <a:t>Is it sentient (aware of its surroundings)?</a:t>
            </a:r>
          </a:p>
        </p:txBody>
      </p:sp>
    </p:spTree>
    <p:extLst>
      <p:ext uri="{BB962C8B-B14F-4D97-AF65-F5344CB8AC3E}">
        <p14:creationId xmlns:p14="http://schemas.microsoft.com/office/powerpoint/2010/main" val="42889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740C18D-3A46-4FA7-A5F5-31605D6A3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2">
            <a:extLst>
              <a:ext uri="{FF2B5EF4-FFF2-40B4-BE49-F238E27FC236}">
                <a16:creationId xmlns:a16="http://schemas.microsoft.com/office/drawing/2014/main" id="{49A1B031-5798-4670-870A-70D97AFB69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are Plants">
            <a:extLst>
              <a:ext uri="{FF2B5EF4-FFF2-40B4-BE49-F238E27FC236}">
                <a16:creationId xmlns:a16="http://schemas.microsoft.com/office/drawing/2014/main" id="{34F00645-5E2B-480B-97F9-3F47B5A4AC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4" y="3515985"/>
            <a:ext cx="3995592" cy="270701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4" name="Online Media 3" title="Cute Hamster Eating Cucumber">
            <a:hlinkClick r:id="" action="ppaction://media"/>
            <a:extLst>
              <a:ext uri="{FF2B5EF4-FFF2-40B4-BE49-F238E27FC236}">
                <a16:creationId xmlns:a16="http://schemas.microsoft.com/office/drawing/2014/main" id="{5210A710-EBA2-4814-828D-850D558D1F80}"/>
              </a:ext>
            </a:extLst>
          </p:cNvPr>
          <p:cNvPicPr>
            <a:picLocks noRot="1" noChangeAspect="1"/>
          </p:cNvPicPr>
          <p:nvPr>
            <a:videoFile r:link="rId1"/>
          </p:nvPr>
        </p:nvPicPr>
        <p:blipFill>
          <a:blip r:embed="rId5"/>
          <a:stretch>
            <a:fillRect/>
          </a:stretch>
        </p:blipFill>
        <p:spPr>
          <a:xfrm>
            <a:off x="643464" y="864353"/>
            <a:ext cx="3995592" cy="224752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9" name="Picture 138">
            <a:extLst>
              <a:ext uri="{FF2B5EF4-FFF2-40B4-BE49-F238E27FC236}">
                <a16:creationId xmlns:a16="http://schemas.microsoft.com/office/drawing/2014/main" id="{DA433A99-8F08-41BB-8FC4-1B315C501D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5282520" y="618517"/>
            <a:ext cx="5855416" cy="1596177"/>
          </a:xfrm>
        </p:spPr>
        <p:txBody>
          <a:bodyPr vert="horz" lIns="91440" tIns="45720" rIns="91440" bIns="45720" rtlCol="0">
            <a:normAutofit/>
          </a:bodyPr>
          <a:lstStyle/>
          <a:p>
            <a:r>
              <a:rPr lang="en-US" dirty="0"/>
              <a:t>2) Living things Take in Nutrients</a:t>
            </a:r>
          </a:p>
        </p:txBody>
      </p:sp>
      <p:sp>
        <p:nvSpPr>
          <p:cNvPr id="3" name="Content Placeholder 2">
            <a:extLst>
              <a:ext uri="{FF2B5EF4-FFF2-40B4-BE49-F238E27FC236}">
                <a16:creationId xmlns:a16="http://schemas.microsoft.com/office/drawing/2014/main" id="{7853E5E1-BCF3-4011-8433-EA7A0CB47FF3}"/>
              </a:ext>
            </a:extLst>
          </p:cNvPr>
          <p:cNvSpPr>
            <a:spLocks noGrp="1"/>
          </p:cNvSpPr>
          <p:nvPr>
            <p:ph sz="quarter" idx="13"/>
          </p:nvPr>
        </p:nvSpPr>
        <p:spPr>
          <a:xfrm>
            <a:off x="5282520" y="2367092"/>
            <a:ext cx="5855415" cy="3847444"/>
          </a:xfrm>
        </p:spPr>
        <p:txBody>
          <a:bodyPr vert="horz" lIns="91440" tIns="45720" rIns="91440" bIns="45720" rtlCol="0">
            <a:normAutofit/>
          </a:bodyPr>
          <a:lstStyle/>
          <a:p>
            <a:r>
              <a:rPr lang="en-US" b="1" u="sng" dirty="0"/>
              <a:t>Consumers</a:t>
            </a:r>
            <a:r>
              <a:rPr lang="en-US" dirty="0"/>
              <a:t>: get their nutrients and energy by eating food </a:t>
            </a:r>
            <a:br>
              <a:rPr lang="en-US" dirty="0"/>
            </a:br>
            <a:r>
              <a:rPr lang="en-US" dirty="0"/>
              <a:t>(e.g. hamster, human)</a:t>
            </a:r>
          </a:p>
          <a:p>
            <a:r>
              <a:rPr lang="en-US" b="1" u="sng" dirty="0"/>
              <a:t>Producers</a:t>
            </a:r>
            <a:r>
              <a:rPr lang="en-US" dirty="0"/>
              <a:t>: can make their own food using the Sun’s energy and nutrients from their surroundings (e.g. plants)</a:t>
            </a:r>
          </a:p>
        </p:txBody>
      </p:sp>
    </p:spTree>
    <p:extLst>
      <p:ext uri="{BB962C8B-B14F-4D97-AF65-F5344CB8AC3E}">
        <p14:creationId xmlns:p14="http://schemas.microsoft.com/office/powerpoint/2010/main" val="389013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5124" name="Rectangle 134">
            <a:extLst>
              <a:ext uri="{FF2B5EF4-FFF2-40B4-BE49-F238E27FC236}">
                <a16:creationId xmlns:a16="http://schemas.microsoft.com/office/drawing/2014/main" id="{22A1F095-40D4-4696-9718-1BDE047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2" descr="A picture containing electronics&#10;&#10;Description generated with high confidence">
            <a:extLst>
              <a:ext uri="{FF2B5EF4-FFF2-40B4-BE49-F238E27FC236}">
                <a16:creationId xmlns:a16="http://schemas.microsoft.com/office/drawing/2014/main" id="{71F83339-F5DE-41D0-9A16-69E711AFFE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kids playing in park">
            <a:extLst>
              <a:ext uri="{FF2B5EF4-FFF2-40B4-BE49-F238E27FC236}">
                <a16:creationId xmlns:a16="http://schemas.microsoft.com/office/drawing/2014/main" id="{9F7319D6-4FD0-4AE9-B05C-707FA420D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08" t="-1" r="44328" b="-1"/>
          <a:stretch/>
        </p:blipFill>
        <p:spPr bwMode="auto">
          <a:xfrm>
            <a:off x="8175137" y="10"/>
            <a:ext cx="407453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138">
            <a:extLst>
              <a:ext uri="{FF2B5EF4-FFF2-40B4-BE49-F238E27FC236}">
                <a16:creationId xmlns:a16="http://schemas.microsoft.com/office/drawing/2014/main" id="{39B4E11D-B0E0-4BFD-8D6A-E79C7F7953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913776" y="618517"/>
            <a:ext cx="6672886" cy="1596177"/>
          </a:xfrm>
        </p:spPr>
        <p:txBody>
          <a:bodyPr vert="horz" lIns="91440" tIns="45720" rIns="91440" bIns="45720" rtlCol="0">
            <a:normAutofit/>
          </a:bodyPr>
          <a:lstStyle/>
          <a:p>
            <a:r>
              <a:rPr lang="en-US"/>
              <a:t>3) Living things Use Energy</a:t>
            </a:r>
            <a:endParaRPr lang="en-US" dirty="0"/>
          </a:p>
        </p:txBody>
      </p:sp>
      <p:sp>
        <p:nvSpPr>
          <p:cNvPr id="3" name="Content Placeholder 2">
            <a:extLst>
              <a:ext uri="{FF2B5EF4-FFF2-40B4-BE49-F238E27FC236}">
                <a16:creationId xmlns:a16="http://schemas.microsoft.com/office/drawing/2014/main" id="{7853E5E1-BCF3-4011-8433-EA7A0CB47FF3}"/>
              </a:ext>
            </a:extLst>
          </p:cNvPr>
          <p:cNvSpPr>
            <a:spLocks noGrp="1"/>
          </p:cNvSpPr>
          <p:nvPr>
            <p:ph sz="quarter" idx="13"/>
          </p:nvPr>
        </p:nvSpPr>
        <p:spPr>
          <a:xfrm>
            <a:off x="913774" y="2367092"/>
            <a:ext cx="7067631" cy="3424107"/>
          </a:xfrm>
        </p:spPr>
        <p:txBody>
          <a:bodyPr vert="horz" lIns="91440" tIns="45720" rIns="91440" bIns="45720" rtlCol="0">
            <a:noAutofit/>
          </a:bodyPr>
          <a:lstStyle/>
          <a:p>
            <a:pPr>
              <a:lnSpc>
                <a:spcPct val="110000"/>
              </a:lnSpc>
            </a:pPr>
            <a:r>
              <a:rPr lang="en-US" dirty="0"/>
              <a:t>Living things need energy (from nutrients) to power their daily activities. </a:t>
            </a:r>
          </a:p>
          <a:p>
            <a:pPr>
              <a:lnSpc>
                <a:spcPct val="110000"/>
              </a:lnSpc>
            </a:pPr>
            <a:r>
              <a:rPr lang="en-US" dirty="0"/>
              <a:t>Examples:</a:t>
            </a:r>
          </a:p>
          <a:p>
            <a:pPr lvl="1">
              <a:lnSpc>
                <a:spcPct val="110000"/>
              </a:lnSpc>
            </a:pPr>
            <a:r>
              <a:rPr lang="en-US" dirty="0"/>
              <a:t>Physical activity</a:t>
            </a:r>
          </a:p>
          <a:p>
            <a:pPr lvl="1">
              <a:lnSpc>
                <a:spcPct val="110000"/>
              </a:lnSpc>
            </a:pPr>
            <a:r>
              <a:rPr lang="en-US" dirty="0"/>
              <a:t>Thinking/learning</a:t>
            </a:r>
          </a:p>
          <a:p>
            <a:pPr lvl="1">
              <a:lnSpc>
                <a:spcPct val="110000"/>
              </a:lnSpc>
            </a:pPr>
            <a:r>
              <a:rPr lang="en-US" dirty="0"/>
              <a:t>Manipulating our environments</a:t>
            </a:r>
          </a:p>
          <a:p>
            <a:pPr lvl="1">
              <a:lnSpc>
                <a:spcPct val="110000"/>
              </a:lnSpc>
            </a:pPr>
            <a:r>
              <a:rPr lang="en-US" dirty="0"/>
              <a:t>Talking</a:t>
            </a:r>
          </a:p>
          <a:p>
            <a:pPr lvl="1">
              <a:lnSpc>
                <a:spcPct val="110000"/>
              </a:lnSpc>
            </a:pPr>
            <a:r>
              <a:rPr lang="en-US" dirty="0"/>
              <a:t>Sleeping</a:t>
            </a:r>
          </a:p>
          <a:p>
            <a:pPr lvl="1">
              <a:lnSpc>
                <a:spcPct val="110000"/>
              </a:lnSpc>
            </a:pPr>
            <a:r>
              <a:rPr lang="en-US" dirty="0"/>
              <a:t>Making a </a:t>
            </a:r>
            <a:r>
              <a:rPr lang="en-US" dirty="0" err="1"/>
              <a:t>TikTok</a:t>
            </a:r>
            <a:r>
              <a:rPr lang="en-US" dirty="0"/>
              <a:t> video</a:t>
            </a:r>
          </a:p>
          <a:p>
            <a:pPr lvl="1">
              <a:lnSpc>
                <a:spcPct val="110000"/>
              </a:lnSpc>
            </a:pPr>
            <a:endParaRPr lang="en-US" sz="2800" dirty="0"/>
          </a:p>
          <a:p>
            <a:pPr>
              <a:lnSpc>
                <a:spcPct val="110000"/>
              </a:lnSpc>
            </a:pPr>
            <a:endParaRPr lang="en-US" dirty="0"/>
          </a:p>
        </p:txBody>
      </p:sp>
      <p:cxnSp>
        <p:nvCxnSpPr>
          <p:cNvPr id="141" name="Straight Connector 140">
            <a:extLst>
              <a:ext uri="{FF2B5EF4-FFF2-40B4-BE49-F238E27FC236}">
                <a16:creationId xmlns:a16="http://schemas.microsoft.com/office/drawing/2014/main" id="{FEB8E36E-2282-452A-A9D7-E38288D1C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94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3" name="Picture 2">
            <a:extLst>
              <a:ext uri="{FF2B5EF4-FFF2-40B4-BE49-F238E27FC236}">
                <a16:creationId xmlns:a16="http://schemas.microsoft.com/office/drawing/2014/main" id="{6717B2CD-BA56-4EFA-A0EE-BF843E5555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04">
            <a:extLst>
              <a:ext uri="{FF2B5EF4-FFF2-40B4-BE49-F238E27FC236}">
                <a16:creationId xmlns:a16="http://schemas.microsoft.com/office/drawing/2014/main" id="{91A51ADE-02B6-4DA7-8898-788E5BFEF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7" name="Rectangle 206">
            <a:extLst>
              <a:ext uri="{FF2B5EF4-FFF2-40B4-BE49-F238E27FC236}">
                <a16:creationId xmlns:a16="http://schemas.microsoft.com/office/drawing/2014/main" id="{3A26851E-4D81-4609-A753-2D3420092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
            <a:extLst>
              <a:ext uri="{FF2B5EF4-FFF2-40B4-BE49-F238E27FC236}">
                <a16:creationId xmlns:a16="http://schemas.microsoft.com/office/drawing/2014/main" id="{CEF01BEC-285B-425F-9168-F49D60DC94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oilet">
            <a:extLst>
              <a:ext uri="{FF2B5EF4-FFF2-40B4-BE49-F238E27FC236}">
                <a16:creationId xmlns:a16="http://schemas.microsoft.com/office/drawing/2014/main" id="{4AACE122-C3D6-4210-9CE0-37C7676CE7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14" r="38472"/>
          <a:stretch/>
        </p:blipFill>
        <p:spPr bwMode="auto">
          <a:xfrm>
            <a:off x="2" y="10"/>
            <a:ext cx="3426779" cy="34289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reathing out condensation">
            <a:extLst>
              <a:ext uri="{FF2B5EF4-FFF2-40B4-BE49-F238E27FC236}">
                <a16:creationId xmlns:a16="http://schemas.microsoft.com/office/drawing/2014/main" id="{674B9809-CA69-47B4-86A8-3760924156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44" r="25322" b="2"/>
          <a:stretch/>
        </p:blipFill>
        <p:spPr bwMode="auto">
          <a:xfrm>
            <a:off x="3497421" y="10"/>
            <a:ext cx="3484798" cy="3428988"/>
          </a:xfrm>
          <a:prstGeom prst="rect">
            <a:avLst/>
          </a:prstGeom>
          <a:noFill/>
          <a:extLst>
            <a:ext uri="{909E8E84-426E-40DD-AFC4-6F175D3DCCD1}">
              <a14:hiddenFill xmlns:a14="http://schemas.microsoft.com/office/drawing/2010/main">
                <a:solidFill>
                  <a:srgbClr val="FFFFFF"/>
                </a:solidFill>
              </a14:hiddenFill>
            </a:ext>
          </a:extLst>
        </p:spPr>
      </p:pic>
      <p:sp>
        <p:nvSpPr>
          <p:cNvPr id="211" name="Rectangle 210">
            <a:extLst>
              <a:ext uri="{FF2B5EF4-FFF2-40B4-BE49-F238E27FC236}">
                <a16:creationId xmlns:a16="http://schemas.microsoft.com/office/drawing/2014/main" id="{A5DC0C77-2562-4247-9DB8-898C454AB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089" y="0"/>
            <a:ext cx="81313" cy="3383280"/>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waste">
            <a:extLst>
              <a:ext uri="{FF2B5EF4-FFF2-40B4-BE49-F238E27FC236}">
                <a16:creationId xmlns:a16="http://schemas.microsoft.com/office/drawing/2014/main" id="{AAEEF403-254E-444E-BC69-1345F425D0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655" r="1" b="21920"/>
          <a:stretch/>
        </p:blipFill>
        <p:spPr bwMode="auto">
          <a:xfrm>
            <a:off x="20" y="3429000"/>
            <a:ext cx="6975940" cy="3428998"/>
          </a:xfrm>
          <a:prstGeom prst="rect">
            <a:avLst/>
          </a:prstGeom>
          <a:noFill/>
          <a:extLst>
            <a:ext uri="{909E8E84-426E-40DD-AFC4-6F175D3DCCD1}">
              <a14:hiddenFill xmlns:a14="http://schemas.microsoft.com/office/drawing/2010/main">
                <a:solidFill>
                  <a:srgbClr val="FFFFFF"/>
                </a:solidFill>
              </a14:hiddenFill>
            </a:ext>
          </a:extLst>
        </p:spPr>
      </p:pic>
      <p:cxnSp>
        <p:nvCxnSpPr>
          <p:cNvPr id="213" name="Straight Connector 212">
            <a:extLst>
              <a:ext uri="{FF2B5EF4-FFF2-40B4-BE49-F238E27FC236}">
                <a16:creationId xmlns:a16="http://schemas.microsoft.com/office/drawing/2014/main" id="{164837DD-CD66-4FB5-9B8C-40F180C077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1899" y="3428999"/>
            <a:ext cx="6931152"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215" name="Rectangle 214">
            <a:extLst>
              <a:ext uri="{FF2B5EF4-FFF2-40B4-BE49-F238E27FC236}">
                <a16:creationId xmlns:a16="http://schemas.microsoft.com/office/drawing/2014/main" id="{5E5718B3-59F6-454B-8FFF-F33679DB1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7" name="Picture 216">
            <a:extLst>
              <a:ext uri="{FF2B5EF4-FFF2-40B4-BE49-F238E27FC236}">
                <a16:creationId xmlns:a16="http://schemas.microsoft.com/office/drawing/2014/main" id="{AEFEB139-D4AA-4B75-AC21-81AEF02FDA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7232979" y="-2"/>
            <a:ext cx="4796461" cy="1847849"/>
          </a:xfrm>
        </p:spPr>
        <p:txBody>
          <a:bodyPr vert="horz" lIns="91440" tIns="45720" rIns="91440" bIns="45720" rtlCol="0" anchor="b">
            <a:normAutofit/>
          </a:bodyPr>
          <a:lstStyle/>
          <a:p>
            <a:r>
              <a:rPr lang="en-US" sz="4800" dirty="0"/>
              <a:t>4) Living things Produce Waste</a:t>
            </a:r>
          </a:p>
        </p:txBody>
      </p:sp>
      <p:sp>
        <p:nvSpPr>
          <p:cNvPr id="14" name="Content Placeholder 2">
            <a:extLst>
              <a:ext uri="{FF2B5EF4-FFF2-40B4-BE49-F238E27FC236}">
                <a16:creationId xmlns:a16="http://schemas.microsoft.com/office/drawing/2014/main" id="{915A1953-0B18-40AC-986D-230C60C0EE56}"/>
              </a:ext>
            </a:extLst>
          </p:cNvPr>
          <p:cNvSpPr>
            <a:spLocks noGrp="1"/>
          </p:cNvSpPr>
          <p:nvPr>
            <p:ph sz="quarter" idx="13"/>
          </p:nvPr>
        </p:nvSpPr>
        <p:spPr>
          <a:xfrm>
            <a:off x="7304415" y="2292990"/>
            <a:ext cx="4643714" cy="3424107"/>
          </a:xfrm>
        </p:spPr>
        <p:txBody>
          <a:bodyPr vert="horz" lIns="91440" tIns="45720" rIns="91440" bIns="45720" rtlCol="0">
            <a:noAutofit/>
          </a:bodyPr>
          <a:lstStyle/>
          <a:p>
            <a:pPr>
              <a:lnSpc>
                <a:spcPct val="110000"/>
              </a:lnSpc>
            </a:pPr>
            <a:r>
              <a:rPr lang="en-US" sz="2400" b="1" u="sng" dirty="0"/>
              <a:t>Waste</a:t>
            </a:r>
            <a:r>
              <a:rPr lang="en-US" sz="2400" dirty="0"/>
              <a:t>: substances that living things produce and need to get rid of</a:t>
            </a:r>
          </a:p>
          <a:p>
            <a:pPr>
              <a:lnSpc>
                <a:spcPct val="110000"/>
              </a:lnSpc>
            </a:pPr>
            <a:r>
              <a:rPr lang="en-US" sz="2400" dirty="0"/>
              <a:t>Examples:</a:t>
            </a:r>
          </a:p>
          <a:p>
            <a:pPr lvl="1">
              <a:lnSpc>
                <a:spcPct val="110000"/>
              </a:lnSpc>
            </a:pPr>
            <a:r>
              <a:rPr lang="en-US" dirty="0"/>
              <a:t>Excretions (urine, feces)</a:t>
            </a:r>
          </a:p>
          <a:p>
            <a:pPr lvl="1">
              <a:lnSpc>
                <a:spcPct val="110000"/>
              </a:lnSpc>
            </a:pPr>
            <a:r>
              <a:rPr lang="en-US" dirty="0"/>
              <a:t>Exhaled gases</a:t>
            </a:r>
          </a:p>
          <a:p>
            <a:pPr lvl="1">
              <a:lnSpc>
                <a:spcPct val="110000"/>
              </a:lnSpc>
            </a:pPr>
            <a:r>
              <a:rPr lang="en-US" dirty="0"/>
              <a:t>Materials that are shed or left behind (e.g. trash, shed skin, food remnants)</a:t>
            </a:r>
          </a:p>
          <a:p>
            <a:pPr>
              <a:lnSpc>
                <a:spcPct val="110000"/>
              </a:lnSpc>
            </a:pPr>
            <a:endParaRPr lang="en-US" dirty="0"/>
          </a:p>
        </p:txBody>
      </p:sp>
    </p:spTree>
    <p:extLst>
      <p:ext uri="{BB962C8B-B14F-4D97-AF65-F5344CB8AC3E}">
        <p14:creationId xmlns:p14="http://schemas.microsoft.com/office/powerpoint/2010/main" val="20587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22052095-6D4E-412C-BDAD-22612DA69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a:extLst>
              <a:ext uri="{FF2B5EF4-FFF2-40B4-BE49-F238E27FC236}">
                <a16:creationId xmlns:a16="http://schemas.microsoft.com/office/drawing/2014/main" id="{8606ADE0-AB1F-4565-8DAA-F90389572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Squirrels Making Middens | Naturally Curious with Mary Holland">
            <a:extLst>
              <a:ext uri="{FF2B5EF4-FFF2-40B4-BE49-F238E27FC236}">
                <a16:creationId xmlns:a16="http://schemas.microsoft.com/office/drawing/2014/main" id="{16037D62-9E58-4C4B-97FD-D6DEDF376E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5" y="1127420"/>
            <a:ext cx="6909479" cy="4612077"/>
          </a:xfrm>
          <a:prstGeom prst="roundRect">
            <a:avLst>
              <a:gd name="adj" fmla="val 298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E0E1EEC-61CC-4CD9-AAD0-608CF429AF25}"/>
              </a:ext>
            </a:extLst>
          </p:cNvPr>
          <p:cNvSpPr txBox="1">
            <a:spLocks/>
          </p:cNvSpPr>
          <p:nvPr/>
        </p:nvSpPr>
        <p:spPr>
          <a:xfrm>
            <a:off x="8196408" y="1249680"/>
            <a:ext cx="3352128" cy="49987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800" kern="1200" cap="none" baseline="0">
                <a:solidFill>
                  <a:schemeClr val="tx1"/>
                </a:solidFill>
                <a:effectLst/>
                <a:latin typeface="Book Antiqua" panose="020406020503050303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Book Antiqua" panose="020406020503050303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000" kern="1200" cap="none" baseline="0">
                <a:solidFill>
                  <a:schemeClr val="tx1"/>
                </a:solidFill>
                <a:effectLst/>
                <a:latin typeface="Book Antiqua" panose="020406020503050303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dirty="0"/>
              <a:t>Fun fact: Squirrels make “middens”, piles of discarded cones after their seeds/nuts have been eaten. </a:t>
            </a:r>
          </a:p>
          <a:p>
            <a:pPr marL="0" indent="0">
              <a:buNone/>
            </a:pPr>
            <a:r>
              <a:rPr lang="en-US" dirty="0"/>
              <a:t>They can get territorial over their </a:t>
            </a:r>
            <a:r>
              <a:rPr lang="en-US" dirty="0" err="1"/>
              <a:t>favourite</a:t>
            </a:r>
            <a:r>
              <a:rPr lang="en-US" dirty="0"/>
              <a:t> snack spots!</a:t>
            </a:r>
          </a:p>
        </p:txBody>
      </p:sp>
      <p:pic>
        <p:nvPicPr>
          <p:cNvPr id="75" name="Picture 74">
            <a:extLst>
              <a:ext uri="{FF2B5EF4-FFF2-40B4-BE49-F238E27FC236}">
                <a16:creationId xmlns:a16="http://schemas.microsoft.com/office/drawing/2014/main" id="{1F77F438-9D32-4287-9708-0AC36FEBC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80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DA71-0D96-4274-B34C-FA932065E54D}"/>
              </a:ext>
            </a:extLst>
          </p:cNvPr>
          <p:cNvSpPr>
            <a:spLocks noGrp="1"/>
          </p:cNvSpPr>
          <p:nvPr>
            <p:ph type="title"/>
          </p:nvPr>
        </p:nvSpPr>
        <p:spPr/>
        <p:txBody>
          <a:bodyPr/>
          <a:lstStyle/>
          <a:p>
            <a:r>
              <a:rPr lang="en-CA" dirty="0"/>
              <a:t>Practice (tb pg. 9)</a:t>
            </a:r>
          </a:p>
        </p:txBody>
      </p:sp>
      <p:sp>
        <p:nvSpPr>
          <p:cNvPr id="3" name="Content Placeholder 2">
            <a:extLst>
              <a:ext uri="{FF2B5EF4-FFF2-40B4-BE49-F238E27FC236}">
                <a16:creationId xmlns:a16="http://schemas.microsoft.com/office/drawing/2014/main" id="{B8493007-0683-4A13-93B3-E3F0939B838D}"/>
              </a:ext>
            </a:extLst>
          </p:cNvPr>
          <p:cNvSpPr>
            <a:spLocks noGrp="1"/>
          </p:cNvSpPr>
          <p:nvPr>
            <p:ph sz="quarter" idx="13"/>
          </p:nvPr>
        </p:nvSpPr>
        <p:spPr/>
        <p:txBody>
          <a:bodyPr>
            <a:normAutofit/>
          </a:bodyPr>
          <a:lstStyle/>
          <a:p>
            <a:pPr marL="514350" indent="-514350">
              <a:buFont typeface="+mj-lt"/>
              <a:buAutoNum type="arabicPeriod"/>
            </a:pPr>
            <a:r>
              <a:rPr lang="en-CA" sz="3200" dirty="0"/>
              <a:t>How are multicellular and unicellular organisms the same or different?</a:t>
            </a:r>
          </a:p>
          <a:p>
            <a:pPr marL="514350" indent="-514350">
              <a:buFont typeface="+mj-lt"/>
              <a:buAutoNum type="arabicPeriod"/>
            </a:pPr>
            <a:r>
              <a:rPr lang="en-CA" sz="3200" dirty="0"/>
              <a:t>Why do living things need energy, and where do they get it?</a:t>
            </a:r>
          </a:p>
        </p:txBody>
      </p:sp>
    </p:spTree>
    <p:extLst>
      <p:ext uri="{BB962C8B-B14F-4D97-AF65-F5344CB8AC3E}">
        <p14:creationId xmlns:p14="http://schemas.microsoft.com/office/powerpoint/2010/main" val="385360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p:txBody>
          <a:bodyPr vert="horz" lIns="91440" tIns="45720" rIns="91440" bIns="45720" rtlCol="0" anchor="b">
            <a:normAutofit/>
          </a:bodyPr>
          <a:lstStyle/>
          <a:p>
            <a:r>
              <a:rPr lang="en-US" sz="4800" dirty="0"/>
              <a:t>5) Living things Respond to Stimuli</a:t>
            </a:r>
          </a:p>
        </p:txBody>
      </p:sp>
      <p:sp>
        <p:nvSpPr>
          <p:cNvPr id="3" name="Content Placeholder 2">
            <a:extLst>
              <a:ext uri="{FF2B5EF4-FFF2-40B4-BE49-F238E27FC236}">
                <a16:creationId xmlns:a16="http://schemas.microsoft.com/office/drawing/2014/main" id="{1922B420-AB5F-4483-85F5-1EF1FB3522CF}"/>
              </a:ext>
            </a:extLst>
          </p:cNvPr>
          <p:cNvSpPr>
            <a:spLocks noGrp="1"/>
          </p:cNvSpPr>
          <p:nvPr>
            <p:ph sz="quarter" idx="13"/>
          </p:nvPr>
        </p:nvSpPr>
        <p:spPr>
          <a:xfrm>
            <a:off x="913774" y="2367092"/>
            <a:ext cx="10363826" cy="3748573"/>
          </a:xfrm>
        </p:spPr>
        <p:txBody>
          <a:bodyPr>
            <a:normAutofit/>
          </a:bodyPr>
          <a:lstStyle/>
          <a:p>
            <a:pPr marL="0" indent="0">
              <a:buNone/>
            </a:pPr>
            <a:r>
              <a:rPr lang="en-CA" sz="3200" b="1" u="sng" dirty="0"/>
              <a:t>Stimulus (pl. stimuli):</a:t>
            </a:r>
            <a:r>
              <a:rPr lang="en-CA" sz="3200" dirty="0"/>
              <a:t> anything that causes a living thing to respond in a certain way</a:t>
            </a:r>
          </a:p>
          <a:p>
            <a:pPr lvl="1"/>
            <a:r>
              <a:rPr lang="en-CA" sz="3200" dirty="0"/>
              <a:t>Internal stimulus: information about your body (e.g. hunger, tiredness, pain)</a:t>
            </a:r>
          </a:p>
          <a:p>
            <a:pPr lvl="1"/>
            <a:r>
              <a:rPr lang="en-CA" sz="3200" dirty="0"/>
              <a:t>External stimulus: information about your environment (e.g. smell, taste, touch, vision)</a:t>
            </a:r>
          </a:p>
        </p:txBody>
      </p:sp>
    </p:spTree>
    <p:extLst>
      <p:ext uri="{BB962C8B-B14F-4D97-AF65-F5344CB8AC3E}">
        <p14:creationId xmlns:p14="http://schemas.microsoft.com/office/powerpoint/2010/main" val="33054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913775" y="0"/>
            <a:ext cx="10364451" cy="1596177"/>
          </a:xfrm>
        </p:spPr>
        <p:txBody>
          <a:bodyPr vert="horz" lIns="91440" tIns="45720" rIns="91440" bIns="45720" rtlCol="0" anchor="b">
            <a:normAutofit/>
          </a:bodyPr>
          <a:lstStyle/>
          <a:p>
            <a:r>
              <a:rPr lang="en-US" sz="4800" dirty="0"/>
              <a:t>5) Living things Respond to Stimuli</a:t>
            </a:r>
          </a:p>
        </p:txBody>
      </p:sp>
      <p:sp>
        <p:nvSpPr>
          <p:cNvPr id="3" name="Content Placeholder 2">
            <a:extLst>
              <a:ext uri="{FF2B5EF4-FFF2-40B4-BE49-F238E27FC236}">
                <a16:creationId xmlns:a16="http://schemas.microsoft.com/office/drawing/2014/main" id="{1922B420-AB5F-4483-85F5-1EF1FB3522CF}"/>
              </a:ext>
            </a:extLst>
          </p:cNvPr>
          <p:cNvSpPr>
            <a:spLocks noGrp="1"/>
          </p:cNvSpPr>
          <p:nvPr>
            <p:ph sz="quarter" idx="13"/>
          </p:nvPr>
        </p:nvSpPr>
        <p:spPr>
          <a:xfrm>
            <a:off x="913774" y="1497185"/>
            <a:ext cx="10363826" cy="636167"/>
          </a:xfrm>
        </p:spPr>
        <p:txBody>
          <a:bodyPr>
            <a:normAutofit/>
          </a:bodyPr>
          <a:lstStyle/>
          <a:p>
            <a:pPr marL="0" indent="0">
              <a:buNone/>
            </a:pPr>
            <a:r>
              <a:rPr lang="en-US" dirty="0"/>
              <a:t>Practice: internal or external stimulus? </a:t>
            </a:r>
          </a:p>
        </p:txBody>
      </p:sp>
      <p:sp>
        <p:nvSpPr>
          <p:cNvPr id="6" name="Content Placeholder 2">
            <a:extLst>
              <a:ext uri="{FF2B5EF4-FFF2-40B4-BE49-F238E27FC236}">
                <a16:creationId xmlns:a16="http://schemas.microsoft.com/office/drawing/2014/main" id="{0E62760D-74B7-4DF2-9B86-3A67FC551066}"/>
              </a:ext>
            </a:extLst>
          </p:cNvPr>
          <p:cNvSpPr txBox="1">
            <a:spLocks/>
          </p:cNvSpPr>
          <p:nvPr/>
        </p:nvSpPr>
        <p:spPr>
          <a:xfrm>
            <a:off x="6612691" y="4610753"/>
            <a:ext cx="5168246" cy="20469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800" kern="1200" cap="none" baseline="0">
                <a:solidFill>
                  <a:schemeClr val="tx1"/>
                </a:solidFill>
                <a:effectLst/>
                <a:latin typeface="Book Antiqua" panose="020406020503050303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Book Antiqua" panose="020406020503050303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000" kern="1200" cap="none" baseline="0">
                <a:solidFill>
                  <a:schemeClr val="tx1"/>
                </a:solidFill>
                <a:effectLst/>
                <a:latin typeface="Book Antiqua" panose="020406020503050303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400" dirty="0">
                <a:solidFill>
                  <a:schemeClr val="accent1">
                    <a:lumMod val="75000"/>
                  </a:schemeClr>
                </a:solidFill>
              </a:rPr>
              <a:t>What other stimulus examples can you think of? Are they internal or external?</a:t>
            </a:r>
          </a:p>
        </p:txBody>
      </p:sp>
      <p:sp>
        <p:nvSpPr>
          <p:cNvPr id="7" name="Rectangle 6">
            <a:extLst>
              <a:ext uri="{FF2B5EF4-FFF2-40B4-BE49-F238E27FC236}">
                <a16:creationId xmlns:a16="http://schemas.microsoft.com/office/drawing/2014/main" id="{84EE556D-C440-4A11-B5B1-73FB38AB24F0}"/>
              </a:ext>
            </a:extLst>
          </p:cNvPr>
          <p:cNvSpPr/>
          <p:nvPr/>
        </p:nvSpPr>
        <p:spPr>
          <a:xfrm>
            <a:off x="1165443" y="2133352"/>
            <a:ext cx="10363825" cy="4524315"/>
          </a:xfrm>
          <a:prstGeom prst="rect">
            <a:avLst/>
          </a:prstGeom>
        </p:spPr>
        <p:txBody>
          <a:bodyPr wrap="square" numCol="2">
            <a:spAutoFit/>
          </a:bodyPr>
          <a:lstStyle/>
          <a:p>
            <a:pPr marL="285750" indent="-285750">
              <a:buFont typeface="Arial" panose="020B0604020202020204" pitchFamily="34" charset="0"/>
              <a:buChar char="•"/>
            </a:pPr>
            <a:r>
              <a:rPr lang="en-US" sz="2800" dirty="0" err="1">
                <a:latin typeface="Book Antiqua" panose="02040602050305030304" pitchFamily="18" charset="0"/>
              </a:rPr>
              <a:t>Colour</a:t>
            </a:r>
            <a:endParaRPr lang="en-US" sz="2800" dirty="0">
              <a:latin typeface="Book Antiqua" panose="02040602050305030304" pitchFamily="18" charset="0"/>
            </a:endParaRPr>
          </a:p>
          <a:p>
            <a:pPr marL="285750" indent="-285750">
              <a:buFont typeface="Arial" panose="020B0604020202020204" pitchFamily="34" charset="0"/>
              <a:buChar char="•"/>
            </a:pPr>
            <a:r>
              <a:rPr lang="en-US" sz="2800" dirty="0">
                <a:latin typeface="Book Antiqua" panose="02040602050305030304" pitchFamily="18" charset="0"/>
              </a:rPr>
              <a:t>Sound of the bell ringing</a:t>
            </a:r>
          </a:p>
          <a:p>
            <a:pPr marL="285750" indent="-285750">
              <a:buFont typeface="Arial" panose="020B0604020202020204" pitchFamily="34" charset="0"/>
              <a:buChar char="•"/>
            </a:pPr>
            <a:r>
              <a:rPr lang="en-US" sz="2800" dirty="0">
                <a:latin typeface="Book Antiqua" panose="02040602050305030304" pitchFamily="18" charset="0"/>
              </a:rPr>
              <a:t>Feeling sleepy</a:t>
            </a:r>
          </a:p>
          <a:p>
            <a:pPr marL="285750" indent="-285750">
              <a:buFont typeface="Arial" panose="020B0604020202020204" pitchFamily="34" charset="0"/>
              <a:buChar char="•"/>
            </a:pPr>
            <a:r>
              <a:rPr lang="en-US" sz="2800" dirty="0">
                <a:latin typeface="Book Antiqua" panose="02040602050305030304" pitchFamily="18" charset="0"/>
              </a:rPr>
              <a:t>Being angry </a:t>
            </a:r>
          </a:p>
          <a:p>
            <a:pPr marL="285750" indent="-285750">
              <a:buFont typeface="Arial" panose="020B0604020202020204" pitchFamily="34" charset="0"/>
              <a:buChar char="•"/>
            </a:pPr>
            <a:r>
              <a:rPr lang="en-US" sz="2800" dirty="0">
                <a:latin typeface="Book Antiqua" panose="02040602050305030304" pitchFamily="18" charset="0"/>
              </a:rPr>
              <a:t>Feeling the wind on your face</a:t>
            </a:r>
          </a:p>
          <a:p>
            <a:pPr marL="285750" indent="-285750">
              <a:buFont typeface="Arial" panose="020B0604020202020204" pitchFamily="34" charset="0"/>
              <a:buChar char="•"/>
            </a:pPr>
            <a:r>
              <a:rPr lang="en-US" sz="2800" dirty="0">
                <a:latin typeface="Book Antiqua" panose="02040602050305030304" pitchFamily="18" charset="0"/>
              </a:rPr>
              <a:t>Feeling jetlagged</a:t>
            </a:r>
          </a:p>
          <a:p>
            <a:pPr marL="285750" indent="-285750">
              <a:buFont typeface="Arial" panose="020B0604020202020204" pitchFamily="34" charset="0"/>
              <a:buChar char="•"/>
            </a:pPr>
            <a:r>
              <a:rPr lang="en-US" sz="2800" dirty="0">
                <a:latin typeface="Book Antiqua" panose="02040602050305030304" pitchFamily="18" charset="0"/>
              </a:rPr>
              <a:t>Tickling</a:t>
            </a:r>
          </a:p>
          <a:p>
            <a:pPr marL="285750" indent="-285750">
              <a:buFont typeface="Arial" panose="020B0604020202020204" pitchFamily="34" charset="0"/>
              <a:buChar char="•"/>
            </a:pPr>
            <a:r>
              <a:rPr lang="en-US" sz="2800" dirty="0">
                <a:latin typeface="Book Antiqua" panose="02040602050305030304" pitchFamily="18" charset="0"/>
              </a:rPr>
              <a:t>Seeing a red stop sign</a:t>
            </a:r>
          </a:p>
          <a:p>
            <a:pPr marL="285750" indent="-285750">
              <a:buFont typeface="Arial" panose="020B0604020202020204" pitchFamily="34" charset="0"/>
              <a:buChar char="•"/>
            </a:pPr>
            <a:r>
              <a:rPr lang="en-US" sz="2800" dirty="0">
                <a:latin typeface="Book Antiqua" panose="02040602050305030304" pitchFamily="18" charset="0"/>
              </a:rPr>
              <a:t>Feeling the urge to cough or sneeze</a:t>
            </a:r>
          </a:p>
          <a:p>
            <a:pPr marL="285750" indent="-285750">
              <a:buFont typeface="Arial" panose="020B0604020202020204" pitchFamily="34" charset="0"/>
              <a:buChar char="•"/>
            </a:pPr>
            <a:r>
              <a:rPr lang="en-US" sz="2800" dirty="0">
                <a:latin typeface="Book Antiqua" panose="02040602050305030304" pitchFamily="18" charset="0"/>
              </a:rPr>
              <a:t>Being thirsty</a:t>
            </a:r>
          </a:p>
          <a:p>
            <a:pPr marL="285750" indent="-285750">
              <a:buFont typeface="Arial" panose="020B0604020202020204" pitchFamily="34" charset="0"/>
              <a:buChar char="•"/>
            </a:pPr>
            <a:r>
              <a:rPr lang="en-US" sz="2800" dirty="0">
                <a:latin typeface="Book Antiqua" panose="02040602050305030304" pitchFamily="18" charset="0"/>
              </a:rPr>
              <a:t>Getting poked on the finger</a:t>
            </a:r>
          </a:p>
          <a:p>
            <a:pPr marL="285750" indent="-285750">
              <a:buFont typeface="Arial" panose="020B0604020202020204" pitchFamily="34" charset="0"/>
              <a:buChar char="•"/>
            </a:pPr>
            <a:r>
              <a:rPr lang="en-US" sz="2800" dirty="0">
                <a:latin typeface="Book Antiqua" panose="02040602050305030304" pitchFamily="18" charset="0"/>
              </a:rPr>
              <a:t>Feeling the warmth from a hot cup of chocolate</a:t>
            </a:r>
          </a:p>
          <a:p>
            <a:pPr marL="285750" indent="-285750">
              <a:buFont typeface="Arial" panose="020B0604020202020204" pitchFamily="34" charset="0"/>
              <a:buChar char="•"/>
            </a:pPr>
            <a:r>
              <a:rPr lang="en-US" sz="2800" dirty="0">
                <a:latin typeface="Book Antiqua" panose="02040602050305030304" pitchFamily="18" charset="0"/>
              </a:rPr>
              <a:t>Leg falling asleep</a:t>
            </a:r>
            <a:endParaRPr lang="en-US" sz="2000" dirty="0">
              <a:latin typeface="Book Antiqua" panose="02040602050305030304" pitchFamily="18" charset="0"/>
            </a:endParaRPr>
          </a:p>
        </p:txBody>
      </p:sp>
      <p:sp>
        <p:nvSpPr>
          <p:cNvPr id="8" name="Content Placeholder 2">
            <a:extLst>
              <a:ext uri="{FF2B5EF4-FFF2-40B4-BE49-F238E27FC236}">
                <a16:creationId xmlns:a16="http://schemas.microsoft.com/office/drawing/2014/main" id="{C20E5D06-F706-49BA-B11B-E4701F56159F}"/>
              </a:ext>
            </a:extLst>
          </p:cNvPr>
          <p:cNvSpPr txBox="1">
            <a:spLocks/>
          </p:cNvSpPr>
          <p:nvPr/>
        </p:nvSpPr>
        <p:spPr>
          <a:xfrm>
            <a:off x="913774" y="1497185"/>
            <a:ext cx="10363826" cy="636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800" kern="1200" cap="none" baseline="0">
                <a:solidFill>
                  <a:schemeClr val="tx1"/>
                </a:solidFill>
                <a:effectLst/>
                <a:latin typeface="Book Antiqua" panose="020406020503050303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Book Antiqua" panose="020406020503050303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000" kern="1200" cap="none" baseline="0">
                <a:solidFill>
                  <a:schemeClr val="tx1"/>
                </a:solidFill>
                <a:effectLst/>
                <a:latin typeface="Book Antiqua" panose="020406020503050303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dirty="0"/>
              <a:t>Practice: </a:t>
            </a:r>
            <a:r>
              <a:rPr lang="en-US" dirty="0">
                <a:solidFill>
                  <a:schemeClr val="accent6">
                    <a:lumMod val="75000"/>
                  </a:schemeClr>
                </a:solidFill>
              </a:rPr>
              <a:t>internal</a:t>
            </a:r>
            <a:r>
              <a:rPr lang="en-US" dirty="0"/>
              <a:t> or </a:t>
            </a:r>
            <a:r>
              <a:rPr lang="en-US" dirty="0">
                <a:solidFill>
                  <a:schemeClr val="accent5">
                    <a:lumMod val="75000"/>
                  </a:schemeClr>
                </a:solidFill>
              </a:rPr>
              <a:t>external</a:t>
            </a:r>
            <a:r>
              <a:rPr lang="en-US" dirty="0"/>
              <a:t> stimulus? </a:t>
            </a:r>
          </a:p>
        </p:txBody>
      </p:sp>
      <p:sp>
        <p:nvSpPr>
          <p:cNvPr id="9" name="Rectangle 8">
            <a:extLst>
              <a:ext uri="{FF2B5EF4-FFF2-40B4-BE49-F238E27FC236}">
                <a16:creationId xmlns:a16="http://schemas.microsoft.com/office/drawing/2014/main" id="{E6611EBB-DDF2-4735-976F-575AA1DFBAB2}"/>
              </a:ext>
            </a:extLst>
          </p:cNvPr>
          <p:cNvSpPr/>
          <p:nvPr/>
        </p:nvSpPr>
        <p:spPr>
          <a:xfrm>
            <a:off x="1165443" y="2133352"/>
            <a:ext cx="10363825" cy="4524315"/>
          </a:xfrm>
          <a:prstGeom prst="rect">
            <a:avLst/>
          </a:prstGeom>
        </p:spPr>
        <p:txBody>
          <a:bodyPr wrap="square" numCol="2">
            <a:spAutoFit/>
          </a:bodyPr>
          <a:lstStyle/>
          <a:p>
            <a:pPr marL="285750" indent="-285750">
              <a:buFont typeface="Arial" panose="020B0604020202020204" pitchFamily="34" charset="0"/>
              <a:buChar char="•"/>
            </a:pPr>
            <a:r>
              <a:rPr lang="en-US" sz="2800" dirty="0" err="1">
                <a:solidFill>
                  <a:schemeClr val="accent5">
                    <a:lumMod val="75000"/>
                  </a:schemeClr>
                </a:solidFill>
                <a:latin typeface="Book Antiqua" panose="02040602050305030304" pitchFamily="18" charset="0"/>
              </a:rPr>
              <a:t>Colour</a:t>
            </a:r>
            <a:endParaRPr lang="en-US" sz="2800" dirty="0">
              <a:solidFill>
                <a:schemeClr val="accent5">
                  <a:lumMod val="75000"/>
                </a:schemeClr>
              </a:solidFill>
              <a:latin typeface="Book Antiqua" panose="02040602050305030304" pitchFamily="18" charset="0"/>
            </a:endParaRPr>
          </a:p>
          <a:p>
            <a:pPr marL="285750" indent="-285750">
              <a:buFont typeface="Arial" panose="020B0604020202020204" pitchFamily="34" charset="0"/>
              <a:buChar char="•"/>
            </a:pPr>
            <a:r>
              <a:rPr lang="en-US" sz="2800" dirty="0">
                <a:solidFill>
                  <a:schemeClr val="accent5">
                    <a:lumMod val="75000"/>
                  </a:schemeClr>
                </a:solidFill>
                <a:latin typeface="Book Antiqua" panose="02040602050305030304" pitchFamily="18" charset="0"/>
              </a:rPr>
              <a:t>Sound of the bell ringing</a:t>
            </a:r>
          </a:p>
          <a:p>
            <a:pPr marL="285750" indent="-285750">
              <a:buFont typeface="Arial" panose="020B0604020202020204" pitchFamily="34" charset="0"/>
              <a:buChar char="•"/>
            </a:pPr>
            <a:r>
              <a:rPr lang="en-US" sz="2800" dirty="0">
                <a:solidFill>
                  <a:schemeClr val="accent6">
                    <a:lumMod val="75000"/>
                  </a:schemeClr>
                </a:solidFill>
                <a:latin typeface="Book Antiqua" panose="02040602050305030304" pitchFamily="18" charset="0"/>
              </a:rPr>
              <a:t>Feeling sleepy</a:t>
            </a:r>
          </a:p>
          <a:p>
            <a:pPr marL="285750" indent="-285750">
              <a:buFont typeface="Arial" panose="020B0604020202020204" pitchFamily="34" charset="0"/>
              <a:buChar char="•"/>
            </a:pPr>
            <a:r>
              <a:rPr lang="en-US" sz="2800" dirty="0">
                <a:solidFill>
                  <a:schemeClr val="accent6">
                    <a:lumMod val="75000"/>
                  </a:schemeClr>
                </a:solidFill>
                <a:latin typeface="Book Antiqua" panose="02040602050305030304" pitchFamily="18" charset="0"/>
              </a:rPr>
              <a:t>Being angry </a:t>
            </a:r>
          </a:p>
          <a:p>
            <a:pPr marL="285750" indent="-285750">
              <a:buFont typeface="Arial" panose="020B0604020202020204" pitchFamily="34" charset="0"/>
              <a:buChar char="•"/>
            </a:pPr>
            <a:r>
              <a:rPr lang="en-US" sz="2800" dirty="0">
                <a:solidFill>
                  <a:schemeClr val="accent5">
                    <a:lumMod val="75000"/>
                  </a:schemeClr>
                </a:solidFill>
                <a:latin typeface="Book Antiqua" panose="02040602050305030304" pitchFamily="18" charset="0"/>
              </a:rPr>
              <a:t>Feeling the wind on your face</a:t>
            </a:r>
          </a:p>
          <a:p>
            <a:pPr marL="285750" indent="-285750">
              <a:buFont typeface="Arial" panose="020B0604020202020204" pitchFamily="34" charset="0"/>
              <a:buChar char="•"/>
            </a:pPr>
            <a:r>
              <a:rPr lang="en-US" sz="2800" dirty="0">
                <a:solidFill>
                  <a:schemeClr val="accent6">
                    <a:lumMod val="75000"/>
                  </a:schemeClr>
                </a:solidFill>
                <a:latin typeface="Book Antiqua" panose="02040602050305030304" pitchFamily="18" charset="0"/>
              </a:rPr>
              <a:t>Feeling jetlagged</a:t>
            </a:r>
          </a:p>
          <a:p>
            <a:pPr marL="285750" indent="-285750">
              <a:buFont typeface="Arial" panose="020B0604020202020204" pitchFamily="34" charset="0"/>
              <a:buChar char="•"/>
            </a:pPr>
            <a:r>
              <a:rPr lang="en-US" sz="2800" dirty="0">
                <a:solidFill>
                  <a:schemeClr val="accent5">
                    <a:lumMod val="75000"/>
                  </a:schemeClr>
                </a:solidFill>
                <a:latin typeface="Book Antiqua" panose="02040602050305030304" pitchFamily="18" charset="0"/>
              </a:rPr>
              <a:t>Tickling</a:t>
            </a:r>
          </a:p>
          <a:p>
            <a:pPr marL="285750" indent="-285750">
              <a:buFont typeface="Arial" panose="020B0604020202020204" pitchFamily="34" charset="0"/>
              <a:buChar char="•"/>
            </a:pPr>
            <a:r>
              <a:rPr lang="en-US" sz="2800" dirty="0">
                <a:solidFill>
                  <a:schemeClr val="accent5">
                    <a:lumMod val="75000"/>
                  </a:schemeClr>
                </a:solidFill>
                <a:latin typeface="Book Antiqua" panose="02040602050305030304" pitchFamily="18" charset="0"/>
              </a:rPr>
              <a:t>Seeing a red stop sign</a:t>
            </a:r>
          </a:p>
          <a:p>
            <a:pPr marL="285750" indent="-285750">
              <a:buFont typeface="Arial" panose="020B0604020202020204" pitchFamily="34" charset="0"/>
              <a:buChar char="•"/>
            </a:pPr>
            <a:r>
              <a:rPr lang="en-US" sz="2800" dirty="0">
                <a:solidFill>
                  <a:schemeClr val="accent6">
                    <a:lumMod val="75000"/>
                  </a:schemeClr>
                </a:solidFill>
                <a:latin typeface="Book Antiqua" panose="02040602050305030304" pitchFamily="18" charset="0"/>
              </a:rPr>
              <a:t>Feeling the urge to cough or sneeze</a:t>
            </a:r>
          </a:p>
          <a:p>
            <a:pPr marL="285750" indent="-285750">
              <a:buFont typeface="Arial" panose="020B0604020202020204" pitchFamily="34" charset="0"/>
              <a:buChar char="•"/>
            </a:pPr>
            <a:r>
              <a:rPr lang="en-US" sz="2800" dirty="0">
                <a:solidFill>
                  <a:schemeClr val="accent6">
                    <a:lumMod val="75000"/>
                  </a:schemeClr>
                </a:solidFill>
                <a:latin typeface="Book Antiqua" panose="02040602050305030304" pitchFamily="18" charset="0"/>
              </a:rPr>
              <a:t>Being thirsty</a:t>
            </a:r>
          </a:p>
          <a:p>
            <a:pPr marL="285750" indent="-285750">
              <a:buFont typeface="Arial" panose="020B0604020202020204" pitchFamily="34" charset="0"/>
              <a:buChar char="•"/>
            </a:pPr>
            <a:r>
              <a:rPr lang="en-US" sz="2800" dirty="0">
                <a:solidFill>
                  <a:schemeClr val="accent5">
                    <a:lumMod val="75000"/>
                  </a:schemeClr>
                </a:solidFill>
                <a:latin typeface="Book Antiqua" panose="02040602050305030304" pitchFamily="18" charset="0"/>
              </a:rPr>
              <a:t>Getting poked on the finger</a:t>
            </a:r>
          </a:p>
          <a:p>
            <a:pPr marL="285750" indent="-285750">
              <a:buFont typeface="Arial" panose="020B0604020202020204" pitchFamily="34" charset="0"/>
              <a:buChar char="•"/>
            </a:pPr>
            <a:r>
              <a:rPr lang="en-US" sz="2800" dirty="0">
                <a:solidFill>
                  <a:schemeClr val="accent5">
                    <a:lumMod val="75000"/>
                  </a:schemeClr>
                </a:solidFill>
                <a:latin typeface="Book Antiqua" panose="02040602050305030304" pitchFamily="18" charset="0"/>
              </a:rPr>
              <a:t>Feeling the warmth from a hot cup of chocolate</a:t>
            </a:r>
          </a:p>
          <a:p>
            <a:pPr marL="285750" indent="-285750">
              <a:buFont typeface="Arial" panose="020B0604020202020204" pitchFamily="34" charset="0"/>
              <a:buChar char="•"/>
            </a:pPr>
            <a:r>
              <a:rPr lang="en-US" sz="2800" dirty="0">
                <a:solidFill>
                  <a:schemeClr val="accent6">
                    <a:lumMod val="75000"/>
                  </a:schemeClr>
                </a:solidFill>
                <a:latin typeface="Book Antiqua" panose="02040602050305030304" pitchFamily="18" charset="0"/>
              </a:rPr>
              <a:t>Leg falling asleep</a:t>
            </a:r>
            <a:endParaRPr lang="en-US" sz="2000" dirty="0">
              <a:solidFill>
                <a:schemeClr val="accent6">
                  <a:lumMod val="75000"/>
                </a:schemeClr>
              </a:solidFill>
              <a:latin typeface="Book Antiqua" panose="02040602050305030304" pitchFamily="18" charset="0"/>
            </a:endParaRPr>
          </a:p>
        </p:txBody>
      </p:sp>
    </p:spTree>
    <p:extLst>
      <p:ext uri="{BB962C8B-B14F-4D97-AF65-F5344CB8AC3E}">
        <p14:creationId xmlns:p14="http://schemas.microsoft.com/office/powerpoint/2010/main" val="14303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8647EB8-A4BA-4577-BC19-D29C4DB7A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descr="A picture containing electronics&#10;&#10;Description generated with high confidence">
            <a:extLst>
              <a:ext uri="{FF2B5EF4-FFF2-40B4-BE49-F238E27FC236}">
                <a16:creationId xmlns:a16="http://schemas.microsoft.com/office/drawing/2014/main" id="{A381ED2D-F98E-4FB5-AF44-0D271CBE3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cience activity that demonstrates proprioception">
            <a:extLst>
              <a:ext uri="{FF2B5EF4-FFF2-40B4-BE49-F238E27FC236}">
                <a16:creationId xmlns:a16="http://schemas.microsoft.com/office/drawing/2014/main" id="{97BFA4A3-D220-4674-8668-AEBD33227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86" y="618517"/>
            <a:ext cx="2861409" cy="273264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170" name="Picture 2" descr="Science activity that demonstrates proprioception">
            <a:extLst>
              <a:ext uri="{FF2B5EF4-FFF2-40B4-BE49-F238E27FC236}">
                <a16:creationId xmlns:a16="http://schemas.microsoft.com/office/drawing/2014/main" id="{3AD5C5CC-EC48-4135-A266-B271E628A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286" y="3515755"/>
            <a:ext cx="2861409" cy="273264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D6022CFA-A050-4588-AFFA-539348CC3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913776" y="640831"/>
            <a:ext cx="6564205" cy="1573863"/>
          </a:xfrm>
        </p:spPr>
        <p:txBody>
          <a:bodyPr vert="horz" lIns="91440" tIns="45720" rIns="91440" bIns="45720" rtlCol="0">
            <a:normAutofit/>
          </a:bodyPr>
          <a:lstStyle/>
          <a:p>
            <a:r>
              <a:rPr lang="en-US" dirty="0"/>
              <a:t>Brain Break!</a:t>
            </a:r>
          </a:p>
        </p:txBody>
      </p:sp>
      <p:sp>
        <p:nvSpPr>
          <p:cNvPr id="3" name="Content Placeholder 2">
            <a:extLst>
              <a:ext uri="{FF2B5EF4-FFF2-40B4-BE49-F238E27FC236}">
                <a16:creationId xmlns:a16="http://schemas.microsoft.com/office/drawing/2014/main" id="{1922B420-AB5F-4483-85F5-1EF1FB3522CF}"/>
              </a:ext>
            </a:extLst>
          </p:cNvPr>
          <p:cNvSpPr>
            <a:spLocks noGrp="1"/>
          </p:cNvSpPr>
          <p:nvPr>
            <p:ph sz="quarter" idx="13"/>
          </p:nvPr>
        </p:nvSpPr>
        <p:spPr>
          <a:xfrm>
            <a:off x="913774" y="2367092"/>
            <a:ext cx="6564207" cy="3881309"/>
          </a:xfrm>
        </p:spPr>
        <p:txBody>
          <a:bodyPr>
            <a:normAutofit lnSpcReduction="10000"/>
          </a:bodyPr>
          <a:lstStyle/>
          <a:p>
            <a:pPr marL="0" indent="0">
              <a:buNone/>
            </a:pPr>
            <a:r>
              <a:rPr lang="en-CA" dirty="0"/>
              <a:t>Activity: </a:t>
            </a:r>
          </a:p>
          <a:p>
            <a:pPr>
              <a:buFontTx/>
              <a:buChar char="-"/>
            </a:pPr>
            <a:r>
              <a:rPr lang="en-CA" dirty="0"/>
              <a:t>One hand raised in air; other index finger touching nose. Then try to touch tip of thumb.</a:t>
            </a:r>
          </a:p>
          <a:p>
            <a:pPr>
              <a:buFontTx/>
              <a:buChar char="-"/>
            </a:pPr>
            <a:r>
              <a:rPr lang="en-CA" dirty="0"/>
              <a:t>Alternate hands after each touch.</a:t>
            </a:r>
          </a:p>
          <a:p>
            <a:pPr marL="0" indent="0">
              <a:buNone/>
            </a:pPr>
            <a:r>
              <a:rPr lang="en-CA" dirty="0"/>
              <a:t>- Now try while wiggling the fingers of your raised hand. </a:t>
            </a:r>
          </a:p>
        </p:txBody>
      </p:sp>
    </p:spTree>
    <p:extLst>
      <p:ext uri="{BB962C8B-B14F-4D97-AF65-F5344CB8AC3E}">
        <p14:creationId xmlns:p14="http://schemas.microsoft.com/office/powerpoint/2010/main" val="274834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8647EB8-A4BA-4577-BC19-D29C4DB7A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descr="A picture containing electronics&#10;&#10;Description generated with high confidence">
            <a:extLst>
              <a:ext uri="{FF2B5EF4-FFF2-40B4-BE49-F238E27FC236}">
                <a16:creationId xmlns:a16="http://schemas.microsoft.com/office/drawing/2014/main" id="{A381ED2D-F98E-4FB5-AF44-0D271CBE3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cience activity that demonstrates proprioception">
            <a:extLst>
              <a:ext uri="{FF2B5EF4-FFF2-40B4-BE49-F238E27FC236}">
                <a16:creationId xmlns:a16="http://schemas.microsoft.com/office/drawing/2014/main" id="{97BFA4A3-D220-4674-8668-AEBD33227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86" y="618517"/>
            <a:ext cx="2861409" cy="273264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170" name="Picture 2" descr="Science activity that demonstrates proprioception">
            <a:extLst>
              <a:ext uri="{FF2B5EF4-FFF2-40B4-BE49-F238E27FC236}">
                <a16:creationId xmlns:a16="http://schemas.microsoft.com/office/drawing/2014/main" id="{3AD5C5CC-EC48-4135-A266-B271E628A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286" y="3515755"/>
            <a:ext cx="2861409" cy="273264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D6022CFA-A050-4588-AFFA-539348CC3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913776" y="640831"/>
            <a:ext cx="6564205" cy="1573863"/>
          </a:xfrm>
        </p:spPr>
        <p:txBody>
          <a:bodyPr vert="horz" lIns="91440" tIns="45720" rIns="91440" bIns="45720" rtlCol="0">
            <a:normAutofit/>
          </a:bodyPr>
          <a:lstStyle/>
          <a:p>
            <a:r>
              <a:rPr lang="en-US" dirty="0"/>
              <a:t>Proprioception</a:t>
            </a:r>
          </a:p>
        </p:txBody>
      </p:sp>
      <p:sp>
        <p:nvSpPr>
          <p:cNvPr id="3" name="Content Placeholder 2">
            <a:extLst>
              <a:ext uri="{FF2B5EF4-FFF2-40B4-BE49-F238E27FC236}">
                <a16:creationId xmlns:a16="http://schemas.microsoft.com/office/drawing/2014/main" id="{1922B420-AB5F-4483-85F5-1EF1FB3522CF}"/>
              </a:ext>
            </a:extLst>
          </p:cNvPr>
          <p:cNvSpPr>
            <a:spLocks noGrp="1"/>
          </p:cNvSpPr>
          <p:nvPr>
            <p:ph sz="quarter" idx="13"/>
          </p:nvPr>
        </p:nvSpPr>
        <p:spPr>
          <a:xfrm>
            <a:off x="913774" y="2367092"/>
            <a:ext cx="6564207" cy="4201488"/>
          </a:xfrm>
        </p:spPr>
        <p:txBody>
          <a:bodyPr>
            <a:normAutofit fontScale="92500" lnSpcReduction="20000"/>
          </a:bodyPr>
          <a:lstStyle/>
          <a:p>
            <a:r>
              <a:rPr lang="en-CA" dirty="0"/>
              <a:t>Sense of body position</a:t>
            </a:r>
          </a:p>
          <a:p>
            <a:endParaRPr lang="en-CA" dirty="0"/>
          </a:p>
          <a:p>
            <a:pPr marL="0" indent="0">
              <a:buNone/>
            </a:pPr>
            <a:r>
              <a:rPr lang="en-CA" dirty="0"/>
              <a:t>Activity: Try writing the word “proprioception” on your sheet of paper. Then write it again, but with your eyes closed. What do you notice?</a:t>
            </a:r>
          </a:p>
          <a:p>
            <a:pPr marL="0" indent="0">
              <a:buNone/>
            </a:pPr>
            <a:endParaRPr lang="en-CA" dirty="0"/>
          </a:p>
          <a:p>
            <a:pPr marL="0" indent="0">
              <a:buNone/>
            </a:pPr>
            <a:r>
              <a:rPr lang="en-CA" dirty="0"/>
              <a:t>Is proprioception an internal or external stimulus?</a:t>
            </a:r>
          </a:p>
          <a:p>
            <a:endParaRPr lang="en-CA" dirty="0"/>
          </a:p>
        </p:txBody>
      </p:sp>
    </p:spTree>
    <p:extLst>
      <p:ext uri="{BB962C8B-B14F-4D97-AF65-F5344CB8AC3E}">
        <p14:creationId xmlns:p14="http://schemas.microsoft.com/office/powerpoint/2010/main" val="121093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840A9BA-DFA0-4898-9258-05086922D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6D5DE3D4-9D33-4801-9A34-C8DE08E8EC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teddy bear hamster">
            <a:extLst>
              <a:ext uri="{FF2B5EF4-FFF2-40B4-BE49-F238E27FC236}">
                <a16:creationId xmlns:a16="http://schemas.microsoft.com/office/drawing/2014/main" id="{9546D780-CC17-40D1-9CC4-2BE385E7FB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47" r="11114"/>
          <a:stretch/>
        </p:blipFill>
        <p:spPr bwMode="auto">
          <a:xfrm>
            <a:off x="8157374" y="3463585"/>
            <a:ext cx="4034626" cy="342898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growth baby hamster">
            <a:extLst>
              <a:ext uri="{FF2B5EF4-FFF2-40B4-BE49-F238E27FC236}">
                <a16:creationId xmlns:a16="http://schemas.microsoft.com/office/drawing/2014/main" id="{3570690B-D8ED-40B7-ABAF-FC28321E08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76" r="3392" b="2"/>
          <a:stretch/>
        </p:blipFill>
        <p:spPr bwMode="auto">
          <a:xfrm>
            <a:off x="8157371" y="12708"/>
            <a:ext cx="4034629"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C6A1EF03-B550-48D2-BCB8-E65825E98B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7371" y="3433232"/>
            <a:ext cx="3995298"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73B16711-FF90-48C1-94DE-D057354BC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a:extLst>
              <a:ext uri="{FF2B5EF4-FFF2-40B4-BE49-F238E27FC236}">
                <a16:creationId xmlns:a16="http://schemas.microsoft.com/office/drawing/2014/main" id="{DDFCB43C-6E43-4830-B97E-ACFDE5F090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22" name="Picture 6" descr="Image result for grow">
            <a:extLst>
              <a:ext uri="{FF2B5EF4-FFF2-40B4-BE49-F238E27FC236}">
                <a16:creationId xmlns:a16="http://schemas.microsoft.com/office/drawing/2014/main" id="{4C5EDC69-F66D-4EDA-9EFE-9D60D02781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628"/>
          <a:stretch/>
        </p:blipFill>
        <p:spPr bwMode="auto">
          <a:xfrm>
            <a:off x="-3" y="3618411"/>
            <a:ext cx="8076061" cy="331578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07353BC4-AFE9-4E5F-B412-3C19780F311A}"/>
              </a:ext>
            </a:extLst>
          </p:cNvPr>
          <p:cNvSpPr txBox="1">
            <a:spLocks/>
          </p:cNvSpPr>
          <p:nvPr/>
        </p:nvSpPr>
        <p:spPr>
          <a:xfrm>
            <a:off x="913776" y="-2"/>
            <a:ext cx="6672886"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cap="all" baseline="0">
                <a:solidFill>
                  <a:schemeClr val="tx1"/>
                </a:solidFill>
                <a:effectLst/>
                <a:latin typeface="+mj-lt"/>
                <a:ea typeface="+mj-ea"/>
                <a:cs typeface="+mj-cs"/>
              </a:defRPr>
            </a:lvl1pPr>
          </a:lstStyle>
          <a:p>
            <a:r>
              <a:rPr lang="en-US"/>
              <a:t>6) Living Things Grow and develop</a:t>
            </a:r>
            <a:endParaRPr lang="en-US" dirty="0"/>
          </a:p>
        </p:txBody>
      </p:sp>
      <p:sp>
        <p:nvSpPr>
          <p:cNvPr id="17" name="Content Placeholder 2">
            <a:extLst>
              <a:ext uri="{FF2B5EF4-FFF2-40B4-BE49-F238E27FC236}">
                <a16:creationId xmlns:a16="http://schemas.microsoft.com/office/drawing/2014/main" id="{CD89D779-2277-4F1B-BA91-5B1EF522FF7D}"/>
              </a:ext>
            </a:extLst>
          </p:cNvPr>
          <p:cNvSpPr txBox="1">
            <a:spLocks/>
          </p:cNvSpPr>
          <p:nvPr/>
        </p:nvSpPr>
        <p:spPr>
          <a:xfrm>
            <a:off x="913774" y="1365723"/>
            <a:ext cx="7204266"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800" kern="1200" cap="none" baseline="0">
                <a:solidFill>
                  <a:schemeClr val="tx1"/>
                </a:solidFill>
                <a:effectLst/>
                <a:latin typeface="Book Antiqua" panose="020406020503050303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Book Antiqua" panose="020406020503050303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000" kern="1200" cap="none" baseline="0">
                <a:solidFill>
                  <a:schemeClr val="tx1"/>
                </a:solidFill>
                <a:effectLst/>
                <a:latin typeface="Book Antiqua" panose="020406020503050303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CA" dirty="0"/>
              <a:t>Increase in size and/or number of cells</a:t>
            </a:r>
          </a:p>
          <a:p>
            <a:r>
              <a:rPr lang="en-CA" dirty="0"/>
              <a:t>Heal (repair wounds)</a:t>
            </a:r>
          </a:p>
          <a:p>
            <a:r>
              <a:rPr lang="en-CA" dirty="0"/>
              <a:t>Become more complex over time (includes learning)</a:t>
            </a:r>
          </a:p>
        </p:txBody>
      </p:sp>
    </p:spTree>
    <p:extLst>
      <p:ext uri="{BB962C8B-B14F-4D97-AF65-F5344CB8AC3E}">
        <p14:creationId xmlns:p14="http://schemas.microsoft.com/office/powerpoint/2010/main" val="417122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39CB-42FB-49D5-A51E-51B488892AC3}"/>
              </a:ext>
            </a:extLst>
          </p:cNvPr>
          <p:cNvSpPr>
            <a:spLocks noGrp="1"/>
          </p:cNvSpPr>
          <p:nvPr>
            <p:ph type="ctrTitle"/>
          </p:nvPr>
        </p:nvSpPr>
        <p:spPr/>
        <p:txBody>
          <a:bodyPr/>
          <a:lstStyle/>
          <a:p>
            <a:r>
              <a:rPr lang="en-CA" dirty="0"/>
              <a:t>1.1: Characteristics of Living Things</a:t>
            </a:r>
          </a:p>
        </p:txBody>
      </p:sp>
      <p:sp>
        <p:nvSpPr>
          <p:cNvPr id="3" name="Subtitle 2">
            <a:extLst>
              <a:ext uri="{FF2B5EF4-FFF2-40B4-BE49-F238E27FC236}">
                <a16:creationId xmlns:a16="http://schemas.microsoft.com/office/drawing/2014/main" id="{69798A4A-BB2C-4FED-80FB-6BE8D9FD7273}"/>
              </a:ext>
            </a:extLst>
          </p:cNvPr>
          <p:cNvSpPr>
            <a:spLocks noGrp="1"/>
          </p:cNvSpPr>
          <p:nvPr>
            <p:ph type="subTitle" idx="1"/>
          </p:nvPr>
        </p:nvSpPr>
        <p:spPr/>
        <p:txBody>
          <a:bodyPr/>
          <a:lstStyle/>
          <a:p>
            <a:r>
              <a:rPr lang="en-CA" dirty="0"/>
              <a:t>Science 8</a:t>
            </a:r>
          </a:p>
        </p:txBody>
      </p:sp>
    </p:spTree>
    <p:extLst>
      <p:ext uri="{BB962C8B-B14F-4D97-AF65-F5344CB8AC3E}">
        <p14:creationId xmlns:p14="http://schemas.microsoft.com/office/powerpoint/2010/main" val="255797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840A9BA-DFA0-4898-9258-05086922D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6D5DE3D4-9D33-4801-9A34-C8DE08E8EC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teddy bear hamster">
            <a:extLst>
              <a:ext uri="{FF2B5EF4-FFF2-40B4-BE49-F238E27FC236}">
                <a16:creationId xmlns:a16="http://schemas.microsoft.com/office/drawing/2014/main" id="{9546D780-CC17-40D1-9CC4-2BE385E7FB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47" r="11114"/>
          <a:stretch/>
        </p:blipFill>
        <p:spPr bwMode="auto">
          <a:xfrm>
            <a:off x="8157374" y="3463585"/>
            <a:ext cx="4034626" cy="342898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growth baby hamster">
            <a:extLst>
              <a:ext uri="{FF2B5EF4-FFF2-40B4-BE49-F238E27FC236}">
                <a16:creationId xmlns:a16="http://schemas.microsoft.com/office/drawing/2014/main" id="{3570690B-D8ED-40B7-ABAF-FC28321E08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76" r="3392" b="2"/>
          <a:stretch/>
        </p:blipFill>
        <p:spPr bwMode="auto">
          <a:xfrm>
            <a:off x="8157371" y="12708"/>
            <a:ext cx="4034629"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C6A1EF03-B550-48D2-BCB8-E65825E98B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7371" y="3433232"/>
            <a:ext cx="3995298"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73B16711-FF90-48C1-94DE-D057354BC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a:extLst>
              <a:ext uri="{FF2B5EF4-FFF2-40B4-BE49-F238E27FC236}">
                <a16:creationId xmlns:a16="http://schemas.microsoft.com/office/drawing/2014/main" id="{DDFCB43C-6E43-4830-B97E-ACFDE5F090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913776" y="-2"/>
            <a:ext cx="6672886" cy="1596177"/>
          </a:xfrm>
        </p:spPr>
        <p:txBody>
          <a:bodyPr vert="horz" lIns="91440" tIns="45720" rIns="91440" bIns="45720" rtlCol="0">
            <a:normAutofit/>
          </a:bodyPr>
          <a:lstStyle/>
          <a:p>
            <a:r>
              <a:rPr lang="en-US" dirty="0"/>
              <a:t>6) Living Things Grow and develop</a:t>
            </a:r>
          </a:p>
        </p:txBody>
      </p:sp>
      <p:sp>
        <p:nvSpPr>
          <p:cNvPr id="3" name="Content Placeholder 2">
            <a:extLst>
              <a:ext uri="{FF2B5EF4-FFF2-40B4-BE49-F238E27FC236}">
                <a16:creationId xmlns:a16="http://schemas.microsoft.com/office/drawing/2014/main" id="{1922B420-AB5F-4483-85F5-1EF1FB3522CF}"/>
              </a:ext>
            </a:extLst>
          </p:cNvPr>
          <p:cNvSpPr>
            <a:spLocks noGrp="1"/>
          </p:cNvSpPr>
          <p:nvPr>
            <p:ph sz="quarter" idx="13"/>
          </p:nvPr>
        </p:nvSpPr>
        <p:spPr>
          <a:xfrm>
            <a:off x="913774" y="1365723"/>
            <a:ext cx="6672887" cy="3424107"/>
          </a:xfrm>
        </p:spPr>
        <p:txBody>
          <a:bodyPr>
            <a:normAutofit/>
          </a:bodyPr>
          <a:lstStyle/>
          <a:p>
            <a:r>
              <a:rPr lang="en-CA" dirty="0"/>
              <a:t>Increase in size and/or number of cells</a:t>
            </a:r>
          </a:p>
          <a:p>
            <a:r>
              <a:rPr lang="en-CA" dirty="0"/>
              <a:t>Heal (repair wounds)</a:t>
            </a:r>
          </a:p>
          <a:p>
            <a:r>
              <a:rPr lang="en-CA" dirty="0"/>
              <a:t>Become more complex over time</a:t>
            </a:r>
          </a:p>
        </p:txBody>
      </p:sp>
      <p:pic>
        <p:nvPicPr>
          <p:cNvPr id="12290" name="Picture 2" descr="Image result for mitosis">
            <a:extLst>
              <a:ext uri="{FF2B5EF4-FFF2-40B4-BE49-F238E27FC236}">
                <a16:creationId xmlns:a16="http://schemas.microsoft.com/office/drawing/2014/main" id="{A51E32A0-8C70-44E2-ABCE-1D7E0726C3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3" y="3328825"/>
            <a:ext cx="8112091" cy="360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4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840A9BA-DFA0-4898-9258-05086922D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2" descr="A picture containing electronics&#10;&#10;Description generated with high confidence">
            <a:extLst>
              <a:ext uri="{FF2B5EF4-FFF2-40B4-BE49-F238E27FC236}">
                <a16:creationId xmlns:a16="http://schemas.microsoft.com/office/drawing/2014/main" id="{6D5DE3D4-9D33-4801-9A34-C8DE08E8EC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stick bug parthenogenesis">
            <a:extLst>
              <a:ext uri="{FF2B5EF4-FFF2-40B4-BE49-F238E27FC236}">
                <a16:creationId xmlns:a16="http://schemas.microsoft.com/office/drawing/2014/main" id="{4C10664F-0C48-4EB3-BD25-A7ACD0991D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463" b="3"/>
          <a:stretch/>
        </p:blipFill>
        <p:spPr bwMode="auto">
          <a:xfrm>
            <a:off x="8157374" y="10"/>
            <a:ext cx="4034626" cy="342898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mitosis paramecium">
            <a:extLst>
              <a:ext uri="{FF2B5EF4-FFF2-40B4-BE49-F238E27FC236}">
                <a16:creationId xmlns:a16="http://schemas.microsoft.com/office/drawing/2014/main" id="{9A865591-B0AF-4BCF-A23F-54276353CD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14" r="16719" b="2"/>
          <a:stretch/>
        </p:blipFill>
        <p:spPr bwMode="auto">
          <a:xfrm>
            <a:off x="8157371" y="3429000"/>
            <a:ext cx="4034629"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194" name="Straight Connector 193">
            <a:extLst>
              <a:ext uri="{FF2B5EF4-FFF2-40B4-BE49-F238E27FC236}">
                <a16:creationId xmlns:a16="http://schemas.microsoft.com/office/drawing/2014/main" id="{C6A1EF03-B550-48D2-BCB8-E65825E98B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7371" y="3433232"/>
            <a:ext cx="3995298"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73B16711-FF90-48C1-94DE-D057354BC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195">
            <a:extLst>
              <a:ext uri="{FF2B5EF4-FFF2-40B4-BE49-F238E27FC236}">
                <a16:creationId xmlns:a16="http://schemas.microsoft.com/office/drawing/2014/main" id="{DDFCB43C-6E43-4830-B97E-ACFDE5F090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913776" y="118327"/>
            <a:ext cx="6672886" cy="1596177"/>
          </a:xfrm>
        </p:spPr>
        <p:txBody>
          <a:bodyPr vert="horz" lIns="91440" tIns="45720" rIns="91440" bIns="45720" rtlCol="0">
            <a:normAutofit/>
          </a:bodyPr>
          <a:lstStyle/>
          <a:p>
            <a:r>
              <a:rPr lang="en-US" dirty="0"/>
              <a:t>7) Living Things Reproduce</a:t>
            </a:r>
          </a:p>
        </p:txBody>
      </p:sp>
      <p:sp>
        <p:nvSpPr>
          <p:cNvPr id="3" name="Content Placeholder 2">
            <a:extLst>
              <a:ext uri="{FF2B5EF4-FFF2-40B4-BE49-F238E27FC236}">
                <a16:creationId xmlns:a16="http://schemas.microsoft.com/office/drawing/2014/main" id="{1922B420-AB5F-4483-85F5-1EF1FB3522CF}"/>
              </a:ext>
            </a:extLst>
          </p:cNvPr>
          <p:cNvSpPr>
            <a:spLocks noGrp="1"/>
          </p:cNvSpPr>
          <p:nvPr>
            <p:ph sz="quarter" idx="13"/>
          </p:nvPr>
        </p:nvSpPr>
        <p:spPr>
          <a:xfrm>
            <a:off x="913774" y="1714504"/>
            <a:ext cx="6672887" cy="4885079"/>
          </a:xfrm>
        </p:spPr>
        <p:txBody>
          <a:bodyPr>
            <a:normAutofit lnSpcReduction="10000"/>
          </a:bodyPr>
          <a:lstStyle/>
          <a:p>
            <a:pPr marL="0" indent="0">
              <a:buNone/>
            </a:pPr>
            <a:r>
              <a:rPr lang="en-CA" b="1" u="sng" dirty="0"/>
              <a:t>Reproduce</a:t>
            </a:r>
            <a:r>
              <a:rPr lang="en-CA" dirty="0"/>
              <a:t>: produce more copies of themselves (e.g. trees make seedlings, humans make babies, bacteria split to make two bacteria)</a:t>
            </a:r>
          </a:p>
          <a:p>
            <a:pPr marL="0" indent="0">
              <a:buNone/>
            </a:pPr>
            <a:r>
              <a:rPr lang="en-CA" dirty="0"/>
              <a:t>Many different reproduction strategies exist.</a:t>
            </a:r>
          </a:p>
          <a:p>
            <a:pPr marL="0" indent="0">
              <a:buNone/>
            </a:pPr>
            <a:endParaRPr lang="en-CA" dirty="0"/>
          </a:p>
          <a:p>
            <a:pPr marL="0" indent="0">
              <a:buNone/>
            </a:pPr>
            <a:r>
              <a:rPr lang="en-CA" dirty="0"/>
              <a:t>Question: How are growth and reproduction similar? Different?</a:t>
            </a:r>
          </a:p>
        </p:txBody>
      </p:sp>
    </p:spTree>
    <p:extLst>
      <p:ext uri="{BB962C8B-B14F-4D97-AF65-F5344CB8AC3E}">
        <p14:creationId xmlns:p14="http://schemas.microsoft.com/office/powerpoint/2010/main" val="38392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6344-0F68-4B6A-8EC2-A2CB99E909A3}"/>
              </a:ext>
            </a:extLst>
          </p:cNvPr>
          <p:cNvSpPr>
            <a:spLocks noGrp="1"/>
          </p:cNvSpPr>
          <p:nvPr>
            <p:ph type="title"/>
          </p:nvPr>
        </p:nvSpPr>
        <p:spPr/>
        <p:txBody>
          <a:bodyPr/>
          <a:lstStyle/>
          <a:p>
            <a:r>
              <a:rPr lang="en-CA" dirty="0"/>
              <a:t>Practice</a:t>
            </a:r>
          </a:p>
        </p:txBody>
      </p:sp>
      <p:graphicFrame>
        <p:nvGraphicFramePr>
          <p:cNvPr id="5" name="Content Placeholder 4">
            <a:extLst>
              <a:ext uri="{FF2B5EF4-FFF2-40B4-BE49-F238E27FC236}">
                <a16:creationId xmlns:a16="http://schemas.microsoft.com/office/drawing/2014/main" id="{3D74D12F-3626-4D14-998B-9BB4E148B959}"/>
              </a:ext>
            </a:extLst>
          </p:cNvPr>
          <p:cNvGraphicFramePr>
            <a:graphicFrameLocks noGrp="1"/>
          </p:cNvGraphicFramePr>
          <p:nvPr>
            <p:ph sz="quarter" idx="13"/>
            <p:extLst>
              <p:ext uri="{D42A27DB-BD31-4B8C-83A1-F6EECF244321}">
                <p14:modId xmlns:p14="http://schemas.microsoft.com/office/powerpoint/2010/main" val="2638574359"/>
              </p:ext>
            </p:extLst>
          </p:nvPr>
        </p:nvGraphicFramePr>
        <p:xfrm>
          <a:off x="914400" y="2027324"/>
          <a:ext cx="10779852" cy="2920148"/>
        </p:xfrm>
        <a:graphic>
          <a:graphicData uri="http://schemas.openxmlformats.org/drawingml/2006/table">
            <a:tbl>
              <a:tblPr firstRow="1" bandRow="1">
                <a:tableStyleId>{3C2FFA5D-87B4-456A-9821-1D502468CF0F}</a:tableStyleId>
              </a:tblPr>
              <a:tblGrid>
                <a:gridCol w="1519716">
                  <a:extLst>
                    <a:ext uri="{9D8B030D-6E8A-4147-A177-3AD203B41FA5}">
                      <a16:colId xmlns:a16="http://schemas.microsoft.com/office/drawing/2014/main" val="2591786921"/>
                    </a:ext>
                  </a:extLst>
                </a:gridCol>
                <a:gridCol w="1022148">
                  <a:extLst>
                    <a:ext uri="{9D8B030D-6E8A-4147-A177-3AD203B41FA5}">
                      <a16:colId xmlns:a16="http://schemas.microsoft.com/office/drawing/2014/main" val="2567988313"/>
                    </a:ext>
                  </a:extLst>
                </a:gridCol>
                <a:gridCol w="1241571">
                  <a:extLst>
                    <a:ext uri="{9D8B030D-6E8A-4147-A177-3AD203B41FA5}">
                      <a16:colId xmlns:a16="http://schemas.microsoft.com/office/drawing/2014/main" val="1389810278"/>
                    </a:ext>
                  </a:extLst>
                </a:gridCol>
                <a:gridCol w="1090569">
                  <a:extLst>
                    <a:ext uri="{9D8B030D-6E8A-4147-A177-3AD203B41FA5}">
                      <a16:colId xmlns:a16="http://schemas.microsoft.com/office/drawing/2014/main" val="3622593000"/>
                    </a:ext>
                  </a:extLst>
                </a:gridCol>
                <a:gridCol w="1156228">
                  <a:extLst>
                    <a:ext uri="{9D8B030D-6E8A-4147-A177-3AD203B41FA5}">
                      <a16:colId xmlns:a16="http://schemas.microsoft.com/office/drawing/2014/main" val="667745357"/>
                    </a:ext>
                  </a:extLst>
                </a:gridCol>
                <a:gridCol w="1441750">
                  <a:extLst>
                    <a:ext uri="{9D8B030D-6E8A-4147-A177-3AD203B41FA5}">
                      <a16:colId xmlns:a16="http://schemas.microsoft.com/office/drawing/2014/main" val="3693710348"/>
                    </a:ext>
                  </a:extLst>
                </a:gridCol>
                <a:gridCol w="900231">
                  <a:extLst>
                    <a:ext uri="{9D8B030D-6E8A-4147-A177-3AD203B41FA5}">
                      <a16:colId xmlns:a16="http://schemas.microsoft.com/office/drawing/2014/main" val="1667618421"/>
                    </a:ext>
                  </a:extLst>
                </a:gridCol>
                <a:gridCol w="1140903">
                  <a:extLst>
                    <a:ext uri="{9D8B030D-6E8A-4147-A177-3AD203B41FA5}">
                      <a16:colId xmlns:a16="http://schemas.microsoft.com/office/drawing/2014/main" val="630272141"/>
                    </a:ext>
                  </a:extLst>
                </a:gridCol>
                <a:gridCol w="1266736">
                  <a:extLst>
                    <a:ext uri="{9D8B030D-6E8A-4147-A177-3AD203B41FA5}">
                      <a16:colId xmlns:a16="http://schemas.microsoft.com/office/drawing/2014/main" val="1980970840"/>
                    </a:ext>
                  </a:extLst>
                </a:gridCol>
              </a:tblGrid>
              <a:tr h="865494">
                <a:tc>
                  <a:txBody>
                    <a:bodyPr/>
                    <a:lstStyle/>
                    <a:p>
                      <a:endParaRPr lang="en-CA" sz="2200" dirty="0"/>
                    </a:p>
                  </a:txBody>
                  <a:tcPr marL="185610" marR="185610"/>
                </a:tc>
                <a:tc>
                  <a:txBody>
                    <a:bodyPr/>
                    <a:lstStyle/>
                    <a:p>
                      <a:r>
                        <a:rPr lang="en-CA" sz="1800" dirty="0"/>
                        <a:t>Made of Cells</a:t>
                      </a:r>
                    </a:p>
                  </a:txBody>
                  <a:tcPr marL="185610" marR="185610"/>
                </a:tc>
                <a:tc>
                  <a:txBody>
                    <a:bodyPr/>
                    <a:lstStyle/>
                    <a:p>
                      <a:r>
                        <a:rPr lang="en-CA" sz="1800" dirty="0"/>
                        <a:t>Take in Nutrients</a:t>
                      </a:r>
                    </a:p>
                  </a:txBody>
                  <a:tcPr marL="185610" marR="185610"/>
                </a:tc>
                <a:tc>
                  <a:txBody>
                    <a:bodyPr/>
                    <a:lstStyle/>
                    <a:p>
                      <a:r>
                        <a:rPr lang="en-CA" sz="1800" dirty="0"/>
                        <a:t>Use Energy</a:t>
                      </a:r>
                    </a:p>
                  </a:txBody>
                  <a:tcPr marL="185610" marR="185610"/>
                </a:tc>
                <a:tc>
                  <a:txBody>
                    <a:bodyPr/>
                    <a:lstStyle/>
                    <a:p>
                      <a:r>
                        <a:rPr lang="en-CA" sz="1800" dirty="0"/>
                        <a:t>Produce Waste</a:t>
                      </a:r>
                    </a:p>
                  </a:txBody>
                  <a:tcPr marL="185610" marR="185610"/>
                </a:tc>
                <a:tc>
                  <a:txBody>
                    <a:bodyPr/>
                    <a:lstStyle/>
                    <a:p>
                      <a:r>
                        <a:rPr lang="en-CA" sz="1800" dirty="0"/>
                        <a:t>Respond to Stimuli</a:t>
                      </a:r>
                    </a:p>
                  </a:txBody>
                  <a:tcPr marL="185610" marR="185610"/>
                </a:tc>
                <a:tc>
                  <a:txBody>
                    <a:bodyPr/>
                    <a:lstStyle/>
                    <a:p>
                      <a:r>
                        <a:rPr lang="en-CA" sz="1800" dirty="0"/>
                        <a:t>Grow</a:t>
                      </a:r>
                    </a:p>
                  </a:txBody>
                  <a:tcPr marL="185610" marR="185610"/>
                </a:tc>
                <a:tc>
                  <a:txBody>
                    <a:bodyPr/>
                    <a:lstStyle/>
                    <a:p>
                      <a:r>
                        <a:rPr lang="en-CA" sz="1800" dirty="0"/>
                        <a:t>Repro-</a:t>
                      </a:r>
                      <a:r>
                        <a:rPr lang="en-CA" sz="1800" dirty="0" err="1"/>
                        <a:t>duce</a:t>
                      </a:r>
                      <a:endParaRPr lang="en-CA" sz="1800" dirty="0"/>
                    </a:p>
                  </a:txBody>
                  <a:tcPr marL="185610" marR="185610"/>
                </a:tc>
                <a:tc>
                  <a:txBody>
                    <a:bodyPr/>
                    <a:lstStyle/>
                    <a:p>
                      <a:r>
                        <a:rPr lang="en-US" sz="1800" dirty="0"/>
                        <a:t>Living? (Y/N)</a:t>
                      </a:r>
                      <a:endParaRPr lang="en-CA" sz="1800" dirty="0"/>
                    </a:p>
                  </a:txBody>
                  <a:tcPr marL="185610" marR="185610"/>
                </a:tc>
                <a:extLst>
                  <a:ext uri="{0D108BD9-81ED-4DB2-BD59-A6C34878D82A}">
                    <a16:rowId xmlns:a16="http://schemas.microsoft.com/office/drawing/2014/main" val="2459976681"/>
                  </a:ext>
                </a:extLst>
              </a:tr>
              <a:tr h="501437">
                <a:tc>
                  <a:txBody>
                    <a:bodyPr/>
                    <a:lstStyle/>
                    <a:p>
                      <a:r>
                        <a:rPr lang="en-CA" sz="2200" dirty="0"/>
                        <a:t>Wood</a:t>
                      </a:r>
                    </a:p>
                  </a:txBody>
                  <a:tcPr marL="185610" marR="185610"/>
                </a:tc>
                <a:tc>
                  <a:txBody>
                    <a:bodyPr/>
                    <a:lstStyle/>
                    <a:p>
                      <a:r>
                        <a:rPr lang="en-CA" sz="2200" dirty="0"/>
                        <a:t>x</a:t>
                      </a:r>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r>
                        <a:rPr lang="en-CA" sz="2200" dirty="0"/>
                        <a:t>x</a:t>
                      </a:r>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extLst>
                  <a:ext uri="{0D108BD9-81ED-4DB2-BD59-A6C34878D82A}">
                    <a16:rowId xmlns:a16="http://schemas.microsoft.com/office/drawing/2014/main" val="256995360"/>
                  </a:ext>
                </a:extLst>
              </a:tr>
              <a:tr h="501437">
                <a:tc>
                  <a:txBody>
                    <a:bodyPr/>
                    <a:lstStyle/>
                    <a:p>
                      <a:r>
                        <a:rPr lang="en-CA" sz="2200" dirty="0"/>
                        <a:t>Rock</a:t>
                      </a:r>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extLst>
                  <a:ext uri="{0D108BD9-81ED-4DB2-BD59-A6C34878D82A}">
                    <a16:rowId xmlns:a16="http://schemas.microsoft.com/office/drawing/2014/main" val="3754887247"/>
                  </a:ext>
                </a:extLst>
              </a:tr>
              <a:tr h="501437">
                <a:tc>
                  <a:txBody>
                    <a:bodyPr/>
                    <a:lstStyle/>
                    <a:p>
                      <a:r>
                        <a:rPr lang="en-CA" sz="2200" dirty="0"/>
                        <a:t>Frog</a:t>
                      </a:r>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extLst>
                  <a:ext uri="{0D108BD9-81ED-4DB2-BD59-A6C34878D82A}">
                    <a16:rowId xmlns:a16="http://schemas.microsoft.com/office/drawing/2014/main" val="3785189727"/>
                  </a:ext>
                </a:extLst>
              </a:tr>
              <a:tr h="501437">
                <a:tc>
                  <a:txBody>
                    <a:bodyPr/>
                    <a:lstStyle/>
                    <a:p>
                      <a:r>
                        <a:rPr lang="en-CA" sz="2200" dirty="0"/>
                        <a:t>…</a:t>
                      </a:r>
                    </a:p>
                  </a:txBody>
                  <a:tcPr marL="185610" marR="185610"/>
                </a:tc>
                <a:tc>
                  <a:txBody>
                    <a:bodyPr/>
                    <a:lstStyle/>
                    <a:p>
                      <a:endParaRPr lang="en-CA" sz="2200"/>
                    </a:p>
                  </a:txBody>
                  <a:tcPr marL="185610" marR="185610"/>
                </a:tc>
                <a:tc>
                  <a:txBody>
                    <a:bodyPr/>
                    <a:lstStyle/>
                    <a:p>
                      <a:endParaRPr lang="en-CA" sz="2200"/>
                    </a:p>
                  </a:txBody>
                  <a:tcPr marL="185610" marR="185610"/>
                </a:tc>
                <a:tc>
                  <a:txBody>
                    <a:bodyPr/>
                    <a:lstStyle/>
                    <a:p>
                      <a:endParaRPr lang="en-CA" sz="2200"/>
                    </a:p>
                  </a:txBody>
                  <a:tcPr marL="185610" marR="185610"/>
                </a:tc>
                <a:tc>
                  <a:txBody>
                    <a:bodyPr/>
                    <a:lstStyle/>
                    <a:p>
                      <a:endParaRPr lang="en-CA" sz="220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tc>
                  <a:txBody>
                    <a:bodyPr/>
                    <a:lstStyle/>
                    <a:p>
                      <a:endParaRPr lang="en-CA" sz="2200" dirty="0"/>
                    </a:p>
                  </a:txBody>
                  <a:tcPr marL="185610" marR="185610"/>
                </a:tc>
                <a:extLst>
                  <a:ext uri="{0D108BD9-81ED-4DB2-BD59-A6C34878D82A}">
                    <a16:rowId xmlns:a16="http://schemas.microsoft.com/office/drawing/2014/main" val="902922553"/>
                  </a:ext>
                </a:extLst>
              </a:tr>
            </a:tbl>
          </a:graphicData>
        </a:graphic>
      </p:graphicFrame>
      <p:sp>
        <p:nvSpPr>
          <p:cNvPr id="6" name="Content Placeholder 2">
            <a:extLst>
              <a:ext uri="{FF2B5EF4-FFF2-40B4-BE49-F238E27FC236}">
                <a16:creationId xmlns:a16="http://schemas.microsoft.com/office/drawing/2014/main" id="{830D576F-D5C1-4113-8543-A37A75A3F82B}"/>
              </a:ext>
            </a:extLst>
          </p:cNvPr>
          <p:cNvSpPr txBox="1">
            <a:spLocks/>
          </p:cNvSpPr>
          <p:nvPr/>
        </p:nvSpPr>
        <p:spPr>
          <a:xfrm>
            <a:off x="913774" y="5238204"/>
            <a:ext cx="10363201" cy="139535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800" kern="1200" cap="none" baseline="0">
                <a:solidFill>
                  <a:schemeClr val="tx1"/>
                </a:solidFill>
                <a:effectLst/>
                <a:latin typeface="Book Antiqua" panose="020406020503050303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Book Antiqua" panose="020406020503050303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000" kern="1200" cap="none" baseline="0">
                <a:solidFill>
                  <a:schemeClr val="tx1"/>
                </a:solidFill>
                <a:effectLst/>
                <a:latin typeface="Book Antiqua" panose="020406020503050303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Book Antiqua" panose="020406020503050303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CA" dirty="0"/>
              <a:t>wood, rock, frog, leaf, worm, safety pin, cactus, door, paper, grass, tree, jail, T-shirt, tennis shoe, bicycle, car, human, book, water</a:t>
            </a:r>
          </a:p>
        </p:txBody>
      </p:sp>
    </p:spTree>
    <p:extLst>
      <p:ext uri="{BB962C8B-B14F-4D97-AF65-F5344CB8AC3E}">
        <p14:creationId xmlns:p14="http://schemas.microsoft.com/office/powerpoint/2010/main" val="1040527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DA71-0D96-4274-B34C-FA932065E54D}"/>
              </a:ext>
            </a:extLst>
          </p:cNvPr>
          <p:cNvSpPr>
            <a:spLocks noGrp="1"/>
          </p:cNvSpPr>
          <p:nvPr>
            <p:ph type="title"/>
          </p:nvPr>
        </p:nvSpPr>
        <p:spPr/>
        <p:txBody>
          <a:bodyPr/>
          <a:lstStyle/>
          <a:p>
            <a:r>
              <a:rPr lang="en-CA" dirty="0"/>
              <a:t>More Practice!</a:t>
            </a:r>
          </a:p>
        </p:txBody>
      </p:sp>
      <p:sp>
        <p:nvSpPr>
          <p:cNvPr id="3" name="Content Placeholder 2">
            <a:extLst>
              <a:ext uri="{FF2B5EF4-FFF2-40B4-BE49-F238E27FC236}">
                <a16:creationId xmlns:a16="http://schemas.microsoft.com/office/drawing/2014/main" id="{B8493007-0683-4A13-93B3-E3F0939B838D}"/>
              </a:ext>
            </a:extLst>
          </p:cNvPr>
          <p:cNvSpPr>
            <a:spLocks noGrp="1"/>
          </p:cNvSpPr>
          <p:nvPr>
            <p:ph sz="quarter" idx="13"/>
          </p:nvPr>
        </p:nvSpPr>
        <p:spPr/>
        <p:txBody>
          <a:bodyPr/>
          <a:lstStyle/>
          <a:p>
            <a:r>
              <a:rPr lang="en-CA" dirty="0"/>
              <a:t>Workbook pg. 4, 5</a:t>
            </a:r>
          </a:p>
        </p:txBody>
      </p:sp>
    </p:spTree>
    <p:extLst>
      <p:ext uri="{BB962C8B-B14F-4D97-AF65-F5344CB8AC3E}">
        <p14:creationId xmlns:p14="http://schemas.microsoft.com/office/powerpoint/2010/main" val="248389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haracteristics of Life">
            <a:hlinkClick r:id="" action="ppaction://media"/>
            <a:extLst>
              <a:ext uri="{FF2B5EF4-FFF2-40B4-BE49-F238E27FC236}">
                <a16:creationId xmlns:a16="http://schemas.microsoft.com/office/drawing/2014/main" id="{FA3C94AE-AB88-4858-848E-4386A6783569}"/>
              </a:ext>
            </a:extLst>
          </p:cNvPr>
          <p:cNvPicPr>
            <a:picLocks noGrp="1" noRot="1" noChangeAspect="1"/>
          </p:cNvPicPr>
          <p:nvPr>
            <p:ph sz="quarter" idx="13"/>
            <a:videoFile r:link="rId1"/>
          </p:nvPr>
        </p:nvPicPr>
        <p:blipFill>
          <a:blip r:embed="rId3"/>
          <a:stretch>
            <a:fillRect/>
          </a:stretch>
        </p:blipFill>
        <p:spPr>
          <a:xfrm>
            <a:off x="7937" y="4763"/>
            <a:ext cx="12184063" cy="6852938"/>
          </a:xfrm>
          <a:prstGeom prst="rect">
            <a:avLst/>
          </a:prstGeom>
        </p:spPr>
      </p:pic>
      <p:sp>
        <p:nvSpPr>
          <p:cNvPr id="5" name="Rectangle 4">
            <a:extLst>
              <a:ext uri="{FF2B5EF4-FFF2-40B4-BE49-F238E27FC236}">
                <a16:creationId xmlns:a16="http://schemas.microsoft.com/office/drawing/2014/main" id="{5CED4AA4-A44E-4773-A470-436D9AFC8A8A}"/>
              </a:ext>
            </a:extLst>
          </p:cNvPr>
          <p:cNvSpPr/>
          <p:nvPr/>
        </p:nvSpPr>
        <p:spPr>
          <a:xfrm>
            <a:off x="6530386" y="6488668"/>
            <a:ext cx="5661614" cy="369332"/>
          </a:xfrm>
          <a:prstGeom prst="rect">
            <a:avLst/>
          </a:prstGeom>
        </p:spPr>
        <p:txBody>
          <a:bodyPr wrap="none">
            <a:spAutoFit/>
          </a:bodyPr>
          <a:lstStyle/>
          <a:p>
            <a:r>
              <a:rPr lang="en-CA" dirty="0">
                <a:hlinkClick r:id="rId4"/>
              </a:rPr>
              <a:t>https://www.youtube.com/watch?v=cQPVXrV0GNA&amp;vl=en</a:t>
            </a:r>
            <a:endParaRPr lang="en-CA" dirty="0"/>
          </a:p>
        </p:txBody>
      </p:sp>
      <p:sp>
        <p:nvSpPr>
          <p:cNvPr id="6" name="Title 5">
            <a:extLst>
              <a:ext uri="{FF2B5EF4-FFF2-40B4-BE49-F238E27FC236}">
                <a16:creationId xmlns:a16="http://schemas.microsoft.com/office/drawing/2014/main" id="{607E2CCE-ED22-4873-A7BD-88B4C00A94DF}"/>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31950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F9F5-F380-488E-8E4E-BC84483A8055}"/>
              </a:ext>
            </a:extLst>
          </p:cNvPr>
          <p:cNvSpPr>
            <a:spLocks noGrp="1"/>
          </p:cNvSpPr>
          <p:nvPr>
            <p:ph type="title"/>
          </p:nvPr>
        </p:nvSpPr>
        <p:spPr>
          <a:xfrm>
            <a:off x="913775" y="-128103"/>
            <a:ext cx="10364451" cy="1596177"/>
          </a:xfrm>
        </p:spPr>
        <p:txBody>
          <a:bodyPr/>
          <a:lstStyle/>
          <a:p>
            <a:r>
              <a:rPr lang="en-US" dirty="0"/>
              <a:t>“Is wood alive? Explain”</a:t>
            </a:r>
            <a:endParaRPr lang="en-CA" dirty="0"/>
          </a:p>
        </p:txBody>
      </p:sp>
      <p:graphicFrame>
        <p:nvGraphicFramePr>
          <p:cNvPr id="4" name="Table 4">
            <a:extLst>
              <a:ext uri="{FF2B5EF4-FFF2-40B4-BE49-F238E27FC236}">
                <a16:creationId xmlns:a16="http://schemas.microsoft.com/office/drawing/2014/main" id="{00F2CFFE-D365-45E8-9B1A-E6774D74CA2C}"/>
              </a:ext>
            </a:extLst>
          </p:cNvPr>
          <p:cNvGraphicFramePr>
            <a:graphicFrameLocks noGrp="1"/>
          </p:cNvGraphicFramePr>
          <p:nvPr>
            <p:extLst>
              <p:ext uri="{D42A27DB-BD31-4B8C-83A1-F6EECF244321}">
                <p14:modId xmlns:p14="http://schemas.microsoft.com/office/powerpoint/2010/main" val="1609364641"/>
              </p:ext>
            </p:extLst>
          </p:nvPr>
        </p:nvGraphicFramePr>
        <p:xfrm>
          <a:off x="740095" y="1174459"/>
          <a:ext cx="10853490" cy="4473679"/>
        </p:xfrm>
        <a:graphic>
          <a:graphicData uri="http://schemas.openxmlformats.org/drawingml/2006/table">
            <a:tbl>
              <a:tblPr firstRow="1" bandRow="1">
                <a:tableStyleId>{7DF18680-E054-41AD-8BC1-D1AEF772440D}</a:tableStyleId>
              </a:tblPr>
              <a:tblGrid>
                <a:gridCol w="5409035">
                  <a:extLst>
                    <a:ext uri="{9D8B030D-6E8A-4147-A177-3AD203B41FA5}">
                      <a16:colId xmlns:a16="http://schemas.microsoft.com/office/drawing/2014/main" val="3256520244"/>
                    </a:ext>
                  </a:extLst>
                </a:gridCol>
                <a:gridCol w="5444455">
                  <a:extLst>
                    <a:ext uri="{9D8B030D-6E8A-4147-A177-3AD203B41FA5}">
                      <a16:colId xmlns:a16="http://schemas.microsoft.com/office/drawing/2014/main" val="1372774883"/>
                    </a:ext>
                  </a:extLst>
                </a:gridCol>
              </a:tblGrid>
              <a:tr h="766101">
                <a:tc>
                  <a:txBody>
                    <a:bodyPr/>
                    <a:lstStyle/>
                    <a:p>
                      <a:r>
                        <a:rPr lang="en-US" sz="3200" dirty="0"/>
                        <a:t>Sample Answer</a:t>
                      </a:r>
                      <a:endParaRPr lang="en-CA" sz="3200" dirty="0"/>
                    </a:p>
                  </a:txBody>
                  <a:tcPr/>
                </a:tc>
                <a:tc>
                  <a:txBody>
                    <a:bodyPr/>
                    <a:lstStyle/>
                    <a:p>
                      <a:r>
                        <a:rPr lang="en-US" sz="3200" dirty="0"/>
                        <a:t>Mark + Reason</a:t>
                      </a:r>
                      <a:endParaRPr lang="en-CA" sz="3200" dirty="0"/>
                    </a:p>
                  </a:txBody>
                  <a:tcPr/>
                </a:tc>
                <a:extLst>
                  <a:ext uri="{0D108BD9-81ED-4DB2-BD59-A6C34878D82A}">
                    <a16:rowId xmlns:a16="http://schemas.microsoft.com/office/drawing/2014/main" val="1104961934"/>
                  </a:ext>
                </a:extLst>
              </a:tr>
              <a:tr h="3707578">
                <a:tc>
                  <a:txBody>
                    <a:bodyPr/>
                    <a:lstStyle/>
                    <a:p>
                      <a:pPr marL="0" indent="0">
                        <a:buNone/>
                      </a:pPr>
                      <a:r>
                        <a:rPr lang="en-US" sz="2800" dirty="0"/>
                        <a:t>No, wood is not alive, because although it is made of cells and produces wastes, it does not take in nutrients, use energy, respond to stimuli, grow or reproduce. </a:t>
                      </a:r>
                      <a:endParaRPr lang="en-CA" sz="2800" dirty="0"/>
                    </a:p>
                  </a:txBody>
                  <a:tcPr/>
                </a:tc>
                <a:tc>
                  <a:txBody>
                    <a:bodyPr/>
                    <a:lstStyle/>
                    <a:p>
                      <a:endParaRPr lang="en-US" sz="2400" dirty="0"/>
                    </a:p>
                  </a:txBody>
                  <a:tcPr/>
                </a:tc>
                <a:extLst>
                  <a:ext uri="{0D108BD9-81ED-4DB2-BD59-A6C34878D82A}">
                    <a16:rowId xmlns:a16="http://schemas.microsoft.com/office/drawing/2014/main" val="2332700220"/>
                  </a:ext>
                </a:extLst>
              </a:tr>
            </a:tbl>
          </a:graphicData>
        </a:graphic>
      </p:graphicFrame>
      <p:sp>
        <p:nvSpPr>
          <p:cNvPr id="5" name="TextBox 4">
            <a:extLst>
              <a:ext uri="{FF2B5EF4-FFF2-40B4-BE49-F238E27FC236}">
                <a16:creationId xmlns:a16="http://schemas.microsoft.com/office/drawing/2014/main" id="{98DED33E-248E-4EEC-9F8B-E271990D8C33}"/>
              </a:ext>
            </a:extLst>
          </p:cNvPr>
          <p:cNvSpPr txBox="1"/>
          <p:nvPr/>
        </p:nvSpPr>
        <p:spPr>
          <a:xfrm>
            <a:off x="6166840" y="2006789"/>
            <a:ext cx="5212360" cy="3477875"/>
          </a:xfrm>
          <a:prstGeom prst="rect">
            <a:avLst/>
          </a:prstGeom>
          <a:noFill/>
        </p:spPr>
        <p:txBody>
          <a:bodyPr wrap="square">
            <a:spAutoFit/>
          </a:bodyPr>
          <a:lstStyle/>
          <a:p>
            <a:r>
              <a:rPr lang="en-US" sz="2800" dirty="0"/>
              <a:t>Developing.</a:t>
            </a:r>
          </a:p>
          <a:p>
            <a:pPr marL="457200" indent="-457200">
              <a:buFont typeface="Arial" panose="020B0604020202020204" pitchFamily="34" charset="0"/>
              <a:buChar char="•"/>
            </a:pPr>
            <a:r>
              <a:rPr lang="en-US" sz="2400" dirty="0"/>
              <a:t>Correct: wood is not alive. </a:t>
            </a:r>
          </a:p>
          <a:p>
            <a:pPr marL="457200" indent="-457200">
              <a:buFont typeface="Arial" panose="020B0604020202020204" pitchFamily="34" charset="0"/>
              <a:buChar char="•"/>
            </a:pPr>
            <a:r>
              <a:rPr lang="en-US" sz="2400" dirty="0"/>
              <a:t>Does not explain any of the words used…student could have an inaccurate understanding of concepts and it would be hard to tell</a:t>
            </a:r>
          </a:p>
          <a:p>
            <a:pPr marL="457200" indent="-457200">
              <a:buFont typeface="Arial" panose="020B0604020202020204" pitchFamily="34" charset="0"/>
              <a:buChar char="•"/>
            </a:pPr>
            <a:r>
              <a:rPr lang="en-US" sz="2400" dirty="0"/>
              <a:t>Vocabulary used [mostly] correctly. </a:t>
            </a:r>
          </a:p>
          <a:p>
            <a:pPr marL="457200" indent="-457200">
              <a:buFont typeface="Arial" panose="020B0604020202020204" pitchFamily="34" charset="0"/>
              <a:buChar char="•"/>
            </a:pPr>
            <a:r>
              <a:rPr lang="en-US" sz="2400" dirty="0"/>
              <a:t>If examples are given, some of them may be incorrect. </a:t>
            </a:r>
          </a:p>
        </p:txBody>
      </p:sp>
    </p:spTree>
    <p:extLst>
      <p:ext uri="{BB962C8B-B14F-4D97-AF65-F5344CB8AC3E}">
        <p14:creationId xmlns:p14="http://schemas.microsoft.com/office/powerpoint/2010/main" val="136376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F9F5-F380-488E-8E4E-BC84483A8055}"/>
              </a:ext>
            </a:extLst>
          </p:cNvPr>
          <p:cNvSpPr>
            <a:spLocks noGrp="1"/>
          </p:cNvSpPr>
          <p:nvPr>
            <p:ph type="title"/>
          </p:nvPr>
        </p:nvSpPr>
        <p:spPr>
          <a:xfrm>
            <a:off x="913775" y="-128103"/>
            <a:ext cx="10364451" cy="1596177"/>
          </a:xfrm>
        </p:spPr>
        <p:txBody>
          <a:bodyPr/>
          <a:lstStyle/>
          <a:p>
            <a:r>
              <a:rPr lang="en-US" dirty="0"/>
              <a:t>“Is wood alive? Explain”</a:t>
            </a:r>
            <a:endParaRPr lang="en-CA" dirty="0"/>
          </a:p>
        </p:txBody>
      </p:sp>
      <p:graphicFrame>
        <p:nvGraphicFramePr>
          <p:cNvPr id="4" name="Table 4">
            <a:extLst>
              <a:ext uri="{FF2B5EF4-FFF2-40B4-BE49-F238E27FC236}">
                <a16:creationId xmlns:a16="http://schemas.microsoft.com/office/drawing/2014/main" id="{00F2CFFE-D365-45E8-9B1A-E6774D74CA2C}"/>
              </a:ext>
            </a:extLst>
          </p:cNvPr>
          <p:cNvGraphicFramePr>
            <a:graphicFrameLocks noGrp="1"/>
          </p:cNvGraphicFramePr>
          <p:nvPr>
            <p:extLst>
              <p:ext uri="{D42A27DB-BD31-4B8C-83A1-F6EECF244321}">
                <p14:modId xmlns:p14="http://schemas.microsoft.com/office/powerpoint/2010/main" val="2210054541"/>
              </p:ext>
            </p:extLst>
          </p:nvPr>
        </p:nvGraphicFramePr>
        <p:xfrm>
          <a:off x="740095" y="1174459"/>
          <a:ext cx="10853490" cy="5155221"/>
        </p:xfrm>
        <a:graphic>
          <a:graphicData uri="http://schemas.openxmlformats.org/drawingml/2006/table">
            <a:tbl>
              <a:tblPr firstRow="1" bandRow="1">
                <a:tableStyleId>{7DF18680-E054-41AD-8BC1-D1AEF772440D}</a:tableStyleId>
              </a:tblPr>
              <a:tblGrid>
                <a:gridCol w="5409035">
                  <a:extLst>
                    <a:ext uri="{9D8B030D-6E8A-4147-A177-3AD203B41FA5}">
                      <a16:colId xmlns:a16="http://schemas.microsoft.com/office/drawing/2014/main" val="3256520244"/>
                    </a:ext>
                  </a:extLst>
                </a:gridCol>
                <a:gridCol w="5444455">
                  <a:extLst>
                    <a:ext uri="{9D8B030D-6E8A-4147-A177-3AD203B41FA5}">
                      <a16:colId xmlns:a16="http://schemas.microsoft.com/office/drawing/2014/main" val="1372774883"/>
                    </a:ext>
                  </a:extLst>
                </a:gridCol>
              </a:tblGrid>
              <a:tr h="1138944">
                <a:tc>
                  <a:txBody>
                    <a:bodyPr/>
                    <a:lstStyle/>
                    <a:p>
                      <a:r>
                        <a:rPr lang="en-US" sz="3200" dirty="0"/>
                        <a:t>Sample Answer</a:t>
                      </a:r>
                      <a:endParaRPr lang="en-CA" sz="3200" dirty="0"/>
                    </a:p>
                  </a:txBody>
                  <a:tcPr/>
                </a:tc>
                <a:tc>
                  <a:txBody>
                    <a:bodyPr/>
                    <a:lstStyle/>
                    <a:p>
                      <a:r>
                        <a:rPr lang="en-US" sz="3200" dirty="0"/>
                        <a:t>Mark + Reason</a:t>
                      </a:r>
                      <a:endParaRPr lang="en-CA" sz="3200" dirty="0"/>
                    </a:p>
                  </a:txBody>
                  <a:tcPr/>
                </a:tc>
                <a:extLst>
                  <a:ext uri="{0D108BD9-81ED-4DB2-BD59-A6C34878D82A}">
                    <a16:rowId xmlns:a16="http://schemas.microsoft.com/office/drawing/2014/main" val="1104961934"/>
                  </a:ext>
                </a:extLst>
              </a:tr>
              <a:tr h="4016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Yes, wood is alive, because it has cells and uses energy. It grows and reproduces. </a:t>
                      </a:r>
                      <a:endParaRPr lang="en-CA" sz="2800" dirty="0"/>
                    </a:p>
                  </a:txBody>
                  <a:tcPr/>
                </a:tc>
                <a:tc>
                  <a:txBody>
                    <a:bodyPr/>
                    <a:lstStyle/>
                    <a:p>
                      <a:endParaRPr lang="en-CA" sz="2800" dirty="0"/>
                    </a:p>
                  </a:txBody>
                  <a:tcPr/>
                </a:tc>
                <a:extLst>
                  <a:ext uri="{0D108BD9-81ED-4DB2-BD59-A6C34878D82A}">
                    <a16:rowId xmlns:a16="http://schemas.microsoft.com/office/drawing/2014/main" val="2332700220"/>
                  </a:ext>
                </a:extLst>
              </a:tr>
            </a:tbl>
          </a:graphicData>
        </a:graphic>
      </p:graphicFrame>
      <p:sp>
        <p:nvSpPr>
          <p:cNvPr id="8" name="TextBox 7">
            <a:extLst>
              <a:ext uri="{FF2B5EF4-FFF2-40B4-BE49-F238E27FC236}">
                <a16:creationId xmlns:a16="http://schemas.microsoft.com/office/drawing/2014/main" id="{31BAE69C-C354-44B6-8457-C80CC4840995}"/>
              </a:ext>
            </a:extLst>
          </p:cNvPr>
          <p:cNvSpPr txBox="1"/>
          <p:nvPr/>
        </p:nvSpPr>
        <p:spPr>
          <a:xfrm>
            <a:off x="6166840" y="2333397"/>
            <a:ext cx="5285065" cy="3970318"/>
          </a:xfrm>
          <a:prstGeom prst="rect">
            <a:avLst/>
          </a:prstGeom>
          <a:noFill/>
        </p:spPr>
        <p:txBody>
          <a:bodyPr wrap="square">
            <a:spAutoFit/>
          </a:bodyPr>
          <a:lstStyle/>
          <a:p>
            <a:r>
              <a:rPr lang="en-US" sz="2800" dirty="0"/>
              <a:t>Emerging.</a:t>
            </a:r>
          </a:p>
          <a:p>
            <a:pPr marL="457200" indent="-457200">
              <a:buFont typeface="Arial" panose="020B0604020202020204" pitchFamily="34" charset="0"/>
              <a:buChar char="•"/>
            </a:pPr>
            <a:r>
              <a:rPr lang="en-US" sz="2800" dirty="0"/>
              <a:t>Incorrect: wood is not alive</a:t>
            </a:r>
          </a:p>
          <a:p>
            <a:pPr marL="457200" indent="-457200">
              <a:buFont typeface="Arial" panose="020B0604020202020204" pitchFamily="34" charset="0"/>
              <a:buChar char="•"/>
            </a:pPr>
            <a:r>
              <a:rPr lang="en-US" sz="2800" dirty="0"/>
              <a:t>Does not explain any of the words used…student could have an inaccurate understanding of concepts</a:t>
            </a:r>
          </a:p>
          <a:p>
            <a:pPr marL="457200" indent="-457200">
              <a:buFont typeface="Arial" panose="020B0604020202020204" pitchFamily="34" charset="0"/>
              <a:buChar char="•"/>
            </a:pPr>
            <a:r>
              <a:rPr lang="en-US" sz="2800" dirty="0"/>
              <a:t>Vocabulary used incorrectly: wood does not use energy, grow, or reproduce. </a:t>
            </a:r>
            <a:endParaRPr lang="en-CA" sz="2800" dirty="0"/>
          </a:p>
        </p:txBody>
      </p:sp>
    </p:spTree>
    <p:extLst>
      <p:ext uri="{BB962C8B-B14F-4D97-AF65-F5344CB8AC3E}">
        <p14:creationId xmlns:p14="http://schemas.microsoft.com/office/powerpoint/2010/main" val="16135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F9F5-F380-488E-8E4E-BC84483A8055}"/>
              </a:ext>
            </a:extLst>
          </p:cNvPr>
          <p:cNvSpPr>
            <a:spLocks noGrp="1"/>
          </p:cNvSpPr>
          <p:nvPr>
            <p:ph type="title"/>
          </p:nvPr>
        </p:nvSpPr>
        <p:spPr>
          <a:xfrm>
            <a:off x="913775" y="-128103"/>
            <a:ext cx="10364451" cy="1596177"/>
          </a:xfrm>
        </p:spPr>
        <p:txBody>
          <a:bodyPr/>
          <a:lstStyle/>
          <a:p>
            <a:r>
              <a:rPr lang="en-US" dirty="0"/>
              <a:t>“Is wood alive? Explain”</a:t>
            </a:r>
            <a:endParaRPr lang="en-CA" dirty="0"/>
          </a:p>
        </p:txBody>
      </p:sp>
      <p:graphicFrame>
        <p:nvGraphicFramePr>
          <p:cNvPr id="4" name="Table 4">
            <a:extLst>
              <a:ext uri="{FF2B5EF4-FFF2-40B4-BE49-F238E27FC236}">
                <a16:creationId xmlns:a16="http://schemas.microsoft.com/office/drawing/2014/main" id="{00F2CFFE-D365-45E8-9B1A-E6774D74CA2C}"/>
              </a:ext>
            </a:extLst>
          </p:cNvPr>
          <p:cNvGraphicFramePr>
            <a:graphicFrameLocks noGrp="1"/>
          </p:cNvGraphicFramePr>
          <p:nvPr>
            <p:extLst>
              <p:ext uri="{D42A27DB-BD31-4B8C-83A1-F6EECF244321}">
                <p14:modId xmlns:p14="http://schemas.microsoft.com/office/powerpoint/2010/main" val="47779056"/>
              </p:ext>
            </p:extLst>
          </p:nvPr>
        </p:nvGraphicFramePr>
        <p:xfrm>
          <a:off x="740095" y="1174459"/>
          <a:ext cx="10853490" cy="5331567"/>
        </p:xfrm>
        <a:graphic>
          <a:graphicData uri="http://schemas.openxmlformats.org/drawingml/2006/table">
            <a:tbl>
              <a:tblPr firstRow="1" bandRow="1">
                <a:tableStyleId>{7DF18680-E054-41AD-8BC1-D1AEF772440D}</a:tableStyleId>
              </a:tblPr>
              <a:tblGrid>
                <a:gridCol w="5409035">
                  <a:extLst>
                    <a:ext uri="{9D8B030D-6E8A-4147-A177-3AD203B41FA5}">
                      <a16:colId xmlns:a16="http://schemas.microsoft.com/office/drawing/2014/main" val="3256520244"/>
                    </a:ext>
                  </a:extLst>
                </a:gridCol>
                <a:gridCol w="5444455">
                  <a:extLst>
                    <a:ext uri="{9D8B030D-6E8A-4147-A177-3AD203B41FA5}">
                      <a16:colId xmlns:a16="http://schemas.microsoft.com/office/drawing/2014/main" val="1372774883"/>
                    </a:ext>
                  </a:extLst>
                </a:gridCol>
              </a:tblGrid>
              <a:tr h="555175">
                <a:tc>
                  <a:txBody>
                    <a:bodyPr/>
                    <a:lstStyle/>
                    <a:p>
                      <a:r>
                        <a:rPr lang="en-US" sz="3200" dirty="0"/>
                        <a:t>Sample Answer</a:t>
                      </a:r>
                      <a:endParaRPr lang="en-CA" sz="3200" dirty="0"/>
                    </a:p>
                  </a:txBody>
                  <a:tcPr/>
                </a:tc>
                <a:tc>
                  <a:txBody>
                    <a:bodyPr/>
                    <a:lstStyle/>
                    <a:p>
                      <a:r>
                        <a:rPr lang="en-US" sz="3200" dirty="0"/>
                        <a:t>Mark + Reason</a:t>
                      </a:r>
                      <a:endParaRPr lang="en-CA" sz="3200" dirty="0"/>
                    </a:p>
                  </a:txBody>
                  <a:tcPr/>
                </a:tc>
                <a:extLst>
                  <a:ext uri="{0D108BD9-81ED-4DB2-BD59-A6C34878D82A}">
                    <a16:rowId xmlns:a16="http://schemas.microsoft.com/office/drawing/2014/main" val="1104961934"/>
                  </a:ext>
                </a:extLst>
              </a:tr>
              <a:tr h="4752447">
                <a:tc>
                  <a:txBody>
                    <a:bodyPr/>
                    <a:lstStyle/>
                    <a:p>
                      <a:pPr marL="0" indent="0">
                        <a:buNone/>
                      </a:pPr>
                      <a:r>
                        <a:rPr lang="en-US" sz="2800" dirty="0"/>
                        <a:t>No, wood is not alive, because although it is made of cells (which you can see under a microscope), produces wastes (such as pieces of wood that fall off and are not needed anymore), and reproduces (because other plants grow from it), it does not use energy, take in nutrients, or grow. </a:t>
                      </a:r>
                      <a:endParaRPr lang="en-CA" sz="2800" dirty="0"/>
                    </a:p>
                  </a:txBody>
                  <a:tcPr/>
                </a:tc>
                <a:tc>
                  <a:txBody>
                    <a:bodyPr/>
                    <a:lstStyle/>
                    <a:p>
                      <a:endParaRPr lang="en-US" sz="2400" dirty="0"/>
                    </a:p>
                  </a:txBody>
                  <a:tcPr/>
                </a:tc>
                <a:extLst>
                  <a:ext uri="{0D108BD9-81ED-4DB2-BD59-A6C34878D82A}">
                    <a16:rowId xmlns:a16="http://schemas.microsoft.com/office/drawing/2014/main" val="2332700220"/>
                  </a:ext>
                </a:extLst>
              </a:tr>
            </a:tbl>
          </a:graphicData>
        </a:graphic>
      </p:graphicFrame>
      <p:sp>
        <p:nvSpPr>
          <p:cNvPr id="5" name="TextBox 4">
            <a:extLst>
              <a:ext uri="{FF2B5EF4-FFF2-40B4-BE49-F238E27FC236}">
                <a16:creationId xmlns:a16="http://schemas.microsoft.com/office/drawing/2014/main" id="{0898DCEA-7077-4F29-97F1-9BEFFABF14AD}"/>
              </a:ext>
            </a:extLst>
          </p:cNvPr>
          <p:cNvSpPr txBox="1"/>
          <p:nvPr/>
        </p:nvSpPr>
        <p:spPr>
          <a:xfrm>
            <a:off x="6258560" y="1796602"/>
            <a:ext cx="5193345" cy="4585871"/>
          </a:xfrm>
          <a:prstGeom prst="rect">
            <a:avLst/>
          </a:prstGeom>
          <a:noFill/>
        </p:spPr>
        <p:txBody>
          <a:bodyPr wrap="square">
            <a:spAutoFit/>
          </a:bodyPr>
          <a:lstStyle/>
          <a:p>
            <a:r>
              <a:rPr lang="en-US" sz="2800" dirty="0"/>
              <a:t>Proficient</a:t>
            </a:r>
          </a:p>
          <a:p>
            <a:pPr marL="457200" indent="-457200">
              <a:buFont typeface="Arial" panose="020B0604020202020204" pitchFamily="34" charset="0"/>
              <a:buChar char="•"/>
            </a:pPr>
            <a:r>
              <a:rPr lang="en-US" sz="2400" dirty="0"/>
              <a:t>Correct: wood is not alive. </a:t>
            </a:r>
          </a:p>
          <a:p>
            <a:pPr marL="457200" indent="-457200">
              <a:buFont typeface="Arial" panose="020B0604020202020204" pitchFamily="34" charset="0"/>
              <a:buChar char="•"/>
            </a:pPr>
            <a:r>
              <a:rPr lang="en-US" sz="2400" dirty="0"/>
              <a:t>Explains some, but not all, of the words used. </a:t>
            </a:r>
          </a:p>
          <a:p>
            <a:pPr marL="457200" indent="-457200">
              <a:buFont typeface="Arial" panose="020B0604020202020204" pitchFamily="34" charset="0"/>
              <a:buChar char="•"/>
            </a:pPr>
            <a:r>
              <a:rPr lang="en-US" sz="2400" dirty="0"/>
              <a:t>Vocabulary used correctly overall...maybe one or two minor mistakes. Student mostly has a good understanding.</a:t>
            </a:r>
          </a:p>
          <a:p>
            <a:pPr marL="914400" lvl="1" indent="-457200">
              <a:buFont typeface="Arial" panose="020B0604020202020204" pitchFamily="34" charset="0"/>
              <a:buChar char="•"/>
            </a:pPr>
            <a:r>
              <a:rPr lang="en-US" sz="2400" dirty="0"/>
              <a:t>“Reproduces” was explained incorrectly, but the student recognizes that new living things are formed during reproduction.  </a:t>
            </a:r>
          </a:p>
        </p:txBody>
      </p:sp>
    </p:spTree>
    <p:extLst>
      <p:ext uri="{BB962C8B-B14F-4D97-AF65-F5344CB8AC3E}">
        <p14:creationId xmlns:p14="http://schemas.microsoft.com/office/powerpoint/2010/main" val="372976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F9F5-F380-488E-8E4E-BC84483A8055}"/>
              </a:ext>
            </a:extLst>
          </p:cNvPr>
          <p:cNvSpPr>
            <a:spLocks noGrp="1"/>
          </p:cNvSpPr>
          <p:nvPr>
            <p:ph type="title"/>
          </p:nvPr>
        </p:nvSpPr>
        <p:spPr>
          <a:xfrm>
            <a:off x="913775" y="-128103"/>
            <a:ext cx="10364451" cy="1596177"/>
          </a:xfrm>
        </p:spPr>
        <p:txBody>
          <a:bodyPr/>
          <a:lstStyle/>
          <a:p>
            <a:r>
              <a:rPr lang="en-US" dirty="0"/>
              <a:t>“Is wood alive? Explain.”</a:t>
            </a:r>
            <a:endParaRPr lang="en-CA" dirty="0"/>
          </a:p>
        </p:txBody>
      </p:sp>
      <p:graphicFrame>
        <p:nvGraphicFramePr>
          <p:cNvPr id="4" name="Table 4">
            <a:extLst>
              <a:ext uri="{FF2B5EF4-FFF2-40B4-BE49-F238E27FC236}">
                <a16:creationId xmlns:a16="http://schemas.microsoft.com/office/drawing/2014/main" id="{00F2CFFE-D365-45E8-9B1A-E6774D74CA2C}"/>
              </a:ext>
            </a:extLst>
          </p:cNvPr>
          <p:cNvGraphicFramePr>
            <a:graphicFrameLocks noGrp="1"/>
          </p:cNvGraphicFramePr>
          <p:nvPr>
            <p:extLst>
              <p:ext uri="{D42A27DB-BD31-4B8C-83A1-F6EECF244321}">
                <p14:modId xmlns:p14="http://schemas.microsoft.com/office/powerpoint/2010/main" val="3524374487"/>
              </p:ext>
            </p:extLst>
          </p:nvPr>
        </p:nvGraphicFramePr>
        <p:xfrm>
          <a:off x="740095" y="1174459"/>
          <a:ext cx="10853490" cy="4816050"/>
        </p:xfrm>
        <a:graphic>
          <a:graphicData uri="http://schemas.openxmlformats.org/drawingml/2006/table">
            <a:tbl>
              <a:tblPr firstRow="1" bandRow="1">
                <a:tableStyleId>{7DF18680-E054-41AD-8BC1-D1AEF772440D}</a:tableStyleId>
              </a:tblPr>
              <a:tblGrid>
                <a:gridCol w="5409035">
                  <a:extLst>
                    <a:ext uri="{9D8B030D-6E8A-4147-A177-3AD203B41FA5}">
                      <a16:colId xmlns:a16="http://schemas.microsoft.com/office/drawing/2014/main" val="3256520244"/>
                    </a:ext>
                  </a:extLst>
                </a:gridCol>
                <a:gridCol w="5444455">
                  <a:extLst>
                    <a:ext uri="{9D8B030D-6E8A-4147-A177-3AD203B41FA5}">
                      <a16:colId xmlns:a16="http://schemas.microsoft.com/office/drawing/2014/main" val="1372774883"/>
                    </a:ext>
                  </a:extLst>
                </a:gridCol>
              </a:tblGrid>
              <a:tr h="762210">
                <a:tc>
                  <a:txBody>
                    <a:bodyPr/>
                    <a:lstStyle/>
                    <a:p>
                      <a:r>
                        <a:rPr lang="en-US" sz="2400" dirty="0"/>
                        <a:t>Sample Answer</a:t>
                      </a:r>
                      <a:endParaRPr lang="en-CA" sz="2400" dirty="0"/>
                    </a:p>
                  </a:txBody>
                  <a:tcPr/>
                </a:tc>
                <a:tc>
                  <a:txBody>
                    <a:bodyPr/>
                    <a:lstStyle/>
                    <a:p>
                      <a:r>
                        <a:rPr lang="en-US" sz="3200" dirty="0"/>
                        <a:t>Mark + Reason</a:t>
                      </a:r>
                      <a:endParaRPr lang="en-CA" sz="3200" dirty="0"/>
                    </a:p>
                  </a:txBody>
                  <a:tcPr/>
                </a:tc>
                <a:extLst>
                  <a:ext uri="{0D108BD9-81ED-4DB2-BD59-A6C34878D82A}">
                    <a16:rowId xmlns:a16="http://schemas.microsoft.com/office/drawing/2014/main" val="1104961934"/>
                  </a:ext>
                </a:extLst>
              </a:tr>
              <a:tr h="2687793">
                <a:tc>
                  <a:txBody>
                    <a:bodyPr/>
                    <a:lstStyle/>
                    <a:p>
                      <a:pPr marL="0" indent="0">
                        <a:buNone/>
                      </a:pPr>
                      <a:r>
                        <a:rPr lang="en-US" sz="2000" dirty="0"/>
                        <a:t>No, wood is not alive. It is made of cells (as shown in Robert Hooke’s microscope slides), and it produces waste (because as it breaks down, pieces of bark and wood fall off and are used as nutrients for other animals). But it does not have all 7 characteristics of living things. It does not take in any nutrients, it does not use energy, it does not respond to stimuli (if you ‘cut the wood’, the wound will not heal). It also does not grow in size or in cell number (in contrast, wood will only deteriorate over time), and does not reproduce (because wood cannot make new copies of itself.) Therefore, wood is not a living thing. </a:t>
                      </a:r>
                      <a:endParaRPr lang="en-CA" sz="2000" dirty="0"/>
                    </a:p>
                  </a:txBody>
                  <a:tcPr/>
                </a:tc>
                <a:tc>
                  <a:txBody>
                    <a:bodyPr/>
                    <a:lstStyle/>
                    <a:p>
                      <a:endParaRPr lang="en-US" sz="2400" dirty="0"/>
                    </a:p>
                  </a:txBody>
                  <a:tcPr/>
                </a:tc>
                <a:extLst>
                  <a:ext uri="{0D108BD9-81ED-4DB2-BD59-A6C34878D82A}">
                    <a16:rowId xmlns:a16="http://schemas.microsoft.com/office/drawing/2014/main" val="2332700220"/>
                  </a:ext>
                </a:extLst>
              </a:tr>
            </a:tbl>
          </a:graphicData>
        </a:graphic>
      </p:graphicFrame>
      <p:sp>
        <p:nvSpPr>
          <p:cNvPr id="5" name="TextBox 4">
            <a:extLst>
              <a:ext uri="{FF2B5EF4-FFF2-40B4-BE49-F238E27FC236}">
                <a16:creationId xmlns:a16="http://schemas.microsoft.com/office/drawing/2014/main" id="{4DA71B8D-E1EA-41CD-81C0-F1351CDAC308}"/>
              </a:ext>
            </a:extLst>
          </p:cNvPr>
          <p:cNvSpPr txBox="1"/>
          <p:nvPr/>
        </p:nvSpPr>
        <p:spPr>
          <a:xfrm>
            <a:off x="6096000" y="1959728"/>
            <a:ext cx="5355905" cy="3847207"/>
          </a:xfrm>
          <a:prstGeom prst="rect">
            <a:avLst/>
          </a:prstGeom>
          <a:noFill/>
        </p:spPr>
        <p:txBody>
          <a:bodyPr wrap="square">
            <a:spAutoFit/>
          </a:bodyPr>
          <a:lstStyle/>
          <a:p>
            <a:r>
              <a:rPr lang="en-US" sz="2800" dirty="0"/>
              <a:t>Extending.</a:t>
            </a:r>
          </a:p>
          <a:p>
            <a:pPr marL="457200" indent="-457200">
              <a:buFont typeface="Arial" panose="020B0604020202020204" pitchFamily="34" charset="0"/>
              <a:buChar char="•"/>
            </a:pPr>
            <a:r>
              <a:rPr lang="en-US" sz="2400" dirty="0"/>
              <a:t>Correct: wood is not alive. </a:t>
            </a:r>
          </a:p>
          <a:p>
            <a:pPr marL="457200" indent="-457200">
              <a:buFont typeface="Arial" panose="020B0604020202020204" pitchFamily="34" charset="0"/>
              <a:buChar char="•"/>
            </a:pPr>
            <a:r>
              <a:rPr lang="en-US" sz="2400" dirty="0"/>
              <a:t>Explains all the words used. Gives examples and counterexamples to show a sophisticated understanding.</a:t>
            </a:r>
          </a:p>
          <a:p>
            <a:pPr marL="457200" indent="-457200">
              <a:buFont typeface="Arial" panose="020B0604020202020204" pitchFamily="34" charset="0"/>
              <a:buChar char="•"/>
            </a:pPr>
            <a:r>
              <a:rPr lang="en-US" sz="2400" dirty="0"/>
              <a:t>Uses all vocabulary accurately. </a:t>
            </a:r>
          </a:p>
          <a:p>
            <a:pPr marL="457200" indent="-457200">
              <a:buFont typeface="Arial" panose="020B0604020202020204" pitchFamily="34" charset="0"/>
              <a:buChar char="•"/>
            </a:pPr>
            <a:r>
              <a:rPr lang="en-US" sz="2400" dirty="0"/>
              <a:t>Goes above and beyond (e.g. recognizes that the “waste” of the wood can be used as nutrients for other living things”)</a:t>
            </a:r>
          </a:p>
        </p:txBody>
      </p:sp>
    </p:spTree>
    <p:extLst>
      <p:ext uri="{BB962C8B-B14F-4D97-AF65-F5344CB8AC3E}">
        <p14:creationId xmlns:p14="http://schemas.microsoft.com/office/powerpoint/2010/main" val="354854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Introduction to Cells">
            <a:hlinkClick r:id="" action="ppaction://media"/>
            <a:extLst>
              <a:ext uri="{FF2B5EF4-FFF2-40B4-BE49-F238E27FC236}">
                <a16:creationId xmlns:a16="http://schemas.microsoft.com/office/drawing/2014/main" id="{3AADD1EA-C800-487A-B377-54E1D28BF9B0}"/>
              </a:ext>
            </a:extLst>
          </p:cNvPr>
          <p:cNvPicPr>
            <a:picLocks noRot="1" noChangeAspect="1"/>
          </p:cNvPicPr>
          <p:nvPr>
            <a:videoFile r:link="rId1"/>
          </p:nvPr>
        </p:nvPicPr>
        <p:blipFill>
          <a:blip r:embed="rId4"/>
          <a:stretch>
            <a:fillRect/>
          </a:stretch>
        </p:blipFill>
        <p:spPr>
          <a:xfrm>
            <a:off x="519503" y="2110154"/>
            <a:ext cx="5261631" cy="2959668"/>
          </a:xfrm>
          <a:prstGeom prst="rect">
            <a:avLst/>
          </a:prstGeom>
        </p:spPr>
      </p:pic>
      <p:sp>
        <p:nvSpPr>
          <p:cNvPr id="12" name="TextBox 11">
            <a:extLst>
              <a:ext uri="{FF2B5EF4-FFF2-40B4-BE49-F238E27FC236}">
                <a16:creationId xmlns:a16="http://schemas.microsoft.com/office/drawing/2014/main" id="{F97F8D32-220F-4934-83C7-6C901E9A34A9}"/>
              </a:ext>
            </a:extLst>
          </p:cNvPr>
          <p:cNvSpPr txBox="1"/>
          <p:nvPr/>
        </p:nvSpPr>
        <p:spPr>
          <a:xfrm>
            <a:off x="338697" y="5358767"/>
            <a:ext cx="6097656" cy="307777"/>
          </a:xfrm>
          <a:prstGeom prst="rect">
            <a:avLst/>
          </a:prstGeom>
          <a:noFill/>
        </p:spPr>
        <p:txBody>
          <a:bodyPr wrap="square">
            <a:spAutoFit/>
          </a:bodyPr>
          <a:lstStyle/>
          <a:p>
            <a:r>
              <a:rPr lang="en-CA" sz="1400" dirty="0">
                <a:hlinkClick r:id="rId5"/>
              </a:rPr>
              <a:t>https://www.youtube.com/watch?v=gFuEo2ccTPA&amp;ab_channel=FrankGregorio</a:t>
            </a:r>
            <a:r>
              <a:rPr lang="en-CA" sz="1400" dirty="0"/>
              <a:t> </a:t>
            </a:r>
          </a:p>
        </p:txBody>
      </p:sp>
      <p:sp>
        <p:nvSpPr>
          <p:cNvPr id="13" name="Title 1">
            <a:extLst>
              <a:ext uri="{FF2B5EF4-FFF2-40B4-BE49-F238E27FC236}">
                <a16:creationId xmlns:a16="http://schemas.microsoft.com/office/drawing/2014/main" id="{25DFD0B5-F234-431C-9237-BB3DC9DB8F85}"/>
              </a:ext>
            </a:extLst>
          </p:cNvPr>
          <p:cNvSpPr>
            <a:spLocks noGrp="1"/>
          </p:cNvSpPr>
          <p:nvPr>
            <p:ph type="title"/>
          </p:nvPr>
        </p:nvSpPr>
        <p:spPr>
          <a:xfrm>
            <a:off x="913775" y="618517"/>
            <a:ext cx="10364451" cy="1596177"/>
          </a:xfrm>
        </p:spPr>
        <p:txBody>
          <a:bodyPr/>
          <a:lstStyle/>
          <a:p>
            <a:r>
              <a:rPr lang="en-CA" dirty="0"/>
              <a:t>1) Living things are made of cells</a:t>
            </a:r>
          </a:p>
        </p:txBody>
      </p:sp>
      <p:pic>
        <p:nvPicPr>
          <p:cNvPr id="14" name="Online Media 13" title="What are cells | Cells | Biology | FuseSchool">
            <a:hlinkClick r:id="" action="ppaction://media"/>
            <a:extLst>
              <a:ext uri="{FF2B5EF4-FFF2-40B4-BE49-F238E27FC236}">
                <a16:creationId xmlns:a16="http://schemas.microsoft.com/office/drawing/2014/main" id="{17BC432B-AD88-4DAF-BB77-221D2C2C4C66}"/>
              </a:ext>
            </a:extLst>
          </p:cNvPr>
          <p:cNvPicPr>
            <a:picLocks noRot="1" noChangeAspect="1"/>
          </p:cNvPicPr>
          <p:nvPr>
            <a:videoFile r:link="rId2"/>
          </p:nvPr>
        </p:nvPicPr>
        <p:blipFill>
          <a:blip r:embed="rId6"/>
          <a:stretch>
            <a:fillRect/>
          </a:stretch>
        </p:blipFill>
        <p:spPr>
          <a:xfrm>
            <a:off x="6312931" y="2956568"/>
            <a:ext cx="5240162" cy="2947591"/>
          </a:xfrm>
          <a:prstGeom prst="rect">
            <a:avLst/>
          </a:prstGeom>
        </p:spPr>
      </p:pic>
      <p:sp>
        <p:nvSpPr>
          <p:cNvPr id="16" name="TextBox 15">
            <a:extLst>
              <a:ext uri="{FF2B5EF4-FFF2-40B4-BE49-F238E27FC236}">
                <a16:creationId xmlns:a16="http://schemas.microsoft.com/office/drawing/2014/main" id="{633BD7FC-A4B5-4C13-8807-6DFBCB7EE6E2}"/>
              </a:ext>
            </a:extLst>
          </p:cNvPr>
          <p:cNvSpPr txBox="1"/>
          <p:nvPr/>
        </p:nvSpPr>
        <p:spPr>
          <a:xfrm>
            <a:off x="6312931" y="2288876"/>
            <a:ext cx="6097464" cy="523220"/>
          </a:xfrm>
          <a:prstGeom prst="rect">
            <a:avLst/>
          </a:prstGeom>
          <a:noFill/>
        </p:spPr>
        <p:txBody>
          <a:bodyPr wrap="square">
            <a:spAutoFit/>
          </a:bodyPr>
          <a:lstStyle/>
          <a:p>
            <a:r>
              <a:rPr lang="en-CA" sz="1400" dirty="0">
                <a:hlinkClick r:id="rId7"/>
              </a:rPr>
              <a:t>https://www.youtube.com/watch?v=M1wdIdCOk-Y&amp;ab_channel=FuseSchool-GlobalEducation</a:t>
            </a:r>
            <a:r>
              <a:rPr lang="en-CA" sz="1400" dirty="0"/>
              <a:t> </a:t>
            </a:r>
          </a:p>
        </p:txBody>
      </p:sp>
    </p:spTree>
    <p:extLst>
      <p:ext uri="{BB962C8B-B14F-4D97-AF65-F5344CB8AC3E}">
        <p14:creationId xmlns:p14="http://schemas.microsoft.com/office/powerpoint/2010/main" val="22273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5B7E-708B-43DC-81B0-4B0FC2DFCC98}"/>
              </a:ext>
            </a:extLst>
          </p:cNvPr>
          <p:cNvSpPr>
            <a:spLocks noGrp="1"/>
          </p:cNvSpPr>
          <p:nvPr>
            <p:ph type="title"/>
          </p:nvPr>
        </p:nvSpPr>
        <p:spPr>
          <a:xfrm>
            <a:off x="913775" y="-423213"/>
            <a:ext cx="10364451" cy="1596177"/>
          </a:xfrm>
        </p:spPr>
        <p:txBody>
          <a:bodyPr/>
          <a:lstStyle/>
          <a:p>
            <a:r>
              <a:rPr lang="en-CA" dirty="0"/>
              <a:t>1) Living things are made of cells</a:t>
            </a:r>
          </a:p>
        </p:txBody>
      </p:sp>
      <p:sp>
        <p:nvSpPr>
          <p:cNvPr id="11" name="Content Placeholder 10">
            <a:extLst>
              <a:ext uri="{FF2B5EF4-FFF2-40B4-BE49-F238E27FC236}">
                <a16:creationId xmlns:a16="http://schemas.microsoft.com/office/drawing/2014/main" id="{41D6F679-D1CC-4088-887D-CDBB4F322B61}"/>
              </a:ext>
            </a:extLst>
          </p:cNvPr>
          <p:cNvSpPr>
            <a:spLocks noGrp="1"/>
          </p:cNvSpPr>
          <p:nvPr>
            <p:ph sz="quarter" idx="13"/>
          </p:nvPr>
        </p:nvSpPr>
        <p:spPr/>
        <p:txBody>
          <a:bodyPr/>
          <a:lstStyle/>
          <a:p>
            <a:pPr marL="0" indent="0">
              <a:buNone/>
            </a:pPr>
            <a:endParaRPr lang="en-CA" dirty="0"/>
          </a:p>
        </p:txBody>
      </p:sp>
      <p:pic>
        <p:nvPicPr>
          <p:cNvPr id="1040" name="Picture 16" descr="Related image">
            <a:extLst>
              <a:ext uri="{FF2B5EF4-FFF2-40B4-BE49-F238E27FC236}">
                <a16:creationId xmlns:a16="http://schemas.microsoft.com/office/drawing/2014/main" id="{B964B808-CC4B-40E4-A6B1-D4957C813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478" y="1172964"/>
            <a:ext cx="6492649" cy="48644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acteria cell shapes">
            <a:extLst>
              <a:ext uri="{FF2B5EF4-FFF2-40B4-BE49-F238E27FC236}">
                <a16:creationId xmlns:a16="http://schemas.microsoft.com/office/drawing/2014/main" id="{5F932132-C938-4004-8A48-BCB8A6262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73" y="1108362"/>
            <a:ext cx="4221761" cy="28145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5CE9B07-8FA8-4A8F-AC3E-AC338DB1E382}"/>
              </a:ext>
            </a:extLst>
          </p:cNvPr>
          <p:cNvSpPr txBox="1"/>
          <p:nvPr/>
        </p:nvSpPr>
        <p:spPr>
          <a:xfrm>
            <a:off x="0" y="6462318"/>
            <a:ext cx="4224618" cy="369332"/>
          </a:xfrm>
          <a:prstGeom prst="rect">
            <a:avLst/>
          </a:prstGeom>
          <a:noFill/>
        </p:spPr>
        <p:txBody>
          <a:bodyPr wrap="none" rtlCol="0">
            <a:spAutoFit/>
          </a:bodyPr>
          <a:lstStyle/>
          <a:p>
            <a:r>
              <a:rPr lang="en-US" dirty="0"/>
              <a:t>Images from thoughtco.com, shutterstock.com</a:t>
            </a:r>
            <a:endParaRPr lang="en-CA" dirty="0"/>
          </a:p>
        </p:txBody>
      </p:sp>
      <p:pic>
        <p:nvPicPr>
          <p:cNvPr id="1044" name="Picture 20" descr="Image result for plant animal bacteria cell">
            <a:extLst>
              <a:ext uri="{FF2B5EF4-FFF2-40B4-BE49-F238E27FC236}">
                <a16:creationId xmlns:a16="http://schemas.microsoft.com/office/drawing/2014/main" id="{37AA7C99-D943-49AA-B301-C83A013AE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872" y="4124571"/>
            <a:ext cx="4221761" cy="237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3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5B7E-708B-43DC-81B0-4B0FC2DFCC98}"/>
              </a:ext>
            </a:extLst>
          </p:cNvPr>
          <p:cNvSpPr>
            <a:spLocks noGrp="1"/>
          </p:cNvSpPr>
          <p:nvPr>
            <p:ph type="title"/>
          </p:nvPr>
        </p:nvSpPr>
        <p:spPr/>
        <p:txBody>
          <a:bodyPr/>
          <a:lstStyle/>
          <a:p>
            <a:r>
              <a:rPr lang="en-CA" dirty="0"/>
              <a:t>1) Living things are made of cells</a:t>
            </a:r>
          </a:p>
        </p:txBody>
      </p:sp>
      <p:sp>
        <p:nvSpPr>
          <p:cNvPr id="11" name="Content Placeholder 10">
            <a:extLst>
              <a:ext uri="{FF2B5EF4-FFF2-40B4-BE49-F238E27FC236}">
                <a16:creationId xmlns:a16="http://schemas.microsoft.com/office/drawing/2014/main" id="{41D6F679-D1CC-4088-887D-CDBB4F322B61}"/>
              </a:ext>
            </a:extLst>
          </p:cNvPr>
          <p:cNvSpPr>
            <a:spLocks noGrp="1"/>
          </p:cNvSpPr>
          <p:nvPr>
            <p:ph sz="quarter" idx="13"/>
          </p:nvPr>
        </p:nvSpPr>
        <p:spPr/>
        <p:txBody>
          <a:bodyPr/>
          <a:lstStyle/>
          <a:p>
            <a:pPr marL="0" indent="0">
              <a:buNone/>
            </a:pPr>
            <a:endParaRPr lang="en-US" dirty="0"/>
          </a:p>
          <a:p>
            <a:pPr marL="0" indent="0">
              <a:buNone/>
            </a:pPr>
            <a:r>
              <a:rPr lang="en-US" dirty="0"/>
              <a:t>How big are cells?</a:t>
            </a:r>
          </a:p>
          <a:p>
            <a:pPr marL="0" indent="0">
              <a:buNone/>
            </a:pPr>
            <a:r>
              <a:rPr lang="en-US" dirty="0"/>
              <a:t>	</a:t>
            </a:r>
            <a:r>
              <a:rPr lang="en-CA" dirty="0">
                <a:hlinkClick r:id="rId2"/>
              </a:rPr>
              <a:t>https://htwins.net/scale2/</a:t>
            </a:r>
            <a:endParaRPr lang="en-CA" dirty="0"/>
          </a:p>
          <a:p>
            <a:pPr marL="0" indent="0">
              <a:buNone/>
            </a:pPr>
            <a:r>
              <a:rPr lang="en-CA" dirty="0"/>
              <a:t> </a:t>
            </a:r>
          </a:p>
          <a:p>
            <a:pPr marL="0" indent="0">
              <a:buNone/>
            </a:pPr>
            <a:endParaRPr lang="en-CA" dirty="0"/>
          </a:p>
        </p:txBody>
      </p:sp>
    </p:spTree>
    <p:extLst>
      <p:ext uri="{BB962C8B-B14F-4D97-AF65-F5344CB8AC3E}">
        <p14:creationId xmlns:p14="http://schemas.microsoft.com/office/powerpoint/2010/main" val="105923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39"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B703B97-31D0-4D92-B70B-F64FFB4902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3" name="Rectangle 142">
            <a:extLst>
              <a:ext uri="{FF2B5EF4-FFF2-40B4-BE49-F238E27FC236}">
                <a16:creationId xmlns:a16="http://schemas.microsoft.com/office/drawing/2014/main" id="{56A4893D-F433-43CC-B7D7-35A13800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2">
            <a:extLst>
              <a:ext uri="{FF2B5EF4-FFF2-40B4-BE49-F238E27FC236}">
                <a16:creationId xmlns:a16="http://schemas.microsoft.com/office/drawing/2014/main" id="{1AE54FE8-8308-4FED-89BB-9EA28350AA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7" name="Rounded Rectangle 10">
            <a:extLst>
              <a:ext uri="{FF2B5EF4-FFF2-40B4-BE49-F238E27FC236}">
                <a16:creationId xmlns:a16="http://schemas.microsoft.com/office/drawing/2014/main" id="{D48D5E7B-678A-4C45-83CD-3C5184C94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957486"/>
            <a:ext cx="425212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1030" name="Picture 6" descr="Microscope view of plant cells">
            <a:extLst>
              <a:ext uri="{FF2B5EF4-FFF2-40B4-BE49-F238E27FC236}">
                <a16:creationId xmlns:a16="http://schemas.microsoft.com/office/drawing/2014/main" id="{8DB26E54-F92E-478E-BEB4-0B6EB54819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43" r="20813"/>
          <a:stretch/>
        </p:blipFill>
        <p:spPr bwMode="auto">
          <a:xfrm>
            <a:off x="7739933" y="1420328"/>
            <a:ext cx="3336236" cy="4014710"/>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49" name="Picture 148">
            <a:extLst>
              <a:ext uri="{FF2B5EF4-FFF2-40B4-BE49-F238E27FC236}">
                <a16:creationId xmlns:a16="http://schemas.microsoft.com/office/drawing/2014/main" id="{365028BC-DC71-4BFA-B830-90035E2A2D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607"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982378" y="656036"/>
            <a:ext cx="5614603" cy="1996729"/>
          </a:xfrm>
        </p:spPr>
        <p:txBody>
          <a:bodyPr vert="horz" lIns="91440" tIns="45720" rIns="91440" bIns="45720" rtlCol="0" anchor="b">
            <a:normAutofit/>
          </a:bodyPr>
          <a:lstStyle/>
          <a:p>
            <a:r>
              <a:rPr lang="en-US" sz="4800" dirty="0"/>
              <a:t>1) Living Things are Made of cells</a:t>
            </a:r>
          </a:p>
        </p:txBody>
      </p:sp>
      <p:sp>
        <p:nvSpPr>
          <p:cNvPr id="4" name="Content Placeholder 3">
            <a:extLst>
              <a:ext uri="{FF2B5EF4-FFF2-40B4-BE49-F238E27FC236}">
                <a16:creationId xmlns:a16="http://schemas.microsoft.com/office/drawing/2014/main" id="{C748E2C6-7F90-45B1-8BAB-EE180D4EFAD9}"/>
              </a:ext>
            </a:extLst>
          </p:cNvPr>
          <p:cNvSpPr>
            <a:spLocks noGrp="1"/>
          </p:cNvSpPr>
          <p:nvPr>
            <p:ph sz="quarter" idx="13"/>
          </p:nvPr>
        </p:nvSpPr>
        <p:spPr>
          <a:xfrm>
            <a:off x="915078" y="2652764"/>
            <a:ext cx="6365610" cy="3903786"/>
          </a:xfrm>
        </p:spPr>
        <p:txBody>
          <a:bodyPr>
            <a:normAutofit/>
          </a:bodyPr>
          <a:lstStyle/>
          <a:p>
            <a:r>
              <a:rPr lang="en-US" dirty="0"/>
              <a:t>Cells are the smallest unit (“building blocks”) of all living things</a:t>
            </a:r>
          </a:p>
          <a:p>
            <a:r>
              <a:rPr lang="en-US" dirty="0"/>
              <a:t>Cells are very small (could fit 10-10,000 cells in 1 mm)</a:t>
            </a:r>
          </a:p>
          <a:p>
            <a:r>
              <a:rPr lang="en-US" dirty="0"/>
              <a:t>A cell is like a ‘bag’ filled with water and other structures</a:t>
            </a:r>
          </a:p>
        </p:txBody>
      </p:sp>
    </p:spTree>
    <p:extLst>
      <p:ext uri="{BB962C8B-B14F-4D97-AF65-F5344CB8AC3E}">
        <p14:creationId xmlns:p14="http://schemas.microsoft.com/office/powerpoint/2010/main" val="121996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5B7E-708B-43DC-81B0-4B0FC2DFCC98}"/>
              </a:ext>
            </a:extLst>
          </p:cNvPr>
          <p:cNvSpPr>
            <a:spLocks noGrp="1"/>
          </p:cNvSpPr>
          <p:nvPr>
            <p:ph type="title"/>
          </p:nvPr>
        </p:nvSpPr>
        <p:spPr/>
        <p:txBody>
          <a:bodyPr/>
          <a:lstStyle/>
          <a:p>
            <a:r>
              <a:rPr lang="en-CA" dirty="0"/>
              <a:t>1) Living things are made of cells</a:t>
            </a:r>
          </a:p>
        </p:txBody>
      </p:sp>
      <p:sp>
        <p:nvSpPr>
          <p:cNvPr id="3" name="Text Placeholder 2">
            <a:extLst>
              <a:ext uri="{FF2B5EF4-FFF2-40B4-BE49-F238E27FC236}">
                <a16:creationId xmlns:a16="http://schemas.microsoft.com/office/drawing/2014/main" id="{21ADB933-BE10-4EB6-93A2-7B5F5EE650C1}"/>
              </a:ext>
            </a:extLst>
          </p:cNvPr>
          <p:cNvSpPr>
            <a:spLocks noGrp="1"/>
          </p:cNvSpPr>
          <p:nvPr>
            <p:ph type="body" idx="1"/>
          </p:nvPr>
        </p:nvSpPr>
        <p:spPr>
          <a:xfrm>
            <a:off x="1146328" y="2107066"/>
            <a:ext cx="4873474" cy="1596177"/>
          </a:xfrm>
        </p:spPr>
        <p:txBody>
          <a:bodyPr/>
          <a:lstStyle/>
          <a:p>
            <a:r>
              <a:rPr lang="en-CA" b="1" u="sng" dirty="0"/>
              <a:t>Unicellular</a:t>
            </a:r>
            <a:r>
              <a:rPr lang="en-CA" dirty="0"/>
              <a:t> organisms are made of a single cell only</a:t>
            </a:r>
          </a:p>
          <a:p>
            <a:r>
              <a:rPr lang="en-CA" dirty="0"/>
              <a:t>(Examples: bacteria, yeast, algae)</a:t>
            </a:r>
          </a:p>
        </p:txBody>
      </p:sp>
      <p:sp>
        <p:nvSpPr>
          <p:cNvPr id="5" name="Text Placeholder 4">
            <a:extLst>
              <a:ext uri="{FF2B5EF4-FFF2-40B4-BE49-F238E27FC236}">
                <a16:creationId xmlns:a16="http://schemas.microsoft.com/office/drawing/2014/main" id="{A834D3C3-DD9E-4A93-A72F-679A96CFC05E}"/>
              </a:ext>
            </a:extLst>
          </p:cNvPr>
          <p:cNvSpPr>
            <a:spLocks noGrp="1"/>
          </p:cNvSpPr>
          <p:nvPr>
            <p:ph type="body" sz="quarter" idx="3"/>
          </p:nvPr>
        </p:nvSpPr>
        <p:spPr>
          <a:xfrm>
            <a:off x="6396423" y="2107067"/>
            <a:ext cx="4881804" cy="1596176"/>
          </a:xfrm>
        </p:spPr>
        <p:txBody>
          <a:bodyPr/>
          <a:lstStyle/>
          <a:p>
            <a:r>
              <a:rPr lang="en-CA" b="1" u="sng" dirty="0"/>
              <a:t>Multicellular</a:t>
            </a:r>
            <a:r>
              <a:rPr lang="en-CA" dirty="0"/>
              <a:t> organisms are made of multiple cells</a:t>
            </a:r>
          </a:p>
          <a:p>
            <a:r>
              <a:rPr lang="en-CA" dirty="0"/>
              <a:t>(Examples: shrimp, human, tree)</a:t>
            </a:r>
          </a:p>
        </p:txBody>
      </p:sp>
      <p:pic>
        <p:nvPicPr>
          <p:cNvPr id="12" name="Picture 6" descr="Image result for plankton">
            <a:extLst>
              <a:ext uri="{FF2B5EF4-FFF2-40B4-BE49-F238E27FC236}">
                <a16:creationId xmlns:a16="http://schemas.microsoft.com/office/drawing/2014/main" id="{52280D70-5F41-4494-A9F8-2C798810A7FE}"/>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28158" y="3821779"/>
            <a:ext cx="4793483" cy="27400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amecium">
            <a:extLst>
              <a:ext uri="{FF2B5EF4-FFF2-40B4-BE49-F238E27FC236}">
                <a16:creationId xmlns:a16="http://schemas.microsoft.com/office/drawing/2014/main" id="{3B03DEE9-DA40-4DB9-9240-C3900C74698E}"/>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146328" y="3821779"/>
            <a:ext cx="4193916" cy="274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8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1B1FB5C-02AC-4A11-9B9E-D6FAE4AA1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descr="A picture containing electronics&#10;&#10;Description generated with high confidence">
            <a:extLst>
              <a:ext uri="{FF2B5EF4-FFF2-40B4-BE49-F238E27FC236}">
                <a16:creationId xmlns:a16="http://schemas.microsoft.com/office/drawing/2014/main" id="{3F72C88A-0506-4B12-8C66-DC9535260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nutrition information">
            <a:extLst>
              <a:ext uri="{FF2B5EF4-FFF2-40B4-BE49-F238E27FC236}">
                <a16:creationId xmlns:a16="http://schemas.microsoft.com/office/drawing/2014/main" id="{5ACC0477-84CB-44A9-A07C-FC0909D24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370" y="618517"/>
            <a:ext cx="2871240" cy="562988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BE8C338B-9565-4F98-872C-2008B624B5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913776" y="640831"/>
            <a:ext cx="6564205" cy="1573863"/>
          </a:xfrm>
        </p:spPr>
        <p:txBody>
          <a:bodyPr vert="horz" lIns="91440" tIns="45720" rIns="91440" bIns="45720" rtlCol="0">
            <a:normAutofit/>
          </a:bodyPr>
          <a:lstStyle/>
          <a:p>
            <a:r>
              <a:rPr lang="en-US"/>
              <a:t>2) Living things Take in Nutrients</a:t>
            </a:r>
          </a:p>
        </p:txBody>
      </p:sp>
      <p:sp>
        <p:nvSpPr>
          <p:cNvPr id="3" name="Content Placeholder 2">
            <a:extLst>
              <a:ext uri="{FF2B5EF4-FFF2-40B4-BE49-F238E27FC236}">
                <a16:creationId xmlns:a16="http://schemas.microsoft.com/office/drawing/2014/main" id="{7853E5E1-BCF3-4011-8433-EA7A0CB47FF3}"/>
              </a:ext>
            </a:extLst>
          </p:cNvPr>
          <p:cNvSpPr>
            <a:spLocks noGrp="1"/>
          </p:cNvSpPr>
          <p:nvPr>
            <p:ph sz="quarter" idx="13"/>
          </p:nvPr>
        </p:nvSpPr>
        <p:spPr>
          <a:xfrm>
            <a:off x="913774" y="2367092"/>
            <a:ext cx="7266399" cy="3881309"/>
          </a:xfrm>
        </p:spPr>
        <p:txBody>
          <a:bodyPr vert="horz" lIns="91440" tIns="45720" rIns="91440" bIns="45720" rtlCol="0">
            <a:noAutofit/>
          </a:bodyPr>
          <a:lstStyle/>
          <a:p>
            <a:pPr>
              <a:lnSpc>
                <a:spcPct val="110000"/>
              </a:lnSpc>
            </a:pPr>
            <a:r>
              <a:rPr lang="en-US" b="1" u="sng" dirty="0"/>
              <a:t>Nutrients</a:t>
            </a:r>
            <a:r>
              <a:rPr lang="en-US" dirty="0"/>
              <a:t>: substances that living things need but cannot make for themselves</a:t>
            </a:r>
          </a:p>
          <a:p>
            <a:pPr>
              <a:lnSpc>
                <a:spcPct val="110000"/>
              </a:lnSpc>
            </a:pPr>
            <a:r>
              <a:rPr lang="en-US" dirty="0"/>
              <a:t>Examples:</a:t>
            </a:r>
          </a:p>
          <a:p>
            <a:pPr lvl="1">
              <a:lnSpc>
                <a:spcPct val="110000"/>
              </a:lnSpc>
            </a:pPr>
            <a:r>
              <a:rPr lang="en-US" dirty="0"/>
              <a:t>Vitamins, minerals</a:t>
            </a:r>
          </a:p>
          <a:p>
            <a:pPr lvl="1">
              <a:lnSpc>
                <a:spcPct val="110000"/>
              </a:lnSpc>
            </a:pPr>
            <a:r>
              <a:rPr lang="en-US" dirty="0"/>
              <a:t>Fiber</a:t>
            </a:r>
          </a:p>
          <a:p>
            <a:pPr lvl="1">
              <a:lnSpc>
                <a:spcPct val="110000"/>
              </a:lnSpc>
            </a:pPr>
            <a:r>
              <a:rPr lang="en-US" dirty="0"/>
              <a:t>Water</a:t>
            </a:r>
          </a:p>
        </p:txBody>
      </p:sp>
      <p:sp>
        <p:nvSpPr>
          <p:cNvPr id="9" name="TextBox 8">
            <a:extLst>
              <a:ext uri="{FF2B5EF4-FFF2-40B4-BE49-F238E27FC236}">
                <a16:creationId xmlns:a16="http://schemas.microsoft.com/office/drawing/2014/main" id="{70D9A066-4EDD-4B54-AEF3-12119593E810}"/>
              </a:ext>
            </a:extLst>
          </p:cNvPr>
          <p:cNvSpPr txBox="1"/>
          <p:nvPr/>
        </p:nvSpPr>
        <p:spPr>
          <a:xfrm>
            <a:off x="579120" y="5773586"/>
            <a:ext cx="10911840" cy="887166"/>
          </a:xfrm>
          <a:custGeom>
            <a:avLst/>
            <a:gdLst>
              <a:gd name="connsiteX0" fmla="*/ 0 w 10911840"/>
              <a:gd name="connsiteY0" fmla="*/ 0 h 887166"/>
              <a:gd name="connsiteX1" fmla="*/ 572872 w 10911840"/>
              <a:gd name="connsiteY1" fmla="*/ 0 h 887166"/>
              <a:gd name="connsiteX2" fmla="*/ 1254862 w 10911840"/>
              <a:gd name="connsiteY2" fmla="*/ 0 h 887166"/>
              <a:gd name="connsiteX3" fmla="*/ 1936852 w 10911840"/>
              <a:gd name="connsiteY3" fmla="*/ 0 h 887166"/>
              <a:gd name="connsiteX4" fmla="*/ 2727960 w 10911840"/>
              <a:gd name="connsiteY4" fmla="*/ 0 h 887166"/>
              <a:gd name="connsiteX5" fmla="*/ 3409950 w 10911840"/>
              <a:gd name="connsiteY5" fmla="*/ 0 h 887166"/>
              <a:gd name="connsiteX6" fmla="*/ 3764585 w 10911840"/>
              <a:gd name="connsiteY6" fmla="*/ 0 h 887166"/>
              <a:gd name="connsiteX7" fmla="*/ 4337456 w 10911840"/>
              <a:gd name="connsiteY7" fmla="*/ 0 h 887166"/>
              <a:gd name="connsiteX8" fmla="*/ 4801210 w 10911840"/>
              <a:gd name="connsiteY8" fmla="*/ 0 h 887166"/>
              <a:gd name="connsiteX9" fmla="*/ 5483200 w 10911840"/>
              <a:gd name="connsiteY9" fmla="*/ 0 h 887166"/>
              <a:gd name="connsiteX10" fmla="*/ 5946953 w 10911840"/>
              <a:gd name="connsiteY10" fmla="*/ 0 h 887166"/>
              <a:gd name="connsiteX11" fmla="*/ 6738061 w 10911840"/>
              <a:gd name="connsiteY11" fmla="*/ 0 h 887166"/>
              <a:gd name="connsiteX12" fmla="*/ 7092696 w 10911840"/>
              <a:gd name="connsiteY12" fmla="*/ 0 h 887166"/>
              <a:gd name="connsiteX13" fmla="*/ 7447331 w 10911840"/>
              <a:gd name="connsiteY13" fmla="*/ 0 h 887166"/>
              <a:gd name="connsiteX14" fmla="*/ 8238439 w 10911840"/>
              <a:gd name="connsiteY14" fmla="*/ 0 h 887166"/>
              <a:gd name="connsiteX15" fmla="*/ 9138666 w 10911840"/>
              <a:gd name="connsiteY15" fmla="*/ 0 h 887166"/>
              <a:gd name="connsiteX16" fmla="*/ 9493301 w 10911840"/>
              <a:gd name="connsiteY16" fmla="*/ 0 h 887166"/>
              <a:gd name="connsiteX17" fmla="*/ 10284409 w 10911840"/>
              <a:gd name="connsiteY17" fmla="*/ 0 h 887166"/>
              <a:gd name="connsiteX18" fmla="*/ 10911840 w 10911840"/>
              <a:gd name="connsiteY18" fmla="*/ 0 h 887166"/>
              <a:gd name="connsiteX19" fmla="*/ 10911840 w 10911840"/>
              <a:gd name="connsiteY19" fmla="*/ 434711 h 887166"/>
              <a:gd name="connsiteX20" fmla="*/ 10911840 w 10911840"/>
              <a:gd name="connsiteY20" fmla="*/ 887166 h 887166"/>
              <a:gd name="connsiteX21" fmla="*/ 10448087 w 10911840"/>
              <a:gd name="connsiteY21" fmla="*/ 887166 h 887166"/>
              <a:gd name="connsiteX22" fmla="*/ 9984334 w 10911840"/>
              <a:gd name="connsiteY22" fmla="*/ 887166 h 887166"/>
              <a:gd name="connsiteX23" fmla="*/ 9629699 w 10911840"/>
              <a:gd name="connsiteY23" fmla="*/ 887166 h 887166"/>
              <a:gd name="connsiteX24" fmla="*/ 9275064 w 10911840"/>
              <a:gd name="connsiteY24" fmla="*/ 887166 h 887166"/>
              <a:gd name="connsiteX25" fmla="*/ 8483956 w 10911840"/>
              <a:gd name="connsiteY25" fmla="*/ 887166 h 887166"/>
              <a:gd name="connsiteX26" fmla="*/ 8129321 w 10911840"/>
              <a:gd name="connsiteY26" fmla="*/ 887166 h 887166"/>
              <a:gd name="connsiteX27" fmla="*/ 7338212 w 10911840"/>
              <a:gd name="connsiteY27" fmla="*/ 887166 h 887166"/>
              <a:gd name="connsiteX28" fmla="*/ 6656222 w 10911840"/>
              <a:gd name="connsiteY28" fmla="*/ 887166 h 887166"/>
              <a:gd name="connsiteX29" fmla="*/ 5974232 w 10911840"/>
              <a:gd name="connsiteY29" fmla="*/ 887166 h 887166"/>
              <a:gd name="connsiteX30" fmla="*/ 5292242 w 10911840"/>
              <a:gd name="connsiteY30" fmla="*/ 887166 h 887166"/>
              <a:gd name="connsiteX31" fmla="*/ 4828489 w 10911840"/>
              <a:gd name="connsiteY31" fmla="*/ 887166 h 887166"/>
              <a:gd name="connsiteX32" fmla="*/ 4473854 w 10911840"/>
              <a:gd name="connsiteY32" fmla="*/ 887166 h 887166"/>
              <a:gd name="connsiteX33" fmla="*/ 3682746 w 10911840"/>
              <a:gd name="connsiteY33" fmla="*/ 887166 h 887166"/>
              <a:gd name="connsiteX34" fmla="*/ 3109874 w 10911840"/>
              <a:gd name="connsiteY34" fmla="*/ 887166 h 887166"/>
              <a:gd name="connsiteX35" fmla="*/ 2318766 w 10911840"/>
              <a:gd name="connsiteY35" fmla="*/ 887166 h 887166"/>
              <a:gd name="connsiteX36" fmla="*/ 1527658 w 10911840"/>
              <a:gd name="connsiteY36" fmla="*/ 887166 h 887166"/>
              <a:gd name="connsiteX37" fmla="*/ 1063904 w 10911840"/>
              <a:gd name="connsiteY37" fmla="*/ 887166 h 887166"/>
              <a:gd name="connsiteX38" fmla="*/ 600151 w 10911840"/>
              <a:gd name="connsiteY38" fmla="*/ 887166 h 887166"/>
              <a:gd name="connsiteX39" fmla="*/ 0 w 10911840"/>
              <a:gd name="connsiteY39" fmla="*/ 887166 h 887166"/>
              <a:gd name="connsiteX40" fmla="*/ 0 w 10911840"/>
              <a:gd name="connsiteY40" fmla="*/ 470198 h 887166"/>
              <a:gd name="connsiteX41" fmla="*/ 0 w 10911840"/>
              <a:gd name="connsiteY41" fmla="*/ 0 h 88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911840" h="887166" fill="none" extrusionOk="0">
                <a:moveTo>
                  <a:pt x="0" y="0"/>
                </a:moveTo>
                <a:cubicBezTo>
                  <a:pt x="211960" y="-5178"/>
                  <a:pt x="431993" y="-16322"/>
                  <a:pt x="572872" y="0"/>
                </a:cubicBezTo>
                <a:cubicBezTo>
                  <a:pt x="713751" y="16322"/>
                  <a:pt x="930384" y="3151"/>
                  <a:pt x="1254862" y="0"/>
                </a:cubicBezTo>
                <a:cubicBezTo>
                  <a:pt x="1579340" y="-3151"/>
                  <a:pt x="1672634" y="1288"/>
                  <a:pt x="1936852" y="0"/>
                </a:cubicBezTo>
                <a:cubicBezTo>
                  <a:pt x="2201070" y="-1288"/>
                  <a:pt x="2562483" y="-12164"/>
                  <a:pt x="2727960" y="0"/>
                </a:cubicBezTo>
                <a:cubicBezTo>
                  <a:pt x="2893437" y="12164"/>
                  <a:pt x="3252913" y="4145"/>
                  <a:pt x="3409950" y="0"/>
                </a:cubicBezTo>
                <a:cubicBezTo>
                  <a:pt x="3566987" y="-4145"/>
                  <a:pt x="3649190" y="-6070"/>
                  <a:pt x="3764585" y="0"/>
                </a:cubicBezTo>
                <a:cubicBezTo>
                  <a:pt x="3879980" y="6070"/>
                  <a:pt x="4173172" y="-24556"/>
                  <a:pt x="4337456" y="0"/>
                </a:cubicBezTo>
                <a:cubicBezTo>
                  <a:pt x="4501740" y="24556"/>
                  <a:pt x="4688320" y="20686"/>
                  <a:pt x="4801210" y="0"/>
                </a:cubicBezTo>
                <a:cubicBezTo>
                  <a:pt x="4914100" y="-20686"/>
                  <a:pt x="5161625" y="3078"/>
                  <a:pt x="5483200" y="0"/>
                </a:cubicBezTo>
                <a:cubicBezTo>
                  <a:pt x="5804775" y="-3078"/>
                  <a:pt x="5765482" y="11207"/>
                  <a:pt x="5946953" y="0"/>
                </a:cubicBezTo>
                <a:cubicBezTo>
                  <a:pt x="6128424" y="-11207"/>
                  <a:pt x="6455166" y="37917"/>
                  <a:pt x="6738061" y="0"/>
                </a:cubicBezTo>
                <a:cubicBezTo>
                  <a:pt x="7020956" y="-37917"/>
                  <a:pt x="6946539" y="-7182"/>
                  <a:pt x="7092696" y="0"/>
                </a:cubicBezTo>
                <a:cubicBezTo>
                  <a:pt x="7238853" y="7182"/>
                  <a:pt x="7320429" y="-11549"/>
                  <a:pt x="7447331" y="0"/>
                </a:cubicBezTo>
                <a:cubicBezTo>
                  <a:pt x="7574234" y="11549"/>
                  <a:pt x="8017331" y="-18952"/>
                  <a:pt x="8238439" y="0"/>
                </a:cubicBezTo>
                <a:cubicBezTo>
                  <a:pt x="8459547" y="18952"/>
                  <a:pt x="8795356" y="-44329"/>
                  <a:pt x="9138666" y="0"/>
                </a:cubicBezTo>
                <a:cubicBezTo>
                  <a:pt x="9481976" y="44329"/>
                  <a:pt x="9375694" y="-9467"/>
                  <a:pt x="9493301" y="0"/>
                </a:cubicBezTo>
                <a:cubicBezTo>
                  <a:pt x="9610909" y="9467"/>
                  <a:pt x="10028196" y="11661"/>
                  <a:pt x="10284409" y="0"/>
                </a:cubicBezTo>
                <a:cubicBezTo>
                  <a:pt x="10540622" y="-11661"/>
                  <a:pt x="10760196" y="11024"/>
                  <a:pt x="10911840" y="0"/>
                </a:cubicBezTo>
                <a:cubicBezTo>
                  <a:pt x="10917230" y="206811"/>
                  <a:pt x="10898776" y="302436"/>
                  <a:pt x="10911840" y="434711"/>
                </a:cubicBezTo>
                <a:cubicBezTo>
                  <a:pt x="10924904" y="566986"/>
                  <a:pt x="10904756" y="705046"/>
                  <a:pt x="10911840" y="887166"/>
                </a:cubicBezTo>
                <a:cubicBezTo>
                  <a:pt x="10794687" y="868957"/>
                  <a:pt x="10590646" y="909833"/>
                  <a:pt x="10448087" y="887166"/>
                </a:cubicBezTo>
                <a:cubicBezTo>
                  <a:pt x="10305528" y="864499"/>
                  <a:pt x="10157338" y="863988"/>
                  <a:pt x="9984334" y="887166"/>
                </a:cubicBezTo>
                <a:cubicBezTo>
                  <a:pt x="9811330" y="910344"/>
                  <a:pt x="9782096" y="904588"/>
                  <a:pt x="9629699" y="887166"/>
                </a:cubicBezTo>
                <a:cubicBezTo>
                  <a:pt x="9477302" y="869744"/>
                  <a:pt x="9373466" y="892745"/>
                  <a:pt x="9275064" y="887166"/>
                </a:cubicBezTo>
                <a:cubicBezTo>
                  <a:pt x="9176662" y="881587"/>
                  <a:pt x="8732885" y="847745"/>
                  <a:pt x="8483956" y="887166"/>
                </a:cubicBezTo>
                <a:cubicBezTo>
                  <a:pt x="8235027" y="926587"/>
                  <a:pt x="8246325" y="874784"/>
                  <a:pt x="8129321" y="887166"/>
                </a:cubicBezTo>
                <a:cubicBezTo>
                  <a:pt x="8012317" y="899548"/>
                  <a:pt x="7569936" y="867533"/>
                  <a:pt x="7338212" y="887166"/>
                </a:cubicBezTo>
                <a:cubicBezTo>
                  <a:pt x="7106488" y="906799"/>
                  <a:pt x="6835401" y="882060"/>
                  <a:pt x="6656222" y="887166"/>
                </a:cubicBezTo>
                <a:cubicBezTo>
                  <a:pt x="6477043" y="892273"/>
                  <a:pt x="6255575" y="855410"/>
                  <a:pt x="5974232" y="887166"/>
                </a:cubicBezTo>
                <a:cubicBezTo>
                  <a:pt x="5692889" y="918923"/>
                  <a:pt x="5631206" y="910969"/>
                  <a:pt x="5292242" y="887166"/>
                </a:cubicBezTo>
                <a:cubicBezTo>
                  <a:pt x="4953278" y="863364"/>
                  <a:pt x="5059087" y="883291"/>
                  <a:pt x="4828489" y="887166"/>
                </a:cubicBezTo>
                <a:cubicBezTo>
                  <a:pt x="4597891" y="891041"/>
                  <a:pt x="4550151" y="902853"/>
                  <a:pt x="4473854" y="887166"/>
                </a:cubicBezTo>
                <a:cubicBezTo>
                  <a:pt x="4397558" y="871479"/>
                  <a:pt x="4020188" y="870994"/>
                  <a:pt x="3682746" y="887166"/>
                </a:cubicBezTo>
                <a:cubicBezTo>
                  <a:pt x="3345304" y="903338"/>
                  <a:pt x="3347123" y="886993"/>
                  <a:pt x="3109874" y="887166"/>
                </a:cubicBezTo>
                <a:cubicBezTo>
                  <a:pt x="2872625" y="887339"/>
                  <a:pt x="2529150" y="880503"/>
                  <a:pt x="2318766" y="887166"/>
                </a:cubicBezTo>
                <a:cubicBezTo>
                  <a:pt x="2108382" y="893829"/>
                  <a:pt x="1705467" y="908800"/>
                  <a:pt x="1527658" y="887166"/>
                </a:cubicBezTo>
                <a:cubicBezTo>
                  <a:pt x="1349849" y="865532"/>
                  <a:pt x="1217226" y="906085"/>
                  <a:pt x="1063904" y="887166"/>
                </a:cubicBezTo>
                <a:cubicBezTo>
                  <a:pt x="910582" y="868247"/>
                  <a:pt x="696612" y="886522"/>
                  <a:pt x="600151" y="887166"/>
                </a:cubicBezTo>
                <a:cubicBezTo>
                  <a:pt x="503690" y="887810"/>
                  <a:pt x="215021" y="858660"/>
                  <a:pt x="0" y="887166"/>
                </a:cubicBezTo>
                <a:cubicBezTo>
                  <a:pt x="-3560" y="780060"/>
                  <a:pt x="8568" y="677082"/>
                  <a:pt x="0" y="470198"/>
                </a:cubicBezTo>
                <a:cubicBezTo>
                  <a:pt x="-8568" y="263314"/>
                  <a:pt x="15255" y="151475"/>
                  <a:pt x="0" y="0"/>
                </a:cubicBezTo>
                <a:close/>
              </a:path>
              <a:path w="10911840" h="887166" stroke="0" extrusionOk="0">
                <a:moveTo>
                  <a:pt x="0" y="0"/>
                </a:moveTo>
                <a:cubicBezTo>
                  <a:pt x="306854" y="21787"/>
                  <a:pt x="464439" y="-3328"/>
                  <a:pt x="681990" y="0"/>
                </a:cubicBezTo>
                <a:cubicBezTo>
                  <a:pt x="899541" y="3328"/>
                  <a:pt x="1023113" y="-24974"/>
                  <a:pt x="1363980" y="0"/>
                </a:cubicBezTo>
                <a:cubicBezTo>
                  <a:pt x="1704847" y="24974"/>
                  <a:pt x="1548959" y="6104"/>
                  <a:pt x="1718615" y="0"/>
                </a:cubicBezTo>
                <a:cubicBezTo>
                  <a:pt x="1888272" y="-6104"/>
                  <a:pt x="1980432" y="9019"/>
                  <a:pt x="2073250" y="0"/>
                </a:cubicBezTo>
                <a:cubicBezTo>
                  <a:pt x="2166069" y="-9019"/>
                  <a:pt x="2406514" y="18091"/>
                  <a:pt x="2537003" y="0"/>
                </a:cubicBezTo>
                <a:cubicBezTo>
                  <a:pt x="2667492" y="-18091"/>
                  <a:pt x="2848347" y="-5051"/>
                  <a:pt x="3109874" y="0"/>
                </a:cubicBezTo>
                <a:cubicBezTo>
                  <a:pt x="3371401" y="5051"/>
                  <a:pt x="3444352" y="11171"/>
                  <a:pt x="3682746" y="0"/>
                </a:cubicBezTo>
                <a:cubicBezTo>
                  <a:pt x="3921140" y="-11171"/>
                  <a:pt x="3920048" y="-1655"/>
                  <a:pt x="4037381" y="0"/>
                </a:cubicBezTo>
                <a:cubicBezTo>
                  <a:pt x="4154715" y="1655"/>
                  <a:pt x="4372493" y="14172"/>
                  <a:pt x="4501134" y="0"/>
                </a:cubicBezTo>
                <a:cubicBezTo>
                  <a:pt x="4629775" y="-14172"/>
                  <a:pt x="4735251" y="8789"/>
                  <a:pt x="4964887" y="0"/>
                </a:cubicBezTo>
                <a:cubicBezTo>
                  <a:pt x="5194523" y="-8789"/>
                  <a:pt x="5463765" y="-9377"/>
                  <a:pt x="5865114" y="0"/>
                </a:cubicBezTo>
                <a:cubicBezTo>
                  <a:pt x="6266463" y="9377"/>
                  <a:pt x="6280678" y="26121"/>
                  <a:pt x="6437986" y="0"/>
                </a:cubicBezTo>
                <a:cubicBezTo>
                  <a:pt x="6595294" y="-26121"/>
                  <a:pt x="6616487" y="9206"/>
                  <a:pt x="6792620" y="0"/>
                </a:cubicBezTo>
                <a:cubicBezTo>
                  <a:pt x="6968753" y="-9206"/>
                  <a:pt x="7114204" y="8385"/>
                  <a:pt x="7256374" y="0"/>
                </a:cubicBezTo>
                <a:cubicBezTo>
                  <a:pt x="7398544" y="-8385"/>
                  <a:pt x="7581899" y="-9428"/>
                  <a:pt x="7720127" y="0"/>
                </a:cubicBezTo>
                <a:cubicBezTo>
                  <a:pt x="7858355" y="9428"/>
                  <a:pt x="8091565" y="17659"/>
                  <a:pt x="8402117" y="0"/>
                </a:cubicBezTo>
                <a:cubicBezTo>
                  <a:pt x="8712669" y="-17659"/>
                  <a:pt x="8706588" y="-822"/>
                  <a:pt x="8974988" y="0"/>
                </a:cubicBezTo>
                <a:cubicBezTo>
                  <a:pt x="9243388" y="822"/>
                  <a:pt x="9270980" y="-18420"/>
                  <a:pt x="9438742" y="0"/>
                </a:cubicBezTo>
                <a:cubicBezTo>
                  <a:pt x="9606504" y="18420"/>
                  <a:pt x="9764056" y="7092"/>
                  <a:pt x="10011613" y="0"/>
                </a:cubicBezTo>
                <a:cubicBezTo>
                  <a:pt x="10259170" y="-7092"/>
                  <a:pt x="10712481" y="-17220"/>
                  <a:pt x="10911840" y="0"/>
                </a:cubicBezTo>
                <a:cubicBezTo>
                  <a:pt x="10897068" y="126484"/>
                  <a:pt x="10907200" y="239706"/>
                  <a:pt x="10911840" y="443583"/>
                </a:cubicBezTo>
                <a:cubicBezTo>
                  <a:pt x="10916480" y="647460"/>
                  <a:pt x="10909599" y="784220"/>
                  <a:pt x="10911840" y="887166"/>
                </a:cubicBezTo>
                <a:cubicBezTo>
                  <a:pt x="10704090" y="879430"/>
                  <a:pt x="10614832" y="901892"/>
                  <a:pt x="10448087" y="887166"/>
                </a:cubicBezTo>
                <a:cubicBezTo>
                  <a:pt x="10281342" y="872440"/>
                  <a:pt x="10026216" y="874708"/>
                  <a:pt x="9875215" y="887166"/>
                </a:cubicBezTo>
                <a:cubicBezTo>
                  <a:pt x="9724214" y="899624"/>
                  <a:pt x="9392556" y="893076"/>
                  <a:pt x="9193225" y="887166"/>
                </a:cubicBezTo>
                <a:cubicBezTo>
                  <a:pt x="8993894" y="881257"/>
                  <a:pt x="8789356" y="870025"/>
                  <a:pt x="8511235" y="887166"/>
                </a:cubicBezTo>
                <a:cubicBezTo>
                  <a:pt x="8233114" y="904308"/>
                  <a:pt x="8216113" y="867767"/>
                  <a:pt x="8047482" y="887166"/>
                </a:cubicBezTo>
                <a:cubicBezTo>
                  <a:pt x="7878851" y="906565"/>
                  <a:pt x="7747487" y="865226"/>
                  <a:pt x="7474610" y="887166"/>
                </a:cubicBezTo>
                <a:cubicBezTo>
                  <a:pt x="7201733" y="909106"/>
                  <a:pt x="7081152" y="912863"/>
                  <a:pt x="6792620" y="887166"/>
                </a:cubicBezTo>
                <a:cubicBezTo>
                  <a:pt x="6504088" y="861470"/>
                  <a:pt x="6291461" y="889273"/>
                  <a:pt x="6001512" y="887166"/>
                </a:cubicBezTo>
                <a:cubicBezTo>
                  <a:pt x="5711563" y="885059"/>
                  <a:pt x="5576147" y="864047"/>
                  <a:pt x="5428640" y="887166"/>
                </a:cubicBezTo>
                <a:cubicBezTo>
                  <a:pt x="5281133" y="910285"/>
                  <a:pt x="5167099" y="880297"/>
                  <a:pt x="5074006" y="887166"/>
                </a:cubicBezTo>
                <a:cubicBezTo>
                  <a:pt x="4980913" y="894035"/>
                  <a:pt x="4566924" y="879424"/>
                  <a:pt x="4392016" y="887166"/>
                </a:cubicBezTo>
                <a:cubicBezTo>
                  <a:pt x="4217108" y="894909"/>
                  <a:pt x="4159888" y="888914"/>
                  <a:pt x="3928262" y="887166"/>
                </a:cubicBezTo>
                <a:cubicBezTo>
                  <a:pt x="3696636" y="885418"/>
                  <a:pt x="3689803" y="872791"/>
                  <a:pt x="3464509" y="887166"/>
                </a:cubicBezTo>
                <a:cubicBezTo>
                  <a:pt x="3239215" y="901541"/>
                  <a:pt x="3013963" y="863153"/>
                  <a:pt x="2782519" y="887166"/>
                </a:cubicBezTo>
                <a:cubicBezTo>
                  <a:pt x="2551075" y="911180"/>
                  <a:pt x="2502389" y="887060"/>
                  <a:pt x="2427884" y="887166"/>
                </a:cubicBezTo>
                <a:cubicBezTo>
                  <a:pt x="2353380" y="887272"/>
                  <a:pt x="2133641" y="896992"/>
                  <a:pt x="1964131" y="887166"/>
                </a:cubicBezTo>
                <a:cubicBezTo>
                  <a:pt x="1794621" y="877340"/>
                  <a:pt x="1497669" y="851922"/>
                  <a:pt x="1063904" y="887166"/>
                </a:cubicBezTo>
                <a:cubicBezTo>
                  <a:pt x="630139" y="922410"/>
                  <a:pt x="459343" y="852915"/>
                  <a:pt x="0" y="887166"/>
                </a:cubicBezTo>
                <a:cubicBezTo>
                  <a:pt x="8817" y="742200"/>
                  <a:pt x="-17363" y="596032"/>
                  <a:pt x="0" y="443583"/>
                </a:cubicBezTo>
                <a:cubicBezTo>
                  <a:pt x="17363" y="291134"/>
                  <a:pt x="-15171" y="122061"/>
                  <a:pt x="0" y="0"/>
                </a:cubicBezTo>
                <a:close/>
              </a:path>
            </a:pathLst>
          </a:custGeom>
          <a:solidFill>
            <a:schemeClr val="accent1">
              <a:lumMod val="20000"/>
              <a:lumOff val="80000"/>
            </a:schemeClr>
          </a:solidFill>
          <a:ln w="28575">
            <a:solidFill>
              <a:schemeClr val="accent1">
                <a:lumMod val="75000"/>
              </a:schemeClr>
            </a:solidFill>
            <a:extLst>
              <a:ext uri="{C807C97D-BFC1-408E-A445-0C87EB9F89A2}">
                <ask:lineSketchStyleProps xmlns:ask="http://schemas.microsoft.com/office/drawing/2018/sketchyshapes" sd="971179190">
                  <a:prstGeom prst="rect">
                    <a:avLst/>
                  </a:prstGeom>
                  <ask:type>
                    <ask:lineSketchFreehand/>
                  </ask:type>
                </ask:lineSketchStyleProps>
              </a:ext>
            </a:extLst>
          </a:ln>
        </p:spPr>
        <p:txBody>
          <a:bodyPr wrap="square">
            <a:spAutoFit/>
          </a:bodyPr>
          <a:lstStyle/>
          <a:p>
            <a:pPr>
              <a:lnSpc>
                <a:spcPct val="110000"/>
              </a:lnSpc>
            </a:pPr>
            <a:r>
              <a:rPr lang="en-US" sz="2400" dirty="0">
                <a:latin typeface="Book Antiqua" panose="02040602050305030304" pitchFamily="18" charset="0"/>
              </a:rPr>
              <a:t>Note: a nutrient for one species may not be a nutrient for another! (e.g. oxygen is a nutrient for humans; carbon dioxide is a nutrient for plants.)</a:t>
            </a:r>
          </a:p>
        </p:txBody>
      </p:sp>
    </p:spTree>
    <p:extLst>
      <p:ext uri="{BB962C8B-B14F-4D97-AF65-F5344CB8AC3E}">
        <p14:creationId xmlns:p14="http://schemas.microsoft.com/office/powerpoint/2010/main" val="6501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37" name="Picture 2" descr="A picture containing electronics&#10;&#10;Description generated with high confidence">
            <a:extLst>
              <a:ext uri="{FF2B5EF4-FFF2-40B4-BE49-F238E27FC236}">
                <a16:creationId xmlns:a16="http://schemas.microsoft.com/office/drawing/2014/main" id="{8B9DE759-E652-4388-8FE4-67CDFF5DF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descr="A picture containing pool ball&#10;&#10;Description generated with high confidence">
            <a:extLst>
              <a:ext uri="{FF2B5EF4-FFF2-40B4-BE49-F238E27FC236}">
                <a16:creationId xmlns:a16="http://schemas.microsoft.com/office/drawing/2014/main" id="{3625A826-0478-494A-9CFD-52063A91F3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1" name="Rectangle 140">
            <a:extLst>
              <a:ext uri="{FF2B5EF4-FFF2-40B4-BE49-F238E27FC236}">
                <a16:creationId xmlns:a16="http://schemas.microsoft.com/office/drawing/2014/main" id="{4A16AED4-33F9-4A33-833A-0249DBC38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2" descr="A picture containing electronics&#10;&#10;Description generated with high confidence">
            <a:extLst>
              <a:ext uri="{FF2B5EF4-FFF2-40B4-BE49-F238E27FC236}">
                <a16:creationId xmlns:a16="http://schemas.microsoft.com/office/drawing/2014/main" id="{C3EB7CFD-35F7-4687-B451-87972F6798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vitamin a">
            <a:extLst>
              <a:ext uri="{FF2B5EF4-FFF2-40B4-BE49-F238E27FC236}">
                <a16:creationId xmlns:a16="http://schemas.microsoft.com/office/drawing/2014/main" id="{A3F527F6-F5D4-4CDC-8344-F76868328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129" y="957486"/>
            <a:ext cx="4921842" cy="328533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4100" name="Picture 4" descr="Image result for iron food">
            <a:extLst>
              <a:ext uri="{FF2B5EF4-FFF2-40B4-BE49-F238E27FC236}">
                <a16:creationId xmlns:a16="http://schemas.microsoft.com/office/drawing/2014/main" id="{34A474D9-26D9-492C-ABD8-2D5C6402C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950" y="957486"/>
            <a:ext cx="4940345" cy="328533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45" name="Picture 144" descr="A picture containing pool ball&#10;&#10;Description generated with high confidence">
            <a:extLst>
              <a:ext uri="{FF2B5EF4-FFF2-40B4-BE49-F238E27FC236}">
                <a16:creationId xmlns:a16="http://schemas.microsoft.com/office/drawing/2014/main" id="{023B1484-2BFA-48CF-B5F4-320A2F94AD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55478"/>
          <a:stretch/>
        </p:blipFill>
        <p:spPr>
          <a:xfrm>
            <a:off x="-2607" y="0"/>
            <a:ext cx="12192000" cy="3053351"/>
          </a:xfrm>
          <a:prstGeom prst="rect">
            <a:avLst/>
          </a:prstGeom>
        </p:spPr>
      </p:pic>
      <p:pic>
        <p:nvPicPr>
          <p:cNvPr id="147" name="Picture 146" descr="A picture containing pool ball&#10;&#10;Description generated with high confidence">
            <a:extLst>
              <a:ext uri="{FF2B5EF4-FFF2-40B4-BE49-F238E27FC236}">
                <a16:creationId xmlns:a16="http://schemas.microsoft.com/office/drawing/2014/main" id="{D53E31EE-3B49-4B23-807E-581201796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9764" t="46543"/>
          <a:stretch/>
        </p:blipFill>
        <p:spPr>
          <a:xfrm>
            <a:off x="8500434" y="3191932"/>
            <a:ext cx="3686351" cy="3666067"/>
          </a:xfrm>
          <a:prstGeom prst="rect">
            <a:avLst/>
          </a:prstGeom>
        </p:spPr>
      </p:pic>
      <p:sp>
        <p:nvSpPr>
          <p:cNvPr id="2" name="Title 1">
            <a:extLst>
              <a:ext uri="{FF2B5EF4-FFF2-40B4-BE49-F238E27FC236}">
                <a16:creationId xmlns:a16="http://schemas.microsoft.com/office/drawing/2014/main" id="{3E4D7706-058F-42C8-ADD7-771318F0A3FE}"/>
              </a:ext>
            </a:extLst>
          </p:cNvPr>
          <p:cNvSpPr>
            <a:spLocks noGrp="1"/>
          </p:cNvSpPr>
          <p:nvPr>
            <p:ph type="title"/>
          </p:nvPr>
        </p:nvSpPr>
        <p:spPr>
          <a:xfrm>
            <a:off x="635211" y="4562855"/>
            <a:ext cx="10916365" cy="1137554"/>
          </a:xfrm>
        </p:spPr>
        <p:txBody>
          <a:bodyPr vert="horz" lIns="91440" tIns="45720" rIns="91440" bIns="45720" rtlCol="0" anchor="b">
            <a:normAutofit/>
          </a:bodyPr>
          <a:lstStyle/>
          <a:p>
            <a:r>
              <a:rPr lang="en-US" sz="4800" dirty="0"/>
              <a:t>2) Living things Take in Nutrients</a:t>
            </a:r>
          </a:p>
        </p:txBody>
      </p:sp>
    </p:spTree>
    <p:extLst>
      <p:ext uri="{BB962C8B-B14F-4D97-AF65-F5344CB8AC3E}">
        <p14:creationId xmlns:p14="http://schemas.microsoft.com/office/powerpoint/2010/main" val="208483923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16091</TotalTime>
  <Words>1565</Words>
  <Application>Microsoft Office PowerPoint</Application>
  <PresentationFormat>Widescreen</PresentationFormat>
  <Paragraphs>179</Paragraphs>
  <Slides>28</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Book Antiqua</vt:lpstr>
      <vt:lpstr>Calibri</vt:lpstr>
      <vt:lpstr>Tw Cen MT</vt:lpstr>
      <vt:lpstr>Droplet</vt:lpstr>
      <vt:lpstr>Make-a-slide </vt:lpstr>
      <vt:lpstr>1.1: Characteristics of Living Things</vt:lpstr>
      <vt:lpstr>1) Living things are made of cells</vt:lpstr>
      <vt:lpstr>1) Living things are made of cells</vt:lpstr>
      <vt:lpstr>1) Living things are made of cells</vt:lpstr>
      <vt:lpstr>1) Living Things are Made of cells</vt:lpstr>
      <vt:lpstr>1) Living things are made of cells</vt:lpstr>
      <vt:lpstr>2) Living things Take in Nutrients</vt:lpstr>
      <vt:lpstr>2) Living things Take in Nutrients</vt:lpstr>
      <vt:lpstr>2) Living things Take in Nutrients</vt:lpstr>
      <vt:lpstr>3) Living things Use Energy</vt:lpstr>
      <vt:lpstr>4) Living things Produce Waste</vt:lpstr>
      <vt:lpstr>PowerPoint Presentation</vt:lpstr>
      <vt:lpstr>Practice (tb pg. 9)</vt:lpstr>
      <vt:lpstr>5) Living things Respond to Stimuli</vt:lpstr>
      <vt:lpstr>5) Living things Respond to Stimuli</vt:lpstr>
      <vt:lpstr>Brain Break!</vt:lpstr>
      <vt:lpstr>Proprioception</vt:lpstr>
      <vt:lpstr>PowerPoint Presentation</vt:lpstr>
      <vt:lpstr>6) Living Things Grow and develop</vt:lpstr>
      <vt:lpstr>7) Living Things Reproduce</vt:lpstr>
      <vt:lpstr>Practice</vt:lpstr>
      <vt:lpstr>More Practice!</vt:lpstr>
      <vt:lpstr>PowerPoint Presentation</vt:lpstr>
      <vt:lpstr>“Is wood alive? Explain”</vt:lpstr>
      <vt:lpstr>“Is wood alive? Explain”</vt:lpstr>
      <vt:lpstr>“Is wood alive? Explain”</vt:lpstr>
      <vt:lpstr>“Is wood alive? Explain.”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Make-a-slide (Q1 Sci8)</dc:title>
  <dc:creator>Linda Au</dc:creator>
  <cp:lastModifiedBy>Linda Au</cp:lastModifiedBy>
  <cp:revision>25</cp:revision>
  <dcterms:created xsi:type="dcterms:W3CDTF">2020-09-21T20:47:30Z</dcterms:created>
  <dcterms:modified xsi:type="dcterms:W3CDTF">2021-09-21T15:19:55Z</dcterms:modified>
</cp:coreProperties>
</file>