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8" r:id="rId6"/>
    <p:sldId id="279" r:id="rId7"/>
    <p:sldId id="275" r:id="rId8"/>
    <p:sldId id="276" r:id="rId9"/>
    <p:sldId id="277" r:id="rId10"/>
    <p:sldId id="282" r:id="rId11"/>
    <p:sldId id="283" r:id="rId12"/>
    <p:sldId id="285" r:id="rId13"/>
    <p:sldId id="284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Au" initials="LA" lastIdx="1" clrIdx="0">
    <p:extLst>
      <p:ext uri="{19B8F6BF-5375-455C-9EA6-DF929625EA0E}">
        <p15:presenceInfo xmlns:p15="http://schemas.microsoft.com/office/powerpoint/2012/main" userId="Linda 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85325" autoAdjust="0"/>
  </p:normalViewPr>
  <p:slideViewPr>
    <p:cSldViewPr snapToGrid="0">
      <p:cViewPr varScale="1">
        <p:scale>
          <a:sx n="78" d="100"/>
          <a:sy n="78" d="100"/>
        </p:scale>
        <p:origin x="696" y="58"/>
      </p:cViewPr>
      <p:guideLst/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"/>
    </p:cViewPr>
  </p:sorterViewPr>
  <p:notesViewPr>
    <p:cSldViewPr snapToGrid="0">
      <p:cViewPr varScale="1">
        <p:scale>
          <a:sx n="69" d="100"/>
          <a:sy n="69" d="100"/>
        </p:scale>
        <p:origin x="30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C08A8-2640-4D1B-BEE7-B3E8DD4B79CA}" type="datetimeFigureOut">
              <a:rPr lang="en-CA" smtClean="0"/>
              <a:t>2021-09-23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BEDF-9B36-47A9-B81D-F516FF7271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3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Developmental diagram: human. From Wikipedia.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BBEDF-9B36-47A9-B81D-F516FF7271B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94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Developmental diagram: human. From Wikipedia.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BBEDF-9B36-47A9-B81D-F516FF7271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70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BBEDF-9B36-47A9-B81D-F516FF7271B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10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346-8CE9-474F-8C01-DA6158BDF30D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7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CF5C-3898-4865-B654-F933B63D3FAD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4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92C-4BE4-4518-9185-29F342EDDB5A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33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BD4-6193-4BE2-A5EA-9028FD7C300A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53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5917-1971-4CF3-83BE-493180B6CBC9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59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A4E0-BDC5-45F2-B93E-19D506E16D6C}" type="datetime1">
              <a:rPr lang="en-CA" smtClean="0"/>
              <a:t>2021-09-23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40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8E74-188F-4087-9203-E248A5AABF47}" type="datetime1">
              <a:rPr lang="en-CA" smtClean="0"/>
              <a:t>2021-09-23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96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E756-CF9F-44E6-A897-82C051B9EFC4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19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C55-8264-4948-913D-404B825B2F3D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06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>
            <a:lvl1pPr>
              <a:defRPr sz="2800" cap="none" baseline="0">
                <a:latin typeface="Book Antiqua" panose="02040602050305030304" pitchFamily="18" charset="0"/>
              </a:defRPr>
            </a:lvl1pPr>
            <a:lvl2pPr>
              <a:defRPr sz="2400" cap="none" baseline="0">
                <a:latin typeface="Book Antiqua" panose="02040602050305030304" pitchFamily="18" charset="0"/>
              </a:defRPr>
            </a:lvl2pPr>
            <a:lvl3pPr>
              <a:defRPr sz="2000" cap="none" baseline="0">
                <a:latin typeface="Book Antiqua" panose="02040602050305030304" pitchFamily="18" charset="0"/>
              </a:defRPr>
            </a:lvl3pPr>
            <a:lvl4pPr>
              <a:defRPr sz="1800" cap="none" baseline="0">
                <a:latin typeface="Book Antiqua" panose="02040602050305030304" pitchFamily="18" charset="0"/>
              </a:defRPr>
            </a:lvl4pPr>
            <a:lvl5pPr>
              <a:defRPr sz="1800" cap="none" baseline="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9D7C-1419-4B6E-92FE-411ACB2BE747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14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29-C2B4-4FAC-B286-153519DB9E2C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1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1B57-5FCB-4AE1-9DC2-3843ED3702A4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8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9B60-E31C-4701-A6E1-2A8EB71892F2}" type="datetime1">
              <a:rPr lang="en-CA" smtClean="0"/>
              <a:t>2021-09-23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56A2-6076-4E2B-83CB-67BF14830F6A}" type="datetime1">
              <a:rPr lang="en-CA" smtClean="0"/>
              <a:t>2021-09-23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0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9128-994E-486E-B223-0AB818760269}" type="datetime1">
              <a:rPr lang="en-CA" smtClean="0"/>
              <a:t>2021-09-23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55A-879C-4139-BB71-7ABD1F125E43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9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3BFE-5935-4323-A115-477E048B27C7}" type="datetime1">
              <a:rPr lang="en-CA" smtClean="0"/>
              <a:t>2021-09-23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F62534-989C-40AF-B5D9-DCEFDB440DE3}" type="datetime1">
              <a:rPr lang="en-CA" smtClean="0"/>
              <a:t>2021-09-23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8E5B96-AA64-40AE-A5F2-7B2B403F47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05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ell%20Theory%20pg%2011%20workbook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wTCdcs8gG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39CB-42FB-49D5-A51E-51B488892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1.2: Where do Living Things come from?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98A4A-BB2C-4FED-80FB-6BE8D9FD7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Science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C43AE-976D-41B8-AC02-61BF047B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89204-FFF2-476F-B736-37C5DDAC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97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9DED-4B90-4527-942C-46664750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1) The cell is the basic unit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9DBB-421C-4FAA-8787-B691805091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89347"/>
          </a:xfrm>
        </p:spPr>
        <p:txBody>
          <a:bodyPr>
            <a:normAutofit/>
          </a:bodyPr>
          <a:lstStyle/>
          <a:p>
            <a:r>
              <a:rPr lang="en-CA" dirty="0"/>
              <a:t>Cells exhibit the 7 characteristics of living things: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C41D6-5945-43CF-BE04-EEDFB82B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E0116-8B20-4764-92B1-5CACCAC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10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1C044-B4FA-4457-BCB0-E0F16F800FFD}"/>
              </a:ext>
            </a:extLst>
          </p:cNvPr>
          <p:cNvSpPr txBox="1"/>
          <p:nvPr/>
        </p:nvSpPr>
        <p:spPr>
          <a:xfrm>
            <a:off x="1518772" y="3060359"/>
            <a:ext cx="7619999" cy="310854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Made of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Use nutrients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Require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Produce waste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Grow and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Reproduce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Book Antiqua" panose="02040602050305030304" pitchFamily="18" charset="0"/>
              </a:rPr>
              <a:t>Respond to stimuli</a:t>
            </a:r>
          </a:p>
        </p:txBody>
      </p:sp>
    </p:spTree>
    <p:extLst>
      <p:ext uri="{BB962C8B-B14F-4D97-AF65-F5344CB8AC3E}">
        <p14:creationId xmlns:p14="http://schemas.microsoft.com/office/powerpoint/2010/main" val="15761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0F62-1886-46B1-A25C-32ED725E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2) All new cells come from pre-existing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0EC5-985B-4617-B399-E9102E5B7C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Cells divide to make new cells</a:t>
            </a:r>
          </a:p>
          <a:p>
            <a:r>
              <a:rPr lang="en-CA" dirty="0"/>
              <a:t>All the cells in your body were produced through cell division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8EBC6-BC73-4813-80F6-A96579CE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F4E83-30EA-44B1-87F9-0FA37E31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11</a:t>
            </a:fld>
            <a:endParaRPr lang="en-CA"/>
          </a:p>
        </p:txBody>
      </p:sp>
      <p:pic>
        <p:nvPicPr>
          <p:cNvPr id="2052" name="Picture 4" descr="Binary fission of bacteria - YouTube">
            <a:extLst>
              <a:ext uri="{FF2B5EF4-FFF2-40B4-BE49-F238E27FC236}">
                <a16:creationId xmlns:a16="http://schemas.microsoft.com/office/drawing/2014/main" id="{5D5B723F-EB3F-4111-9595-898F7873E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7"/>
          <a:stretch/>
        </p:blipFill>
        <p:spPr bwMode="auto">
          <a:xfrm>
            <a:off x="375727" y="3812292"/>
            <a:ext cx="6057873" cy="25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ole of Cell Division in Tumor Formation">
            <a:extLst>
              <a:ext uri="{FF2B5EF4-FFF2-40B4-BE49-F238E27FC236}">
                <a16:creationId xmlns:a16="http://schemas.microsoft.com/office/drawing/2014/main" id="{1FBC9EC6-9BD9-47E5-BF6A-EA0F86F2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5" y="3621429"/>
            <a:ext cx="4746253" cy="29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2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0EC5-985B-4617-B399-E9102E5B7C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8EBC6-BC73-4813-80F6-A96579CE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F4E83-30EA-44B1-87F9-0FA37E31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12</a:t>
            </a:fld>
            <a:endParaRPr lang="en-CA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EB8CF22-0353-4D0E-B506-AC3CEF7B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84" y="374468"/>
            <a:ext cx="8290516" cy="64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907D135-F2CB-40EE-8F34-48FBA552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ow Sperm Length Affects Fertility | Male Fertility | Live Science">
            <a:extLst>
              <a:ext uri="{FF2B5EF4-FFF2-40B4-BE49-F238E27FC236}">
                <a16:creationId xmlns:a16="http://schemas.microsoft.com/office/drawing/2014/main" id="{8DCBBEAE-D663-4AFF-8432-B95FD3A8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747707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7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312472-01D2-4BDF-BDC4-57B06C488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2606BB0E-D7B7-4072-ACC8-F86512AAC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paramecium">
            <a:extLst>
              <a:ext uri="{FF2B5EF4-FFF2-40B4-BE49-F238E27FC236}">
                <a16:creationId xmlns:a16="http://schemas.microsoft.com/office/drawing/2014/main" id="{AFAA841F-5362-4CC9-B3DD-BF7CCC448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2" b="10824"/>
          <a:stretch/>
        </p:blipFill>
        <p:spPr bwMode="auto">
          <a:xfrm>
            <a:off x="-3177" y="67234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croscope view of plant cells">
            <a:extLst>
              <a:ext uri="{FF2B5EF4-FFF2-40B4-BE49-F238E27FC236}">
                <a16:creationId xmlns:a16="http://schemas.microsoft.com/office/drawing/2014/main" id="{3D5FE8AB-3DF3-46A4-B0F1-0B0F94C0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/>
          <a:stretch/>
        </p:blipFill>
        <p:spPr bwMode="auto">
          <a:xfrm>
            <a:off x="20" y="4612546"/>
            <a:ext cx="4024741" cy="2286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4B45D03-6FD4-4979-844F-65B2D87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eaf Cells High Res Stock Images | Shutterstock">
            <a:extLst>
              <a:ext uri="{FF2B5EF4-FFF2-40B4-BE49-F238E27FC236}">
                <a16:creationId xmlns:a16="http://schemas.microsoft.com/office/drawing/2014/main" id="{6E75CCFB-0546-4A6B-8EDC-3EE30E055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r="4" b="4"/>
          <a:stretch/>
        </p:blipFill>
        <p:spPr bwMode="auto">
          <a:xfrm>
            <a:off x="-3177" y="2367092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813F5A-272F-4875-A99B-144956491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3CFA53B-DA99-4E73-9BDE-D5B3EF745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17F5914-17DD-446F-9B31-FC3596816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3E26F-12B4-46BB-B7DB-E1AC4188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8E5B96-AA64-40AE-A5F2-7B2B403F4769}" type="slidenum">
              <a:rPr lang="en-CA" smtClean="0"/>
              <a:pPr>
                <a:spcAft>
                  <a:spcPts val="600"/>
                </a:spcAft>
              </a:pPr>
              <a:t>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16C98-F206-42CA-BB59-C91345AB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4918665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9C1C-85F2-42B2-87AF-0EDB15E755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Review! Living things can be:</a:t>
            </a:r>
          </a:p>
          <a:p>
            <a:r>
              <a:rPr lang="en-CA" b="1" dirty="0"/>
              <a:t>Unicellular</a:t>
            </a:r>
            <a:r>
              <a:rPr lang="en-CA" dirty="0"/>
              <a:t> (made of one cell) </a:t>
            </a:r>
          </a:p>
          <a:p>
            <a:r>
              <a:rPr lang="en-CA" b="1" dirty="0"/>
              <a:t>Multicellular</a:t>
            </a:r>
            <a:r>
              <a:rPr lang="en-CA" dirty="0"/>
              <a:t> (made of multiple cells)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29CAB-9CE8-4B2E-ABAE-3F1FF2E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CA" sz="3700" dirty="0"/>
              <a:t>3) All living things are made up of one or more cells</a:t>
            </a:r>
          </a:p>
        </p:txBody>
      </p:sp>
    </p:spTree>
    <p:extLst>
      <p:ext uri="{BB962C8B-B14F-4D97-AF65-F5344CB8AC3E}">
        <p14:creationId xmlns:p14="http://schemas.microsoft.com/office/powerpoint/2010/main" val="66113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0A25-2D53-4D71-A17D-09E98CA1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F46D-D278-4E09-9034-D9CAEA4ADD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Complete workbook pg. 11: we will go over the </a:t>
            </a:r>
            <a:r>
              <a:rPr lang="en-CA" dirty="0">
                <a:hlinkClick r:id="rId3" action="ppaction://hlinkpres?slideindex=1&amp;slidetitle="/>
              </a:rPr>
              <a:t>answers</a:t>
            </a:r>
            <a:r>
              <a:rPr lang="en-CA" dirty="0"/>
              <a:t> all together. </a:t>
            </a:r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E5FD9-CD7C-44CE-9C90-2557750D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6F29E-68B0-4A4B-8544-1766280B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4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9C8F-66F2-4BC4-B3EE-3FB104A9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D4CC-F151-4E98-B542-99CD565F59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3E1959D-9269-4FE1-BC4D-375D1FFF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F6DA-FCE8-4E14-9D1A-5130ED73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F4169-8305-4EEB-B8B9-E611F017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2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5DB49-B576-4365-8E6B-1B79F6CD0087}"/>
              </a:ext>
            </a:extLst>
          </p:cNvPr>
          <p:cNvSpPr txBox="1"/>
          <p:nvPr/>
        </p:nvSpPr>
        <p:spPr>
          <a:xfrm>
            <a:off x="6159616" y="6397638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https://www.youtube.com/watch?v=EwTCdcs8gGg&amp;ab_channel=CalumScottVEVO</a:t>
            </a:r>
          </a:p>
        </p:txBody>
      </p:sp>
    </p:spTree>
    <p:extLst>
      <p:ext uri="{BB962C8B-B14F-4D97-AF65-F5344CB8AC3E}">
        <p14:creationId xmlns:p14="http://schemas.microsoft.com/office/powerpoint/2010/main" val="3555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510D381D-D691-431F-9831-BDD581EC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0" r="35143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EB66B-A31A-4491-8A1D-A1351E2D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CA" dirty="0"/>
              <a:t>Investigating the Origin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5788-40E8-40D3-AC2E-3721B90B73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42561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2600" dirty="0"/>
              <a:t>1. What questions do you have about where the maggots came from? 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CA" sz="2600" dirty="0"/>
            </a:br>
            <a:r>
              <a:rPr lang="en-CA" sz="2600" dirty="0"/>
              <a:t>2. What hypothesis could you come up with to investigate this?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CA" sz="2600" dirty="0"/>
            </a:br>
            <a:r>
              <a:rPr lang="en-CA" sz="2600" dirty="0"/>
              <a:t>3. Design an experiment to test your hypothesis.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1B89-1C49-435C-8DD2-29C64E45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A029-FF8D-43F4-819D-373E3135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92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672A-8357-44BE-BC0B-A2175F4A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Spontaneous Generation (pre-1600s)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4481-FD71-41E2-B9DA-94632B14D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56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Observations:</a:t>
            </a:r>
          </a:p>
          <a:p>
            <a:pPr lvl="1"/>
            <a:r>
              <a:rPr lang="en-CA" dirty="0"/>
              <a:t>Maggots on rotting food</a:t>
            </a:r>
          </a:p>
          <a:p>
            <a:pPr lvl="1"/>
            <a:r>
              <a:rPr lang="en-CA" dirty="0"/>
              <a:t>Mold on bread</a:t>
            </a:r>
          </a:p>
          <a:p>
            <a:pPr lvl="1"/>
            <a:r>
              <a:rPr lang="en-CA" dirty="0"/>
              <a:t>Mushrooms from dead tree stumps</a:t>
            </a:r>
          </a:p>
          <a:p>
            <a:pPr marL="0" indent="0">
              <a:buNone/>
            </a:pPr>
            <a:r>
              <a:rPr lang="en-CA" b="1" i="1" dirty="0"/>
              <a:t>“Spontaneous generation theory”: </a:t>
            </a:r>
            <a:r>
              <a:rPr lang="en-CA" dirty="0"/>
              <a:t>all life arose from non-living things!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might have happened in the 1600s to overturn this idea?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5B7A7-DB2F-4889-8B72-73D55BAB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DFE64-984A-465B-8DF7-DC9FC4F3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7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01BD-307B-4415-8455-603CB70D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CA" dirty="0"/>
              <a:t>Testing Spontaneous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AC63-261B-4051-A30E-59E2CF2309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00" name="Picture 4" descr="Image result for spontaneous generation">
            <a:extLst>
              <a:ext uri="{FF2B5EF4-FFF2-40B4-BE49-F238E27FC236}">
                <a16:creationId xmlns:a16="http://schemas.microsoft.com/office/drawing/2014/main" id="{6DCF7055-32E3-492C-803E-97377D21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1" y="1103872"/>
            <a:ext cx="10088031" cy="55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AA1EE-0771-4072-B251-92C6EBB5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https://courses.lumenlearning.com/microbiology/chapter/spontaneous-generation/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E4ADB-D45E-49EC-868B-7D96C96F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62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56B94-BA5F-4E23-A585-7B08DD8E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6</a:t>
            </a:fld>
            <a:endParaRPr lang="en-CA"/>
          </a:p>
        </p:txBody>
      </p:sp>
      <p:pic>
        <p:nvPicPr>
          <p:cNvPr id="5122" name="Picture 2" descr="Image result for pasteur's experiment">
            <a:extLst>
              <a:ext uri="{FF2B5EF4-FFF2-40B4-BE49-F238E27FC236}">
                <a16:creationId xmlns:a16="http://schemas.microsoft.com/office/drawing/2014/main" id="{36BF9E49-CF21-4F04-B1B3-8ACAD00F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3" y="260160"/>
            <a:ext cx="8844876" cy="63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4862A-60EE-4688-9D3C-DEC0574A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https://courses.lumenlearning.com/microbiology/chapter/spontaneous-generation/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856836-6D79-49B4-AB22-2407C5A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63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3377DC2-BAEA-433B-80DA-629A16EE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953B84D5-E6E6-48E0-BB2F-3C3EFD45B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eeuwenhoek microscope">
            <a:extLst>
              <a:ext uri="{FF2B5EF4-FFF2-40B4-BE49-F238E27FC236}">
                <a16:creationId xmlns:a16="http://schemas.microsoft.com/office/drawing/2014/main" id="{858340EA-7B5E-4442-ADC2-F474AECBE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r="-2" b="11715"/>
          <a:stretch/>
        </p:blipFill>
        <p:spPr bwMode="auto">
          <a:xfrm>
            <a:off x="20" y="1"/>
            <a:ext cx="4024741" cy="2272142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ert hooke microscope">
            <a:extLst>
              <a:ext uri="{FF2B5EF4-FFF2-40B4-BE49-F238E27FC236}">
                <a16:creationId xmlns:a16="http://schemas.microsoft.com/office/drawing/2014/main" id="{1B6021C5-16C0-49D8-BA5C-A948E64C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" b="3"/>
          <a:stretch/>
        </p:blipFill>
        <p:spPr bwMode="auto">
          <a:xfrm>
            <a:off x="-3177" y="2272142"/>
            <a:ext cx="4024761" cy="45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BE97CBE0-B979-48DB-A834-DFDAF2C2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914445C-E8F4-41E4-B439-67ACD5292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62E0757-DD31-4A39-A5A9-5EF2BE666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CC068-E684-433A-AD90-328A92E4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CA" dirty="0"/>
              <a:t>The Microscope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3FEF5-DD21-42D4-985B-D3C4F6A355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404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Microscope:</a:t>
            </a:r>
          </a:p>
          <a:p>
            <a:pPr marL="457200" lvl="1" indent="0">
              <a:buNone/>
            </a:pPr>
            <a:r>
              <a:rPr lang="en-CA" dirty="0"/>
              <a:t>- Invented in 1600s by Anton van Leeuwenhoek </a:t>
            </a:r>
          </a:p>
          <a:p>
            <a:pPr marL="0" indent="0">
              <a:buNone/>
            </a:pPr>
            <a:r>
              <a:rPr lang="en-CA" dirty="0"/>
              <a:t>Robert Hooke:</a:t>
            </a:r>
          </a:p>
          <a:p>
            <a:pPr lvl="1">
              <a:buFontTx/>
              <a:buChar char="-"/>
            </a:pPr>
            <a:r>
              <a:rPr lang="en-CA" dirty="0"/>
              <a:t>British scientist</a:t>
            </a:r>
          </a:p>
          <a:p>
            <a:pPr lvl="1">
              <a:buFontTx/>
              <a:buChar char="-"/>
            </a:pPr>
            <a:r>
              <a:rPr lang="en-CA" dirty="0"/>
              <a:t>Pioneer in microscopy</a:t>
            </a:r>
          </a:p>
          <a:p>
            <a:pPr lvl="1">
              <a:buFontTx/>
              <a:buChar char="-"/>
            </a:pPr>
            <a:r>
              <a:rPr lang="en-CA" dirty="0"/>
              <a:t>Discovered cells in tree tissue</a:t>
            </a:r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CD402-2969-49F9-A279-6CE4B7C2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A47A-116D-4B6F-932D-E6B9A95A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7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8FBBF1E-1555-488E-8C0C-058E5710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3966F8-4E34-4797-9621-E8C53362E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903F35F-971C-455E-A8E1-D6B34D9E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A62AE0B-31FB-41D5-A233-3C6DCDF2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Image result for hooke cork">
            <a:extLst>
              <a:ext uri="{FF2B5EF4-FFF2-40B4-BE49-F238E27FC236}">
                <a16:creationId xmlns:a16="http://schemas.microsoft.com/office/drawing/2014/main" id="{F6DB6B19-3946-48CB-BDBC-5567D8DF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22" y="925568"/>
            <a:ext cx="4147510" cy="45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0F0EDD-0C18-4DC7-A0B1-4EF2CE9E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067"/>
            <a:ext cx="0" cy="421075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A4F3B-C041-4440-A197-FA4FA8A931B2}"/>
              </a:ext>
            </a:extLst>
          </p:cNvPr>
          <p:cNvPicPr/>
          <p:nvPr/>
        </p:nvPicPr>
        <p:blipFill rotWithShape="1">
          <a:blip r:embed="rId5"/>
          <a:srcRect l="55484" t="47744" r="22655" b="28043"/>
          <a:stretch/>
        </p:blipFill>
        <p:spPr bwMode="auto">
          <a:xfrm>
            <a:off x="6256869" y="925568"/>
            <a:ext cx="4147509" cy="453825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C266E4-D973-4E1F-89EA-06398D50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093E28-327C-4826-B467-47423A08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88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ells under microscope">
            <a:extLst>
              <a:ext uri="{FF2B5EF4-FFF2-40B4-BE49-F238E27FC236}">
                <a16:creationId xmlns:a16="http://schemas.microsoft.com/office/drawing/2014/main" id="{82766297-DD8B-4BC1-A6E0-C889ADFFF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b="95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5A98D3-A8B5-41F7-A61B-F6238BF50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Rounded Rectangle 8">
            <a:extLst>
              <a:ext uri="{FF2B5EF4-FFF2-40B4-BE49-F238E27FC236}">
                <a16:creationId xmlns:a16="http://schemas.microsoft.com/office/drawing/2014/main" id="{6329262A-BBAC-4ED5-BACF-96B3DD024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22BD3-2337-479E-B667-B427B631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Cell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800-8891-438C-9AAF-068B6CCFA1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CA" sz="3600" dirty="0">
                <a:solidFill>
                  <a:srgbClr val="FFFFFF"/>
                </a:solidFill>
              </a:rPr>
              <a:t>The cell is the basic unit of life.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CA" sz="3600" dirty="0">
                <a:solidFill>
                  <a:srgbClr val="FFFFFF"/>
                </a:solidFill>
              </a:rPr>
              <a:t>All new cells come from pre-existing cells.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CA" sz="3600" dirty="0">
                <a:solidFill>
                  <a:srgbClr val="FFFFFF"/>
                </a:solidFill>
              </a:rPr>
              <a:t>All living things are made up of one or more cells.</a:t>
            </a:r>
          </a:p>
          <a:p>
            <a:pPr marL="514350" indent="-514350">
              <a:buAutoNum type="arabicParenR"/>
            </a:pP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CECB8-A2C5-4526-8D5D-45CD195F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00CE4-FAD2-44A7-B329-95C4382E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5B96-AA64-40AE-A5F2-7B2B403F47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00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32726</TotalTime>
  <Words>348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Tw Cen MT</vt:lpstr>
      <vt:lpstr>Droplet</vt:lpstr>
      <vt:lpstr>1.2: Where do Living Things come from?</vt:lpstr>
      <vt:lpstr>PowerPoint Presentation</vt:lpstr>
      <vt:lpstr>Investigating the Origin of Life</vt:lpstr>
      <vt:lpstr>Spontaneous Generation (pre-1600s)</vt:lpstr>
      <vt:lpstr>Testing Spontaneous Generation</vt:lpstr>
      <vt:lpstr>PowerPoint Presentation</vt:lpstr>
      <vt:lpstr>The Microscope</vt:lpstr>
      <vt:lpstr>PowerPoint Presentation</vt:lpstr>
      <vt:lpstr>Cell Theory</vt:lpstr>
      <vt:lpstr>1) The cell is the basic unit of life</vt:lpstr>
      <vt:lpstr>2) All new cells come from pre-existing cells</vt:lpstr>
      <vt:lpstr>PowerPoint Presentation</vt:lpstr>
      <vt:lpstr>3) All living things are made up of one or more cells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1.1: Characteristics of Living Things</dc:title>
  <dc:creator>Linda Au</dc:creator>
  <cp:lastModifiedBy>Linda Au</cp:lastModifiedBy>
  <cp:revision>37</cp:revision>
  <dcterms:created xsi:type="dcterms:W3CDTF">2018-10-18T11:24:38Z</dcterms:created>
  <dcterms:modified xsi:type="dcterms:W3CDTF">2021-09-23T16:14:51Z</dcterms:modified>
</cp:coreProperties>
</file>