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5" r:id="rId1"/>
  </p:sldMasterIdLst>
  <p:notesMasterIdLst>
    <p:notesMasterId r:id="rId27"/>
  </p:notesMasterIdLst>
  <p:handoutMasterIdLst>
    <p:handoutMasterId r:id="rId28"/>
  </p:handoutMasterIdLst>
  <p:sldIdLst>
    <p:sldId id="256" r:id="rId2"/>
    <p:sldId id="303" r:id="rId3"/>
    <p:sldId id="263" r:id="rId4"/>
    <p:sldId id="264" r:id="rId5"/>
    <p:sldId id="265" r:id="rId6"/>
    <p:sldId id="266" r:id="rId7"/>
    <p:sldId id="258" r:id="rId8"/>
    <p:sldId id="259" r:id="rId9"/>
    <p:sldId id="260" r:id="rId10"/>
    <p:sldId id="267" r:id="rId11"/>
    <p:sldId id="272" r:id="rId12"/>
    <p:sldId id="269" r:id="rId13"/>
    <p:sldId id="271" r:id="rId14"/>
    <p:sldId id="270" r:id="rId15"/>
    <p:sldId id="273" r:id="rId16"/>
    <p:sldId id="280" r:id="rId17"/>
    <p:sldId id="282" r:id="rId18"/>
    <p:sldId id="284" r:id="rId19"/>
    <p:sldId id="285" r:id="rId20"/>
    <p:sldId id="286" r:id="rId21"/>
    <p:sldId id="287" r:id="rId22"/>
    <p:sldId id="299" r:id="rId23"/>
    <p:sldId id="300" r:id="rId24"/>
    <p:sldId id="302" r:id="rId25"/>
    <p:sldId id="301"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Au" initials="LA" lastIdx="1" clrIdx="0">
    <p:extLst>
      <p:ext uri="{19B8F6BF-5375-455C-9EA6-DF929625EA0E}">
        <p15:presenceInfo xmlns:p15="http://schemas.microsoft.com/office/powerpoint/2012/main" userId="ffebffec96f999f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8047" autoAdjust="0"/>
  </p:normalViewPr>
  <p:slideViewPr>
    <p:cSldViewPr snapToGrid="0">
      <p:cViewPr varScale="1">
        <p:scale>
          <a:sx n="91" d="100"/>
          <a:sy n="91" d="100"/>
        </p:scale>
        <p:origin x="370" y="67"/>
      </p:cViewPr>
      <p:guideLst/>
    </p:cSldViewPr>
  </p:slideViewPr>
  <p:notesTextViewPr>
    <p:cViewPr>
      <p:scale>
        <a:sx n="1" d="1"/>
        <a:sy n="1" d="1"/>
      </p:scale>
      <p:origin x="0" y="0"/>
    </p:cViewPr>
  </p:notesTextViewPr>
  <p:notesViewPr>
    <p:cSldViewPr snapToGrid="0">
      <p:cViewPr varScale="1">
        <p:scale>
          <a:sx n="69" d="100"/>
          <a:sy n="69" d="100"/>
        </p:scale>
        <p:origin x="308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4D8A52-B869-47AF-BC45-5AB9E60D8F4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4" name="Footer Placeholder 3">
            <a:extLst>
              <a:ext uri="{FF2B5EF4-FFF2-40B4-BE49-F238E27FC236}">
                <a16:creationId xmlns:a16="http://schemas.microsoft.com/office/drawing/2014/main" id="{CB04543A-F34B-4839-A804-E65DDDC0188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B8C6899-BB6C-4544-A98B-45B536DC8312}"/>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6017B7B-75E6-4980-B521-722DC1A3D95D}" type="slidenum">
              <a:rPr lang="en-CA" smtClean="0"/>
              <a:t>‹#›</a:t>
            </a:fld>
            <a:endParaRPr lang="en-CA"/>
          </a:p>
        </p:txBody>
      </p:sp>
      <p:sp>
        <p:nvSpPr>
          <p:cNvPr id="6" name="Date Placeholder 5">
            <a:extLst>
              <a:ext uri="{FF2B5EF4-FFF2-40B4-BE49-F238E27FC236}">
                <a16:creationId xmlns:a16="http://schemas.microsoft.com/office/drawing/2014/main" id="{9E16DCC7-DC4B-4AAB-95D1-11572775CBA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B72A66B-98EA-43A4-8233-FE51801CE836}" type="datetimeFigureOut">
              <a:rPr lang="en-CA" smtClean="0"/>
              <a:t>2021-10-07</a:t>
            </a:fld>
            <a:endParaRPr lang="en-CA"/>
          </a:p>
        </p:txBody>
      </p:sp>
    </p:spTree>
    <p:extLst>
      <p:ext uri="{BB962C8B-B14F-4D97-AF65-F5344CB8AC3E}">
        <p14:creationId xmlns:p14="http://schemas.microsoft.com/office/powerpoint/2010/main" val="472601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4D89A72-B7A4-45EB-B345-65433ACBD510}" type="datetimeFigureOut">
              <a:rPr lang="en-CA" smtClean="0"/>
              <a:t>2021-10-07</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B8EE59C-EA08-4179-AF04-7F138801DFB8}" type="slidenum">
              <a:rPr lang="en-CA" smtClean="0"/>
              <a:t>‹#›</a:t>
            </a:fld>
            <a:endParaRPr lang="en-CA"/>
          </a:p>
        </p:txBody>
      </p:sp>
    </p:spTree>
    <p:extLst>
      <p:ext uri="{BB962C8B-B14F-4D97-AF65-F5344CB8AC3E}">
        <p14:creationId xmlns:p14="http://schemas.microsoft.com/office/powerpoint/2010/main" val="2532486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B8EE59C-EA08-4179-AF04-7F138801DFB8}" type="slidenum">
              <a:rPr lang="en-CA" smtClean="0"/>
              <a:t>9</a:t>
            </a:fld>
            <a:endParaRPr lang="en-CA"/>
          </a:p>
        </p:txBody>
      </p:sp>
    </p:spTree>
    <p:extLst>
      <p:ext uri="{BB962C8B-B14F-4D97-AF65-F5344CB8AC3E}">
        <p14:creationId xmlns:p14="http://schemas.microsoft.com/office/powerpoint/2010/main" val="180674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Technically, lysosomes are only found in animal cells (plant cells have smaller specialized vacuoles), but students are not required to remember that. </a:t>
            </a:r>
            <a:endParaRPr lang="en-CA" dirty="0"/>
          </a:p>
        </p:txBody>
      </p:sp>
      <p:sp>
        <p:nvSpPr>
          <p:cNvPr id="4" name="Slide Number Placeholder 3"/>
          <p:cNvSpPr>
            <a:spLocks noGrp="1"/>
          </p:cNvSpPr>
          <p:nvPr>
            <p:ph type="sldNum" sz="quarter" idx="5"/>
          </p:nvPr>
        </p:nvSpPr>
        <p:spPr/>
        <p:txBody>
          <a:bodyPr/>
          <a:lstStyle/>
          <a:p>
            <a:fld id="{2B8EE59C-EA08-4179-AF04-7F138801DFB8}" type="slidenum">
              <a:rPr lang="en-CA" smtClean="0"/>
              <a:t>14</a:t>
            </a:fld>
            <a:endParaRPr lang="en-CA"/>
          </a:p>
        </p:txBody>
      </p:sp>
    </p:spTree>
    <p:extLst>
      <p:ext uri="{BB962C8B-B14F-4D97-AF65-F5344CB8AC3E}">
        <p14:creationId xmlns:p14="http://schemas.microsoft.com/office/powerpoint/2010/main" val="1917381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A9E64AA1-6D8D-4588-88E4-CB83BE895F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15E45255-AFEF-4E7F-AF14-A4E7F220A9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CA" altLang="en-US" b="1"/>
              <a:t>cellular respiration</a:t>
            </a:r>
            <a:r>
              <a:rPr lang="en-CA" altLang="en-US"/>
              <a:t>: a chemical reaction in the cells of most organisms that release the energy needed to carry out life processes</a:t>
            </a:r>
          </a:p>
          <a:p>
            <a:pPr>
              <a:spcBef>
                <a:spcPct val="0"/>
              </a:spcBef>
            </a:pPr>
            <a:endParaRPr lang="en-CA" altLang="en-US"/>
          </a:p>
        </p:txBody>
      </p:sp>
      <p:sp>
        <p:nvSpPr>
          <p:cNvPr id="65540" name="Slide Number Placeholder 3">
            <a:extLst>
              <a:ext uri="{FF2B5EF4-FFF2-40B4-BE49-F238E27FC236}">
                <a16:creationId xmlns:a16="http://schemas.microsoft.com/office/drawing/2014/main" id="{9F7FF7CC-CE35-4E7D-869C-866BF7D296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defRPr>
            </a:lvl1pPr>
            <a:lvl2pPr marL="757066" indent="-291179">
              <a:defRPr>
                <a:solidFill>
                  <a:schemeClr val="tx1"/>
                </a:solidFill>
                <a:latin typeface="Times New Roman" panose="02020603050405020304" pitchFamily="18" charset="0"/>
              </a:defRPr>
            </a:lvl2pPr>
            <a:lvl3pPr marL="1164717" indent="-232943">
              <a:defRPr>
                <a:solidFill>
                  <a:schemeClr val="tx1"/>
                </a:solidFill>
                <a:latin typeface="Times New Roman" panose="02020603050405020304" pitchFamily="18" charset="0"/>
              </a:defRPr>
            </a:lvl3pPr>
            <a:lvl4pPr marL="1630604" indent="-232943">
              <a:defRPr>
                <a:solidFill>
                  <a:schemeClr val="tx1"/>
                </a:solidFill>
                <a:latin typeface="Times New Roman" panose="02020603050405020304" pitchFamily="18" charset="0"/>
              </a:defRPr>
            </a:lvl4pPr>
            <a:lvl5pPr marL="2096491" indent="-232943">
              <a:defRPr>
                <a:solidFill>
                  <a:schemeClr val="tx1"/>
                </a:solidFill>
                <a:latin typeface="Times New Roman" panose="02020603050405020304" pitchFamily="18" charset="0"/>
              </a:defRPr>
            </a:lvl5pPr>
            <a:lvl6pPr marL="2562377" indent="-232943" defTabSz="465887" fontAlgn="base">
              <a:spcBef>
                <a:spcPct val="0"/>
              </a:spcBef>
              <a:spcAft>
                <a:spcPct val="0"/>
              </a:spcAft>
              <a:defRPr>
                <a:solidFill>
                  <a:schemeClr val="tx1"/>
                </a:solidFill>
                <a:latin typeface="Times New Roman" panose="02020603050405020304" pitchFamily="18" charset="0"/>
              </a:defRPr>
            </a:lvl6pPr>
            <a:lvl7pPr marL="3028264" indent="-232943" defTabSz="465887" fontAlgn="base">
              <a:spcBef>
                <a:spcPct val="0"/>
              </a:spcBef>
              <a:spcAft>
                <a:spcPct val="0"/>
              </a:spcAft>
              <a:defRPr>
                <a:solidFill>
                  <a:schemeClr val="tx1"/>
                </a:solidFill>
                <a:latin typeface="Times New Roman" panose="02020603050405020304" pitchFamily="18" charset="0"/>
              </a:defRPr>
            </a:lvl7pPr>
            <a:lvl8pPr marL="3494151" indent="-232943" defTabSz="465887" fontAlgn="base">
              <a:spcBef>
                <a:spcPct val="0"/>
              </a:spcBef>
              <a:spcAft>
                <a:spcPct val="0"/>
              </a:spcAft>
              <a:defRPr>
                <a:solidFill>
                  <a:schemeClr val="tx1"/>
                </a:solidFill>
                <a:latin typeface="Times New Roman" panose="02020603050405020304" pitchFamily="18" charset="0"/>
              </a:defRPr>
            </a:lvl8pPr>
            <a:lvl9pPr marL="3960038" indent="-232943" defTabSz="465887" fontAlgn="base">
              <a:spcBef>
                <a:spcPct val="0"/>
              </a:spcBef>
              <a:spcAft>
                <a:spcPct val="0"/>
              </a:spcAft>
              <a:defRPr>
                <a:solidFill>
                  <a:schemeClr val="tx1"/>
                </a:solidFill>
                <a:latin typeface="Times New Roman" panose="02020603050405020304" pitchFamily="18" charset="0"/>
              </a:defRPr>
            </a:lvl9pPr>
          </a:lstStyle>
          <a:p>
            <a:pPr fontAlgn="base">
              <a:spcBef>
                <a:spcPct val="0"/>
              </a:spcBef>
              <a:spcAft>
                <a:spcPct val="0"/>
              </a:spcAft>
            </a:pPr>
            <a:fld id="{5E4CB383-DD58-4F34-9E5A-3D02EA5D838D}" type="slidenum">
              <a:rPr lang="en-CA" altLang="en-US">
                <a:latin typeface="Calibri" panose="020F0502020204030204" pitchFamily="34" charset="0"/>
              </a:rPr>
              <a:pPr fontAlgn="base">
                <a:spcBef>
                  <a:spcPct val="0"/>
                </a:spcBef>
                <a:spcAft>
                  <a:spcPct val="0"/>
                </a:spcAft>
              </a:pPr>
              <a:t>22</a:t>
            </a:fld>
            <a:endParaRPr lang="en-CA"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 fact: photosynthesis evolved first. It released oxygen into the atmosphere. It was only when the oxygen levels in the atmosphere were high enough that cellular respiration was able to also evolve, using oxygen that producers were making. </a:t>
            </a:r>
          </a:p>
          <a:p>
            <a:r>
              <a:rPr lang="en-US" dirty="0"/>
              <a:t>Fun fact: the more oxygen in the atmosphere, the less efficient photosynthesis is. One of the photosynthetic enzymes, Rubisco, is one of the most inefficient enzymes known in biology. But it has been unable to evolve to become more efficient, because it is so important to life…even small tweaks to it would cause that plant to not be able to undergo photosynthesis anymore, and cause it to die. So this inefficient protein has lived on in its inefficient state. </a:t>
            </a:r>
            <a:endParaRPr lang="en-CA" dirty="0"/>
          </a:p>
        </p:txBody>
      </p:sp>
      <p:sp>
        <p:nvSpPr>
          <p:cNvPr id="4" name="Slide Number Placeholder 3"/>
          <p:cNvSpPr>
            <a:spLocks noGrp="1"/>
          </p:cNvSpPr>
          <p:nvPr>
            <p:ph type="sldNum" sz="quarter" idx="5"/>
          </p:nvPr>
        </p:nvSpPr>
        <p:spPr/>
        <p:txBody>
          <a:bodyPr/>
          <a:lstStyle/>
          <a:p>
            <a:fld id="{2B8EE59C-EA08-4179-AF04-7F138801DFB8}" type="slidenum">
              <a:rPr lang="en-CA" smtClean="0"/>
              <a:t>24</a:t>
            </a:fld>
            <a:endParaRPr lang="en-CA"/>
          </a:p>
        </p:txBody>
      </p:sp>
    </p:spTree>
    <p:extLst>
      <p:ext uri="{BB962C8B-B14F-4D97-AF65-F5344CB8AC3E}">
        <p14:creationId xmlns:p14="http://schemas.microsoft.com/office/powerpoint/2010/main" val="2012672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8124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447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2272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6449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2068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475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131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2124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122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268835"/>
          </a:xfrm>
        </p:spPr>
        <p:txBody>
          <a:bodyPr>
            <a:normAutofit/>
          </a:bodyPr>
          <a:lstStyle>
            <a:lvl1pPr>
              <a:defRPr sz="4400" b="1" u="none">
                <a:solidFill>
                  <a:schemeClr val="accent5">
                    <a:lumMod val="50000"/>
                  </a:schemeClr>
                </a:solidFill>
                <a:latin typeface="Sitka Banner" panose="02000505000000020004" pitchFamily="2" charset="0"/>
              </a:defRPr>
            </a:lvl1pPr>
          </a:lstStyle>
          <a:p>
            <a:r>
              <a:rPr lang="en-US" dirty="0"/>
              <a:t>Click to edit Master title style</a:t>
            </a:r>
          </a:p>
        </p:txBody>
      </p:sp>
      <p:sp>
        <p:nvSpPr>
          <p:cNvPr id="3" name="Content Placeholder 2"/>
          <p:cNvSpPr>
            <a:spLocks noGrp="1"/>
          </p:cNvSpPr>
          <p:nvPr>
            <p:ph idx="1"/>
          </p:nvPr>
        </p:nvSpPr>
        <p:spPr>
          <a:xfrm>
            <a:off x="1484310" y="2248251"/>
            <a:ext cx="10018713" cy="3542950"/>
          </a:xfrm>
        </p:spPr>
        <p:txBody>
          <a:bodyPr anchor="t">
            <a:normAutofit/>
          </a:bodyPr>
          <a:lstStyle>
            <a:lvl1pPr>
              <a:defRPr sz="3200"/>
            </a:lvl1pPr>
            <a:lvl2pPr>
              <a:defRPr sz="2800"/>
            </a:lvl2pPr>
            <a:lvl3pPr>
              <a:defRPr sz="2400"/>
            </a:lvl3pPr>
            <a:lvl4pP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2551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283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chor="t">
            <a:normAutofit/>
          </a:bodyPr>
          <a:lstStyle>
            <a:lvl1pPr>
              <a:defRPr sz="2400"/>
            </a:lvl1pPr>
            <a:lvl2pPr>
              <a:defRPr sz="2000"/>
            </a:lvl2pPr>
            <a:lvl3pPr>
              <a:defRPr sz="1800"/>
            </a:lvl3pPr>
            <a:lvl4pPr>
              <a:defRPr sz="1600"/>
            </a:lvl4pPr>
            <a:lvl5pPr>
              <a:defRPr sz="16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chor="t">
            <a:normAutofit/>
          </a:bodyPr>
          <a:lstStyle>
            <a:lvl1pPr>
              <a:defRPr sz="2400"/>
            </a:lvl1pPr>
            <a:lvl2pPr>
              <a:defRPr sz="2000"/>
            </a:lvl2pPr>
            <a:lvl3pPr>
              <a:defRPr sz="1800"/>
            </a:lvl3pPr>
            <a:lvl4pPr>
              <a:defRPr sz="1600"/>
            </a:lvl4pPr>
            <a:lvl5pPr>
              <a:defRPr sz="16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674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9722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384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5581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0236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929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10/7/2021</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113282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C:\Documents%20and%20Settings\cmassengale\Application%20Data\Microsoft\Media%20Catalog\Copy%20of%20cell%5b1%5d.jp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prokaryote eukaryote">
            <a:extLst>
              <a:ext uri="{FF2B5EF4-FFF2-40B4-BE49-F238E27FC236}">
                <a16:creationId xmlns:a16="http://schemas.microsoft.com/office/drawing/2014/main" id="{0A99AEEE-3C3B-4E0A-A2A7-9649F4DF42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3056"/>
          <a:stretch/>
        </p:blipFill>
        <p:spPr bwMode="auto">
          <a:xfrm>
            <a:off x="-2095501" y="0"/>
            <a:ext cx="158451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C2A2366C-96BE-4587-BABC-529047265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557" y="3336063"/>
            <a:ext cx="7055369" cy="2286139"/>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2776F8-920F-4F80-843E-DFAAFF10C857}"/>
              </a:ext>
            </a:extLst>
          </p:cNvPr>
          <p:cNvSpPr>
            <a:spLocks noGrp="1"/>
          </p:cNvSpPr>
          <p:nvPr>
            <p:ph type="ctrTitle"/>
          </p:nvPr>
        </p:nvSpPr>
        <p:spPr>
          <a:xfrm>
            <a:off x="4645557" y="3336063"/>
            <a:ext cx="7055368" cy="2286139"/>
          </a:xfrm>
          <a:solidFill>
            <a:schemeClr val="tx1"/>
          </a:solidFill>
        </p:spPr>
        <p:txBody>
          <a:bodyPr anchor="t">
            <a:normAutofit/>
          </a:bodyPr>
          <a:lstStyle/>
          <a:p>
            <a:pPr>
              <a:lnSpc>
                <a:spcPct val="90000"/>
              </a:lnSpc>
            </a:pPr>
            <a:r>
              <a:rPr lang="en-US" sz="4000" dirty="0">
                <a:solidFill>
                  <a:schemeClr val="bg1"/>
                </a:solidFill>
              </a:rPr>
              <a:t>Topic 1.3: How are cells different from one another?</a:t>
            </a:r>
            <a:endParaRPr lang="en-CA" sz="4000" dirty="0">
              <a:solidFill>
                <a:schemeClr val="bg1"/>
              </a:solidFill>
            </a:endParaRPr>
          </a:p>
        </p:txBody>
      </p:sp>
      <p:sp>
        <p:nvSpPr>
          <p:cNvPr id="3" name="Subtitle 2">
            <a:extLst>
              <a:ext uri="{FF2B5EF4-FFF2-40B4-BE49-F238E27FC236}">
                <a16:creationId xmlns:a16="http://schemas.microsoft.com/office/drawing/2014/main" id="{022489CD-35C9-454C-BB7D-24821521F7E6}"/>
              </a:ext>
            </a:extLst>
          </p:cNvPr>
          <p:cNvSpPr>
            <a:spLocks noGrp="1"/>
          </p:cNvSpPr>
          <p:nvPr>
            <p:ph type="subTitle" idx="1"/>
          </p:nvPr>
        </p:nvSpPr>
        <p:spPr>
          <a:xfrm>
            <a:off x="4830185" y="5141471"/>
            <a:ext cx="6672838" cy="359217"/>
          </a:xfrm>
        </p:spPr>
        <p:txBody>
          <a:bodyPr>
            <a:normAutofit/>
          </a:bodyPr>
          <a:lstStyle/>
          <a:p>
            <a:pPr>
              <a:lnSpc>
                <a:spcPct val="90000"/>
              </a:lnSpc>
            </a:pPr>
            <a:r>
              <a:rPr lang="en-US" sz="1600" dirty="0">
                <a:solidFill>
                  <a:schemeClr val="bg1"/>
                </a:solidFill>
              </a:rPr>
              <a:t>Science 8</a:t>
            </a:r>
            <a:endParaRPr lang="en-CA" sz="1600" dirty="0">
              <a:solidFill>
                <a:schemeClr val="bg1"/>
              </a:solidFill>
            </a:endParaRPr>
          </a:p>
        </p:txBody>
      </p:sp>
      <p:sp>
        <p:nvSpPr>
          <p:cNvPr id="4" name="TextBox 3">
            <a:extLst>
              <a:ext uri="{FF2B5EF4-FFF2-40B4-BE49-F238E27FC236}">
                <a16:creationId xmlns:a16="http://schemas.microsoft.com/office/drawing/2014/main" id="{9989E6FE-00E5-42D8-BD1F-D4BB375A013F}"/>
              </a:ext>
            </a:extLst>
          </p:cNvPr>
          <p:cNvSpPr txBox="1"/>
          <p:nvPr/>
        </p:nvSpPr>
        <p:spPr>
          <a:xfrm>
            <a:off x="9690994" y="6055435"/>
            <a:ext cx="2501006" cy="369332"/>
          </a:xfrm>
          <a:prstGeom prst="rect">
            <a:avLst/>
          </a:prstGeom>
          <a:noFill/>
        </p:spPr>
        <p:txBody>
          <a:bodyPr wrap="none" rtlCol="0">
            <a:spAutoFit/>
          </a:bodyPr>
          <a:lstStyle/>
          <a:p>
            <a:r>
              <a:rPr lang="en-CA" dirty="0">
                <a:solidFill>
                  <a:schemeClr val="bg1"/>
                </a:solidFill>
              </a:rPr>
              <a:t>Image: biologywise.com</a:t>
            </a:r>
          </a:p>
        </p:txBody>
      </p:sp>
    </p:spTree>
    <p:extLst>
      <p:ext uri="{BB962C8B-B14F-4D97-AF65-F5344CB8AC3E}">
        <p14:creationId xmlns:p14="http://schemas.microsoft.com/office/powerpoint/2010/main" val="95985477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681E-D053-4DB4-8A64-E04F1E0EB6D4}"/>
              </a:ext>
            </a:extLst>
          </p:cNvPr>
          <p:cNvSpPr>
            <a:spLocks noGrp="1"/>
          </p:cNvSpPr>
          <p:nvPr>
            <p:ph type="title"/>
          </p:nvPr>
        </p:nvSpPr>
        <p:spPr>
          <a:xfrm>
            <a:off x="1484311" y="0"/>
            <a:ext cx="10018713" cy="1268835"/>
          </a:xfrm>
        </p:spPr>
        <p:txBody>
          <a:bodyPr/>
          <a:lstStyle/>
          <a:p>
            <a:pPr algn="l"/>
            <a:r>
              <a:rPr lang="en-US" dirty="0"/>
              <a:t>Nucleus</a:t>
            </a:r>
            <a:endParaRPr lang="en-CA" dirty="0"/>
          </a:p>
        </p:txBody>
      </p:sp>
      <p:sp>
        <p:nvSpPr>
          <p:cNvPr id="3" name="Content Placeholder 2">
            <a:extLst>
              <a:ext uri="{FF2B5EF4-FFF2-40B4-BE49-F238E27FC236}">
                <a16:creationId xmlns:a16="http://schemas.microsoft.com/office/drawing/2014/main" id="{A4C312C9-9ABA-437C-9BB0-3DF22F526643}"/>
              </a:ext>
            </a:extLst>
          </p:cNvPr>
          <p:cNvSpPr>
            <a:spLocks noGrp="1"/>
          </p:cNvSpPr>
          <p:nvPr>
            <p:ph idx="1"/>
          </p:nvPr>
        </p:nvSpPr>
        <p:spPr>
          <a:xfrm>
            <a:off x="1484310" y="1392956"/>
            <a:ext cx="6434897" cy="5340921"/>
          </a:xfrm>
        </p:spPr>
        <p:txBody>
          <a:bodyPr>
            <a:normAutofit/>
          </a:bodyPr>
          <a:lstStyle/>
          <a:p>
            <a:r>
              <a:rPr lang="en-US" dirty="0"/>
              <a:t>______________________ the cell’s activities</a:t>
            </a:r>
          </a:p>
          <a:p>
            <a:r>
              <a:rPr lang="en-US" dirty="0"/>
              <a:t>Contains ______________________</a:t>
            </a:r>
            <a:br>
              <a:rPr lang="en-US" dirty="0"/>
            </a:br>
            <a:r>
              <a:rPr lang="en-US" dirty="0"/>
              <a:t> ______________________________</a:t>
            </a:r>
          </a:p>
          <a:p>
            <a:r>
              <a:rPr lang="en-US" dirty="0"/>
              <a:t>Surrounded by nuclear membrane</a:t>
            </a:r>
          </a:p>
          <a:p>
            <a:r>
              <a:rPr lang="en-US" dirty="0"/>
              <a:t>In all _________________________ cells</a:t>
            </a:r>
          </a:p>
        </p:txBody>
      </p:sp>
      <p:pic>
        <p:nvPicPr>
          <p:cNvPr id="4" name="Picture 3" descr="plant cell">
            <a:extLst>
              <a:ext uri="{FF2B5EF4-FFF2-40B4-BE49-F238E27FC236}">
                <a16:creationId xmlns:a16="http://schemas.microsoft.com/office/drawing/2014/main" id="{769D6FB1-58C7-457D-A435-9D4884A91C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57" t="16928" r="43327" b="26824"/>
          <a:stretch/>
        </p:blipFill>
        <p:spPr bwMode="auto">
          <a:xfrm>
            <a:off x="8045563" y="1392956"/>
            <a:ext cx="3572850" cy="46673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 name="Line 10">
            <a:extLst>
              <a:ext uri="{FF2B5EF4-FFF2-40B4-BE49-F238E27FC236}">
                <a16:creationId xmlns:a16="http://schemas.microsoft.com/office/drawing/2014/main" id="{DA6D445C-0692-49F4-BD7C-4929D5CDA0DB}"/>
              </a:ext>
            </a:extLst>
          </p:cNvPr>
          <p:cNvSpPr>
            <a:spLocks noChangeShapeType="1"/>
          </p:cNvSpPr>
          <p:nvPr/>
        </p:nvSpPr>
        <p:spPr bwMode="auto">
          <a:xfrm flipH="1">
            <a:off x="9714270" y="1047750"/>
            <a:ext cx="448904" cy="2482032"/>
          </a:xfrm>
          <a:prstGeom prst="line">
            <a:avLst/>
          </a:prstGeom>
          <a:noFill/>
          <a:ln w="57150">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anchor="b"/>
          <a:lstStyle/>
          <a:p>
            <a:endParaRPr lang="en-CA"/>
          </a:p>
        </p:txBody>
      </p:sp>
      <p:sp>
        <p:nvSpPr>
          <p:cNvPr id="9" name="Rectangle 8">
            <a:extLst>
              <a:ext uri="{FF2B5EF4-FFF2-40B4-BE49-F238E27FC236}">
                <a16:creationId xmlns:a16="http://schemas.microsoft.com/office/drawing/2014/main" id="{50441EE5-B287-4148-8E67-D24631BCBF0C}"/>
              </a:ext>
            </a:extLst>
          </p:cNvPr>
          <p:cNvSpPr>
            <a:spLocks noChangeArrowheads="1"/>
          </p:cNvSpPr>
          <p:nvPr/>
        </p:nvSpPr>
        <p:spPr bwMode="auto">
          <a:xfrm>
            <a:off x="7305675" y="554962"/>
            <a:ext cx="48863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sz="1600">
                <a:solidFill>
                  <a:schemeClr val="tx1"/>
                </a:solidFill>
                <a:latin typeface="Comic Sans MS" panose="030F0702030302020204" pitchFamily="66" charset="0"/>
              </a:defRPr>
            </a:lvl4pPr>
            <a:lvl5pPr marL="2057400" indent="-228600">
              <a:spcBef>
                <a:spcPct val="20000"/>
              </a:spcBef>
              <a:buChar char="»"/>
              <a:defRPr sz="16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16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16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16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1600">
                <a:solidFill>
                  <a:schemeClr val="tx1"/>
                </a:solidFill>
                <a:latin typeface="Comic Sans MS" panose="030F0702030302020204" pitchFamily="66" charset="0"/>
              </a:defRPr>
            </a:lvl9pPr>
          </a:lstStyle>
          <a:p>
            <a:pPr eaLnBrk="1" hangingPunct="1">
              <a:spcBef>
                <a:spcPct val="0"/>
              </a:spcBef>
              <a:buFontTx/>
              <a:buNone/>
            </a:pPr>
            <a:r>
              <a:rPr lang="en-US" altLang="zh-TW" sz="2800" b="1" dirty="0"/>
              <a:t>_____________________</a:t>
            </a:r>
          </a:p>
        </p:txBody>
      </p:sp>
    </p:spTree>
    <p:extLst>
      <p:ext uri="{BB962C8B-B14F-4D97-AF65-F5344CB8AC3E}">
        <p14:creationId xmlns:p14="http://schemas.microsoft.com/office/powerpoint/2010/main" val="81704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6E714-EC94-4C3C-96FD-BE8963C0DA9A}"/>
              </a:ext>
            </a:extLst>
          </p:cNvPr>
          <p:cNvSpPr>
            <a:spLocks noGrp="1"/>
          </p:cNvSpPr>
          <p:nvPr>
            <p:ph type="title"/>
          </p:nvPr>
        </p:nvSpPr>
        <p:spPr>
          <a:xfrm>
            <a:off x="1484311" y="0"/>
            <a:ext cx="10018713" cy="1268835"/>
          </a:xfrm>
        </p:spPr>
        <p:txBody>
          <a:bodyPr/>
          <a:lstStyle/>
          <a:p>
            <a:r>
              <a:rPr lang="en-US" dirty="0"/>
              <a:t>Chloroplasts</a:t>
            </a:r>
            <a:endParaRPr lang="en-CA" dirty="0"/>
          </a:p>
        </p:txBody>
      </p:sp>
      <p:sp>
        <p:nvSpPr>
          <p:cNvPr id="3" name="Content Placeholder 2">
            <a:extLst>
              <a:ext uri="{FF2B5EF4-FFF2-40B4-BE49-F238E27FC236}">
                <a16:creationId xmlns:a16="http://schemas.microsoft.com/office/drawing/2014/main" id="{36576304-6F68-47C5-BEE9-0F6D9D8CEEA9}"/>
              </a:ext>
            </a:extLst>
          </p:cNvPr>
          <p:cNvSpPr>
            <a:spLocks noGrp="1"/>
          </p:cNvSpPr>
          <p:nvPr>
            <p:ph idx="1"/>
          </p:nvPr>
        </p:nvSpPr>
        <p:spPr>
          <a:xfrm>
            <a:off x="1484310" y="1400175"/>
            <a:ext cx="7322806" cy="5071745"/>
          </a:xfrm>
        </p:spPr>
        <p:txBody>
          <a:bodyPr>
            <a:normAutofit/>
          </a:bodyPr>
          <a:lstStyle/>
          <a:p>
            <a:r>
              <a:rPr lang="en-US" sz="3600" dirty="0"/>
              <a:t>Found only in _________________ (living things that make their own food, e.g. ___________________)</a:t>
            </a:r>
          </a:p>
          <a:p>
            <a:r>
              <a:rPr lang="en-CA" sz="3600" dirty="0"/>
              <a:t>Site of ______________________:</a:t>
            </a:r>
            <a:br>
              <a:rPr lang="en-CA" sz="3600" dirty="0"/>
            </a:br>
            <a:r>
              <a:rPr lang="en-CA" sz="3600" dirty="0"/>
              <a:t>converts solar energy to sugar</a:t>
            </a:r>
          </a:p>
        </p:txBody>
      </p:sp>
      <p:pic>
        <p:nvPicPr>
          <p:cNvPr id="4" name="Picture 18">
            <a:extLst>
              <a:ext uri="{FF2B5EF4-FFF2-40B4-BE49-F238E27FC236}">
                <a16:creationId xmlns:a16="http://schemas.microsoft.com/office/drawing/2014/main" id="{27822E98-93AB-4358-B217-5509BF40E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839"/>
          <a:stretch>
            <a:fillRect/>
          </a:stretch>
        </p:blipFill>
        <p:spPr>
          <a:xfrm>
            <a:off x="8382834" y="2103120"/>
            <a:ext cx="3505200" cy="4495800"/>
          </a:xfrm>
          <a:prstGeom prst="rect">
            <a:avLst/>
          </a:prstGeom>
          <a:noFill/>
        </p:spPr>
      </p:pic>
    </p:spTree>
    <p:extLst>
      <p:ext uri="{BB962C8B-B14F-4D97-AF65-F5344CB8AC3E}">
        <p14:creationId xmlns:p14="http://schemas.microsoft.com/office/powerpoint/2010/main" val="259470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921A2-1D57-4E46-A0CD-B77878941BE2}"/>
              </a:ext>
            </a:extLst>
          </p:cNvPr>
          <p:cNvSpPr>
            <a:spLocks noGrp="1"/>
          </p:cNvSpPr>
          <p:nvPr>
            <p:ph type="title"/>
          </p:nvPr>
        </p:nvSpPr>
        <p:spPr>
          <a:xfrm>
            <a:off x="1484311" y="0"/>
            <a:ext cx="10018713" cy="1752599"/>
          </a:xfrm>
        </p:spPr>
        <p:txBody>
          <a:bodyPr/>
          <a:lstStyle/>
          <a:p>
            <a:r>
              <a:rPr lang="en-US" dirty="0"/>
              <a:t>Mitochondrion (pl. mitochondria)</a:t>
            </a:r>
            <a:endParaRPr lang="en-CA" dirty="0"/>
          </a:p>
        </p:txBody>
      </p:sp>
      <p:sp>
        <p:nvSpPr>
          <p:cNvPr id="3" name="Content Placeholder 2">
            <a:extLst>
              <a:ext uri="{FF2B5EF4-FFF2-40B4-BE49-F238E27FC236}">
                <a16:creationId xmlns:a16="http://schemas.microsoft.com/office/drawing/2014/main" id="{BD5FB2CF-A65B-4ED2-933C-C134495EF31A}"/>
              </a:ext>
            </a:extLst>
          </p:cNvPr>
          <p:cNvSpPr>
            <a:spLocks noGrp="1"/>
          </p:cNvSpPr>
          <p:nvPr>
            <p:ph idx="1"/>
          </p:nvPr>
        </p:nvSpPr>
        <p:spPr>
          <a:xfrm>
            <a:off x="1484311" y="1600199"/>
            <a:ext cx="6089969" cy="4800600"/>
          </a:xfrm>
        </p:spPr>
        <p:txBody>
          <a:bodyPr>
            <a:noAutofit/>
          </a:bodyPr>
          <a:lstStyle/>
          <a:p>
            <a:r>
              <a:rPr lang="en-US" sz="3600" dirty="0"/>
              <a:t>“Powerhouse of the cell”</a:t>
            </a:r>
          </a:p>
          <a:p>
            <a:r>
              <a:rPr lang="en-CA" sz="3600" dirty="0"/>
              <a:t>Is the site of ______________</a:t>
            </a:r>
            <a:br>
              <a:rPr lang="en-CA" sz="3600" dirty="0"/>
            </a:br>
            <a:br>
              <a:rPr lang="en-CA" sz="3600" dirty="0"/>
            </a:br>
            <a:r>
              <a:rPr lang="en-CA" sz="3600" dirty="0"/>
              <a:t>________________________: converts sugar to useable ATP energy</a:t>
            </a:r>
          </a:p>
          <a:p>
            <a:r>
              <a:rPr lang="en-CA" sz="3600" dirty="0"/>
              <a:t>In all eukaryotic cells</a:t>
            </a:r>
          </a:p>
        </p:txBody>
      </p:sp>
      <p:pic>
        <p:nvPicPr>
          <p:cNvPr id="4" name="Picture 5" descr="mitochondria">
            <a:extLst>
              <a:ext uri="{FF2B5EF4-FFF2-40B4-BE49-F238E27FC236}">
                <a16:creationId xmlns:a16="http://schemas.microsoft.com/office/drawing/2014/main" id="{2207CB1D-8370-494B-BEB8-9B776AD20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8566"/>
          <a:stretch>
            <a:fillRect/>
          </a:stretch>
        </p:blipFill>
        <p:spPr bwMode="auto">
          <a:xfrm>
            <a:off x="8107680" y="1828799"/>
            <a:ext cx="30511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402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3BEA-5B24-4E89-A381-0FAF63DDC941}"/>
              </a:ext>
            </a:extLst>
          </p:cNvPr>
          <p:cNvSpPr>
            <a:spLocks noGrp="1"/>
          </p:cNvSpPr>
          <p:nvPr>
            <p:ph type="title"/>
          </p:nvPr>
        </p:nvSpPr>
        <p:spPr>
          <a:xfrm>
            <a:off x="1484311" y="0"/>
            <a:ext cx="5053649" cy="1752599"/>
          </a:xfrm>
        </p:spPr>
        <p:txBody>
          <a:bodyPr/>
          <a:lstStyle/>
          <a:p>
            <a:r>
              <a:rPr lang="en-US" dirty="0"/>
              <a:t>Vacuole</a:t>
            </a:r>
            <a:endParaRPr lang="en-CA" dirty="0"/>
          </a:p>
        </p:txBody>
      </p:sp>
      <p:sp>
        <p:nvSpPr>
          <p:cNvPr id="3" name="Content Placeholder 2">
            <a:extLst>
              <a:ext uri="{FF2B5EF4-FFF2-40B4-BE49-F238E27FC236}">
                <a16:creationId xmlns:a16="http://schemas.microsoft.com/office/drawing/2014/main" id="{EC3BC67C-D61F-4F33-A8F7-3316348C0825}"/>
              </a:ext>
            </a:extLst>
          </p:cNvPr>
          <p:cNvSpPr>
            <a:spLocks noGrp="1"/>
          </p:cNvSpPr>
          <p:nvPr>
            <p:ph idx="1"/>
          </p:nvPr>
        </p:nvSpPr>
        <p:spPr>
          <a:xfrm>
            <a:off x="1484309" y="1371600"/>
            <a:ext cx="5402265" cy="5486400"/>
          </a:xfrm>
        </p:spPr>
        <p:txBody>
          <a:bodyPr>
            <a:normAutofit/>
          </a:bodyPr>
          <a:lstStyle/>
          <a:p>
            <a:r>
              <a:rPr lang="en-US" dirty="0"/>
              <a:t>Fluid-filled sac for</a:t>
            </a:r>
            <a:br>
              <a:rPr lang="en-US" dirty="0"/>
            </a:br>
            <a:br>
              <a:rPr lang="en-US" dirty="0"/>
            </a:br>
            <a:r>
              <a:rPr lang="en-US" dirty="0"/>
              <a:t>________________________</a:t>
            </a:r>
          </a:p>
          <a:p>
            <a:pPr lvl="1"/>
            <a:r>
              <a:rPr lang="en-US" sz="2600" dirty="0"/>
              <a:t>Water, sugar, proteins, minerals, fats, wastes, enzymes</a:t>
            </a:r>
          </a:p>
          <a:p>
            <a:r>
              <a:rPr lang="en-US" dirty="0"/>
              <a:t>Plants have a large central vacuole </a:t>
            </a:r>
          </a:p>
          <a:p>
            <a:r>
              <a:rPr lang="en-US" dirty="0"/>
              <a:t>Animals have many _______</a:t>
            </a:r>
            <a:br>
              <a:rPr lang="en-US" dirty="0"/>
            </a:br>
            <a:br>
              <a:rPr lang="en-US" dirty="0"/>
            </a:br>
            <a:r>
              <a:rPr lang="en-US" dirty="0"/>
              <a:t>________________________</a:t>
            </a:r>
            <a:endParaRPr lang="en-CA" dirty="0"/>
          </a:p>
        </p:txBody>
      </p:sp>
      <p:pic>
        <p:nvPicPr>
          <p:cNvPr id="4" name="Picture 6" descr="plant cell 6767">
            <a:extLst>
              <a:ext uri="{FF2B5EF4-FFF2-40B4-BE49-F238E27FC236}">
                <a16:creationId xmlns:a16="http://schemas.microsoft.com/office/drawing/2014/main" id="{C7606925-ADEB-4C31-9B51-77CCAC01A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107" y="224155"/>
            <a:ext cx="4521199" cy="343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lasmolysis">
            <a:extLst>
              <a:ext uri="{FF2B5EF4-FFF2-40B4-BE49-F238E27FC236}">
                <a16:creationId xmlns:a16="http://schemas.microsoft.com/office/drawing/2014/main" id="{31AC22A4-11CF-472D-B1B3-5946DFA8A3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854" b="14634"/>
          <a:stretch/>
        </p:blipFill>
        <p:spPr bwMode="auto">
          <a:xfrm>
            <a:off x="7523083" y="3939885"/>
            <a:ext cx="3733246" cy="285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79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FDFE0-4DE0-402F-A380-6AAA88168FD6}"/>
              </a:ext>
            </a:extLst>
          </p:cNvPr>
          <p:cNvSpPr>
            <a:spLocks noGrp="1"/>
          </p:cNvSpPr>
          <p:nvPr>
            <p:ph type="title"/>
          </p:nvPr>
        </p:nvSpPr>
        <p:spPr>
          <a:xfrm>
            <a:off x="1484311" y="0"/>
            <a:ext cx="10018713" cy="1268835"/>
          </a:xfrm>
        </p:spPr>
        <p:txBody>
          <a:bodyPr/>
          <a:lstStyle/>
          <a:p>
            <a:r>
              <a:rPr lang="en-US" dirty="0"/>
              <a:t>Lysosomes</a:t>
            </a:r>
            <a:endParaRPr lang="en-CA" dirty="0"/>
          </a:p>
        </p:txBody>
      </p:sp>
      <p:sp>
        <p:nvSpPr>
          <p:cNvPr id="3" name="Content Placeholder 2">
            <a:extLst>
              <a:ext uri="{FF2B5EF4-FFF2-40B4-BE49-F238E27FC236}">
                <a16:creationId xmlns:a16="http://schemas.microsoft.com/office/drawing/2014/main" id="{1DD24466-7858-4124-B5FB-107CB657571C}"/>
              </a:ext>
            </a:extLst>
          </p:cNvPr>
          <p:cNvSpPr>
            <a:spLocks noGrp="1"/>
          </p:cNvSpPr>
          <p:nvPr>
            <p:ph idx="1"/>
          </p:nvPr>
        </p:nvSpPr>
        <p:spPr>
          <a:xfrm>
            <a:off x="1484311" y="1268836"/>
            <a:ext cx="5785169" cy="5127912"/>
          </a:xfrm>
        </p:spPr>
        <p:txBody>
          <a:bodyPr>
            <a:normAutofit/>
          </a:bodyPr>
          <a:lstStyle/>
          <a:p>
            <a:r>
              <a:rPr lang="en-US" dirty="0"/>
              <a:t>________________________ (to get nutrients)</a:t>
            </a:r>
          </a:p>
          <a:p>
            <a:r>
              <a:rPr lang="en-US" dirty="0"/>
              <a:t>__________________________ and invaders such as bacteria and viruses</a:t>
            </a:r>
          </a:p>
          <a:p>
            <a:r>
              <a:rPr lang="en-US" dirty="0"/>
              <a:t>__________________________ and </a:t>
            </a:r>
            <a:r>
              <a:rPr lang="en-US" b="1" dirty="0"/>
              <a:t>recycles</a:t>
            </a:r>
            <a:r>
              <a:rPr lang="en-US" dirty="0"/>
              <a:t> worn out cell parts</a:t>
            </a:r>
          </a:p>
          <a:p>
            <a:r>
              <a:rPr lang="en-US" dirty="0"/>
              <a:t>In all eukaryotic cells*</a:t>
            </a:r>
            <a:endParaRPr lang="en-CA" dirty="0"/>
          </a:p>
        </p:txBody>
      </p:sp>
      <p:pic>
        <p:nvPicPr>
          <p:cNvPr id="4" name="Picture 4">
            <a:extLst>
              <a:ext uri="{FF2B5EF4-FFF2-40B4-BE49-F238E27FC236}">
                <a16:creationId xmlns:a16="http://schemas.microsoft.com/office/drawing/2014/main" id="{19E7C548-0795-4F44-85E7-AF5F047D3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197"/>
          <a:stretch>
            <a:fillRect/>
          </a:stretch>
        </p:blipFill>
        <p:spPr>
          <a:xfrm>
            <a:off x="7269480" y="3665359"/>
            <a:ext cx="4233544" cy="2701569"/>
          </a:xfrm>
          <a:prstGeom prst="rect">
            <a:avLst/>
          </a:prstGeom>
        </p:spPr>
      </p:pic>
      <p:pic>
        <p:nvPicPr>
          <p:cNvPr id="1026" name="Picture 2" descr="Image result for garbage can">
            <a:extLst>
              <a:ext uri="{FF2B5EF4-FFF2-40B4-BE49-F238E27FC236}">
                <a16:creationId xmlns:a16="http://schemas.microsoft.com/office/drawing/2014/main" id="{59687A7A-E3F4-49AC-9933-AB14CBFB15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9695" y="833671"/>
            <a:ext cx="2493329" cy="2595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036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FDFE0-4DE0-402F-A380-6AAA88168FD6}"/>
              </a:ext>
            </a:extLst>
          </p:cNvPr>
          <p:cNvSpPr>
            <a:spLocks noGrp="1"/>
          </p:cNvSpPr>
          <p:nvPr>
            <p:ph type="title"/>
          </p:nvPr>
        </p:nvSpPr>
        <p:spPr>
          <a:xfrm>
            <a:off x="1484311" y="213597"/>
            <a:ext cx="10018713" cy="1268835"/>
          </a:xfrm>
        </p:spPr>
        <p:txBody>
          <a:bodyPr/>
          <a:lstStyle/>
          <a:p>
            <a:r>
              <a:rPr lang="en-US" dirty="0"/>
              <a:t>_________________________________(ER)</a:t>
            </a:r>
            <a:endParaRPr lang="en-CA" dirty="0"/>
          </a:p>
        </p:txBody>
      </p:sp>
      <p:sp>
        <p:nvSpPr>
          <p:cNvPr id="3" name="Content Placeholder 2">
            <a:extLst>
              <a:ext uri="{FF2B5EF4-FFF2-40B4-BE49-F238E27FC236}">
                <a16:creationId xmlns:a16="http://schemas.microsoft.com/office/drawing/2014/main" id="{1DD24466-7858-4124-B5FB-107CB657571C}"/>
              </a:ext>
            </a:extLst>
          </p:cNvPr>
          <p:cNvSpPr>
            <a:spLocks noGrp="1"/>
          </p:cNvSpPr>
          <p:nvPr>
            <p:ph idx="1"/>
          </p:nvPr>
        </p:nvSpPr>
        <p:spPr>
          <a:xfrm>
            <a:off x="1484311" y="1871923"/>
            <a:ext cx="10311448" cy="4772480"/>
          </a:xfrm>
        </p:spPr>
        <p:txBody>
          <a:bodyPr>
            <a:normAutofit/>
          </a:bodyPr>
          <a:lstStyle/>
          <a:p>
            <a:r>
              <a:rPr lang="en-US" dirty="0"/>
              <a:t>Network of _______________________________________</a:t>
            </a:r>
          </a:p>
          <a:p>
            <a:r>
              <a:rPr lang="en-US" dirty="0"/>
              <a:t>___________________________</a:t>
            </a:r>
            <a:br>
              <a:rPr lang="en-US" dirty="0"/>
            </a:br>
            <a:r>
              <a:rPr lang="en-US" dirty="0"/>
              <a:t>materials around the cell</a:t>
            </a:r>
          </a:p>
          <a:p>
            <a:r>
              <a:rPr lang="en-CA" dirty="0"/>
              <a:t>ER often has _________________</a:t>
            </a:r>
            <a:br>
              <a:rPr lang="en-CA" dirty="0"/>
            </a:br>
            <a:r>
              <a:rPr lang="en-CA" dirty="0"/>
              <a:t>attached (to transport </a:t>
            </a:r>
            <a:br>
              <a:rPr lang="en-CA" dirty="0"/>
            </a:br>
            <a:r>
              <a:rPr lang="en-CA" dirty="0"/>
              <a:t>__________________________</a:t>
            </a:r>
            <a:br>
              <a:rPr lang="en-CA" dirty="0"/>
            </a:br>
            <a:r>
              <a:rPr lang="en-CA" dirty="0"/>
              <a:t> after they are made)</a:t>
            </a:r>
          </a:p>
          <a:p>
            <a:r>
              <a:rPr lang="en-CA" dirty="0"/>
              <a:t>In all eukaryotic cells</a:t>
            </a:r>
          </a:p>
        </p:txBody>
      </p:sp>
      <p:pic>
        <p:nvPicPr>
          <p:cNvPr id="4" name="Picture 6" descr="rough er">
            <a:extLst>
              <a:ext uri="{FF2B5EF4-FFF2-40B4-BE49-F238E27FC236}">
                <a16:creationId xmlns:a16="http://schemas.microsoft.com/office/drawing/2014/main" id="{EFB5ED2A-E5C0-4C12-A45C-BC8EB2C651E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54888" y="2791282"/>
            <a:ext cx="4440871" cy="325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70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plant cell">
            <a:extLst>
              <a:ext uri="{FF2B5EF4-FFF2-40B4-BE49-F238E27FC236}">
                <a16:creationId xmlns:a16="http://schemas.microsoft.com/office/drawing/2014/main" id="{55B484CF-497F-41FC-B929-B49C951F7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7800"/>
            <a:ext cx="9753600" cy="6502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FFC9C9E-CB25-43C3-A752-6CDBEFD41549}"/>
              </a:ext>
            </a:extLst>
          </p:cNvPr>
          <p:cNvSpPr/>
          <p:nvPr/>
        </p:nvSpPr>
        <p:spPr>
          <a:xfrm>
            <a:off x="7452360" y="6187440"/>
            <a:ext cx="1813560" cy="39624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0A0AF718-A7C0-492D-AA46-D30346755367}"/>
              </a:ext>
            </a:extLst>
          </p:cNvPr>
          <p:cNvSpPr/>
          <p:nvPr/>
        </p:nvSpPr>
        <p:spPr>
          <a:xfrm>
            <a:off x="9494520" y="5212080"/>
            <a:ext cx="1249680" cy="3810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5D65C320-B6C4-4237-93C6-CBDEC46944A8}"/>
              </a:ext>
            </a:extLst>
          </p:cNvPr>
          <p:cNvSpPr/>
          <p:nvPr/>
        </p:nvSpPr>
        <p:spPr>
          <a:xfrm>
            <a:off x="9707880" y="3032760"/>
            <a:ext cx="1264920" cy="39624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219685C6-3D4A-43D1-9913-04F22C5F1784}"/>
              </a:ext>
            </a:extLst>
          </p:cNvPr>
          <p:cNvSpPr/>
          <p:nvPr/>
        </p:nvSpPr>
        <p:spPr>
          <a:xfrm>
            <a:off x="1386840" y="1219200"/>
            <a:ext cx="1249680" cy="47244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3229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D816-839A-48FA-A9D1-42EC9E2E50C2}"/>
              </a:ext>
            </a:extLst>
          </p:cNvPr>
          <p:cNvSpPr>
            <a:spLocks noGrp="1"/>
          </p:cNvSpPr>
          <p:nvPr>
            <p:ph type="title"/>
          </p:nvPr>
        </p:nvSpPr>
        <p:spPr>
          <a:xfrm>
            <a:off x="1484311" y="0"/>
            <a:ext cx="10018713" cy="1268835"/>
          </a:xfrm>
        </p:spPr>
        <p:txBody>
          <a:bodyPr/>
          <a:lstStyle/>
          <a:p>
            <a:r>
              <a:rPr lang="en-US" dirty="0"/>
              <a:t>Photosynthesis</a:t>
            </a:r>
            <a:endParaRPr lang="en-CA" dirty="0"/>
          </a:p>
        </p:txBody>
      </p:sp>
      <p:sp>
        <p:nvSpPr>
          <p:cNvPr id="3" name="Content Placeholder 2">
            <a:extLst>
              <a:ext uri="{FF2B5EF4-FFF2-40B4-BE49-F238E27FC236}">
                <a16:creationId xmlns:a16="http://schemas.microsoft.com/office/drawing/2014/main" id="{34D763D9-8F31-4D62-B46A-C0E15FA05F52}"/>
              </a:ext>
            </a:extLst>
          </p:cNvPr>
          <p:cNvSpPr>
            <a:spLocks noGrp="1"/>
          </p:cNvSpPr>
          <p:nvPr>
            <p:ph idx="1"/>
          </p:nvPr>
        </p:nvSpPr>
        <p:spPr>
          <a:xfrm>
            <a:off x="1484310" y="1268835"/>
            <a:ext cx="10018713" cy="5475914"/>
          </a:xfrm>
        </p:spPr>
        <p:txBody>
          <a:bodyPr>
            <a:normAutofit fontScale="92500" lnSpcReduction="10000"/>
          </a:bodyPr>
          <a:lstStyle/>
          <a:p>
            <a:r>
              <a:rPr lang="en-US" i="1" dirty="0"/>
              <a:t>Photo</a:t>
            </a:r>
            <a:r>
              <a:rPr lang="en-US" dirty="0"/>
              <a:t> = “____________________”</a:t>
            </a:r>
            <a:br>
              <a:rPr lang="en-US" dirty="0"/>
            </a:br>
            <a:r>
              <a:rPr lang="en-US" i="1" dirty="0"/>
              <a:t>synthesis </a:t>
            </a:r>
            <a:r>
              <a:rPr lang="en-US" dirty="0"/>
              <a:t>= making something</a:t>
            </a:r>
            <a:endParaRPr lang="en-US" i="1" dirty="0"/>
          </a:p>
          <a:p>
            <a:r>
              <a:rPr lang="en-CA" altLang="en-US" dirty="0"/>
              <a:t>Occurs in _____________________</a:t>
            </a:r>
          </a:p>
          <a:p>
            <a:r>
              <a:rPr lang="en-CA" altLang="en-US" dirty="0"/>
              <a:t>A chemical reaction that </a:t>
            </a:r>
            <a:br>
              <a:rPr lang="en-CA" altLang="en-US" dirty="0"/>
            </a:br>
            <a:r>
              <a:rPr lang="en-CA" altLang="en-US" dirty="0"/>
              <a:t>converts the Sun’s _____________</a:t>
            </a:r>
            <a:br>
              <a:rPr lang="en-CA" altLang="en-US" dirty="0"/>
            </a:br>
            <a:br>
              <a:rPr lang="en-CA" altLang="en-US" dirty="0"/>
            </a:br>
            <a:r>
              <a:rPr lang="en-CA" altLang="en-US" dirty="0"/>
              <a:t>_______________________ into </a:t>
            </a:r>
            <a:br>
              <a:rPr lang="en-CA" altLang="en-US" dirty="0"/>
            </a:br>
            <a:r>
              <a:rPr lang="en-CA" altLang="en-US" dirty="0"/>
              <a:t>chemical energy (sugar) that </a:t>
            </a:r>
            <a:br>
              <a:rPr lang="en-CA" altLang="en-US" dirty="0"/>
            </a:br>
            <a:r>
              <a:rPr lang="en-CA" altLang="en-US" dirty="0"/>
              <a:t>organisms can use</a:t>
            </a:r>
          </a:p>
          <a:p>
            <a:endParaRPr lang="en-CA" altLang="en-US" dirty="0"/>
          </a:p>
          <a:p>
            <a:r>
              <a:rPr lang="en-CA" altLang="en-US" dirty="0"/>
              <a:t>________________________________________________</a:t>
            </a:r>
          </a:p>
          <a:p>
            <a:endParaRPr lang="en-CA" dirty="0"/>
          </a:p>
        </p:txBody>
      </p:sp>
      <p:pic>
        <p:nvPicPr>
          <p:cNvPr id="4" name="Picture 2">
            <a:extLst>
              <a:ext uri="{FF2B5EF4-FFF2-40B4-BE49-F238E27FC236}">
                <a16:creationId xmlns:a16="http://schemas.microsoft.com/office/drawing/2014/main" id="{2B9D40D5-34D5-42E8-83A6-45494FC394E4}"/>
              </a:ext>
            </a:extLst>
          </p:cNvPr>
          <p:cNvPicPr>
            <a:picLocks noChangeAspect="1"/>
          </p:cNvPicPr>
          <p:nvPr/>
        </p:nvPicPr>
        <p:blipFill rotWithShape="1">
          <a:blip r:embed="rId2">
            <a:extLst>
              <a:ext uri="{28A0092B-C50C-407E-A947-70E740481C1C}">
                <a14:useLocalDpi xmlns:a14="http://schemas.microsoft.com/office/drawing/2010/main" val="0"/>
              </a:ext>
            </a:extLst>
          </a:blip>
          <a:srcRect b="35270"/>
          <a:stretch/>
        </p:blipFill>
        <p:spPr bwMode="auto">
          <a:xfrm>
            <a:off x="7349700" y="1268835"/>
            <a:ext cx="4469261" cy="359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85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D816-839A-48FA-A9D1-42EC9E2E50C2}"/>
              </a:ext>
            </a:extLst>
          </p:cNvPr>
          <p:cNvSpPr>
            <a:spLocks noGrp="1"/>
          </p:cNvSpPr>
          <p:nvPr>
            <p:ph type="title"/>
          </p:nvPr>
        </p:nvSpPr>
        <p:spPr>
          <a:xfrm>
            <a:off x="1484311" y="0"/>
            <a:ext cx="10018713" cy="1268835"/>
          </a:xfrm>
        </p:spPr>
        <p:txBody>
          <a:bodyPr/>
          <a:lstStyle/>
          <a:p>
            <a:r>
              <a:rPr lang="en-US" dirty="0"/>
              <a:t>Photosynthesis</a:t>
            </a:r>
            <a:endParaRPr lang="en-CA" dirty="0"/>
          </a:p>
        </p:txBody>
      </p:sp>
      <p:sp>
        <p:nvSpPr>
          <p:cNvPr id="7" name="Content Placeholder 2">
            <a:extLst>
              <a:ext uri="{FF2B5EF4-FFF2-40B4-BE49-F238E27FC236}">
                <a16:creationId xmlns:a16="http://schemas.microsoft.com/office/drawing/2014/main" id="{1FA724FD-E9BD-4F28-A53E-059B2D23B94B}"/>
              </a:ext>
            </a:extLst>
          </p:cNvPr>
          <p:cNvSpPr txBox="1">
            <a:spLocks/>
          </p:cNvSpPr>
          <p:nvPr/>
        </p:nvSpPr>
        <p:spPr>
          <a:xfrm>
            <a:off x="1484310" y="1136754"/>
            <a:ext cx="10128570" cy="493395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32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CA" altLang="en-US" dirty="0"/>
              <a:t>Plants take in carbon dioxide from the _______________</a:t>
            </a:r>
          </a:p>
          <a:p>
            <a:r>
              <a:rPr lang="en-CA" altLang="en-US" dirty="0"/>
              <a:t>Plants absorb water through _______________________</a:t>
            </a:r>
          </a:p>
        </p:txBody>
      </p:sp>
      <p:pic>
        <p:nvPicPr>
          <p:cNvPr id="9" name="Picture 4">
            <a:extLst>
              <a:ext uri="{FF2B5EF4-FFF2-40B4-BE49-F238E27FC236}">
                <a16:creationId xmlns:a16="http://schemas.microsoft.com/office/drawing/2014/main" id="{2D7F73A7-B7CE-4353-BF5B-9ADADF1B40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7853" y="2540421"/>
            <a:ext cx="6988175"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C028975F-320E-4826-80D3-0340B0A58FFA}"/>
              </a:ext>
            </a:extLst>
          </p:cNvPr>
          <p:cNvSpPr/>
          <p:nvPr/>
        </p:nvSpPr>
        <p:spPr>
          <a:xfrm>
            <a:off x="2902265" y="3483396"/>
            <a:ext cx="2873375" cy="1371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11" name="Rectangle 10">
            <a:extLst>
              <a:ext uri="{FF2B5EF4-FFF2-40B4-BE49-F238E27FC236}">
                <a16:creationId xmlns:a16="http://schemas.microsoft.com/office/drawing/2014/main" id="{917A7836-B240-42C2-93FF-330255DD2949}"/>
              </a:ext>
            </a:extLst>
          </p:cNvPr>
          <p:cNvSpPr/>
          <p:nvPr/>
        </p:nvSpPr>
        <p:spPr>
          <a:xfrm>
            <a:off x="3848415" y="5475709"/>
            <a:ext cx="2874963" cy="107156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Tree>
    <p:extLst>
      <p:ext uri="{BB962C8B-B14F-4D97-AF65-F5344CB8AC3E}">
        <p14:creationId xmlns:p14="http://schemas.microsoft.com/office/powerpoint/2010/main" val="312597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D816-839A-48FA-A9D1-42EC9E2E50C2}"/>
              </a:ext>
            </a:extLst>
          </p:cNvPr>
          <p:cNvSpPr>
            <a:spLocks noGrp="1"/>
          </p:cNvSpPr>
          <p:nvPr>
            <p:ph type="title"/>
          </p:nvPr>
        </p:nvSpPr>
        <p:spPr>
          <a:xfrm>
            <a:off x="1484311" y="0"/>
            <a:ext cx="10018713" cy="1268835"/>
          </a:xfrm>
        </p:spPr>
        <p:txBody>
          <a:bodyPr/>
          <a:lstStyle/>
          <a:p>
            <a:r>
              <a:rPr lang="en-US" dirty="0"/>
              <a:t>Photosynthesis</a:t>
            </a:r>
            <a:endParaRPr lang="en-CA" dirty="0"/>
          </a:p>
        </p:txBody>
      </p:sp>
      <p:sp>
        <p:nvSpPr>
          <p:cNvPr id="7" name="Content Placeholder 2">
            <a:extLst>
              <a:ext uri="{FF2B5EF4-FFF2-40B4-BE49-F238E27FC236}">
                <a16:creationId xmlns:a16="http://schemas.microsoft.com/office/drawing/2014/main" id="{1FA724FD-E9BD-4F28-A53E-059B2D23B94B}"/>
              </a:ext>
            </a:extLst>
          </p:cNvPr>
          <p:cNvSpPr txBox="1">
            <a:spLocks/>
          </p:cNvSpPr>
          <p:nvPr/>
        </p:nvSpPr>
        <p:spPr>
          <a:xfrm>
            <a:off x="1484310" y="1136754"/>
            <a:ext cx="10128570" cy="493395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32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CA" altLang="en-US" dirty="0"/>
              <a:t>Plants convert light energy into chemical energy (sugar)</a:t>
            </a:r>
          </a:p>
          <a:p>
            <a:r>
              <a:rPr lang="en-CA" altLang="en-US" dirty="0"/>
              <a:t>_____________________________________ for the plant</a:t>
            </a:r>
          </a:p>
        </p:txBody>
      </p:sp>
      <p:pic>
        <p:nvPicPr>
          <p:cNvPr id="9" name="Picture 4">
            <a:extLst>
              <a:ext uri="{FF2B5EF4-FFF2-40B4-BE49-F238E27FC236}">
                <a16:creationId xmlns:a16="http://schemas.microsoft.com/office/drawing/2014/main" id="{2D7F73A7-B7CE-4353-BF5B-9ADADF1B40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7853" y="2540421"/>
            <a:ext cx="6988175"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6A425AAC-730B-414D-82A4-0585DC4951DD}"/>
              </a:ext>
            </a:extLst>
          </p:cNvPr>
          <p:cNvSpPr/>
          <p:nvPr/>
        </p:nvSpPr>
        <p:spPr>
          <a:xfrm>
            <a:off x="7015956" y="3053660"/>
            <a:ext cx="2874963" cy="110013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Tree>
    <p:extLst>
      <p:ext uri="{BB962C8B-B14F-4D97-AF65-F5344CB8AC3E}">
        <p14:creationId xmlns:p14="http://schemas.microsoft.com/office/powerpoint/2010/main" val="398627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7571-85DE-4D4E-A5A0-2973413BE527}"/>
              </a:ext>
            </a:extLst>
          </p:cNvPr>
          <p:cNvSpPr>
            <a:spLocks noGrp="1"/>
          </p:cNvSpPr>
          <p:nvPr>
            <p:ph type="title"/>
          </p:nvPr>
        </p:nvSpPr>
        <p:spPr>
          <a:xfrm>
            <a:off x="1484311" y="185057"/>
            <a:ext cx="10018713" cy="1268835"/>
          </a:xfrm>
        </p:spPr>
        <p:txBody>
          <a:bodyPr/>
          <a:lstStyle/>
          <a:p>
            <a:r>
              <a:rPr lang="en-US" dirty="0"/>
              <a:t>Cell Structures and Organelles</a:t>
            </a:r>
            <a:endParaRPr lang="en-CA" dirty="0"/>
          </a:p>
        </p:txBody>
      </p:sp>
      <p:sp>
        <p:nvSpPr>
          <p:cNvPr id="3" name="Content Placeholder 2">
            <a:extLst>
              <a:ext uri="{FF2B5EF4-FFF2-40B4-BE49-F238E27FC236}">
                <a16:creationId xmlns:a16="http://schemas.microsoft.com/office/drawing/2014/main" id="{CC14150E-AB66-4956-AD1A-B77F9B65C036}"/>
              </a:ext>
            </a:extLst>
          </p:cNvPr>
          <p:cNvSpPr>
            <a:spLocks noGrp="1"/>
          </p:cNvSpPr>
          <p:nvPr>
            <p:ph idx="1"/>
          </p:nvPr>
        </p:nvSpPr>
        <p:spPr>
          <a:xfrm>
            <a:off x="1484311" y="1284514"/>
            <a:ext cx="7274678" cy="5573485"/>
          </a:xfrm>
        </p:spPr>
        <p:txBody>
          <a:bodyPr>
            <a:normAutofit/>
          </a:bodyPr>
          <a:lstStyle/>
          <a:p>
            <a:pPr marL="0" indent="0">
              <a:buNone/>
            </a:pPr>
            <a:r>
              <a:rPr lang="en-US" dirty="0"/>
              <a:t>Cells have different cell structures.</a:t>
            </a:r>
          </a:p>
          <a:p>
            <a:r>
              <a:rPr lang="en-US" dirty="0"/>
              <a:t>Basic cell structures (cell wall, cell membrane, cytoplasm) give the cell its _____________________.</a:t>
            </a:r>
          </a:p>
          <a:p>
            <a:r>
              <a:rPr lang="en-US" b="1" i="1" dirty="0"/>
              <a:t>Organelle </a:t>
            </a:r>
            <a:r>
              <a:rPr lang="en-US" dirty="0"/>
              <a:t>(“_____________________”): </a:t>
            </a:r>
          </a:p>
          <a:p>
            <a:pPr lvl="1"/>
            <a:r>
              <a:rPr lang="en-US" dirty="0"/>
              <a:t>Structure </a:t>
            </a:r>
            <a:r>
              <a:rPr lang="en-US" i="1" dirty="0"/>
              <a:t>inside the cell</a:t>
            </a:r>
            <a:r>
              <a:rPr lang="en-US" dirty="0"/>
              <a:t> that performs a ____________________________________</a:t>
            </a:r>
          </a:p>
          <a:p>
            <a:pPr lvl="1"/>
            <a:r>
              <a:rPr lang="en-US" dirty="0"/>
              <a:t>Can be membrane-bound (have its own membrane)</a:t>
            </a:r>
            <a:endParaRPr lang="en-CA" dirty="0"/>
          </a:p>
        </p:txBody>
      </p:sp>
      <p:pic>
        <p:nvPicPr>
          <p:cNvPr id="4" name="Picture 3" descr="plant cell">
            <a:extLst>
              <a:ext uri="{FF2B5EF4-FFF2-40B4-BE49-F238E27FC236}">
                <a16:creationId xmlns:a16="http://schemas.microsoft.com/office/drawing/2014/main" id="{B459CD15-182F-464C-9CB8-D5F8EDED4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8060" y="1809750"/>
            <a:ext cx="3417888" cy="4343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83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D816-839A-48FA-A9D1-42EC9E2E50C2}"/>
              </a:ext>
            </a:extLst>
          </p:cNvPr>
          <p:cNvSpPr>
            <a:spLocks noGrp="1"/>
          </p:cNvSpPr>
          <p:nvPr>
            <p:ph type="title"/>
          </p:nvPr>
        </p:nvSpPr>
        <p:spPr>
          <a:xfrm>
            <a:off x="1484311" y="0"/>
            <a:ext cx="10018713" cy="1268835"/>
          </a:xfrm>
        </p:spPr>
        <p:txBody>
          <a:bodyPr/>
          <a:lstStyle/>
          <a:p>
            <a:r>
              <a:rPr lang="en-US" dirty="0"/>
              <a:t>Photosynthesis</a:t>
            </a:r>
            <a:endParaRPr lang="en-CA" dirty="0"/>
          </a:p>
        </p:txBody>
      </p:sp>
      <p:sp>
        <p:nvSpPr>
          <p:cNvPr id="7" name="Content Placeholder 2">
            <a:extLst>
              <a:ext uri="{FF2B5EF4-FFF2-40B4-BE49-F238E27FC236}">
                <a16:creationId xmlns:a16="http://schemas.microsoft.com/office/drawing/2014/main" id="{1FA724FD-E9BD-4F28-A53E-059B2D23B94B}"/>
              </a:ext>
            </a:extLst>
          </p:cNvPr>
          <p:cNvSpPr txBox="1">
            <a:spLocks/>
          </p:cNvSpPr>
          <p:nvPr/>
        </p:nvSpPr>
        <p:spPr>
          <a:xfrm>
            <a:off x="1484310" y="962025"/>
            <a:ext cx="10128570" cy="493395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32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CA" altLang="en-US" dirty="0"/>
              <a:t>____________________________ is released into the air</a:t>
            </a:r>
            <a:br>
              <a:rPr lang="en-CA" altLang="en-US" dirty="0"/>
            </a:br>
            <a:br>
              <a:rPr lang="en-CA" altLang="en-US" dirty="0"/>
            </a:br>
            <a:r>
              <a:rPr lang="en-CA" altLang="en-US" dirty="0"/>
              <a:t>as a ___________________________ by-product</a:t>
            </a:r>
          </a:p>
        </p:txBody>
      </p:sp>
      <p:pic>
        <p:nvPicPr>
          <p:cNvPr id="9" name="Picture 4">
            <a:extLst>
              <a:ext uri="{FF2B5EF4-FFF2-40B4-BE49-F238E27FC236}">
                <a16:creationId xmlns:a16="http://schemas.microsoft.com/office/drawing/2014/main" id="{2D7F73A7-B7CE-4353-BF5B-9ADADF1B40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7853" y="2540421"/>
            <a:ext cx="6988175"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6A425AAC-730B-414D-82A4-0585DC4951DD}"/>
              </a:ext>
            </a:extLst>
          </p:cNvPr>
          <p:cNvSpPr/>
          <p:nvPr/>
        </p:nvSpPr>
        <p:spPr>
          <a:xfrm>
            <a:off x="7300436" y="4074739"/>
            <a:ext cx="2874963" cy="110013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Tree>
    <p:extLst>
      <p:ext uri="{BB962C8B-B14F-4D97-AF65-F5344CB8AC3E}">
        <p14:creationId xmlns:p14="http://schemas.microsoft.com/office/powerpoint/2010/main" val="1148075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D816-839A-48FA-A9D1-42EC9E2E50C2}"/>
              </a:ext>
            </a:extLst>
          </p:cNvPr>
          <p:cNvSpPr>
            <a:spLocks noGrp="1"/>
          </p:cNvSpPr>
          <p:nvPr>
            <p:ph type="title"/>
          </p:nvPr>
        </p:nvSpPr>
        <p:spPr>
          <a:xfrm>
            <a:off x="1484311" y="0"/>
            <a:ext cx="10018713" cy="1268835"/>
          </a:xfrm>
        </p:spPr>
        <p:txBody>
          <a:bodyPr/>
          <a:lstStyle/>
          <a:p>
            <a:r>
              <a:rPr lang="en-US" dirty="0"/>
              <a:t>Cellular Respiration</a:t>
            </a:r>
            <a:endParaRPr lang="en-CA" dirty="0"/>
          </a:p>
        </p:txBody>
      </p:sp>
      <p:sp>
        <p:nvSpPr>
          <p:cNvPr id="7" name="Content Placeholder 2">
            <a:extLst>
              <a:ext uri="{FF2B5EF4-FFF2-40B4-BE49-F238E27FC236}">
                <a16:creationId xmlns:a16="http://schemas.microsoft.com/office/drawing/2014/main" id="{1FA724FD-E9BD-4F28-A53E-059B2D23B94B}"/>
              </a:ext>
            </a:extLst>
          </p:cNvPr>
          <p:cNvSpPr txBox="1">
            <a:spLocks/>
          </p:cNvSpPr>
          <p:nvPr/>
        </p:nvSpPr>
        <p:spPr>
          <a:xfrm>
            <a:off x="1484310" y="868086"/>
            <a:ext cx="10128570" cy="493395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32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lvl="1"/>
            <a:r>
              <a:rPr lang="en-CA" altLang="en-US" sz="3200" dirty="0"/>
              <a:t>Occurs in _____________________________________</a:t>
            </a:r>
          </a:p>
          <a:p>
            <a:pPr lvl="1"/>
            <a:r>
              <a:rPr lang="en-CA" altLang="en-US" sz="3200" dirty="0"/>
              <a:t>A chemical reaction in the cells of _________________</a:t>
            </a:r>
            <a:br>
              <a:rPr lang="en-CA" altLang="en-US" sz="3200" dirty="0"/>
            </a:br>
            <a:r>
              <a:rPr lang="en-CA" altLang="en-US" sz="3200" dirty="0"/>
              <a:t>________________________________ that release the energy needed to carry out life processes</a:t>
            </a:r>
          </a:p>
          <a:p>
            <a:pPr lvl="1"/>
            <a:endParaRPr lang="en-CA" altLang="en-US" sz="3200" dirty="0"/>
          </a:p>
        </p:txBody>
      </p:sp>
      <p:pic>
        <p:nvPicPr>
          <p:cNvPr id="6" name="Picture 5">
            <a:extLst>
              <a:ext uri="{FF2B5EF4-FFF2-40B4-BE49-F238E27FC236}">
                <a16:creationId xmlns:a16="http://schemas.microsoft.com/office/drawing/2014/main" id="{E4C1E92A-A37C-4198-816A-8DCE77A178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9662" y="3673329"/>
            <a:ext cx="602932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id="{B6E91FA8-5AB3-4C18-8B6F-31B4574D8A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36199" y="4152753"/>
            <a:ext cx="1425575" cy="646112"/>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065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2">
            <a:extLst>
              <a:ext uri="{FF2B5EF4-FFF2-40B4-BE49-F238E27FC236}">
                <a16:creationId xmlns:a16="http://schemas.microsoft.com/office/drawing/2014/main" id="{A4C7A423-EE07-4D86-AEEA-AB8BD05D1952}"/>
              </a:ext>
            </a:extLst>
          </p:cNvPr>
          <p:cNvSpPr>
            <a:spLocks noGrp="1"/>
          </p:cNvSpPr>
          <p:nvPr>
            <p:ph sz="half" idx="1"/>
          </p:nvPr>
        </p:nvSpPr>
        <p:spPr>
          <a:xfrm>
            <a:off x="2152650" y="1139637"/>
            <a:ext cx="9420225" cy="4886325"/>
          </a:xfrm>
        </p:spPr>
        <p:txBody>
          <a:bodyPr>
            <a:normAutofit/>
          </a:bodyPr>
          <a:lstStyle/>
          <a:p>
            <a:r>
              <a:rPr lang="en-CA" altLang="en-US" dirty="0"/>
              <a:t>____________________________________________</a:t>
            </a:r>
          </a:p>
          <a:p>
            <a:r>
              <a:rPr lang="en-CA" altLang="en-US" dirty="0"/>
              <a:t>Sugar and oxygen are converted into carbon dioxide and water (waste products)</a:t>
            </a:r>
          </a:p>
          <a:p>
            <a:r>
              <a:rPr lang="en-CA" altLang="en-US" dirty="0"/>
              <a:t>________________ is released (used to power cell processes)</a:t>
            </a:r>
            <a:endParaRPr lang="en-CA" altLang="en-US" sz="3600" dirty="0"/>
          </a:p>
        </p:txBody>
      </p:sp>
      <p:pic>
        <p:nvPicPr>
          <p:cNvPr id="64516" name="Picture 5">
            <a:extLst>
              <a:ext uri="{FF2B5EF4-FFF2-40B4-BE49-F238E27FC236}">
                <a16:creationId xmlns:a16="http://schemas.microsoft.com/office/drawing/2014/main" id="{76D48977-5E0B-4E93-825B-11F68CAE74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9662" y="3673329"/>
            <a:ext cx="602932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6">
            <a:extLst>
              <a:ext uri="{FF2B5EF4-FFF2-40B4-BE49-F238E27FC236}">
                <a16:creationId xmlns:a16="http://schemas.microsoft.com/office/drawing/2014/main" id="{F2DDA518-250D-449C-8C81-98A0C84D49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36199" y="4152753"/>
            <a:ext cx="1425575" cy="646112"/>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D355B4FA-6992-46A4-A2F9-88CB409A23F1}"/>
              </a:ext>
            </a:extLst>
          </p:cNvPr>
          <p:cNvSpPr txBox="1">
            <a:spLocks/>
          </p:cNvSpPr>
          <p:nvPr/>
        </p:nvSpPr>
        <p:spPr>
          <a:xfrm>
            <a:off x="1484311" y="0"/>
            <a:ext cx="10018713" cy="1268835"/>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b="1" u="none" kern="1200" cap="none">
                <a:ln w="3175" cmpd="sng">
                  <a:noFill/>
                </a:ln>
                <a:solidFill>
                  <a:schemeClr val="accent5">
                    <a:lumMod val="50000"/>
                  </a:schemeClr>
                </a:solidFill>
                <a:effectLst/>
                <a:latin typeface="Sitka Banner" panose="02000505000000020004"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Cellular Respiration</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196C6F9E-4F9F-477E-99F5-D1DA26221A2B}"/>
              </a:ext>
            </a:extLst>
          </p:cNvPr>
          <p:cNvSpPr>
            <a:spLocks noGrp="1"/>
          </p:cNvSpPr>
          <p:nvPr>
            <p:ph type="title"/>
          </p:nvPr>
        </p:nvSpPr>
        <p:spPr>
          <a:xfrm>
            <a:off x="2152649" y="37304"/>
            <a:ext cx="10039351" cy="969963"/>
          </a:xfrm>
        </p:spPr>
        <p:txBody>
          <a:bodyPr>
            <a:normAutofit/>
          </a:bodyPr>
          <a:lstStyle/>
          <a:p>
            <a:r>
              <a:rPr lang="en-CA" altLang="en-US" sz="4000" dirty="0">
                <a:cs typeface="Arial" panose="020B0604020202020204" pitchFamily="34" charset="0"/>
              </a:rPr>
              <a:t>Photosynthesis and Cellular Respiration</a:t>
            </a:r>
            <a:endParaRPr lang="en-CA" altLang="en-US" sz="4000" dirty="0"/>
          </a:p>
        </p:txBody>
      </p:sp>
      <p:sp>
        <p:nvSpPr>
          <p:cNvPr id="66563" name="Content Placeholder 2">
            <a:extLst>
              <a:ext uri="{FF2B5EF4-FFF2-40B4-BE49-F238E27FC236}">
                <a16:creationId xmlns:a16="http://schemas.microsoft.com/office/drawing/2014/main" id="{8DF88F83-146E-430F-AC51-2CD99CC9C979}"/>
              </a:ext>
            </a:extLst>
          </p:cNvPr>
          <p:cNvSpPr>
            <a:spLocks noGrp="1"/>
          </p:cNvSpPr>
          <p:nvPr>
            <p:ph sz="half" idx="1"/>
          </p:nvPr>
        </p:nvSpPr>
        <p:spPr>
          <a:xfrm>
            <a:off x="2152651" y="1335089"/>
            <a:ext cx="5061881" cy="5351461"/>
          </a:xfrm>
        </p:spPr>
        <p:txBody>
          <a:bodyPr>
            <a:normAutofit/>
          </a:bodyPr>
          <a:lstStyle/>
          <a:p>
            <a:r>
              <a:rPr lang="en-CA" altLang="en-US" dirty="0"/>
              <a:t>Photosynthesis and cellular respiration function in a _______________________</a:t>
            </a:r>
          </a:p>
          <a:p>
            <a:r>
              <a:rPr lang="en-CA" altLang="en-US" dirty="0"/>
              <a:t>Most living things depend on this cycle to survive</a:t>
            </a:r>
          </a:p>
          <a:p>
            <a:r>
              <a:rPr lang="en-CA" altLang="en-US" dirty="0"/>
              <a:t>Photosynthesis: _________ _______________________</a:t>
            </a:r>
          </a:p>
          <a:p>
            <a:r>
              <a:rPr lang="en-CA" altLang="en-US" dirty="0"/>
              <a:t>Cellular respiration: ______ _______________________</a:t>
            </a:r>
          </a:p>
        </p:txBody>
      </p:sp>
      <p:pic>
        <p:nvPicPr>
          <p:cNvPr id="66564" name="Picture 2">
            <a:extLst>
              <a:ext uri="{FF2B5EF4-FFF2-40B4-BE49-F238E27FC236}">
                <a16:creationId xmlns:a16="http://schemas.microsoft.com/office/drawing/2014/main" id="{F1CD40C4-F706-4A61-93A2-CD9B998F89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01970" y="1335089"/>
            <a:ext cx="40274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Content Placeholder 2">
            <a:extLst>
              <a:ext uri="{FF2B5EF4-FFF2-40B4-BE49-F238E27FC236}">
                <a16:creationId xmlns:a16="http://schemas.microsoft.com/office/drawing/2014/main" id="{CD5C5673-1644-4477-8A60-426075BB1DBF}"/>
              </a:ext>
            </a:extLst>
          </p:cNvPr>
          <p:cNvSpPr>
            <a:spLocks noGrp="1"/>
          </p:cNvSpPr>
          <p:nvPr>
            <p:ph sz="half" idx="1"/>
          </p:nvPr>
        </p:nvSpPr>
        <p:spPr>
          <a:xfrm>
            <a:off x="2152651" y="1335089"/>
            <a:ext cx="4895849" cy="4403725"/>
          </a:xfrm>
        </p:spPr>
        <p:txBody>
          <a:bodyPr>
            <a:normAutofit/>
          </a:bodyPr>
          <a:lstStyle/>
          <a:p>
            <a:pPr marL="0" indent="0">
              <a:buNone/>
            </a:pPr>
            <a:r>
              <a:rPr lang="en-CA" altLang="en-US" dirty="0"/>
              <a:t>_______________________ (e.g. plants, algae):</a:t>
            </a:r>
          </a:p>
          <a:p>
            <a:pPr lvl="1"/>
            <a:r>
              <a:rPr lang="en-CA" altLang="en-US" dirty="0"/>
              <a:t>Use the carbon dioxide and water produced by ____________________________________________as part of photosynthesis</a:t>
            </a:r>
          </a:p>
        </p:txBody>
      </p:sp>
      <p:pic>
        <p:nvPicPr>
          <p:cNvPr id="2" name="Picture 2">
            <a:extLst>
              <a:ext uri="{FF2B5EF4-FFF2-40B4-BE49-F238E27FC236}">
                <a16:creationId xmlns:a16="http://schemas.microsoft.com/office/drawing/2014/main" id="{89DEA58D-97CF-4FDD-84D6-522FD938DA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01970" y="1335089"/>
            <a:ext cx="40274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CE1D16F-5B91-47E4-B416-9BCF425733C7}"/>
              </a:ext>
            </a:extLst>
          </p:cNvPr>
          <p:cNvSpPr/>
          <p:nvPr/>
        </p:nvSpPr>
        <p:spPr>
          <a:xfrm>
            <a:off x="9545070" y="4213226"/>
            <a:ext cx="2084388" cy="35877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11" name="Content Placeholder 2">
            <a:extLst>
              <a:ext uri="{FF2B5EF4-FFF2-40B4-BE49-F238E27FC236}">
                <a16:creationId xmlns:a16="http://schemas.microsoft.com/office/drawing/2014/main" id="{C18FC8AA-0288-4E13-AE0C-D6DD52517C82}"/>
              </a:ext>
            </a:extLst>
          </p:cNvPr>
          <p:cNvSpPr txBox="1">
            <a:spLocks/>
          </p:cNvSpPr>
          <p:nvPr/>
        </p:nvSpPr>
        <p:spPr>
          <a:xfrm>
            <a:off x="191521" y="4965405"/>
            <a:ext cx="7410449" cy="1649710"/>
          </a:xfrm>
          <a:custGeom>
            <a:avLst/>
            <a:gdLst>
              <a:gd name="connsiteX0" fmla="*/ 0 w 7410449"/>
              <a:gd name="connsiteY0" fmla="*/ 0 h 1649710"/>
              <a:gd name="connsiteX1" fmla="*/ 570035 w 7410449"/>
              <a:gd name="connsiteY1" fmla="*/ 0 h 1649710"/>
              <a:gd name="connsiteX2" fmla="*/ 991860 w 7410449"/>
              <a:gd name="connsiteY2" fmla="*/ 0 h 1649710"/>
              <a:gd name="connsiteX3" fmla="*/ 1487790 w 7410449"/>
              <a:gd name="connsiteY3" fmla="*/ 0 h 1649710"/>
              <a:gd name="connsiteX4" fmla="*/ 2057825 w 7410449"/>
              <a:gd name="connsiteY4" fmla="*/ 0 h 1649710"/>
              <a:gd name="connsiteX5" fmla="*/ 2479650 w 7410449"/>
              <a:gd name="connsiteY5" fmla="*/ 0 h 1649710"/>
              <a:gd name="connsiteX6" fmla="*/ 3123789 w 7410449"/>
              <a:gd name="connsiteY6" fmla="*/ 0 h 1649710"/>
              <a:gd name="connsiteX7" fmla="*/ 3842033 w 7410449"/>
              <a:gd name="connsiteY7" fmla="*/ 0 h 1649710"/>
              <a:gd name="connsiteX8" fmla="*/ 4560276 w 7410449"/>
              <a:gd name="connsiteY8" fmla="*/ 0 h 1649710"/>
              <a:gd name="connsiteX9" fmla="*/ 5278520 w 7410449"/>
              <a:gd name="connsiteY9" fmla="*/ 0 h 1649710"/>
              <a:gd name="connsiteX10" fmla="*/ 5626241 w 7410449"/>
              <a:gd name="connsiteY10" fmla="*/ 0 h 1649710"/>
              <a:gd name="connsiteX11" fmla="*/ 6344484 w 7410449"/>
              <a:gd name="connsiteY11" fmla="*/ 0 h 1649710"/>
              <a:gd name="connsiteX12" fmla="*/ 6766310 w 7410449"/>
              <a:gd name="connsiteY12" fmla="*/ 0 h 1649710"/>
              <a:gd name="connsiteX13" fmla="*/ 7410449 w 7410449"/>
              <a:gd name="connsiteY13" fmla="*/ 0 h 1649710"/>
              <a:gd name="connsiteX14" fmla="*/ 7410449 w 7410449"/>
              <a:gd name="connsiteY14" fmla="*/ 516909 h 1649710"/>
              <a:gd name="connsiteX15" fmla="*/ 7410449 w 7410449"/>
              <a:gd name="connsiteY15" fmla="*/ 1017321 h 1649710"/>
              <a:gd name="connsiteX16" fmla="*/ 7410449 w 7410449"/>
              <a:gd name="connsiteY16" fmla="*/ 1649710 h 1649710"/>
              <a:gd name="connsiteX17" fmla="*/ 6914519 w 7410449"/>
              <a:gd name="connsiteY17" fmla="*/ 1649710 h 1649710"/>
              <a:gd name="connsiteX18" fmla="*/ 6196275 w 7410449"/>
              <a:gd name="connsiteY18" fmla="*/ 1649710 h 1649710"/>
              <a:gd name="connsiteX19" fmla="*/ 5774450 w 7410449"/>
              <a:gd name="connsiteY19" fmla="*/ 1649710 h 1649710"/>
              <a:gd name="connsiteX20" fmla="*/ 5056206 w 7410449"/>
              <a:gd name="connsiteY20" fmla="*/ 1649710 h 1649710"/>
              <a:gd name="connsiteX21" fmla="*/ 4486172 w 7410449"/>
              <a:gd name="connsiteY21" fmla="*/ 1649710 h 1649710"/>
              <a:gd name="connsiteX22" fmla="*/ 3916137 w 7410449"/>
              <a:gd name="connsiteY22" fmla="*/ 1649710 h 1649710"/>
              <a:gd name="connsiteX23" fmla="*/ 3197894 w 7410449"/>
              <a:gd name="connsiteY23" fmla="*/ 1649710 h 1649710"/>
              <a:gd name="connsiteX24" fmla="*/ 2701964 w 7410449"/>
              <a:gd name="connsiteY24" fmla="*/ 1649710 h 1649710"/>
              <a:gd name="connsiteX25" fmla="*/ 2280138 w 7410449"/>
              <a:gd name="connsiteY25" fmla="*/ 1649710 h 1649710"/>
              <a:gd name="connsiteX26" fmla="*/ 1858313 w 7410449"/>
              <a:gd name="connsiteY26" fmla="*/ 1649710 h 1649710"/>
              <a:gd name="connsiteX27" fmla="*/ 1288278 w 7410449"/>
              <a:gd name="connsiteY27" fmla="*/ 1649710 h 1649710"/>
              <a:gd name="connsiteX28" fmla="*/ 718244 w 7410449"/>
              <a:gd name="connsiteY28" fmla="*/ 1649710 h 1649710"/>
              <a:gd name="connsiteX29" fmla="*/ 0 w 7410449"/>
              <a:gd name="connsiteY29" fmla="*/ 1649710 h 1649710"/>
              <a:gd name="connsiteX30" fmla="*/ 0 w 7410449"/>
              <a:gd name="connsiteY30" fmla="*/ 1083310 h 1649710"/>
              <a:gd name="connsiteX31" fmla="*/ 0 w 7410449"/>
              <a:gd name="connsiteY31" fmla="*/ 566400 h 1649710"/>
              <a:gd name="connsiteX32" fmla="*/ 0 w 7410449"/>
              <a:gd name="connsiteY32" fmla="*/ 0 h 16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410449" h="1649710" fill="none" extrusionOk="0">
                <a:moveTo>
                  <a:pt x="0" y="0"/>
                </a:moveTo>
                <a:cubicBezTo>
                  <a:pt x="257024" y="-5074"/>
                  <a:pt x="435748" y="12575"/>
                  <a:pt x="570035" y="0"/>
                </a:cubicBezTo>
                <a:cubicBezTo>
                  <a:pt x="704323" y="-12575"/>
                  <a:pt x="891359" y="910"/>
                  <a:pt x="991860" y="0"/>
                </a:cubicBezTo>
                <a:cubicBezTo>
                  <a:pt x="1092361" y="-910"/>
                  <a:pt x="1338455" y="17624"/>
                  <a:pt x="1487790" y="0"/>
                </a:cubicBezTo>
                <a:cubicBezTo>
                  <a:pt x="1637125" y="-17624"/>
                  <a:pt x="1898749" y="14730"/>
                  <a:pt x="2057825" y="0"/>
                </a:cubicBezTo>
                <a:cubicBezTo>
                  <a:pt x="2216902" y="-14730"/>
                  <a:pt x="2312148" y="26950"/>
                  <a:pt x="2479650" y="0"/>
                </a:cubicBezTo>
                <a:cubicBezTo>
                  <a:pt x="2647153" y="-26950"/>
                  <a:pt x="2987736" y="76562"/>
                  <a:pt x="3123789" y="0"/>
                </a:cubicBezTo>
                <a:cubicBezTo>
                  <a:pt x="3259842" y="-76562"/>
                  <a:pt x="3504376" y="5402"/>
                  <a:pt x="3842033" y="0"/>
                </a:cubicBezTo>
                <a:cubicBezTo>
                  <a:pt x="4179690" y="-5402"/>
                  <a:pt x="4335396" y="27432"/>
                  <a:pt x="4560276" y="0"/>
                </a:cubicBezTo>
                <a:cubicBezTo>
                  <a:pt x="4785156" y="-27432"/>
                  <a:pt x="5062678" y="46943"/>
                  <a:pt x="5278520" y="0"/>
                </a:cubicBezTo>
                <a:cubicBezTo>
                  <a:pt x="5494362" y="-46943"/>
                  <a:pt x="5536528" y="8503"/>
                  <a:pt x="5626241" y="0"/>
                </a:cubicBezTo>
                <a:cubicBezTo>
                  <a:pt x="5715954" y="-8503"/>
                  <a:pt x="5997661" y="43999"/>
                  <a:pt x="6344484" y="0"/>
                </a:cubicBezTo>
                <a:cubicBezTo>
                  <a:pt x="6691307" y="-43999"/>
                  <a:pt x="6604797" y="12537"/>
                  <a:pt x="6766310" y="0"/>
                </a:cubicBezTo>
                <a:cubicBezTo>
                  <a:pt x="6927823" y="-12537"/>
                  <a:pt x="7183629" y="40549"/>
                  <a:pt x="7410449" y="0"/>
                </a:cubicBezTo>
                <a:cubicBezTo>
                  <a:pt x="7458808" y="220477"/>
                  <a:pt x="7363274" y="346101"/>
                  <a:pt x="7410449" y="516909"/>
                </a:cubicBezTo>
                <a:cubicBezTo>
                  <a:pt x="7457624" y="687717"/>
                  <a:pt x="7368296" y="886381"/>
                  <a:pt x="7410449" y="1017321"/>
                </a:cubicBezTo>
                <a:cubicBezTo>
                  <a:pt x="7452602" y="1148261"/>
                  <a:pt x="7374258" y="1448291"/>
                  <a:pt x="7410449" y="1649710"/>
                </a:cubicBezTo>
                <a:cubicBezTo>
                  <a:pt x="7191664" y="1680099"/>
                  <a:pt x="7080995" y="1633459"/>
                  <a:pt x="6914519" y="1649710"/>
                </a:cubicBezTo>
                <a:cubicBezTo>
                  <a:pt x="6748043" y="1665961"/>
                  <a:pt x="6393078" y="1638347"/>
                  <a:pt x="6196275" y="1649710"/>
                </a:cubicBezTo>
                <a:cubicBezTo>
                  <a:pt x="5999472" y="1661073"/>
                  <a:pt x="5895708" y="1632870"/>
                  <a:pt x="5774450" y="1649710"/>
                </a:cubicBezTo>
                <a:cubicBezTo>
                  <a:pt x="5653193" y="1666550"/>
                  <a:pt x="5239548" y="1598793"/>
                  <a:pt x="5056206" y="1649710"/>
                </a:cubicBezTo>
                <a:cubicBezTo>
                  <a:pt x="4872864" y="1700627"/>
                  <a:pt x="4752259" y="1625523"/>
                  <a:pt x="4486172" y="1649710"/>
                </a:cubicBezTo>
                <a:cubicBezTo>
                  <a:pt x="4220085" y="1673897"/>
                  <a:pt x="4039359" y="1614806"/>
                  <a:pt x="3916137" y="1649710"/>
                </a:cubicBezTo>
                <a:cubicBezTo>
                  <a:pt x="3792915" y="1684614"/>
                  <a:pt x="3526442" y="1612744"/>
                  <a:pt x="3197894" y="1649710"/>
                </a:cubicBezTo>
                <a:cubicBezTo>
                  <a:pt x="2869346" y="1686676"/>
                  <a:pt x="2925410" y="1623331"/>
                  <a:pt x="2701964" y="1649710"/>
                </a:cubicBezTo>
                <a:cubicBezTo>
                  <a:pt x="2478518" y="1676089"/>
                  <a:pt x="2435422" y="1643411"/>
                  <a:pt x="2280138" y="1649710"/>
                </a:cubicBezTo>
                <a:cubicBezTo>
                  <a:pt x="2124854" y="1656009"/>
                  <a:pt x="2008717" y="1628428"/>
                  <a:pt x="1858313" y="1649710"/>
                </a:cubicBezTo>
                <a:cubicBezTo>
                  <a:pt x="1707910" y="1670992"/>
                  <a:pt x="1556360" y="1624915"/>
                  <a:pt x="1288278" y="1649710"/>
                </a:cubicBezTo>
                <a:cubicBezTo>
                  <a:pt x="1020197" y="1674505"/>
                  <a:pt x="974261" y="1606594"/>
                  <a:pt x="718244" y="1649710"/>
                </a:cubicBezTo>
                <a:cubicBezTo>
                  <a:pt x="462227" y="1692826"/>
                  <a:pt x="303024" y="1643457"/>
                  <a:pt x="0" y="1649710"/>
                </a:cubicBezTo>
                <a:cubicBezTo>
                  <a:pt x="-10690" y="1436641"/>
                  <a:pt x="28511" y="1274437"/>
                  <a:pt x="0" y="1083310"/>
                </a:cubicBezTo>
                <a:cubicBezTo>
                  <a:pt x="-28511" y="892183"/>
                  <a:pt x="1983" y="745889"/>
                  <a:pt x="0" y="566400"/>
                </a:cubicBezTo>
                <a:cubicBezTo>
                  <a:pt x="-1983" y="386911"/>
                  <a:pt x="27012" y="123108"/>
                  <a:pt x="0" y="0"/>
                </a:cubicBezTo>
                <a:close/>
              </a:path>
              <a:path w="7410449" h="1649710" stroke="0" extrusionOk="0">
                <a:moveTo>
                  <a:pt x="0" y="0"/>
                </a:moveTo>
                <a:cubicBezTo>
                  <a:pt x="272234" y="-44979"/>
                  <a:pt x="541719" y="5453"/>
                  <a:pt x="718244" y="0"/>
                </a:cubicBezTo>
                <a:cubicBezTo>
                  <a:pt x="894769" y="-5453"/>
                  <a:pt x="1053239" y="44650"/>
                  <a:pt x="1214174" y="0"/>
                </a:cubicBezTo>
                <a:cubicBezTo>
                  <a:pt x="1375109" y="-44650"/>
                  <a:pt x="1649960" y="47090"/>
                  <a:pt x="1784208" y="0"/>
                </a:cubicBezTo>
                <a:cubicBezTo>
                  <a:pt x="1918456" y="-47090"/>
                  <a:pt x="1959420" y="17059"/>
                  <a:pt x="2131929" y="0"/>
                </a:cubicBezTo>
                <a:cubicBezTo>
                  <a:pt x="2304438" y="-17059"/>
                  <a:pt x="2457465" y="35430"/>
                  <a:pt x="2776068" y="0"/>
                </a:cubicBezTo>
                <a:cubicBezTo>
                  <a:pt x="3094671" y="-35430"/>
                  <a:pt x="3052467" y="2495"/>
                  <a:pt x="3123789" y="0"/>
                </a:cubicBezTo>
                <a:cubicBezTo>
                  <a:pt x="3195111" y="-2495"/>
                  <a:pt x="3529120" y="63277"/>
                  <a:pt x="3842033" y="0"/>
                </a:cubicBezTo>
                <a:cubicBezTo>
                  <a:pt x="4154946" y="-63277"/>
                  <a:pt x="4049321" y="24508"/>
                  <a:pt x="4189754" y="0"/>
                </a:cubicBezTo>
                <a:cubicBezTo>
                  <a:pt x="4330187" y="-24508"/>
                  <a:pt x="4513538" y="46411"/>
                  <a:pt x="4611579" y="0"/>
                </a:cubicBezTo>
                <a:cubicBezTo>
                  <a:pt x="4709621" y="-46411"/>
                  <a:pt x="4969611" y="35920"/>
                  <a:pt x="5107509" y="0"/>
                </a:cubicBezTo>
                <a:cubicBezTo>
                  <a:pt x="5245407" y="-35920"/>
                  <a:pt x="5323395" y="18957"/>
                  <a:pt x="5455231" y="0"/>
                </a:cubicBezTo>
                <a:cubicBezTo>
                  <a:pt x="5587067" y="-18957"/>
                  <a:pt x="5725204" y="2991"/>
                  <a:pt x="5877056" y="0"/>
                </a:cubicBezTo>
                <a:cubicBezTo>
                  <a:pt x="6028908" y="-2991"/>
                  <a:pt x="6252856" y="17290"/>
                  <a:pt x="6372986" y="0"/>
                </a:cubicBezTo>
                <a:cubicBezTo>
                  <a:pt x="6493116" y="-17290"/>
                  <a:pt x="6647691" y="4828"/>
                  <a:pt x="6794812" y="0"/>
                </a:cubicBezTo>
                <a:cubicBezTo>
                  <a:pt x="6941933" y="-4828"/>
                  <a:pt x="7260901" y="3362"/>
                  <a:pt x="7410449" y="0"/>
                </a:cubicBezTo>
                <a:cubicBezTo>
                  <a:pt x="7410733" y="216988"/>
                  <a:pt x="7383806" y="388950"/>
                  <a:pt x="7410449" y="533406"/>
                </a:cubicBezTo>
                <a:cubicBezTo>
                  <a:pt x="7437092" y="677862"/>
                  <a:pt x="7359263" y="800496"/>
                  <a:pt x="7410449" y="1050315"/>
                </a:cubicBezTo>
                <a:cubicBezTo>
                  <a:pt x="7461635" y="1300134"/>
                  <a:pt x="7406003" y="1502815"/>
                  <a:pt x="7410449" y="1649710"/>
                </a:cubicBezTo>
                <a:cubicBezTo>
                  <a:pt x="7237107" y="1659415"/>
                  <a:pt x="7230580" y="1634695"/>
                  <a:pt x="7062728" y="1649710"/>
                </a:cubicBezTo>
                <a:cubicBezTo>
                  <a:pt x="6894876" y="1664725"/>
                  <a:pt x="6656385" y="1641806"/>
                  <a:pt x="6418589" y="1649710"/>
                </a:cubicBezTo>
                <a:cubicBezTo>
                  <a:pt x="6180793" y="1657614"/>
                  <a:pt x="6216071" y="1616293"/>
                  <a:pt x="6070868" y="1649710"/>
                </a:cubicBezTo>
                <a:cubicBezTo>
                  <a:pt x="5925665" y="1683127"/>
                  <a:pt x="5691820" y="1604425"/>
                  <a:pt x="5574938" y="1649710"/>
                </a:cubicBezTo>
                <a:cubicBezTo>
                  <a:pt x="5458056" y="1694995"/>
                  <a:pt x="5359517" y="1627204"/>
                  <a:pt x="5153112" y="1649710"/>
                </a:cubicBezTo>
                <a:cubicBezTo>
                  <a:pt x="4946707" y="1672216"/>
                  <a:pt x="4916826" y="1634980"/>
                  <a:pt x="4731287" y="1649710"/>
                </a:cubicBezTo>
                <a:cubicBezTo>
                  <a:pt x="4545748" y="1664440"/>
                  <a:pt x="4317294" y="1634243"/>
                  <a:pt x="4161252" y="1649710"/>
                </a:cubicBezTo>
                <a:cubicBezTo>
                  <a:pt x="4005210" y="1665177"/>
                  <a:pt x="3868683" y="1628453"/>
                  <a:pt x="3739427" y="1649710"/>
                </a:cubicBezTo>
                <a:cubicBezTo>
                  <a:pt x="3610172" y="1670967"/>
                  <a:pt x="3498039" y="1646204"/>
                  <a:pt x="3317601" y="1649710"/>
                </a:cubicBezTo>
                <a:cubicBezTo>
                  <a:pt x="3137163" y="1653216"/>
                  <a:pt x="3104438" y="1627259"/>
                  <a:pt x="2895775" y="1649710"/>
                </a:cubicBezTo>
                <a:cubicBezTo>
                  <a:pt x="2687112" y="1672161"/>
                  <a:pt x="2534994" y="1617697"/>
                  <a:pt x="2399845" y="1649710"/>
                </a:cubicBezTo>
                <a:cubicBezTo>
                  <a:pt x="2264696" y="1681723"/>
                  <a:pt x="2089829" y="1585169"/>
                  <a:pt x="1829811" y="1649710"/>
                </a:cubicBezTo>
                <a:cubicBezTo>
                  <a:pt x="1569793" y="1714251"/>
                  <a:pt x="1495201" y="1621376"/>
                  <a:pt x="1259776" y="1649710"/>
                </a:cubicBezTo>
                <a:cubicBezTo>
                  <a:pt x="1024352" y="1678044"/>
                  <a:pt x="963661" y="1613609"/>
                  <a:pt x="689742" y="1649710"/>
                </a:cubicBezTo>
                <a:cubicBezTo>
                  <a:pt x="415823" y="1685811"/>
                  <a:pt x="188296" y="1568725"/>
                  <a:pt x="0" y="1649710"/>
                </a:cubicBezTo>
                <a:cubicBezTo>
                  <a:pt x="-1942" y="1537732"/>
                  <a:pt x="1982" y="1300977"/>
                  <a:pt x="0" y="1149298"/>
                </a:cubicBezTo>
                <a:cubicBezTo>
                  <a:pt x="-1982" y="997619"/>
                  <a:pt x="46445" y="869689"/>
                  <a:pt x="0" y="599395"/>
                </a:cubicBezTo>
                <a:cubicBezTo>
                  <a:pt x="-46445" y="329101"/>
                  <a:pt x="57872" y="199871"/>
                  <a:pt x="0" y="0"/>
                </a:cubicBezTo>
                <a:close/>
              </a:path>
            </a:pathLst>
          </a:custGeom>
          <a:solidFill>
            <a:schemeClr val="accent1">
              <a:lumMod val="20000"/>
              <a:lumOff val="80000"/>
            </a:schemeClr>
          </a:solidFill>
          <a:ln w="28575">
            <a:solidFill>
              <a:schemeClr val="accent1">
                <a:lumMod val="75000"/>
              </a:schemeClr>
            </a:solidFill>
            <a:extLst>
              <a:ext uri="{C807C97D-BFC1-408E-A445-0C87EB9F89A2}">
                <ask:lineSketchStyleProps xmlns:ask="http://schemas.microsoft.com/office/drawing/2018/sketchyshapes" sd="3384827607">
                  <a:prstGeom prst="rect">
                    <a:avLst/>
                  </a:prstGeom>
                  <ask:type>
                    <ask:lineSketchScribble/>
                  </ask:type>
                </ask:lineSketchStyleProps>
              </a:ext>
            </a:extLst>
          </a:ln>
        </p:spPr>
        <p:txBody>
          <a:bodyPr vert="horz" lIns="91440" tIns="45720" rIns="91440" bIns="45720" rtlCol="0" anchor="t">
            <a:normAutofit fontScale="925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32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endParaRPr lang="en-US" altLang="en-US" sz="2400" dirty="0">
              <a:latin typeface="Aharoni" panose="02010803020104030203" pitchFamily="2" charset="-79"/>
              <a:cs typeface="Aharoni" panose="02010803020104030203" pitchFamily="2" charset="-79"/>
            </a:endParaRPr>
          </a:p>
          <a:p>
            <a:pPr marL="0" indent="0">
              <a:buNone/>
            </a:pPr>
            <a:r>
              <a:rPr lang="en-US" altLang="en-US" sz="2400" dirty="0">
                <a:latin typeface="Aharoni" panose="02010803020104030203" pitchFamily="2" charset="-79"/>
                <a:cs typeface="Aharoni" panose="02010803020104030203" pitchFamily="2" charset="-79"/>
              </a:rPr>
              <a:t>Fun fact: _________________________________ evolved first, releasing oxygen into the atmosphere. Cellular respiration evolved after that, to use the oxygen. </a:t>
            </a:r>
            <a:endParaRPr lang="en-CA" altLang="en-US" sz="2400" dirty="0">
              <a:latin typeface="Aharoni" panose="02010803020104030203" pitchFamily="2" charset="-79"/>
              <a:cs typeface="Aharoni" panose="02010803020104030203" pitchFamily="2" charset="-79"/>
            </a:endParaRPr>
          </a:p>
        </p:txBody>
      </p:sp>
      <p:sp>
        <p:nvSpPr>
          <p:cNvPr id="7" name="Title 1">
            <a:extLst>
              <a:ext uri="{FF2B5EF4-FFF2-40B4-BE49-F238E27FC236}">
                <a16:creationId xmlns:a16="http://schemas.microsoft.com/office/drawing/2014/main" id="{64D1F4FC-E2EF-42E6-A6A0-419A0332D564}"/>
              </a:ext>
            </a:extLst>
          </p:cNvPr>
          <p:cNvSpPr>
            <a:spLocks noGrp="1"/>
          </p:cNvSpPr>
          <p:nvPr>
            <p:ph type="title"/>
          </p:nvPr>
        </p:nvSpPr>
        <p:spPr>
          <a:xfrm>
            <a:off x="2152649" y="37304"/>
            <a:ext cx="10039351" cy="969963"/>
          </a:xfrm>
        </p:spPr>
        <p:txBody>
          <a:bodyPr>
            <a:normAutofit/>
          </a:bodyPr>
          <a:lstStyle/>
          <a:p>
            <a:r>
              <a:rPr lang="en-CA" altLang="en-US" sz="4000" dirty="0">
                <a:cs typeface="Arial" panose="020B0604020202020204" pitchFamily="34" charset="0"/>
              </a:rPr>
              <a:t>Photosynthesis and Cellular Respiration</a:t>
            </a:r>
            <a:endParaRPr lang="en-CA"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a:extLst>
              <a:ext uri="{FF2B5EF4-FFF2-40B4-BE49-F238E27FC236}">
                <a16:creationId xmlns:a16="http://schemas.microsoft.com/office/drawing/2014/main" id="{24C15752-A814-461D-ACE4-E380D2146AEC}"/>
              </a:ext>
            </a:extLst>
          </p:cNvPr>
          <p:cNvSpPr>
            <a:spLocks noGrp="1"/>
          </p:cNvSpPr>
          <p:nvPr>
            <p:ph sz="half" idx="1"/>
          </p:nvPr>
        </p:nvSpPr>
        <p:spPr>
          <a:xfrm>
            <a:off x="2152651" y="1439864"/>
            <a:ext cx="5305424" cy="5208586"/>
          </a:xfrm>
        </p:spPr>
        <p:txBody>
          <a:bodyPr>
            <a:noAutofit/>
          </a:bodyPr>
          <a:lstStyle/>
          <a:p>
            <a:r>
              <a:rPr lang="en-CA" altLang="en-US" sz="2800" dirty="0"/>
              <a:t>All living things use the ______________________________________________ produced by photosynthesis as part of cellular respiration</a:t>
            </a:r>
          </a:p>
          <a:p>
            <a:r>
              <a:rPr lang="en-CA" altLang="en-US" sz="2800" dirty="0"/>
              <a:t>Obtaining sugar and oxygen:</a:t>
            </a:r>
          </a:p>
          <a:p>
            <a:pPr lvl="1"/>
            <a:r>
              <a:rPr lang="en-CA" altLang="en-US" dirty="0"/>
              <a:t>Plants __________________</a:t>
            </a:r>
          </a:p>
          <a:p>
            <a:pPr lvl="1"/>
            <a:r>
              <a:rPr lang="en-CA" altLang="en-US" dirty="0"/>
              <a:t>Animals _________________ ________________________ to obtain these nutrients</a:t>
            </a:r>
          </a:p>
        </p:txBody>
      </p:sp>
      <p:pic>
        <p:nvPicPr>
          <p:cNvPr id="2" name="Picture 2">
            <a:extLst>
              <a:ext uri="{FF2B5EF4-FFF2-40B4-BE49-F238E27FC236}">
                <a16:creationId xmlns:a16="http://schemas.microsoft.com/office/drawing/2014/main" id="{F4D8C6D5-E6F3-4470-8052-89B70E1CF4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01970" y="1335089"/>
            <a:ext cx="40274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787F935-2009-4517-9EAC-B3D5905C3DCF}"/>
              </a:ext>
            </a:extLst>
          </p:cNvPr>
          <p:cNvSpPr/>
          <p:nvPr/>
        </p:nvSpPr>
        <p:spPr>
          <a:xfrm>
            <a:off x="7601970" y="4213226"/>
            <a:ext cx="1436688" cy="35877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7" name="Title 1">
            <a:extLst>
              <a:ext uri="{FF2B5EF4-FFF2-40B4-BE49-F238E27FC236}">
                <a16:creationId xmlns:a16="http://schemas.microsoft.com/office/drawing/2014/main" id="{707572FE-DF8F-44DE-9636-57C534121AC9}"/>
              </a:ext>
            </a:extLst>
          </p:cNvPr>
          <p:cNvSpPr>
            <a:spLocks noGrp="1"/>
          </p:cNvSpPr>
          <p:nvPr>
            <p:ph type="title"/>
          </p:nvPr>
        </p:nvSpPr>
        <p:spPr>
          <a:xfrm>
            <a:off x="2152649" y="37304"/>
            <a:ext cx="10039351" cy="969963"/>
          </a:xfrm>
        </p:spPr>
        <p:txBody>
          <a:bodyPr>
            <a:normAutofit/>
          </a:bodyPr>
          <a:lstStyle/>
          <a:p>
            <a:r>
              <a:rPr lang="en-CA" altLang="en-US" sz="4000" dirty="0">
                <a:cs typeface="Arial" panose="020B0604020202020204" pitchFamily="34" charset="0"/>
              </a:rPr>
              <a:t>Photosynthesis and Cellular Respiration</a:t>
            </a:r>
            <a:endParaRPr lang="en-CA" alt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44916-AA70-450F-90FE-8B98EB2E6DA6}"/>
              </a:ext>
            </a:extLst>
          </p:cNvPr>
          <p:cNvSpPr>
            <a:spLocks noGrp="1"/>
          </p:cNvSpPr>
          <p:nvPr>
            <p:ph type="title"/>
          </p:nvPr>
        </p:nvSpPr>
        <p:spPr>
          <a:xfrm>
            <a:off x="1484311" y="55894"/>
            <a:ext cx="10018713" cy="1268835"/>
          </a:xfrm>
        </p:spPr>
        <p:txBody>
          <a:bodyPr/>
          <a:lstStyle/>
          <a:p>
            <a:pPr algn="l"/>
            <a:r>
              <a:rPr lang="en-US" dirty="0"/>
              <a:t>Cell Membrane</a:t>
            </a:r>
            <a:endParaRPr lang="en-CA" dirty="0"/>
          </a:p>
        </p:txBody>
      </p:sp>
      <p:sp>
        <p:nvSpPr>
          <p:cNvPr id="3" name="Content Placeholder 2">
            <a:extLst>
              <a:ext uri="{FF2B5EF4-FFF2-40B4-BE49-F238E27FC236}">
                <a16:creationId xmlns:a16="http://schemas.microsoft.com/office/drawing/2014/main" id="{BFA7569F-9ACE-4F36-A8BF-61DD0293FA67}"/>
              </a:ext>
            </a:extLst>
          </p:cNvPr>
          <p:cNvSpPr>
            <a:spLocks noGrp="1"/>
          </p:cNvSpPr>
          <p:nvPr>
            <p:ph idx="1"/>
          </p:nvPr>
        </p:nvSpPr>
        <p:spPr>
          <a:xfrm>
            <a:off x="1484310" y="1324729"/>
            <a:ext cx="6600825" cy="5533272"/>
          </a:xfrm>
        </p:spPr>
        <p:txBody>
          <a:bodyPr>
            <a:normAutofit/>
          </a:bodyPr>
          <a:lstStyle/>
          <a:p>
            <a:r>
              <a:rPr lang="en-CA" dirty="0"/>
              <a:t>Maintains ______________________</a:t>
            </a:r>
            <a:endParaRPr lang="en-CA" b="1" dirty="0"/>
          </a:p>
          <a:p>
            <a:r>
              <a:rPr lang="en-US" dirty="0"/>
              <a:t>Separates and helps _____________ cell from its environment</a:t>
            </a:r>
          </a:p>
          <a:p>
            <a:r>
              <a:rPr lang="en-CA" dirty="0"/>
              <a:t>Controls movement of important ______________________________</a:t>
            </a:r>
            <a:br>
              <a:rPr lang="en-CA" dirty="0"/>
            </a:br>
            <a:br>
              <a:rPr lang="en-CA" dirty="0"/>
            </a:br>
            <a:r>
              <a:rPr lang="en-CA" dirty="0"/>
              <a:t>______________________________ (e.g. sugar, oxygen, carbon dioxide) into and out of the cell</a:t>
            </a:r>
          </a:p>
        </p:txBody>
      </p:sp>
      <p:pic>
        <p:nvPicPr>
          <p:cNvPr id="7" name="Picture 6" descr="plant cell">
            <a:extLst>
              <a:ext uri="{FF2B5EF4-FFF2-40B4-BE49-F238E27FC236}">
                <a16:creationId xmlns:a16="http://schemas.microsoft.com/office/drawing/2014/main" id="{3B7A6E92-D0BF-4DC0-A2F4-13BF2A2ED8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700" b="43600"/>
          <a:stretch/>
        </p:blipFill>
        <p:spPr bwMode="auto">
          <a:xfrm>
            <a:off x="8749620" y="685800"/>
            <a:ext cx="3025773" cy="5814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 name="Line 10">
            <a:extLst>
              <a:ext uri="{FF2B5EF4-FFF2-40B4-BE49-F238E27FC236}">
                <a16:creationId xmlns:a16="http://schemas.microsoft.com/office/drawing/2014/main" id="{37470109-6EE7-4D44-BE05-3FA279089076}"/>
              </a:ext>
            </a:extLst>
          </p:cNvPr>
          <p:cNvSpPr>
            <a:spLocks noChangeShapeType="1"/>
          </p:cNvSpPr>
          <p:nvPr/>
        </p:nvSpPr>
        <p:spPr bwMode="auto">
          <a:xfrm flipH="1">
            <a:off x="10363200" y="1390148"/>
            <a:ext cx="7934" cy="1114927"/>
          </a:xfrm>
          <a:prstGeom prst="line">
            <a:avLst/>
          </a:prstGeom>
          <a:noFill/>
          <a:ln w="57150">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anchor="b"/>
          <a:lstStyle/>
          <a:p>
            <a:endParaRPr lang="en-CA"/>
          </a:p>
        </p:txBody>
      </p:sp>
      <p:sp>
        <p:nvSpPr>
          <p:cNvPr id="4" name="Rectangle 3">
            <a:extLst>
              <a:ext uri="{FF2B5EF4-FFF2-40B4-BE49-F238E27FC236}">
                <a16:creationId xmlns:a16="http://schemas.microsoft.com/office/drawing/2014/main" id="{AB0A1BC4-9500-456C-997F-C93BF3E175E6}"/>
              </a:ext>
            </a:extLst>
          </p:cNvPr>
          <p:cNvSpPr>
            <a:spLocks noChangeArrowheads="1"/>
          </p:cNvSpPr>
          <p:nvPr/>
        </p:nvSpPr>
        <p:spPr bwMode="auto">
          <a:xfrm>
            <a:off x="7305675" y="554962"/>
            <a:ext cx="48863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sz="1600">
                <a:solidFill>
                  <a:schemeClr val="tx1"/>
                </a:solidFill>
                <a:latin typeface="Comic Sans MS" panose="030F0702030302020204" pitchFamily="66" charset="0"/>
              </a:defRPr>
            </a:lvl4pPr>
            <a:lvl5pPr marL="2057400" indent="-228600">
              <a:spcBef>
                <a:spcPct val="20000"/>
              </a:spcBef>
              <a:buChar char="»"/>
              <a:defRPr sz="16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16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16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16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1600">
                <a:solidFill>
                  <a:schemeClr val="tx1"/>
                </a:solidFill>
                <a:latin typeface="Comic Sans MS" panose="030F0702030302020204" pitchFamily="66" charset="0"/>
              </a:defRPr>
            </a:lvl9pPr>
          </a:lstStyle>
          <a:p>
            <a:pPr eaLnBrk="1" hangingPunct="1">
              <a:spcBef>
                <a:spcPct val="0"/>
              </a:spcBef>
              <a:buFontTx/>
              <a:buNone/>
            </a:pPr>
            <a:r>
              <a:rPr lang="en-US" altLang="zh-TW" sz="2800" b="1" dirty="0"/>
              <a:t>_____________________</a:t>
            </a:r>
          </a:p>
        </p:txBody>
      </p:sp>
    </p:spTree>
    <p:extLst>
      <p:ext uri="{BB962C8B-B14F-4D97-AF65-F5344CB8AC3E}">
        <p14:creationId xmlns:p14="http://schemas.microsoft.com/office/powerpoint/2010/main" val="51491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DA17F-5F7F-4626-B571-8AABF13F79D2}"/>
              </a:ext>
            </a:extLst>
          </p:cNvPr>
          <p:cNvSpPr>
            <a:spLocks noGrp="1"/>
          </p:cNvSpPr>
          <p:nvPr>
            <p:ph type="title"/>
          </p:nvPr>
        </p:nvSpPr>
        <p:spPr>
          <a:xfrm>
            <a:off x="1484311" y="51382"/>
            <a:ext cx="10018713" cy="1268835"/>
          </a:xfrm>
        </p:spPr>
        <p:txBody>
          <a:bodyPr/>
          <a:lstStyle/>
          <a:p>
            <a:pPr algn="l"/>
            <a:r>
              <a:rPr lang="en-US" dirty="0"/>
              <a:t>Cell Wall</a:t>
            </a:r>
            <a:endParaRPr lang="en-CA" dirty="0"/>
          </a:p>
        </p:txBody>
      </p:sp>
      <p:sp>
        <p:nvSpPr>
          <p:cNvPr id="3" name="Content Placeholder 2">
            <a:extLst>
              <a:ext uri="{FF2B5EF4-FFF2-40B4-BE49-F238E27FC236}">
                <a16:creationId xmlns:a16="http://schemas.microsoft.com/office/drawing/2014/main" id="{25CDBE7D-6A39-4F04-842E-60563DEE805B}"/>
              </a:ext>
            </a:extLst>
          </p:cNvPr>
          <p:cNvSpPr>
            <a:spLocks noGrp="1"/>
          </p:cNvSpPr>
          <p:nvPr>
            <p:ph idx="1"/>
          </p:nvPr>
        </p:nvSpPr>
        <p:spPr>
          <a:xfrm>
            <a:off x="1484310" y="1320217"/>
            <a:ext cx="7114257" cy="5537783"/>
          </a:xfrm>
        </p:spPr>
        <p:txBody>
          <a:bodyPr>
            <a:normAutofit lnSpcReduction="10000"/>
          </a:bodyPr>
          <a:lstStyle/>
          <a:p>
            <a:r>
              <a:rPr lang="en-US" dirty="0"/>
              <a:t>In _____________________, fungi, some bacteria (prokaryotes)</a:t>
            </a:r>
          </a:p>
          <a:p>
            <a:r>
              <a:rPr lang="en-US" dirty="0"/>
              <a:t>Found </a:t>
            </a:r>
            <a:r>
              <a:rPr lang="en-US" b="1" dirty="0"/>
              <a:t>__________________________</a:t>
            </a:r>
            <a:br>
              <a:rPr lang="en-US" b="1" dirty="0"/>
            </a:br>
            <a:br>
              <a:rPr lang="en-US" b="1" dirty="0"/>
            </a:br>
            <a:r>
              <a:rPr lang="en-US" b="1" dirty="0"/>
              <a:t>________________________________</a:t>
            </a:r>
            <a:br>
              <a:rPr lang="en-US" b="1" dirty="0"/>
            </a:br>
            <a:endParaRPr lang="en-US" b="1" dirty="0"/>
          </a:p>
          <a:p>
            <a:r>
              <a:rPr lang="en-US" b="1" dirty="0"/>
              <a:t>______________________________</a:t>
            </a:r>
            <a:br>
              <a:rPr lang="en-US" b="1" dirty="0"/>
            </a:br>
            <a:br>
              <a:rPr lang="en-US" b="1" dirty="0"/>
            </a:br>
            <a:r>
              <a:rPr lang="en-US" b="1" dirty="0"/>
              <a:t>______________________________</a:t>
            </a:r>
            <a:endParaRPr lang="en-US" dirty="0"/>
          </a:p>
          <a:p>
            <a:pPr lvl="1"/>
            <a:r>
              <a:rPr lang="en-US" dirty="0"/>
              <a:t>Is strong and long-lasting! Sometimes remains behind even after cell has died. </a:t>
            </a:r>
            <a:endParaRPr lang="en-CA" dirty="0"/>
          </a:p>
        </p:txBody>
      </p:sp>
      <p:pic>
        <p:nvPicPr>
          <p:cNvPr id="7" name="Picture 6" descr="plant cell">
            <a:extLst>
              <a:ext uri="{FF2B5EF4-FFF2-40B4-BE49-F238E27FC236}">
                <a16:creationId xmlns:a16="http://schemas.microsoft.com/office/drawing/2014/main" id="{58E3873D-CEE2-4A6A-BE04-CD72C8450F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700" b="43600"/>
          <a:stretch/>
        </p:blipFill>
        <p:spPr bwMode="auto">
          <a:xfrm>
            <a:off x="8749620" y="685800"/>
            <a:ext cx="3025773" cy="5814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 name="Line 10">
            <a:extLst>
              <a:ext uri="{FF2B5EF4-FFF2-40B4-BE49-F238E27FC236}">
                <a16:creationId xmlns:a16="http://schemas.microsoft.com/office/drawing/2014/main" id="{32B98369-3735-42F7-8A98-DD069A33B4B4}"/>
              </a:ext>
            </a:extLst>
          </p:cNvPr>
          <p:cNvSpPr>
            <a:spLocks noChangeShapeType="1"/>
          </p:cNvSpPr>
          <p:nvPr/>
        </p:nvSpPr>
        <p:spPr bwMode="auto">
          <a:xfrm flipH="1">
            <a:off x="10458450" y="1040235"/>
            <a:ext cx="7934" cy="1114927"/>
          </a:xfrm>
          <a:prstGeom prst="line">
            <a:avLst/>
          </a:prstGeom>
          <a:noFill/>
          <a:ln w="57150">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anchor="b"/>
          <a:lstStyle/>
          <a:p>
            <a:endParaRPr lang="en-CA"/>
          </a:p>
        </p:txBody>
      </p:sp>
      <p:sp>
        <p:nvSpPr>
          <p:cNvPr id="9" name="Rectangle 8">
            <a:extLst>
              <a:ext uri="{FF2B5EF4-FFF2-40B4-BE49-F238E27FC236}">
                <a16:creationId xmlns:a16="http://schemas.microsoft.com/office/drawing/2014/main" id="{DA53CB7F-40C3-4699-AE92-9FC819ABE76B}"/>
              </a:ext>
            </a:extLst>
          </p:cNvPr>
          <p:cNvSpPr>
            <a:spLocks noChangeArrowheads="1"/>
          </p:cNvSpPr>
          <p:nvPr/>
        </p:nvSpPr>
        <p:spPr bwMode="auto">
          <a:xfrm>
            <a:off x="7305675" y="554962"/>
            <a:ext cx="48863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sz="1600">
                <a:solidFill>
                  <a:schemeClr val="tx1"/>
                </a:solidFill>
                <a:latin typeface="Comic Sans MS" panose="030F0702030302020204" pitchFamily="66" charset="0"/>
              </a:defRPr>
            </a:lvl4pPr>
            <a:lvl5pPr marL="2057400" indent="-228600">
              <a:spcBef>
                <a:spcPct val="20000"/>
              </a:spcBef>
              <a:buChar char="»"/>
              <a:defRPr sz="16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16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16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16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1600">
                <a:solidFill>
                  <a:schemeClr val="tx1"/>
                </a:solidFill>
                <a:latin typeface="Comic Sans MS" panose="030F0702030302020204" pitchFamily="66" charset="0"/>
              </a:defRPr>
            </a:lvl9pPr>
          </a:lstStyle>
          <a:p>
            <a:pPr eaLnBrk="1" hangingPunct="1">
              <a:spcBef>
                <a:spcPct val="0"/>
              </a:spcBef>
              <a:buFontTx/>
              <a:buNone/>
            </a:pPr>
            <a:r>
              <a:rPr lang="en-US" altLang="zh-TW" sz="2800" b="1" dirty="0"/>
              <a:t>_____________________</a:t>
            </a:r>
          </a:p>
        </p:txBody>
      </p:sp>
    </p:spTree>
    <p:extLst>
      <p:ext uri="{BB962C8B-B14F-4D97-AF65-F5344CB8AC3E}">
        <p14:creationId xmlns:p14="http://schemas.microsoft.com/office/powerpoint/2010/main" val="47007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DA17F-5F7F-4626-B571-8AABF13F79D2}"/>
              </a:ext>
            </a:extLst>
          </p:cNvPr>
          <p:cNvSpPr>
            <a:spLocks noGrp="1"/>
          </p:cNvSpPr>
          <p:nvPr>
            <p:ph type="title"/>
          </p:nvPr>
        </p:nvSpPr>
        <p:spPr>
          <a:xfrm>
            <a:off x="1484311" y="51382"/>
            <a:ext cx="10018713" cy="1268835"/>
          </a:xfrm>
        </p:spPr>
        <p:txBody>
          <a:bodyPr/>
          <a:lstStyle/>
          <a:p>
            <a:pPr algn="l"/>
            <a:r>
              <a:rPr lang="en-US" dirty="0"/>
              <a:t>Cytoplasm</a:t>
            </a:r>
            <a:endParaRPr lang="en-CA" dirty="0"/>
          </a:p>
        </p:txBody>
      </p:sp>
      <p:sp>
        <p:nvSpPr>
          <p:cNvPr id="3" name="Content Placeholder 2">
            <a:extLst>
              <a:ext uri="{FF2B5EF4-FFF2-40B4-BE49-F238E27FC236}">
                <a16:creationId xmlns:a16="http://schemas.microsoft.com/office/drawing/2014/main" id="{25CDBE7D-6A39-4F04-842E-60563DEE805B}"/>
              </a:ext>
            </a:extLst>
          </p:cNvPr>
          <p:cNvSpPr>
            <a:spLocks noGrp="1"/>
          </p:cNvSpPr>
          <p:nvPr>
            <p:ph idx="1"/>
          </p:nvPr>
        </p:nvSpPr>
        <p:spPr>
          <a:xfrm>
            <a:off x="1484311" y="1320217"/>
            <a:ext cx="6600824" cy="5537784"/>
          </a:xfrm>
        </p:spPr>
        <p:txBody>
          <a:bodyPr>
            <a:normAutofit/>
          </a:bodyPr>
          <a:lstStyle/>
          <a:p>
            <a:r>
              <a:rPr lang="en-US" dirty="0"/>
              <a:t>____________________-like  substance (80% water)</a:t>
            </a:r>
          </a:p>
          <a:p>
            <a:r>
              <a:rPr lang="en-CA" dirty="0"/>
              <a:t>Makes up most space inside cell; has _________________________ inside</a:t>
            </a:r>
          </a:p>
          <a:p>
            <a:r>
              <a:rPr lang="en-US" dirty="0"/>
              <a:t>Surrounded by _________________</a:t>
            </a:r>
            <a:br>
              <a:rPr lang="en-US" dirty="0"/>
            </a:br>
            <a:r>
              <a:rPr lang="en-US" dirty="0"/>
              <a:t> </a:t>
            </a:r>
            <a:br>
              <a:rPr lang="en-US" dirty="0"/>
            </a:br>
            <a:r>
              <a:rPr lang="en-US" dirty="0"/>
              <a:t>______________________________</a:t>
            </a:r>
          </a:p>
          <a:p>
            <a:r>
              <a:rPr lang="en-US" dirty="0"/>
              <a:t>Maintains cell __________________</a:t>
            </a:r>
          </a:p>
        </p:txBody>
      </p:sp>
      <p:pic>
        <p:nvPicPr>
          <p:cNvPr id="7" name="Picture 6" descr="plant cell">
            <a:extLst>
              <a:ext uri="{FF2B5EF4-FFF2-40B4-BE49-F238E27FC236}">
                <a16:creationId xmlns:a16="http://schemas.microsoft.com/office/drawing/2014/main" id="{0656CD0C-2620-4273-9322-32FF356CDD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700" b="43600"/>
          <a:stretch/>
        </p:blipFill>
        <p:spPr bwMode="auto">
          <a:xfrm>
            <a:off x="8749620" y="685800"/>
            <a:ext cx="3025773" cy="5814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 name="Line 10">
            <a:extLst>
              <a:ext uri="{FF2B5EF4-FFF2-40B4-BE49-F238E27FC236}">
                <a16:creationId xmlns:a16="http://schemas.microsoft.com/office/drawing/2014/main" id="{D30156DA-9373-4C12-B523-D49808822E89}"/>
              </a:ext>
            </a:extLst>
          </p:cNvPr>
          <p:cNvSpPr>
            <a:spLocks noChangeShapeType="1"/>
          </p:cNvSpPr>
          <p:nvPr/>
        </p:nvSpPr>
        <p:spPr bwMode="auto">
          <a:xfrm flipH="1">
            <a:off x="9172575" y="1161548"/>
            <a:ext cx="693733" cy="1629277"/>
          </a:xfrm>
          <a:prstGeom prst="line">
            <a:avLst/>
          </a:prstGeom>
          <a:noFill/>
          <a:ln w="57150">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anchor="b"/>
          <a:lstStyle/>
          <a:p>
            <a:endParaRPr lang="en-CA"/>
          </a:p>
        </p:txBody>
      </p:sp>
      <p:sp>
        <p:nvSpPr>
          <p:cNvPr id="10" name="Rectangle 9">
            <a:extLst>
              <a:ext uri="{FF2B5EF4-FFF2-40B4-BE49-F238E27FC236}">
                <a16:creationId xmlns:a16="http://schemas.microsoft.com/office/drawing/2014/main" id="{8DFEEF4F-3CE3-4EBA-B532-540FA4705E06}"/>
              </a:ext>
            </a:extLst>
          </p:cNvPr>
          <p:cNvSpPr>
            <a:spLocks noChangeArrowheads="1"/>
          </p:cNvSpPr>
          <p:nvPr/>
        </p:nvSpPr>
        <p:spPr bwMode="auto">
          <a:xfrm>
            <a:off x="7305675" y="554962"/>
            <a:ext cx="48863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sz="1600">
                <a:solidFill>
                  <a:schemeClr val="tx1"/>
                </a:solidFill>
                <a:latin typeface="Comic Sans MS" panose="030F0702030302020204" pitchFamily="66" charset="0"/>
              </a:defRPr>
            </a:lvl4pPr>
            <a:lvl5pPr marL="2057400" indent="-228600">
              <a:spcBef>
                <a:spcPct val="20000"/>
              </a:spcBef>
              <a:buChar char="»"/>
              <a:defRPr sz="16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16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16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16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1600">
                <a:solidFill>
                  <a:schemeClr val="tx1"/>
                </a:solidFill>
                <a:latin typeface="Comic Sans MS" panose="030F0702030302020204" pitchFamily="66" charset="0"/>
              </a:defRPr>
            </a:lvl9pPr>
          </a:lstStyle>
          <a:p>
            <a:pPr eaLnBrk="1" hangingPunct="1">
              <a:spcBef>
                <a:spcPct val="0"/>
              </a:spcBef>
              <a:buFontTx/>
              <a:buNone/>
            </a:pPr>
            <a:r>
              <a:rPr lang="en-US" altLang="zh-TW" sz="2800" b="1" dirty="0"/>
              <a:t>_____________________</a:t>
            </a:r>
          </a:p>
        </p:txBody>
      </p:sp>
      <p:sp>
        <p:nvSpPr>
          <p:cNvPr id="11" name="Line 10">
            <a:extLst>
              <a:ext uri="{FF2B5EF4-FFF2-40B4-BE49-F238E27FC236}">
                <a16:creationId xmlns:a16="http://schemas.microsoft.com/office/drawing/2014/main" id="{AFB0BC62-26B5-4B3E-9762-F08B417276E1}"/>
              </a:ext>
            </a:extLst>
          </p:cNvPr>
          <p:cNvSpPr>
            <a:spLocks noChangeShapeType="1"/>
          </p:cNvSpPr>
          <p:nvPr/>
        </p:nvSpPr>
        <p:spPr bwMode="auto">
          <a:xfrm>
            <a:off x="9902816" y="1161548"/>
            <a:ext cx="879484" cy="2115052"/>
          </a:xfrm>
          <a:prstGeom prst="line">
            <a:avLst/>
          </a:prstGeom>
          <a:noFill/>
          <a:ln w="57150">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anchor="b"/>
          <a:lstStyle/>
          <a:p>
            <a:endParaRPr lang="en-CA"/>
          </a:p>
        </p:txBody>
      </p:sp>
    </p:spTree>
    <p:extLst>
      <p:ext uri="{BB962C8B-B14F-4D97-AF65-F5344CB8AC3E}">
        <p14:creationId xmlns:p14="http://schemas.microsoft.com/office/powerpoint/2010/main" val="235435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681E-D053-4DB4-8A64-E04F1E0EB6D4}"/>
              </a:ext>
            </a:extLst>
          </p:cNvPr>
          <p:cNvSpPr>
            <a:spLocks noGrp="1"/>
          </p:cNvSpPr>
          <p:nvPr>
            <p:ph type="title"/>
          </p:nvPr>
        </p:nvSpPr>
        <p:spPr>
          <a:xfrm>
            <a:off x="1484311" y="-9525"/>
            <a:ext cx="10018713" cy="1268835"/>
          </a:xfrm>
        </p:spPr>
        <p:txBody>
          <a:bodyPr/>
          <a:lstStyle/>
          <a:p>
            <a:pPr algn="l"/>
            <a:r>
              <a:rPr lang="en-US" dirty="0"/>
              <a:t>Ribosome</a:t>
            </a:r>
            <a:endParaRPr lang="en-CA" dirty="0"/>
          </a:p>
        </p:txBody>
      </p:sp>
      <p:sp>
        <p:nvSpPr>
          <p:cNvPr id="3" name="Content Placeholder 2">
            <a:extLst>
              <a:ext uri="{FF2B5EF4-FFF2-40B4-BE49-F238E27FC236}">
                <a16:creationId xmlns:a16="http://schemas.microsoft.com/office/drawing/2014/main" id="{A4C312C9-9ABA-437C-9BB0-3DF22F526643}"/>
              </a:ext>
            </a:extLst>
          </p:cNvPr>
          <p:cNvSpPr>
            <a:spLocks noGrp="1"/>
          </p:cNvSpPr>
          <p:nvPr>
            <p:ph idx="1"/>
          </p:nvPr>
        </p:nvSpPr>
        <p:spPr>
          <a:xfrm>
            <a:off x="1484310" y="1362075"/>
            <a:ext cx="6434897" cy="5234668"/>
          </a:xfrm>
        </p:spPr>
        <p:txBody>
          <a:bodyPr>
            <a:normAutofit/>
          </a:bodyPr>
          <a:lstStyle/>
          <a:p>
            <a:r>
              <a:rPr lang="en-US" dirty="0"/>
              <a:t>Very small, usually dark-</a:t>
            </a:r>
            <a:r>
              <a:rPr lang="en-US" dirty="0" err="1"/>
              <a:t>coloured</a:t>
            </a:r>
            <a:endParaRPr lang="en-US" dirty="0"/>
          </a:p>
          <a:p>
            <a:r>
              <a:rPr lang="en-US" dirty="0"/>
              <a:t>Found in ________________________</a:t>
            </a:r>
            <a:br>
              <a:rPr lang="en-US" dirty="0"/>
            </a:br>
            <a:r>
              <a:rPr lang="en-US" dirty="0"/>
              <a:t> (prokaryotes and eukaryotes)</a:t>
            </a:r>
          </a:p>
          <a:p>
            <a:r>
              <a:rPr lang="en-US" dirty="0"/>
              <a:t>Makes ________________________</a:t>
            </a:r>
          </a:p>
          <a:p>
            <a:pPr lvl="1"/>
            <a:r>
              <a:rPr lang="en-US" dirty="0"/>
              <a:t>Cells use proteins for </a:t>
            </a:r>
            <a:r>
              <a:rPr lang="en-US" i="1" dirty="0"/>
              <a:t>everything</a:t>
            </a:r>
            <a:r>
              <a:rPr lang="en-US" dirty="0"/>
              <a:t>! Growth, structure, taking in nutrients, getting rid of wastes…you name it!</a:t>
            </a:r>
            <a:endParaRPr lang="en-CA" dirty="0"/>
          </a:p>
        </p:txBody>
      </p:sp>
      <p:pic>
        <p:nvPicPr>
          <p:cNvPr id="9" name="Picture 8" descr="plant cell">
            <a:extLst>
              <a:ext uri="{FF2B5EF4-FFF2-40B4-BE49-F238E27FC236}">
                <a16:creationId xmlns:a16="http://schemas.microsoft.com/office/drawing/2014/main" id="{1B82C20B-25BB-44F6-AC56-D04B5E1AE9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700" b="43600"/>
          <a:stretch/>
        </p:blipFill>
        <p:spPr bwMode="auto">
          <a:xfrm>
            <a:off x="8749620" y="685800"/>
            <a:ext cx="3025773" cy="5814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0" name="Line 10">
            <a:extLst>
              <a:ext uri="{FF2B5EF4-FFF2-40B4-BE49-F238E27FC236}">
                <a16:creationId xmlns:a16="http://schemas.microsoft.com/office/drawing/2014/main" id="{84BF098D-42AC-4565-BE1B-4724D9D5F9EF}"/>
              </a:ext>
            </a:extLst>
          </p:cNvPr>
          <p:cNvSpPr>
            <a:spLocks noChangeShapeType="1"/>
          </p:cNvSpPr>
          <p:nvPr/>
        </p:nvSpPr>
        <p:spPr bwMode="auto">
          <a:xfrm>
            <a:off x="10163175" y="1047749"/>
            <a:ext cx="38100" cy="2047875"/>
          </a:xfrm>
          <a:prstGeom prst="line">
            <a:avLst/>
          </a:prstGeom>
          <a:noFill/>
          <a:ln w="57150">
            <a:solidFill>
              <a:schemeClr val="tx1"/>
            </a:solidFill>
            <a:round/>
            <a:headEnd type="none" w="med" len="med"/>
            <a:tailEnd type="arrow" w="med" len="med"/>
          </a:ln>
          <a:extLst>
            <a:ext uri="{909E8E84-426E-40DD-AFC4-6F175D3DCCD1}">
              <a14:hiddenFill xmlns:a14="http://schemas.microsoft.com/office/drawing/2010/main">
                <a:noFill/>
              </a14:hiddenFill>
            </a:ext>
          </a:extLst>
        </p:spPr>
        <p:txBody>
          <a:bodyPr anchor="b"/>
          <a:lstStyle/>
          <a:p>
            <a:endParaRPr lang="en-CA"/>
          </a:p>
        </p:txBody>
      </p:sp>
      <p:sp>
        <p:nvSpPr>
          <p:cNvPr id="11" name="Rectangle 10">
            <a:extLst>
              <a:ext uri="{FF2B5EF4-FFF2-40B4-BE49-F238E27FC236}">
                <a16:creationId xmlns:a16="http://schemas.microsoft.com/office/drawing/2014/main" id="{79A83A8A-921F-46CB-B5DE-4FE2531F698E}"/>
              </a:ext>
            </a:extLst>
          </p:cNvPr>
          <p:cNvSpPr>
            <a:spLocks noChangeArrowheads="1"/>
          </p:cNvSpPr>
          <p:nvPr/>
        </p:nvSpPr>
        <p:spPr bwMode="auto">
          <a:xfrm>
            <a:off x="7305675" y="554962"/>
            <a:ext cx="48863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Comic Sans MS" panose="030F0702030302020204" pitchFamily="66" charset="0"/>
              </a:defRPr>
            </a:lvl1pPr>
            <a:lvl2pPr marL="742950" indent="-285750">
              <a:spcBef>
                <a:spcPct val="20000"/>
              </a:spcBef>
              <a:buChar char="–"/>
              <a:defRPr sz="2000">
                <a:solidFill>
                  <a:schemeClr val="tx1"/>
                </a:solidFill>
                <a:latin typeface="Comic Sans MS" panose="030F0702030302020204" pitchFamily="66" charset="0"/>
              </a:defRPr>
            </a:lvl2pPr>
            <a:lvl3pPr marL="1143000" indent="-228600">
              <a:spcBef>
                <a:spcPct val="20000"/>
              </a:spcBef>
              <a:buChar char="•"/>
              <a:defRPr>
                <a:solidFill>
                  <a:schemeClr val="tx1"/>
                </a:solidFill>
                <a:latin typeface="Comic Sans MS" panose="030F0702030302020204" pitchFamily="66" charset="0"/>
              </a:defRPr>
            </a:lvl3pPr>
            <a:lvl4pPr marL="1600200" indent="-228600">
              <a:spcBef>
                <a:spcPct val="20000"/>
              </a:spcBef>
              <a:buChar char="–"/>
              <a:defRPr sz="1600">
                <a:solidFill>
                  <a:schemeClr val="tx1"/>
                </a:solidFill>
                <a:latin typeface="Comic Sans MS" panose="030F0702030302020204" pitchFamily="66" charset="0"/>
              </a:defRPr>
            </a:lvl4pPr>
            <a:lvl5pPr marL="2057400" indent="-228600">
              <a:spcBef>
                <a:spcPct val="20000"/>
              </a:spcBef>
              <a:buChar char="»"/>
              <a:defRPr sz="16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16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16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16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1600">
                <a:solidFill>
                  <a:schemeClr val="tx1"/>
                </a:solidFill>
                <a:latin typeface="Comic Sans MS" panose="030F0702030302020204" pitchFamily="66" charset="0"/>
              </a:defRPr>
            </a:lvl9pPr>
          </a:lstStyle>
          <a:p>
            <a:pPr eaLnBrk="1" hangingPunct="1">
              <a:spcBef>
                <a:spcPct val="0"/>
              </a:spcBef>
              <a:buFontTx/>
              <a:buNone/>
            </a:pPr>
            <a:r>
              <a:rPr lang="en-US" altLang="zh-TW" sz="2800" b="1" dirty="0"/>
              <a:t>_____________________</a:t>
            </a:r>
          </a:p>
        </p:txBody>
      </p:sp>
    </p:spTree>
    <p:extLst>
      <p:ext uri="{BB962C8B-B14F-4D97-AF65-F5344CB8AC3E}">
        <p14:creationId xmlns:p14="http://schemas.microsoft.com/office/powerpoint/2010/main" val="129306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115BF-9B5F-4573-BE2A-61F24B82468B}"/>
              </a:ext>
            </a:extLst>
          </p:cNvPr>
          <p:cNvSpPr>
            <a:spLocks noGrp="1"/>
          </p:cNvSpPr>
          <p:nvPr>
            <p:ph type="title"/>
          </p:nvPr>
        </p:nvSpPr>
        <p:spPr/>
        <p:txBody>
          <a:bodyPr/>
          <a:lstStyle/>
          <a:p>
            <a:r>
              <a:rPr lang="en-US" dirty="0"/>
              <a:t>Prokaryotes: The First Cells</a:t>
            </a:r>
            <a:endParaRPr lang="en-CA" dirty="0"/>
          </a:p>
        </p:txBody>
      </p:sp>
      <p:sp>
        <p:nvSpPr>
          <p:cNvPr id="3" name="Content Placeholder 2">
            <a:extLst>
              <a:ext uri="{FF2B5EF4-FFF2-40B4-BE49-F238E27FC236}">
                <a16:creationId xmlns:a16="http://schemas.microsoft.com/office/drawing/2014/main" id="{2E81E665-1222-4C4B-831C-9764108A249E}"/>
              </a:ext>
            </a:extLst>
          </p:cNvPr>
          <p:cNvSpPr>
            <a:spLocks noGrp="1"/>
          </p:cNvSpPr>
          <p:nvPr>
            <p:ph idx="1"/>
          </p:nvPr>
        </p:nvSpPr>
        <p:spPr>
          <a:xfrm>
            <a:off x="1484310" y="1847850"/>
            <a:ext cx="10018713" cy="4890407"/>
          </a:xfrm>
        </p:spPr>
        <p:txBody>
          <a:bodyPr>
            <a:normAutofit/>
          </a:bodyPr>
          <a:lstStyle/>
          <a:p>
            <a:r>
              <a:rPr lang="en-US" dirty="0"/>
              <a:t>Are ___________________________ organisms</a:t>
            </a:r>
          </a:p>
          <a:p>
            <a:r>
              <a:rPr lang="en-US" dirty="0"/>
              <a:t>_____________________________</a:t>
            </a:r>
            <a:br>
              <a:rPr lang="en-US" dirty="0"/>
            </a:br>
            <a:r>
              <a:rPr lang="en-US" dirty="0"/>
              <a:t> are prokaryotes</a:t>
            </a:r>
          </a:p>
          <a:p>
            <a:r>
              <a:rPr lang="en-US" dirty="0"/>
              <a:t>Simplest, smallest type of cell</a:t>
            </a:r>
          </a:p>
          <a:p>
            <a:r>
              <a:rPr lang="en-US" dirty="0"/>
              <a:t>Have ____________________________</a:t>
            </a:r>
            <a:br>
              <a:rPr lang="en-US" dirty="0"/>
            </a:br>
            <a:br>
              <a:rPr lang="en-US" dirty="0"/>
            </a:br>
            <a:r>
              <a:rPr lang="en-US" dirty="0"/>
              <a:t>_______________________________. </a:t>
            </a:r>
            <a:br>
              <a:rPr lang="en-US" dirty="0"/>
            </a:br>
            <a:r>
              <a:rPr lang="en-US" dirty="0"/>
              <a:t>Can have cell wall. </a:t>
            </a:r>
          </a:p>
        </p:txBody>
      </p:sp>
      <p:pic>
        <p:nvPicPr>
          <p:cNvPr id="4" name="Copy of cell[1].jpg">
            <a:hlinkClick r:id="" action="ppaction://media"/>
            <a:extLst>
              <a:ext uri="{FF2B5EF4-FFF2-40B4-BE49-F238E27FC236}">
                <a16:creationId xmlns:a16="http://schemas.microsoft.com/office/drawing/2014/main" id="{AE663E88-3B3D-4F6C-8692-BB2D1E8EDEC8}"/>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8351420" y="2771749"/>
            <a:ext cx="3581278" cy="410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395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115BF-9B5F-4573-BE2A-61F24B82468B}"/>
              </a:ext>
            </a:extLst>
          </p:cNvPr>
          <p:cNvSpPr>
            <a:spLocks noGrp="1"/>
          </p:cNvSpPr>
          <p:nvPr>
            <p:ph type="title"/>
          </p:nvPr>
        </p:nvSpPr>
        <p:spPr>
          <a:xfrm>
            <a:off x="1484311" y="28074"/>
            <a:ext cx="10018713" cy="1268835"/>
          </a:xfrm>
        </p:spPr>
        <p:txBody>
          <a:bodyPr/>
          <a:lstStyle/>
          <a:p>
            <a:r>
              <a:rPr lang="en-US" dirty="0"/>
              <a:t>Eukaryotes: More Complex Cells</a:t>
            </a:r>
            <a:endParaRPr lang="en-CA" dirty="0"/>
          </a:p>
        </p:txBody>
      </p:sp>
      <p:sp>
        <p:nvSpPr>
          <p:cNvPr id="3" name="Content Placeholder 2">
            <a:extLst>
              <a:ext uri="{FF2B5EF4-FFF2-40B4-BE49-F238E27FC236}">
                <a16:creationId xmlns:a16="http://schemas.microsoft.com/office/drawing/2014/main" id="{2E81E665-1222-4C4B-831C-9764108A249E}"/>
              </a:ext>
            </a:extLst>
          </p:cNvPr>
          <p:cNvSpPr>
            <a:spLocks noGrp="1"/>
          </p:cNvSpPr>
          <p:nvPr>
            <p:ph idx="1"/>
          </p:nvPr>
        </p:nvSpPr>
        <p:spPr>
          <a:xfrm>
            <a:off x="1484310" y="1296909"/>
            <a:ext cx="6532733" cy="5441349"/>
          </a:xfrm>
        </p:spPr>
        <p:txBody>
          <a:bodyPr>
            <a:normAutofit fontScale="92500"/>
          </a:bodyPr>
          <a:lstStyle/>
          <a:p>
            <a:r>
              <a:rPr lang="en-US" dirty="0"/>
              <a:t>Can be </a:t>
            </a:r>
            <a:r>
              <a:rPr lang="en-US" b="1" dirty="0"/>
              <a:t>________________________ </a:t>
            </a:r>
            <a:r>
              <a:rPr lang="en-US" dirty="0"/>
              <a:t>or  </a:t>
            </a:r>
            <a:br>
              <a:rPr lang="en-US" b="1" dirty="0"/>
            </a:br>
            <a:br>
              <a:rPr lang="en-US" b="1" dirty="0"/>
            </a:br>
            <a:r>
              <a:rPr lang="en-US" b="1" dirty="0"/>
              <a:t>_______________________ </a:t>
            </a:r>
            <a:r>
              <a:rPr lang="en-US" dirty="0"/>
              <a:t>organisms</a:t>
            </a:r>
          </a:p>
          <a:p>
            <a:r>
              <a:rPr lang="en-US" dirty="0"/>
              <a:t>Includes </a:t>
            </a:r>
            <a:r>
              <a:rPr lang="en-US" dirty="0">
                <a:solidFill>
                  <a:schemeClr val="accent2">
                    <a:lumMod val="75000"/>
                  </a:schemeClr>
                </a:solidFill>
              </a:rPr>
              <a:t>amoeba</a:t>
            </a:r>
            <a:r>
              <a:rPr lang="en-US" dirty="0"/>
              <a:t>, </a:t>
            </a:r>
            <a:r>
              <a:rPr lang="en-US" dirty="0">
                <a:solidFill>
                  <a:schemeClr val="accent5">
                    <a:lumMod val="75000"/>
                  </a:schemeClr>
                </a:solidFill>
              </a:rPr>
              <a:t>plants, animals, fungi</a:t>
            </a:r>
          </a:p>
          <a:p>
            <a:r>
              <a:rPr lang="en-US" dirty="0"/>
              <a:t>Complex, larger cells (approx. _______ larger than prokaryotic cells)</a:t>
            </a:r>
          </a:p>
          <a:p>
            <a:r>
              <a:rPr lang="en-US" dirty="0"/>
              <a:t>Have membrane-bound ________________________________ </a:t>
            </a:r>
            <a:r>
              <a:rPr lang="en-US" sz="2400" dirty="0"/>
              <a:t>(nucleus, ER, mitochondria, vacuole, sometimes 			chloroplast)</a:t>
            </a:r>
            <a:endParaRPr lang="en-US" dirty="0"/>
          </a:p>
        </p:txBody>
      </p:sp>
      <p:pic>
        <p:nvPicPr>
          <p:cNvPr id="5" name="Picture 7" descr="animalcell">
            <a:extLst>
              <a:ext uri="{FF2B5EF4-FFF2-40B4-BE49-F238E27FC236}">
                <a16:creationId xmlns:a16="http://schemas.microsoft.com/office/drawing/2014/main" id="{2950047D-7EA5-44A4-A40A-AB9821E691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7042" y="1996753"/>
            <a:ext cx="4174957" cy="411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939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80A4FB6-D0C3-4B15-9024-8D92CC760473}"/>
              </a:ext>
            </a:extLst>
          </p:cNvPr>
          <p:cNvGraphicFramePr>
            <a:graphicFrameLocks noGrp="1"/>
          </p:cNvGraphicFramePr>
          <p:nvPr>
            <p:extLst>
              <p:ext uri="{D42A27DB-BD31-4B8C-83A1-F6EECF244321}">
                <p14:modId xmlns:p14="http://schemas.microsoft.com/office/powerpoint/2010/main" val="3052938811"/>
              </p:ext>
            </p:extLst>
          </p:nvPr>
        </p:nvGraphicFramePr>
        <p:xfrm>
          <a:off x="478608" y="175533"/>
          <a:ext cx="11234784" cy="6461760"/>
        </p:xfrm>
        <a:graphic>
          <a:graphicData uri="http://schemas.openxmlformats.org/drawingml/2006/table">
            <a:tbl>
              <a:tblPr firstRow="1" bandRow="1">
                <a:tableStyleId>{5C22544A-7EE6-4342-B048-85BDC9FD1C3A}</a:tableStyleId>
              </a:tblPr>
              <a:tblGrid>
                <a:gridCol w="3536435">
                  <a:extLst>
                    <a:ext uri="{9D8B030D-6E8A-4147-A177-3AD203B41FA5}">
                      <a16:colId xmlns:a16="http://schemas.microsoft.com/office/drawing/2014/main" val="2631663378"/>
                    </a:ext>
                  </a:extLst>
                </a:gridCol>
                <a:gridCol w="3681463">
                  <a:extLst>
                    <a:ext uri="{9D8B030D-6E8A-4147-A177-3AD203B41FA5}">
                      <a16:colId xmlns:a16="http://schemas.microsoft.com/office/drawing/2014/main" val="2536280461"/>
                    </a:ext>
                  </a:extLst>
                </a:gridCol>
                <a:gridCol w="4016886">
                  <a:extLst>
                    <a:ext uri="{9D8B030D-6E8A-4147-A177-3AD203B41FA5}">
                      <a16:colId xmlns:a16="http://schemas.microsoft.com/office/drawing/2014/main" val="3177577685"/>
                    </a:ext>
                  </a:extLst>
                </a:gridCol>
              </a:tblGrid>
              <a:tr h="393616">
                <a:tc>
                  <a:txBody>
                    <a:bodyPr/>
                    <a:lstStyle/>
                    <a:p>
                      <a:endParaRPr lang="en-CA" sz="3200" dirty="0"/>
                    </a:p>
                  </a:txBody>
                  <a:tcPr/>
                </a:tc>
                <a:tc>
                  <a:txBody>
                    <a:bodyPr/>
                    <a:lstStyle/>
                    <a:p>
                      <a:r>
                        <a:rPr lang="en-US" sz="3200" dirty="0"/>
                        <a:t>Prokaryotes</a:t>
                      </a:r>
                      <a:endParaRPr lang="en-CA" sz="3200" dirty="0"/>
                    </a:p>
                  </a:txBody>
                  <a:tcPr/>
                </a:tc>
                <a:tc>
                  <a:txBody>
                    <a:bodyPr/>
                    <a:lstStyle/>
                    <a:p>
                      <a:r>
                        <a:rPr lang="en-US" sz="3200" dirty="0"/>
                        <a:t>Eukaryotes</a:t>
                      </a:r>
                      <a:endParaRPr lang="en-CA" sz="3200" dirty="0"/>
                    </a:p>
                  </a:txBody>
                  <a:tcPr/>
                </a:tc>
                <a:extLst>
                  <a:ext uri="{0D108BD9-81ED-4DB2-BD59-A6C34878D82A}">
                    <a16:rowId xmlns:a16="http://schemas.microsoft.com/office/drawing/2014/main" val="156841695"/>
                  </a:ext>
                </a:extLst>
              </a:tr>
              <a:tr h="546350">
                <a:tc>
                  <a:txBody>
                    <a:bodyPr/>
                    <a:lstStyle/>
                    <a:p>
                      <a:r>
                        <a:rPr lang="en-US" sz="2400" dirty="0"/>
                        <a:t>Cell membrane</a:t>
                      </a:r>
                      <a:endParaRPr lang="en-CA" sz="2400" dirty="0"/>
                    </a:p>
                  </a:txBody>
                  <a:tcPr/>
                </a:tc>
                <a:tc>
                  <a:txBody>
                    <a:bodyPr/>
                    <a:lstStyle/>
                    <a:p>
                      <a:r>
                        <a:rPr lang="en-CA" sz="5400" dirty="0"/>
                        <a:t>☐</a:t>
                      </a:r>
                    </a:p>
                  </a:txBody>
                  <a:tcPr/>
                </a:tc>
                <a:tc>
                  <a:txBody>
                    <a:bodyPr/>
                    <a:lstStyle/>
                    <a:p>
                      <a:r>
                        <a:rPr lang="en-CA" sz="5400" dirty="0"/>
                        <a:t>☐</a:t>
                      </a:r>
                    </a:p>
                  </a:txBody>
                  <a:tcPr/>
                </a:tc>
                <a:extLst>
                  <a:ext uri="{0D108BD9-81ED-4DB2-BD59-A6C34878D82A}">
                    <a16:rowId xmlns:a16="http://schemas.microsoft.com/office/drawing/2014/main" val="1113000117"/>
                  </a:ext>
                </a:extLst>
              </a:tr>
              <a:tr h="546350">
                <a:tc>
                  <a:txBody>
                    <a:bodyPr/>
                    <a:lstStyle/>
                    <a:p>
                      <a:r>
                        <a:rPr lang="en-US" sz="2400" dirty="0"/>
                        <a:t>Cell wall</a:t>
                      </a:r>
                      <a:endParaRPr lang="en-CA" sz="2400" dirty="0"/>
                    </a:p>
                  </a:txBody>
                  <a:tcPr/>
                </a:tc>
                <a:tc>
                  <a:txBody>
                    <a:bodyPr/>
                    <a:lstStyle/>
                    <a:p>
                      <a:r>
                        <a:rPr lang="en-CA" sz="5400" dirty="0"/>
                        <a:t>☐ </a:t>
                      </a:r>
                      <a:r>
                        <a:rPr lang="en-CA" sz="4400" kern="1200" dirty="0">
                          <a:solidFill>
                            <a:schemeClr val="dk1"/>
                          </a:solidFill>
                          <a:latin typeface="+mn-lt"/>
                          <a:ea typeface="+mn-ea"/>
                          <a:cs typeface="+mn-cs"/>
                        </a:rPr>
                        <a:t>(________)</a:t>
                      </a:r>
                      <a:endParaRPr lang="en-CA" sz="2000" kern="1200" dirty="0">
                        <a:solidFill>
                          <a:schemeClr val="dk1"/>
                        </a:solidFill>
                        <a:latin typeface="+mn-lt"/>
                        <a:ea typeface="+mn-ea"/>
                        <a:cs typeface="+mn-cs"/>
                      </a:endParaRPr>
                    </a:p>
                  </a:txBody>
                  <a:tcPr/>
                </a:tc>
                <a:tc>
                  <a:txBody>
                    <a:bodyPr/>
                    <a:lstStyle/>
                    <a:p>
                      <a:r>
                        <a:rPr lang="en-CA" sz="5400" dirty="0"/>
                        <a:t>☐ </a:t>
                      </a:r>
                      <a:r>
                        <a:rPr lang="en-CA" sz="4400" kern="1200" dirty="0">
                          <a:solidFill>
                            <a:schemeClr val="dk1"/>
                          </a:solidFill>
                          <a:latin typeface="+mn-lt"/>
                          <a:ea typeface="+mn-ea"/>
                          <a:cs typeface="+mn-cs"/>
                        </a:rPr>
                        <a:t>(________)</a:t>
                      </a:r>
                      <a:endParaRPr lang="en-CA" sz="2000" kern="1200" dirty="0">
                        <a:solidFill>
                          <a:schemeClr val="dk1"/>
                        </a:solidFill>
                        <a:latin typeface="+mn-lt"/>
                        <a:ea typeface="+mn-ea"/>
                        <a:cs typeface="+mn-cs"/>
                      </a:endParaRPr>
                    </a:p>
                  </a:txBody>
                  <a:tcPr/>
                </a:tc>
                <a:extLst>
                  <a:ext uri="{0D108BD9-81ED-4DB2-BD59-A6C34878D82A}">
                    <a16:rowId xmlns:a16="http://schemas.microsoft.com/office/drawing/2014/main" val="1020591396"/>
                  </a:ext>
                </a:extLst>
              </a:tr>
              <a:tr h="546350">
                <a:tc>
                  <a:txBody>
                    <a:bodyPr/>
                    <a:lstStyle/>
                    <a:p>
                      <a:r>
                        <a:rPr lang="en-US" sz="2400" dirty="0"/>
                        <a:t>Cytoplasm</a:t>
                      </a:r>
                      <a:endParaRPr lang="en-CA" sz="2400" dirty="0"/>
                    </a:p>
                  </a:txBody>
                  <a:tcPr/>
                </a:tc>
                <a:tc>
                  <a:txBody>
                    <a:bodyPr/>
                    <a:lstStyle/>
                    <a:p>
                      <a:r>
                        <a:rPr lang="en-CA" sz="5400" dirty="0"/>
                        <a:t>☐</a:t>
                      </a:r>
                    </a:p>
                  </a:txBody>
                  <a:tcPr/>
                </a:tc>
                <a:tc>
                  <a:txBody>
                    <a:bodyPr/>
                    <a:lstStyle/>
                    <a:p>
                      <a:r>
                        <a:rPr lang="en-CA" sz="5400" dirty="0"/>
                        <a:t>☐</a:t>
                      </a:r>
                    </a:p>
                  </a:txBody>
                  <a:tcPr/>
                </a:tc>
                <a:extLst>
                  <a:ext uri="{0D108BD9-81ED-4DB2-BD59-A6C34878D82A}">
                    <a16:rowId xmlns:a16="http://schemas.microsoft.com/office/drawing/2014/main" val="119210027"/>
                  </a:ext>
                </a:extLst>
              </a:tr>
              <a:tr h="546350">
                <a:tc>
                  <a:txBody>
                    <a:bodyPr/>
                    <a:lstStyle/>
                    <a:p>
                      <a:r>
                        <a:rPr lang="en-US" sz="2400" dirty="0"/>
                        <a:t>Ribosomes</a:t>
                      </a:r>
                      <a:endParaRPr lang="en-CA" sz="2400" dirty="0"/>
                    </a:p>
                  </a:txBody>
                  <a:tcPr/>
                </a:tc>
                <a:tc>
                  <a:txBody>
                    <a:bodyPr/>
                    <a:lstStyle/>
                    <a:p>
                      <a:r>
                        <a:rPr lang="en-CA" sz="5400" dirty="0"/>
                        <a:t>☐</a:t>
                      </a:r>
                    </a:p>
                  </a:txBody>
                  <a:tcPr/>
                </a:tc>
                <a:tc>
                  <a:txBody>
                    <a:bodyPr/>
                    <a:lstStyle/>
                    <a:p>
                      <a:r>
                        <a:rPr lang="en-CA" sz="5400" dirty="0"/>
                        <a:t>☐</a:t>
                      </a:r>
                    </a:p>
                  </a:txBody>
                  <a:tcPr/>
                </a:tc>
                <a:extLst>
                  <a:ext uri="{0D108BD9-81ED-4DB2-BD59-A6C34878D82A}">
                    <a16:rowId xmlns:a16="http://schemas.microsoft.com/office/drawing/2014/main" val="1158959613"/>
                  </a:ext>
                </a:extLst>
              </a:tr>
              <a:tr h="546350">
                <a:tc>
                  <a:txBody>
                    <a:bodyPr/>
                    <a:lstStyle/>
                    <a:p>
                      <a:r>
                        <a:rPr lang="en-US" sz="2400" dirty="0"/>
                        <a:t>Nucleus</a:t>
                      </a:r>
                      <a:endParaRPr lang="en-CA" sz="2400" dirty="0"/>
                    </a:p>
                  </a:txBody>
                  <a:tcPr/>
                </a:tc>
                <a:tc>
                  <a:txBody>
                    <a:bodyPr/>
                    <a:lstStyle/>
                    <a:p>
                      <a:r>
                        <a:rPr lang="en-CA" sz="5400" dirty="0"/>
                        <a:t>☐</a:t>
                      </a:r>
                    </a:p>
                  </a:txBody>
                  <a:tcPr/>
                </a:tc>
                <a:tc>
                  <a:txBody>
                    <a:bodyPr/>
                    <a:lstStyle/>
                    <a:p>
                      <a:r>
                        <a:rPr lang="en-CA" sz="5400" dirty="0"/>
                        <a:t>☐</a:t>
                      </a:r>
                      <a:endParaRPr lang="en-CA" sz="2000" kern="1200" dirty="0">
                        <a:solidFill>
                          <a:schemeClr val="dk1"/>
                        </a:solidFill>
                        <a:latin typeface="+mn-lt"/>
                        <a:ea typeface="+mn-ea"/>
                        <a:cs typeface="+mn-cs"/>
                      </a:endParaRPr>
                    </a:p>
                  </a:txBody>
                  <a:tcPr/>
                </a:tc>
                <a:extLst>
                  <a:ext uri="{0D108BD9-81ED-4DB2-BD59-A6C34878D82A}">
                    <a16:rowId xmlns:a16="http://schemas.microsoft.com/office/drawing/2014/main" val="2583223745"/>
                  </a:ext>
                </a:extLst>
              </a:tr>
              <a:tr h="0">
                <a:tc>
                  <a:txBody>
                    <a:bodyPr/>
                    <a:lstStyle/>
                    <a:p>
                      <a:r>
                        <a:rPr lang="en-US" sz="2400" dirty="0"/>
                        <a:t>Membrane-bound organelles </a:t>
                      </a:r>
                      <a:r>
                        <a:rPr lang="en-US" sz="1600" dirty="0"/>
                        <a:t>(e.g. nucleus, mitochondria, chloroplasts, vacuoles, endoplasmic reticulum, lysosomes)</a:t>
                      </a:r>
                      <a:endParaRPr lang="en-CA" sz="2400" dirty="0"/>
                    </a:p>
                  </a:txBody>
                  <a:tcPr/>
                </a:tc>
                <a:tc>
                  <a:txBody>
                    <a:bodyPr/>
                    <a:lstStyle/>
                    <a:p>
                      <a:r>
                        <a:rPr lang="en-CA" sz="5400" kern="1200" dirty="0">
                          <a:solidFill>
                            <a:schemeClr val="dk1"/>
                          </a:solidFill>
                          <a:latin typeface="+mn-lt"/>
                          <a:ea typeface="+mn-ea"/>
                          <a:cs typeface="+mn-cs"/>
                        </a:rPr>
                        <a:t>☐</a:t>
                      </a:r>
                    </a:p>
                  </a:txBody>
                  <a:tcPr/>
                </a:tc>
                <a:tc>
                  <a:txBody>
                    <a:bodyPr/>
                    <a:lstStyle/>
                    <a:p>
                      <a:r>
                        <a:rPr lang="en-CA" sz="5400" dirty="0"/>
                        <a:t>☐</a:t>
                      </a:r>
                    </a:p>
                  </a:txBody>
                  <a:tcPr/>
                </a:tc>
                <a:extLst>
                  <a:ext uri="{0D108BD9-81ED-4DB2-BD59-A6C34878D82A}">
                    <a16:rowId xmlns:a16="http://schemas.microsoft.com/office/drawing/2014/main" val="969711214"/>
                  </a:ext>
                </a:extLst>
              </a:tr>
            </a:tbl>
          </a:graphicData>
        </a:graphic>
      </p:graphicFrame>
    </p:spTree>
    <p:extLst>
      <p:ext uri="{BB962C8B-B14F-4D97-AF65-F5344CB8AC3E}">
        <p14:creationId xmlns:p14="http://schemas.microsoft.com/office/powerpoint/2010/main" val="10822137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937</Words>
  <Application>Microsoft Office PowerPoint</Application>
  <PresentationFormat>Widescreen</PresentationFormat>
  <Paragraphs>134</Paragraphs>
  <Slides>25</Slides>
  <Notes>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Aharoni</vt:lpstr>
      <vt:lpstr>Arial</vt:lpstr>
      <vt:lpstr>Calibri</vt:lpstr>
      <vt:lpstr>Comic Sans MS</vt:lpstr>
      <vt:lpstr>Corbel</vt:lpstr>
      <vt:lpstr>Sitka Banner</vt:lpstr>
      <vt:lpstr>Parallax</vt:lpstr>
      <vt:lpstr>Topic 1.3: How are cells different from one another?</vt:lpstr>
      <vt:lpstr>Cell Structures and Organelles</vt:lpstr>
      <vt:lpstr>Cell Membrane</vt:lpstr>
      <vt:lpstr>Cell Wall</vt:lpstr>
      <vt:lpstr>Cytoplasm</vt:lpstr>
      <vt:lpstr>Ribosome</vt:lpstr>
      <vt:lpstr>Prokaryotes: The First Cells</vt:lpstr>
      <vt:lpstr>Eukaryotes: More Complex Cells</vt:lpstr>
      <vt:lpstr>PowerPoint Presentation</vt:lpstr>
      <vt:lpstr>Nucleus</vt:lpstr>
      <vt:lpstr>Chloroplasts</vt:lpstr>
      <vt:lpstr>Mitochondrion (pl. mitochondria)</vt:lpstr>
      <vt:lpstr>Vacuole</vt:lpstr>
      <vt:lpstr>Lysosomes</vt:lpstr>
      <vt:lpstr>_________________________________(ER)</vt:lpstr>
      <vt:lpstr>PowerPoint Presentation</vt:lpstr>
      <vt:lpstr>Photosynthesis</vt:lpstr>
      <vt:lpstr>Photosynthesis</vt:lpstr>
      <vt:lpstr>Photosynthesis</vt:lpstr>
      <vt:lpstr>Photosynthesis</vt:lpstr>
      <vt:lpstr>Cellular Respiration</vt:lpstr>
      <vt:lpstr>PowerPoint Presentation</vt:lpstr>
      <vt:lpstr>Photosynthesis and Cellular Respiration</vt:lpstr>
      <vt:lpstr>Photosynthesis and Cellular Respiration</vt:lpstr>
      <vt:lpstr>Photosynthesis and Cellular Respiration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1.3: How are cells different from one another?</dc:title>
  <dc:creator>Linda Au</dc:creator>
  <cp:lastModifiedBy>Linda Au</cp:lastModifiedBy>
  <cp:revision>4</cp:revision>
  <dcterms:created xsi:type="dcterms:W3CDTF">2020-12-10T16:09:32Z</dcterms:created>
  <dcterms:modified xsi:type="dcterms:W3CDTF">2021-10-07T15:47:29Z</dcterms:modified>
</cp:coreProperties>
</file>