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63" r:id="rId3"/>
    <p:sldId id="264" r:id="rId4"/>
    <p:sldId id="276" r:id="rId5"/>
    <p:sldId id="277" r:id="rId6"/>
    <p:sldId id="278" r:id="rId7"/>
    <p:sldId id="265" r:id="rId8"/>
    <p:sldId id="266" r:id="rId9"/>
    <p:sldId id="261" r:id="rId10"/>
    <p:sldId id="259" r:id="rId11"/>
    <p:sldId id="267" r:id="rId12"/>
    <p:sldId id="269" r:id="rId13"/>
    <p:sldId id="270" r:id="rId14"/>
    <p:sldId id="284" r:id="rId15"/>
    <p:sldId id="273" r:id="rId16"/>
    <p:sldId id="282" r:id="rId17"/>
    <p:sldId id="271" r:id="rId18"/>
    <p:sldId id="285" r:id="rId19"/>
    <p:sldId id="286" r:id="rId20"/>
    <p:sldId id="257" r:id="rId21"/>
    <p:sldId id="272" r:id="rId22"/>
    <p:sldId id="275" r:id="rId23"/>
    <p:sldId id="262" r:id="rId24"/>
    <p:sldId id="274" r:id="rId25"/>
    <p:sldId id="280" r:id="rId26"/>
    <p:sldId id="288" r:id="rId27"/>
    <p:sldId id="279" r:id="rId28"/>
    <p:sldId id="287" r:id="rId29"/>
    <p:sldId id="260" r:id="rId30"/>
    <p:sldId id="2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58" autoAdjust="0"/>
  </p:normalViewPr>
  <p:slideViewPr>
    <p:cSldViewPr snapToGrid="0">
      <p:cViewPr varScale="1">
        <p:scale>
          <a:sx n="74" d="100"/>
          <a:sy n="74" d="100"/>
        </p:scale>
        <p:origin x="480" y="7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1F767-C6AF-4881-AD43-EB9C9BB5D985}" type="datetimeFigureOut">
              <a:rPr lang="en-CA" smtClean="0"/>
              <a:t>2024-04-03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34455-C4DA-4797-9390-C2E8CC1014BA}" type="slidenum">
              <a:rPr lang="en-CA" smtClean="0"/>
              <a:t>‹#›</a:t>
            </a:fld>
            <a:endParaRPr lang="en-CA"/>
          </a:p>
        </p:txBody>
      </p:sp>
    </p:spTree>
    <p:extLst>
      <p:ext uri="{BB962C8B-B14F-4D97-AF65-F5344CB8AC3E}">
        <p14:creationId xmlns:p14="http://schemas.microsoft.com/office/powerpoint/2010/main" val="200240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cnmtl.github.io/astro-simulations/lunar-phase-simulato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Julian calendar:</a:t>
            </a:r>
          </a:p>
          <a:p>
            <a:pPr marL="171450" indent="-171450">
              <a:buFont typeface="Arial" panose="020B0604020202020204" pitchFamily="34" charset="0"/>
              <a:buChar char="•"/>
            </a:pPr>
            <a:r>
              <a:rPr lang="en-CA" dirty="0"/>
              <a:t>Leap year every 4 years (February has 29 d instead of 28 like normal.)</a:t>
            </a:r>
          </a:p>
          <a:p>
            <a:r>
              <a:rPr lang="en-CA" dirty="0"/>
              <a:t>Gregorian calendar:</a:t>
            </a:r>
          </a:p>
          <a:p>
            <a:pPr marL="171450" indent="-171450">
              <a:buFont typeface="Arial" panose="020B0604020202020204" pitchFamily="34" charset="0"/>
              <a:buChar char="•"/>
            </a:pPr>
            <a:r>
              <a:rPr lang="en-CA" dirty="0"/>
              <a:t>Leap years every 4 years</a:t>
            </a:r>
          </a:p>
          <a:p>
            <a:pPr marL="171450" indent="-171450">
              <a:buFont typeface="Arial" panose="020B0604020202020204" pitchFamily="34" charset="0"/>
              <a:buChar char="•"/>
            </a:pPr>
            <a:r>
              <a:rPr lang="en-CA" dirty="0"/>
              <a:t>If the year is divisible by 100 but not by 400, then you skip the leap year. </a:t>
            </a:r>
          </a:p>
          <a:p>
            <a:pPr marL="171450" indent="-171450">
              <a:buFont typeface="Arial" panose="020B0604020202020204" pitchFamily="34" charset="0"/>
              <a:buChar char="•"/>
            </a:pPr>
            <a:r>
              <a:rPr lang="en-CA" dirty="0"/>
              <a:t>Gregorian is pretty good and will keep us happy until a couple of thousand years from now.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Short article that could be read in class https://www.britannica.com/topic/Gregorian-calendar</a:t>
            </a:r>
          </a:p>
        </p:txBody>
      </p:sp>
      <p:sp>
        <p:nvSpPr>
          <p:cNvPr id="4" name="Slide Number Placeholder 3"/>
          <p:cNvSpPr>
            <a:spLocks noGrp="1"/>
          </p:cNvSpPr>
          <p:nvPr>
            <p:ph type="sldNum" sz="quarter" idx="5"/>
          </p:nvPr>
        </p:nvSpPr>
        <p:spPr/>
        <p:txBody>
          <a:bodyPr/>
          <a:lstStyle/>
          <a:p>
            <a:fld id="{19A34455-C4DA-4797-9390-C2E8CC1014BA}" type="slidenum">
              <a:rPr lang="en-CA" smtClean="0"/>
              <a:t>3</a:t>
            </a:fld>
            <a:endParaRPr lang="en-CA"/>
          </a:p>
        </p:txBody>
      </p:sp>
    </p:spTree>
    <p:extLst>
      <p:ext uri="{BB962C8B-B14F-4D97-AF65-F5344CB8AC3E}">
        <p14:creationId xmlns:p14="http://schemas.microsoft.com/office/powerpoint/2010/main" val="173611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9A34455-C4DA-4797-9390-C2E8CC1014BA}" type="slidenum">
              <a:rPr lang="en-CA" smtClean="0"/>
              <a:t>12</a:t>
            </a:fld>
            <a:endParaRPr lang="en-CA"/>
          </a:p>
        </p:txBody>
      </p:sp>
    </p:spTree>
    <p:extLst>
      <p:ext uri="{BB962C8B-B14F-4D97-AF65-F5344CB8AC3E}">
        <p14:creationId xmlns:p14="http://schemas.microsoft.com/office/powerpoint/2010/main" val="393435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Simulation: “Earth space lab eclipse simulation”</a:t>
            </a:r>
          </a:p>
        </p:txBody>
      </p:sp>
      <p:sp>
        <p:nvSpPr>
          <p:cNvPr id="4" name="Slide Number Placeholder 3"/>
          <p:cNvSpPr>
            <a:spLocks noGrp="1"/>
          </p:cNvSpPr>
          <p:nvPr>
            <p:ph type="sldNum" sz="quarter" idx="5"/>
          </p:nvPr>
        </p:nvSpPr>
        <p:spPr/>
        <p:txBody>
          <a:bodyPr/>
          <a:lstStyle/>
          <a:p>
            <a:fld id="{19A34455-C4DA-4797-9390-C2E8CC1014BA}" type="slidenum">
              <a:rPr lang="en-CA" smtClean="0"/>
              <a:t>13</a:t>
            </a:fld>
            <a:endParaRPr lang="en-CA"/>
          </a:p>
        </p:txBody>
      </p:sp>
    </p:spTree>
    <p:extLst>
      <p:ext uri="{BB962C8B-B14F-4D97-AF65-F5344CB8AC3E}">
        <p14:creationId xmlns:p14="http://schemas.microsoft.com/office/powerpoint/2010/main" val="124290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Simulation: “Earth space lab eclipse simulation”</a:t>
            </a:r>
          </a:p>
        </p:txBody>
      </p:sp>
      <p:sp>
        <p:nvSpPr>
          <p:cNvPr id="4" name="Slide Number Placeholder 3"/>
          <p:cNvSpPr>
            <a:spLocks noGrp="1"/>
          </p:cNvSpPr>
          <p:nvPr>
            <p:ph type="sldNum" sz="quarter" idx="5"/>
          </p:nvPr>
        </p:nvSpPr>
        <p:spPr/>
        <p:txBody>
          <a:bodyPr/>
          <a:lstStyle/>
          <a:p>
            <a:fld id="{19A34455-C4DA-4797-9390-C2E8CC1014BA}" type="slidenum">
              <a:rPr lang="en-CA" smtClean="0"/>
              <a:t>14</a:t>
            </a:fld>
            <a:endParaRPr lang="en-CA"/>
          </a:p>
        </p:txBody>
      </p:sp>
    </p:spTree>
    <p:extLst>
      <p:ext uri="{BB962C8B-B14F-4D97-AF65-F5344CB8AC3E}">
        <p14:creationId xmlns:p14="http://schemas.microsoft.com/office/powerpoint/2010/main" val="139771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Simulation: “lunar phase simulator </a:t>
            </a:r>
            <a:r>
              <a:rPr lang="en-CA" dirty="0" err="1"/>
              <a:t>github</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Simulation: “Earth space lab eclipse simulation”</a:t>
            </a:r>
          </a:p>
          <a:p>
            <a:endParaRPr lang="en-CA" dirty="0"/>
          </a:p>
        </p:txBody>
      </p:sp>
      <p:sp>
        <p:nvSpPr>
          <p:cNvPr id="4" name="Slide Number Placeholder 3"/>
          <p:cNvSpPr>
            <a:spLocks noGrp="1"/>
          </p:cNvSpPr>
          <p:nvPr>
            <p:ph type="sldNum" sz="quarter" idx="5"/>
          </p:nvPr>
        </p:nvSpPr>
        <p:spPr/>
        <p:txBody>
          <a:bodyPr/>
          <a:lstStyle/>
          <a:p>
            <a:fld id="{19A34455-C4DA-4797-9390-C2E8CC1014BA}" type="slidenum">
              <a:rPr lang="en-CA" smtClean="0"/>
              <a:t>17</a:t>
            </a:fld>
            <a:endParaRPr lang="en-CA"/>
          </a:p>
        </p:txBody>
      </p:sp>
    </p:spTree>
    <p:extLst>
      <p:ext uri="{BB962C8B-B14F-4D97-AF65-F5344CB8AC3E}">
        <p14:creationId xmlns:p14="http://schemas.microsoft.com/office/powerpoint/2010/main" val="239153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Simulation: “Earth space lab eclipse simulation”</a:t>
            </a:r>
          </a:p>
          <a:p>
            <a:endParaRPr lang="en-CA" dirty="0"/>
          </a:p>
        </p:txBody>
      </p:sp>
      <p:sp>
        <p:nvSpPr>
          <p:cNvPr id="4" name="Slide Number Placeholder 3"/>
          <p:cNvSpPr>
            <a:spLocks noGrp="1"/>
          </p:cNvSpPr>
          <p:nvPr>
            <p:ph type="sldNum" sz="quarter" idx="5"/>
          </p:nvPr>
        </p:nvSpPr>
        <p:spPr/>
        <p:txBody>
          <a:bodyPr/>
          <a:lstStyle/>
          <a:p>
            <a:fld id="{19A34455-C4DA-4797-9390-C2E8CC1014BA}" type="slidenum">
              <a:rPr lang="en-CA" smtClean="0"/>
              <a:t>18</a:t>
            </a:fld>
            <a:endParaRPr lang="en-CA"/>
          </a:p>
        </p:txBody>
      </p:sp>
    </p:spTree>
    <p:extLst>
      <p:ext uri="{BB962C8B-B14F-4D97-AF65-F5344CB8AC3E}">
        <p14:creationId xmlns:p14="http://schemas.microsoft.com/office/powerpoint/2010/main" val="280646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Simulation: “Earth space lab eclipse simulation”</a:t>
            </a:r>
          </a:p>
          <a:p>
            <a:endParaRPr lang="en-CA" dirty="0"/>
          </a:p>
        </p:txBody>
      </p:sp>
      <p:sp>
        <p:nvSpPr>
          <p:cNvPr id="4" name="Slide Number Placeholder 3"/>
          <p:cNvSpPr>
            <a:spLocks noGrp="1"/>
          </p:cNvSpPr>
          <p:nvPr>
            <p:ph type="sldNum" sz="quarter" idx="5"/>
          </p:nvPr>
        </p:nvSpPr>
        <p:spPr/>
        <p:txBody>
          <a:bodyPr/>
          <a:lstStyle/>
          <a:p>
            <a:fld id="{19A34455-C4DA-4797-9390-C2E8CC1014BA}" type="slidenum">
              <a:rPr lang="en-CA" smtClean="0"/>
              <a:t>19</a:t>
            </a:fld>
            <a:endParaRPr lang="en-CA"/>
          </a:p>
        </p:txBody>
      </p:sp>
    </p:spTree>
    <p:extLst>
      <p:ext uri="{BB962C8B-B14F-4D97-AF65-F5344CB8AC3E}">
        <p14:creationId xmlns:p14="http://schemas.microsoft.com/office/powerpoint/2010/main" val="253682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earth revolves around the sun</a:t>
            </a:r>
          </a:p>
          <a:p>
            <a:pPr marL="171450" indent="-171450">
              <a:buFont typeface="Arial" panose="020B0604020202020204" pitchFamily="34" charset="0"/>
              <a:buChar char="•"/>
            </a:pPr>
            <a:r>
              <a:rPr lang="en-CA" dirty="0"/>
              <a:t>The earth rotates</a:t>
            </a:r>
          </a:p>
          <a:p>
            <a:pPr marL="171450" indent="-171450">
              <a:buFont typeface="Arial" panose="020B0604020202020204" pitchFamily="34" charset="0"/>
              <a:buChar char="•"/>
            </a:pPr>
            <a:r>
              <a:rPr lang="en-CA" dirty="0"/>
              <a:t>The night sky changes throughout the year because the sun’s location goes ‘through’ the ecliptic</a:t>
            </a:r>
          </a:p>
          <a:p>
            <a:pPr marL="171450" indent="-171450">
              <a:buFont typeface="Arial" panose="020B0604020202020204" pitchFamily="34" charset="0"/>
              <a:buChar char="•"/>
            </a:pPr>
            <a:r>
              <a:rPr lang="en-CA" dirty="0"/>
              <a:t>The moon revolves around the sun (and rotates)</a:t>
            </a:r>
          </a:p>
          <a:p>
            <a:pPr marL="628650" lvl="1" indent="-171450">
              <a:buFont typeface="Arial" panose="020B0604020202020204" pitchFamily="34" charset="0"/>
              <a:buChar char="•"/>
            </a:pPr>
            <a:r>
              <a:rPr lang="en-CA" dirty="0"/>
              <a:t>The moon has phases that result from the relative orientation of the sun, earth, and moon. </a:t>
            </a:r>
            <a:r>
              <a:rPr lang="en-CA" dirty="0">
                <a:hlinkClick r:id="rId3"/>
              </a:rPr>
              <a:t>https://ccnmtl.github.io/astro-simulations/lunar-phase-simulator/</a:t>
            </a:r>
            <a:r>
              <a:rPr lang="en-CA" dirty="0"/>
              <a:t> (also sort of shows eclipses)</a:t>
            </a:r>
          </a:p>
          <a:p>
            <a:pPr marL="628650" lvl="1" indent="-171450">
              <a:buFont typeface="Arial" panose="020B0604020202020204" pitchFamily="34" charset="0"/>
              <a:buChar char="•"/>
            </a:pPr>
            <a:r>
              <a:rPr lang="en-CA" dirty="0"/>
              <a:t>At new moon, solar eclipses can occur. (earth’s shadow on sun)</a:t>
            </a:r>
          </a:p>
          <a:p>
            <a:pPr marL="628650" lvl="1" indent="-171450">
              <a:buFont typeface="Arial" panose="020B0604020202020204" pitchFamily="34" charset="0"/>
              <a:buChar char="•"/>
            </a:pPr>
            <a:r>
              <a:rPr lang="en-CA" dirty="0"/>
              <a:t>At full moon, lunar eclipses can occur. (earth’s shadow on moon)</a:t>
            </a:r>
          </a:p>
          <a:p>
            <a:pPr marL="171450" indent="-171450">
              <a:buFont typeface="Arial" panose="020B0604020202020204" pitchFamily="34" charset="0"/>
              <a:buChar char="•"/>
            </a:pPr>
            <a:r>
              <a:rPr lang="en-CA" dirty="0"/>
              <a:t>Why don’t we see one solar and one lunar eclipse every month?</a:t>
            </a:r>
          </a:p>
          <a:p>
            <a:pPr marL="628650" lvl="1" indent="-171450">
              <a:buFont typeface="Arial" panose="020B0604020202020204" pitchFamily="34" charset="0"/>
              <a:buChar char="•"/>
            </a:pPr>
            <a:r>
              <a:rPr lang="en-CA" dirty="0"/>
              <a:t>Plane of moon’s revolution is different from the plane of earth’s revolution around the sun. Eclipses can only be seen at nodes. </a:t>
            </a:r>
          </a:p>
          <a:p>
            <a:pPr marL="628650" lvl="1" indent="-171450">
              <a:buFont typeface="Arial" panose="020B0604020202020204" pitchFamily="34" charset="0"/>
              <a:buChar char="•"/>
            </a:pPr>
            <a:r>
              <a:rPr lang="en-CA" dirty="0"/>
              <a:t>Why don’t we see one solar and one lunar eclipse every six months?</a:t>
            </a:r>
          </a:p>
          <a:p>
            <a:pPr marL="628650" lvl="1" indent="-171450">
              <a:buFont typeface="Arial" panose="020B0604020202020204" pitchFamily="34" charset="0"/>
              <a:buChar char="•"/>
            </a:pPr>
            <a:r>
              <a:rPr lang="en-CA" dirty="0"/>
              <a:t>We do. Sort of. “eclipse seasons” (40 solar eclipses per 18 years, so roughly six months) Table of eclipses until 2050 https://www.astrologyzone.com/eclipse-dates/ </a:t>
            </a:r>
          </a:p>
          <a:p>
            <a:pPr marL="628650" lvl="1" indent="-171450">
              <a:buFont typeface="Arial" panose="020B0604020202020204" pitchFamily="34" charset="0"/>
              <a:buChar char="•"/>
            </a:pPr>
            <a:r>
              <a:rPr lang="en-CA" dirty="0"/>
              <a:t>Unfortunately, the moon wobbles in 18-year Saros cycles. Result: each ‘type’ of solar eclipse only repeats once every 18 years…and when they do repeat, they have shifted in location approximately 1/3 of the way across the globe. </a:t>
            </a:r>
          </a:p>
          <a:p>
            <a:pPr marL="171450" lvl="0" indent="-171450">
              <a:buFont typeface="Arial" panose="020B0604020202020204" pitchFamily="34" charset="0"/>
              <a:buChar char="•"/>
            </a:pPr>
            <a:r>
              <a:rPr lang="en-CA" dirty="0"/>
              <a:t>Types of eclipses</a:t>
            </a:r>
          </a:p>
          <a:p>
            <a:pPr marL="628650" lvl="1" indent="-171450">
              <a:buFont typeface="Arial" panose="020B0604020202020204" pitchFamily="34" charset="0"/>
              <a:buChar char="•"/>
            </a:pPr>
            <a:r>
              <a:rPr lang="en-CA" dirty="0"/>
              <a:t>Annular</a:t>
            </a:r>
          </a:p>
          <a:p>
            <a:pPr marL="628650" lvl="1" indent="-171450">
              <a:buFont typeface="Arial" panose="020B0604020202020204" pitchFamily="34" charset="0"/>
              <a:buChar char="•"/>
            </a:pPr>
            <a:r>
              <a:rPr lang="en-CA" dirty="0"/>
              <a:t>Partial</a:t>
            </a:r>
          </a:p>
          <a:p>
            <a:pPr marL="628650" lvl="1" indent="-171450">
              <a:buFont typeface="Arial" panose="020B0604020202020204" pitchFamily="34" charset="0"/>
              <a:buChar char="•"/>
            </a:pPr>
            <a:r>
              <a:rPr lang="en-CA" dirty="0"/>
              <a:t>Total </a:t>
            </a:r>
          </a:p>
          <a:p>
            <a:pPr marL="0" lvl="0" indent="0">
              <a:buFont typeface="Arial" panose="020B0604020202020204" pitchFamily="34" charset="0"/>
              <a:buNone/>
            </a:pPr>
            <a:endParaRPr lang="en-CA" dirty="0"/>
          </a:p>
          <a:p>
            <a:pPr marL="0" lvl="0" indent="0">
              <a:buFont typeface="Arial" panose="020B0604020202020204" pitchFamily="34" charset="0"/>
              <a:buNone/>
            </a:pPr>
            <a:r>
              <a:rPr lang="en-CA" dirty="0"/>
              <a:t>https://skyandtelescope.org/astronomy-news/how-did-the-ancients-predicted-eclipses-the-saros-cycle/ </a:t>
            </a:r>
          </a:p>
          <a:p>
            <a:pPr marL="628650" lvl="1" indent="-171450">
              <a:buFont typeface="Arial" panose="020B0604020202020204" pitchFamily="34" charset="0"/>
              <a:buChar char="•"/>
            </a:pPr>
            <a:endParaRPr lang="en-CA" dirty="0"/>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19A34455-C4DA-4797-9390-C2E8CC1014BA}" type="slidenum">
              <a:rPr lang="en-CA" smtClean="0"/>
              <a:t>20</a:t>
            </a:fld>
            <a:endParaRPr lang="en-CA"/>
          </a:p>
        </p:txBody>
      </p:sp>
    </p:spTree>
    <p:extLst>
      <p:ext uri="{BB962C8B-B14F-4D97-AF65-F5344CB8AC3E}">
        <p14:creationId xmlns:p14="http://schemas.microsoft.com/office/powerpoint/2010/main" val="278892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Angular size of sun = angular size of moon in our sky.</a:t>
            </a:r>
          </a:p>
          <a:p>
            <a:r>
              <a:rPr lang="en-CA" dirty="0"/>
              <a:t>Sun is 150,000,000 km away. Sun is 1,392,700 km diameter.</a:t>
            </a:r>
          </a:p>
          <a:p>
            <a:r>
              <a:rPr lang="en-CA" dirty="0"/>
              <a:t>Moon is 384,000 km away. Moon is 3,475 km diameter.</a:t>
            </a:r>
          </a:p>
          <a:p>
            <a:endParaRPr lang="en-CA" dirty="0"/>
          </a:p>
          <a:p>
            <a:r>
              <a:rPr lang="en-CA" dirty="0"/>
              <a:t>Do a bit of simple trigonometry … the angles are very similar (108 vs 110). But they won’t be! The moon is gradually spiralling away from the earth, 3.8 cm a year. (due to tides…effect of moon’s gravity on earth. Moon’s gravity is slowing down the spin of the earth; because of conservation of angular momentum, the moon must speed up…speeding up corresponds to a larger and larger orbital distance.) so right now eclipses can only occur </a:t>
            </a:r>
            <a:r>
              <a:rPr lang="en-CA" dirty="0" err="1"/>
              <a:t>bc</a:t>
            </a:r>
            <a:r>
              <a:rPr lang="en-CA" dirty="0"/>
              <a:t> of similar angular size of moon and sun. however…would take billions of years for moon to escape completely, and before then (5 billion years) the sun will have gone supernova and we’ll be wiped out anyways. </a:t>
            </a:r>
          </a:p>
        </p:txBody>
      </p:sp>
      <p:sp>
        <p:nvSpPr>
          <p:cNvPr id="4" name="Slide Number Placeholder 3"/>
          <p:cNvSpPr>
            <a:spLocks noGrp="1"/>
          </p:cNvSpPr>
          <p:nvPr>
            <p:ph type="sldNum" sz="quarter" idx="5"/>
          </p:nvPr>
        </p:nvSpPr>
        <p:spPr/>
        <p:txBody>
          <a:bodyPr/>
          <a:lstStyle/>
          <a:p>
            <a:fld id="{19A34455-C4DA-4797-9390-C2E8CC1014BA}" type="slidenum">
              <a:rPr lang="en-CA" smtClean="0"/>
              <a:t>23</a:t>
            </a:fld>
            <a:endParaRPr lang="en-CA"/>
          </a:p>
        </p:txBody>
      </p:sp>
    </p:spTree>
    <p:extLst>
      <p:ext uri="{BB962C8B-B14F-4D97-AF65-F5344CB8AC3E}">
        <p14:creationId xmlns:p14="http://schemas.microsoft.com/office/powerpoint/2010/main" val="4283634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1C85D51-0740-4A72-96BA-48DA399DFEC1}" type="datetimeFigureOut">
              <a:rPr lang="en-CA" smtClean="0"/>
              <a:t>2024-04-03</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172929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424069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3545496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597EA80-6368-4F09-AC49-2031420E86AF}"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7504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1350127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C85D51-0740-4A72-96BA-48DA399DFEC1}" type="datetimeFigureOut">
              <a:rPr lang="en-CA" smtClean="0"/>
              <a:t>2024-04-03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396924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C85D51-0740-4A72-96BA-48DA399DFEC1}" type="datetimeFigureOut">
              <a:rPr lang="en-CA" smtClean="0"/>
              <a:t>2024-04-03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112628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5D51-0740-4A72-96BA-48DA399DFEC1}" type="datetimeFigureOut">
              <a:rPr lang="en-CA" smtClean="0"/>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417333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1C85D51-0740-4A72-96BA-48DA399DFEC1}" type="datetimeFigureOut">
              <a:rPr lang="en-CA" smtClean="0"/>
              <a:t>2024-04-03</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304380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85D51-0740-4A72-96BA-48DA399DFEC1}" type="datetimeFigureOut">
              <a:rPr lang="en-CA" smtClean="0"/>
              <a:t>2024-04-03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82039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1C85D51-0740-4A72-96BA-48DA399DFEC1}" type="datetimeFigureOut">
              <a:rPr lang="en-CA" smtClean="0"/>
              <a:t>2024-04-03</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356952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109377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85D51-0740-4A72-96BA-48DA399DFEC1}" type="datetimeFigureOut">
              <a:rPr lang="en-CA" smtClean="0"/>
              <a:t>2024-04-03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263427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C85D51-0740-4A72-96BA-48DA399DFEC1}" type="datetimeFigureOut">
              <a:rPr lang="en-CA" smtClean="0"/>
              <a:t>2024-04-03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70053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85D51-0740-4A72-96BA-48DA399DFEC1}" type="datetimeFigureOut">
              <a:rPr lang="en-CA" smtClean="0"/>
              <a:t>2024-04-03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9974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261548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C85D51-0740-4A72-96BA-48DA399DFEC1}" type="datetimeFigureOut">
              <a:rPr lang="en-CA" smtClean="0"/>
              <a:t>2024-04-03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597EA80-6368-4F09-AC49-2031420E86AF}" type="slidenum">
              <a:rPr lang="en-CA" smtClean="0"/>
              <a:t>‹#›</a:t>
            </a:fld>
            <a:endParaRPr lang="en-CA"/>
          </a:p>
        </p:txBody>
      </p:sp>
    </p:spTree>
    <p:extLst>
      <p:ext uri="{BB962C8B-B14F-4D97-AF65-F5344CB8AC3E}">
        <p14:creationId xmlns:p14="http://schemas.microsoft.com/office/powerpoint/2010/main" val="383888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C85D51-0740-4A72-96BA-48DA399DFEC1}" type="datetimeFigureOut">
              <a:rPr lang="en-CA" smtClean="0"/>
              <a:t>2024-04-03</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597EA80-6368-4F09-AC49-2031420E86AF}" type="slidenum">
              <a:rPr lang="en-CA" smtClean="0"/>
              <a:t>‹#›</a:t>
            </a:fld>
            <a:endParaRPr lang="en-CA"/>
          </a:p>
        </p:txBody>
      </p:sp>
    </p:spTree>
    <p:extLst>
      <p:ext uri="{BB962C8B-B14F-4D97-AF65-F5344CB8AC3E}">
        <p14:creationId xmlns:p14="http://schemas.microsoft.com/office/powerpoint/2010/main" val="59272039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cnmtl.github.io/astro-simulations/lunar-phase-simula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earthspacelab.com/app/eclipse/#google_vignet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strologyzone.com/eclipse-dat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os.org/features/the-end-of-the-eclip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ide-forecast.com/locations/Vancouver-British-Columbia/tides/lates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SDhlPEMkiO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lar eclipse 2024 is next week: Everything you need to know">
            <a:extLst>
              <a:ext uri="{FF2B5EF4-FFF2-40B4-BE49-F238E27FC236}">
                <a16:creationId xmlns:a16="http://schemas.microsoft.com/office/drawing/2014/main" id="{7AC616CC-8C2E-FB73-EE79-84E03734E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415" y="598293"/>
            <a:ext cx="6944808" cy="39038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A09585-2ED9-99FC-9290-4B84EF141BE2}"/>
              </a:ext>
            </a:extLst>
          </p:cNvPr>
          <p:cNvSpPr>
            <a:spLocks noGrp="1"/>
          </p:cNvSpPr>
          <p:nvPr>
            <p:ph type="ctrTitle"/>
          </p:nvPr>
        </p:nvSpPr>
        <p:spPr/>
        <p:txBody>
          <a:bodyPr/>
          <a:lstStyle/>
          <a:p>
            <a:r>
              <a:rPr lang="en-CA" dirty="0"/>
              <a:t>Lunar Phases and Eclipses</a:t>
            </a:r>
          </a:p>
        </p:txBody>
      </p:sp>
      <p:sp>
        <p:nvSpPr>
          <p:cNvPr id="3" name="Subtitle 2">
            <a:extLst>
              <a:ext uri="{FF2B5EF4-FFF2-40B4-BE49-F238E27FC236}">
                <a16:creationId xmlns:a16="http://schemas.microsoft.com/office/drawing/2014/main" id="{292844B3-3F5F-37DC-CD13-E225B2DC7A4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8173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952F-8264-3595-0CFA-2AEFD0CA774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C36AB49-DEAA-B290-19E9-282FC4223DEA}"/>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939849B2-BAC8-17B0-2ABD-6A8A69A21798}"/>
              </a:ext>
            </a:extLst>
          </p:cNvPr>
          <p:cNvPicPr>
            <a:picLocks noChangeAspect="1"/>
          </p:cNvPicPr>
          <p:nvPr/>
        </p:nvPicPr>
        <p:blipFill>
          <a:blip r:embed="rId2"/>
          <a:stretch>
            <a:fillRect/>
          </a:stretch>
        </p:blipFill>
        <p:spPr>
          <a:xfrm>
            <a:off x="1760317" y="201059"/>
            <a:ext cx="8884622" cy="6455882"/>
          </a:xfrm>
          <a:prstGeom prst="rect">
            <a:avLst/>
          </a:prstGeom>
        </p:spPr>
      </p:pic>
    </p:spTree>
    <p:extLst>
      <p:ext uri="{BB962C8B-B14F-4D97-AF65-F5344CB8AC3E}">
        <p14:creationId xmlns:p14="http://schemas.microsoft.com/office/powerpoint/2010/main" val="179477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582B-6F46-EBB0-299E-91B98FE84F8C}"/>
              </a:ext>
            </a:extLst>
          </p:cNvPr>
          <p:cNvSpPr>
            <a:spLocks noGrp="1"/>
          </p:cNvSpPr>
          <p:nvPr>
            <p:ph type="title"/>
          </p:nvPr>
        </p:nvSpPr>
        <p:spPr/>
        <p:txBody>
          <a:bodyPr/>
          <a:lstStyle/>
          <a:p>
            <a:r>
              <a:rPr lang="en-CA" dirty="0"/>
              <a:t>Moon’s Revolution</a:t>
            </a:r>
          </a:p>
        </p:txBody>
      </p:sp>
      <p:sp>
        <p:nvSpPr>
          <p:cNvPr id="3" name="Content Placeholder 2">
            <a:extLst>
              <a:ext uri="{FF2B5EF4-FFF2-40B4-BE49-F238E27FC236}">
                <a16:creationId xmlns:a16="http://schemas.microsoft.com/office/drawing/2014/main" id="{8F0B8983-4EEF-7E90-278F-A1B3EAAC1FE9}"/>
              </a:ext>
            </a:extLst>
          </p:cNvPr>
          <p:cNvSpPr>
            <a:spLocks noGrp="1"/>
          </p:cNvSpPr>
          <p:nvPr>
            <p:ph idx="1"/>
          </p:nvPr>
        </p:nvSpPr>
        <p:spPr/>
        <p:txBody>
          <a:bodyPr>
            <a:normAutofit/>
          </a:bodyPr>
          <a:lstStyle/>
          <a:p>
            <a:r>
              <a:rPr lang="en-CA" sz="2800" dirty="0"/>
              <a:t>Moon revolves around the Earth once every 27.3 days </a:t>
            </a:r>
          </a:p>
          <a:p>
            <a:r>
              <a:rPr lang="en-CA" sz="2800" dirty="0"/>
              <a:t>Moon revolves in a counterclockwise direction </a:t>
            </a:r>
          </a:p>
          <a:p>
            <a:r>
              <a:rPr lang="en-CA" sz="2800" dirty="0"/>
              <a:t>As viewed from Earth, the Moon undergoes cycles of Lunar Phases</a:t>
            </a:r>
          </a:p>
          <a:p>
            <a:pPr lvl="1"/>
            <a:r>
              <a:rPr lang="en-CA" sz="2800" dirty="0"/>
              <a:t>29.5 days from New Moon to New Moon</a:t>
            </a:r>
          </a:p>
          <a:p>
            <a:pPr lvl="1"/>
            <a:r>
              <a:rPr lang="en-CA" sz="2800" dirty="0"/>
              <a:t>Why 29.5 days vs 27.3 days? Discuss.</a:t>
            </a:r>
          </a:p>
        </p:txBody>
      </p:sp>
    </p:spTree>
    <p:extLst>
      <p:ext uri="{BB962C8B-B14F-4D97-AF65-F5344CB8AC3E}">
        <p14:creationId xmlns:p14="http://schemas.microsoft.com/office/powerpoint/2010/main" val="417224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C78A-5463-05C5-9CB4-A92B0049E65F}"/>
              </a:ext>
            </a:extLst>
          </p:cNvPr>
          <p:cNvSpPr>
            <a:spLocks noGrp="1"/>
          </p:cNvSpPr>
          <p:nvPr>
            <p:ph type="title"/>
          </p:nvPr>
        </p:nvSpPr>
        <p:spPr/>
        <p:txBody>
          <a:bodyPr/>
          <a:lstStyle/>
          <a:p>
            <a:r>
              <a:rPr lang="en-CA" dirty="0"/>
              <a:t>Moon’s Revolution</a:t>
            </a:r>
          </a:p>
        </p:txBody>
      </p:sp>
      <p:sp>
        <p:nvSpPr>
          <p:cNvPr id="3" name="Content Placeholder 2">
            <a:extLst>
              <a:ext uri="{FF2B5EF4-FFF2-40B4-BE49-F238E27FC236}">
                <a16:creationId xmlns:a16="http://schemas.microsoft.com/office/drawing/2014/main" id="{06923EE9-242A-3596-5DAF-C59FDD577808}"/>
              </a:ext>
            </a:extLst>
          </p:cNvPr>
          <p:cNvSpPr>
            <a:spLocks noGrp="1"/>
          </p:cNvSpPr>
          <p:nvPr>
            <p:ph idx="1"/>
          </p:nvPr>
        </p:nvSpPr>
        <p:spPr>
          <a:xfrm>
            <a:off x="685800" y="2194560"/>
            <a:ext cx="4140843" cy="4024125"/>
          </a:xfrm>
        </p:spPr>
        <p:txBody>
          <a:bodyPr>
            <a:normAutofit/>
          </a:bodyPr>
          <a:lstStyle/>
          <a:p>
            <a:pPr marL="0" indent="0">
              <a:buNone/>
            </a:pPr>
            <a:r>
              <a:rPr lang="en-CA" sz="3600" dirty="0"/>
              <a:t>Demonstration</a:t>
            </a:r>
          </a:p>
          <a:p>
            <a:r>
              <a:rPr lang="en-CA" sz="2800" dirty="0"/>
              <a:t>Rotate a full turn in place, but then take a step about 1/12</a:t>
            </a:r>
            <a:r>
              <a:rPr lang="en-CA" sz="2800" baseline="30000" dirty="0"/>
              <a:t>th</a:t>
            </a:r>
            <a:r>
              <a:rPr lang="en-CA" sz="2800" dirty="0"/>
              <a:t> of the way around the Sun. Are you facing the Sun?</a:t>
            </a:r>
          </a:p>
        </p:txBody>
      </p:sp>
      <p:pic>
        <p:nvPicPr>
          <p:cNvPr id="6146" name="Picture 2" descr="Lunar Sidereal vs. Synodic">
            <a:extLst>
              <a:ext uri="{FF2B5EF4-FFF2-40B4-BE49-F238E27FC236}">
                <a16:creationId xmlns:a16="http://schemas.microsoft.com/office/drawing/2014/main" id="{E3038F3D-9583-25B2-1525-67542B6A5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220" y="2352083"/>
            <a:ext cx="5524079" cy="414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CFF1-BCFB-8DCC-FD14-D597A05CA13B}"/>
              </a:ext>
            </a:extLst>
          </p:cNvPr>
          <p:cNvSpPr>
            <a:spLocks noGrp="1"/>
          </p:cNvSpPr>
          <p:nvPr>
            <p:ph type="title"/>
          </p:nvPr>
        </p:nvSpPr>
        <p:spPr/>
        <p:txBody>
          <a:bodyPr/>
          <a:lstStyle/>
          <a:p>
            <a:r>
              <a:rPr lang="en-CA" dirty="0"/>
              <a:t>What is an eclipse?</a:t>
            </a:r>
          </a:p>
        </p:txBody>
      </p:sp>
      <p:sp>
        <p:nvSpPr>
          <p:cNvPr id="5" name="Content Placeholder 4">
            <a:extLst>
              <a:ext uri="{FF2B5EF4-FFF2-40B4-BE49-F238E27FC236}">
                <a16:creationId xmlns:a16="http://schemas.microsoft.com/office/drawing/2014/main" id="{D76F00DF-6A6D-F34B-FF54-39705D05E8D6}"/>
              </a:ext>
            </a:extLst>
          </p:cNvPr>
          <p:cNvSpPr>
            <a:spLocks noGrp="1"/>
          </p:cNvSpPr>
          <p:nvPr>
            <p:ph idx="1"/>
          </p:nvPr>
        </p:nvSpPr>
        <p:spPr>
          <a:xfrm>
            <a:off x="685800" y="5163993"/>
            <a:ext cx="4909930" cy="1054692"/>
          </a:xfrm>
        </p:spPr>
        <p:txBody>
          <a:bodyPr/>
          <a:lstStyle/>
          <a:p>
            <a:pPr marL="0" indent="0">
              <a:buNone/>
            </a:pPr>
            <a:endParaRPr lang="en-CA" dirty="0"/>
          </a:p>
        </p:txBody>
      </p:sp>
      <p:pic>
        <p:nvPicPr>
          <p:cNvPr id="13314" name="Picture 2" descr="What Causes Lunar and Solar Eclipses? | Britannica">
            <a:extLst>
              <a:ext uri="{FF2B5EF4-FFF2-40B4-BE49-F238E27FC236}">
                <a16:creationId xmlns:a16="http://schemas.microsoft.com/office/drawing/2014/main" id="{589E0E93-C99F-236E-3F20-BF1CCD1D0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86" y="1268998"/>
            <a:ext cx="5417157" cy="494968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716D32BB-3DDC-C5D7-BC39-64B581810DF4}"/>
              </a:ext>
            </a:extLst>
          </p:cNvPr>
          <p:cNvSpPr txBox="1">
            <a:spLocks/>
          </p:cNvSpPr>
          <p:nvPr/>
        </p:nvSpPr>
        <p:spPr>
          <a:xfrm>
            <a:off x="6342658" y="1801368"/>
            <a:ext cx="5699990" cy="4024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CA" sz="2800" dirty="0"/>
              <a:t>A solar eclipse occurs when the Moon blocks the Sun when viewed from Earth.</a:t>
            </a:r>
          </a:p>
          <a:p>
            <a:r>
              <a:rPr lang="en-CA" sz="2800" dirty="0"/>
              <a:t>A lunar eclipse occurs when the Earth is in between the Sun and Moon and blocks the ability of sunlight to light up the Moon.</a:t>
            </a:r>
          </a:p>
          <a:p>
            <a:r>
              <a:rPr lang="en-CA" sz="2800" b="1" dirty="0"/>
              <a:t>Umbra</a:t>
            </a:r>
            <a:r>
              <a:rPr lang="en-CA" sz="2800" dirty="0"/>
              <a:t>: area of full shadow</a:t>
            </a:r>
          </a:p>
          <a:p>
            <a:r>
              <a:rPr lang="en-CA" sz="2800" b="1" dirty="0"/>
              <a:t>Penumbra</a:t>
            </a:r>
            <a:r>
              <a:rPr lang="en-CA" sz="2800" dirty="0"/>
              <a:t>: area of partial shadow</a:t>
            </a:r>
          </a:p>
          <a:p>
            <a:endParaRPr lang="en-CA" sz="2800" dirty="0"/>
          </a:p>
        </p:txBody>
      </p:sp>
    </p:spTree>
    <p:extLst>
      <p:ext uri="{BB962C8B-B14F-4D97-AF65-F5344CB8AC3E}">
        <p14:creationId xmlns:p14="http://schemas.microsoft.com/office/powerpoint/2010/main" val="289425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CFF1-BCFB-8DCC-FD14-D597A05CA13B}"/>
              </a:ext>
            </a:extLst>
          </p:cNvPr>
          <p:cNvSpPr>
            <a:spLocks noGrp="1"/>
          </p:cNvSpPr>
          <p:nvPr>
            <p:ph type="title"/>
          </p:nvPr>
        </p:nvSpPr>
        <p:spPr/>
        <p:txBody>
          <a:bodyPr/>
          <a:lstStyle/>
          <a:p>
            <a:r>
              <a:rPr lang="en-CA" dirty="0"/>
              <a:t>Eclipses Overview</a:t>
            </a:r>
          </a:p>
        </p:txBody>
      </p:sp>
      <p:sp>
        <p:nvSpPr>
          <p:cNvPr id="5" name="Content Placeholder 4">
            <a:extLst>
              <a:ext uri="{FF2B5EF4-FFF2-40B4-BE49-F238E27FC236}">
                <a16:creationId xmlns:a16="http://schemas.microsoft.com/office/drawing/2014/main" id="{D76F00DF-6A6D-F34B-FF54-39705D05E8D6}"/>
              </a:ext>
            </a:extLst>
          </p:cNvPr>
          <p:cNvSpPr>
            <a:spLocks noGrp="1"/>
          </p:cNvSpPr>
          <p:nvPr>
            <p:ph idx="1"/>
          </p:nvPr>
        </p:nvSpPr>
        <p:spPr>
          <a:xfrm>
            <a:off x="685800" y="5163993"/>
            <a:ext cx="4909930" cy="1054692"/>
          </a:xfrm>
        </p:spPr>
        <p:txBody>
          <a:bodyPr/>
          <a:lstStyle/>
          <a:p>
            <a:pPr marL="0" indent="0">
              <a:buNone/>
            </a:pPr>
            <a:endParaRPr lang="en-CA" dirty="0"/>
          </a:p>
        </p:txBody>
      </p:sp>
      <p:sp>
        <p:nvSpPr>
          <p:cNvPr id="10" name="Content Placeholder 2">
            <a:extLst>
              <a:ext uri="{FF2B5EF4-FFF2-40B4-BE49-F238E27FC236}">
                <a16:creationId xmlns:a16="http://schemas.microsoft.com/office/drawing/2014/main" id="{716D32BB-3DDC-C5D7-BC39-64B581810DF4}"/>
              </a:ext>
            </a:extLst>
          </p:cNvPr>
          <p:cNvSpPr txBox="1">
            <a:spLocks/>
          </p:cNvSpPr>
          <p:nvPr/>
        </p:nvSpPr>
        <p:spPr>
          <a:xfrm>
            <a:off x="6342658" y="1801368"/>
            <a:ext cx="5699990" cy="4024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CA" sz="2800" dirty="0"/>
              <a:t>Umbra: area of full shadow</a:t>
            </a:r>
          </a:p>
          <a:p>
            <a:r>
              <a:rPr lang="en-CA" sz="2800" dirty="0"/>
              <a:t>Penumbra: area of partial shadow</a:t>
            </a:r>
          </a:p>
        </p:txBody>
      </p:sp>
      <p:pic>
        <p:nvPicPr>
          <p:cNvPr id="14338" name="Picture 2" descr="What Is a Total Lunar Eclipse?">
            <a:extLst>
              <a:ext uri="{FF2B5EF4-FFF2-40B4-BE49-F238E27FC236}">
                <a16:creationId xmlns:a16="http://schemas.microsoft.com/office/drawing/2014/main" id="{0A66A312-E478-3AC6-B975-3B2D6F40F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9D28-06F3-E250-C7C0-1DDF9C8B67BC}"/>
              </a:ext>
            </a:extLst>
          </p:cNvPr>
          <p:cNvSpPr>
            <a:spLocks noGrp="1"/>
          </p:cNvSpPr>
          <p:nvPr>
            <p:ph type="title"/>
          </p:nvPr>
        </p:nvSpPr>
        <p:spPr/>
        <p:txBody>
          <a:bodyPr/>
          <a:lstStyle/>
          <a:p>
            <a:r>
              <a:rPr lang="en-CA" dirty="0"/>
              <a:t>Solar Eclipses are Awesome</a:t>
            </a:r>
          </a:p>
        </p:txBody>
      </p:sp>
      <p:sp>
        <p:nvSpPr>
          <p:cNvPr id="3" name="Content Placeholder 2">
            <a:extLst>
              <a:ext uri="{FF2B5EF4-FFF2-40B4-BE49-F238E27FC236}">
                <a16:creationId xmlns:a16="http://schemas.microsoft.com/office/drawing/2014/main" id="{05FBCE5F-45F0-1E65-A207-E87592299FC5}"/>
              </a:ext>
            </a:extLst>
          </p:cNvPr>
          <p:cNvSpPr>
            <a:spLocks noGrp="1"/>
          </p:cNvSpPr>
          <p:nvPr>
            <p:ph idx="1"/>
          </p:nvPr>
        </p:nvSpPr>
        <p:spPr>
          <a:xfrm>
            <a:off x="685800" y="2194560"/>
            <a:ext cx="10820400" cy="4024125"/>
          </a:xfrm>
        </p:spPr>
        <p:txBody>
          <a:bodyPr/>
          <a:lstStyle/>
          <a:p>
            <a:pPr marL="0" indent="0">
              <a:buNone/>
            </a:pPr>
            <a:endParaRPr lang="en-CA" dirty="0"/>
          </a:p>
        </p:txBody>
      </p:sp>
      <p:pic>
        <p:nvPicPr>
          <p:cNvPr id="7172" name="Picture 4" descr="EclipseWise - Solar Eclipse Basics">
            <a:extLst>
              <a:ext uri="{FF2B5EF4-FFF2-40B4-BE49-F238E27FC236}">
                <a16:creationId xmlns:a16="http://schemas.microsoft.com/office/drawing/2014/main" id="{8D3A13C7-7CE6-613A-C593-DF83087DB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49982"/>
            <a:ext cx="10660283" cy="355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4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9D28-06F3-E250-C7C0-1DDF9C8B67BC}"/>
              </a:ext>
            </a:extLst>
          </p:cNvPr>
          <p:cNvSpPr>
            <a:spLocks noGrp="1"/>
          </p:cNvSpPr>
          <p:nvPr>
            <p:ph type="title"/>
          </p:nvPr>
        </p:nvSpPr>
        <p:spPr/>
        <p:txBody>
          <a:bodyPr/>
          <a:lstStyle/>
          <a:p>
            <a:r>
              <a:rPr lang="en-CA" dirty="0"/>
              <a:t>Solar Eclipses are Awesome</a:t>
            </a:r>
          </a:p>
        </p:txBody>
      </p:sp>
      <p:sp>
        <p:nvSpPr>
          <p:cNvPr id="3" name="Content Placeholder 2">
            <a:extLst>
              <a:ext uri="{FF2B5EF4-FFF2-40B4-BE49-F238E27FC236}">
                <a16:creationId xmlns:a16="http://schemas.microsoft.com/office/drawing/2014/main" id="{05FBCE5F-45F0-1E65-A207-E87592299FC5}"/>
              </a:ext>
            </a:extLst>
          </p:cNvPr>
          <p:cNvSpPr>
            <a:spLocks noGrp="1"/>
          </p:cNvSpPr>
          <p:nvPr>
            <p:ph idx="1"/>
          </p:nvPr>
        </p:nvSpPr>
        <p:spPr>
          <a:xfrm>
            <a:off x="685800" y="2194560"/>
            <a:ext cx="10820400" cy="4024125"/>
          </a:xfrm>
        </p:spPr>
        <p:txBody>
          <a:bodyPr/>
          <a:lstStyle/>
          <a:p>
            <a:pPr marL="0" indent="0">
              <a:buNone/>
            </a:pPr>
            <a:endParaRPr lang="en-CA" dirty="0"/>
          </a:p>
        </p:txBody>
      </p:sp>
      <p:pic>
        <p:nvPicPr>
          <p:cNvPr id="5" name="Picture 4">
            <a:extLst>
              <a:ext uri="{FF2B5EF4-FFF2-40B4-BE49-F238E27FC236}">
                <a16:creationId xmlns:a16="http://schemas.microsoft.com/office/drawing/2014/main" id="{8629D162-7006-3F93-2FD6-9B3E8E0B9228}"/>
              </a:ext>
            </a:extLst>
          </p:cNvPr>
          <p:cNvPicPr>
            <a:picLocks noChangeAspect="1"/>
          </p:cNvPicPr>
          <p:nvPr/>
        </p:nvPicPr>
        <p:blipFill>
          <a:blip r:embed="rId2"/>
          <a:stretch>
            <a:fillRect/>
          </a:stretch>
        </p:blipFill>
        <p:spPr>
          <a:xfrm>
            <a:off x="1576900" y="0"/>
            <a:ext cx="9197225" cy="6858000"/>
          </a:xfrm>
          <a:prstGeom prst="rect">
            <a:avLst/>
          </a:prstGeom>
        </p:spPr>
      </p:pic>
    </p:spTree>
    <p:extLst>
      <p:ext uri="{BB962C8B-B14F-4D97-AF65-F5344CB8AC3E}">
        <p14:creationId xmlns:p14="http://schemas.microsoft.com/office/powerpoint/2010/main" val="375351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36CC-AFFB-A5D1-1993-78099E08A1ED}"/>
              </a:ext>
            </a:extLst>
          </p:cNvPr>
          <p:cNvSpPr>
            <a:spLocks noGrp="1"/>
          </p:cNvSpPr>
          <p:nvPr>
            <p:ph type="title"/>
          </p:nvPr>
        </p:nvSpPr>
        <p:spPr/>
        <p:txBody>
          <a:bodyPr/>
          <a:lstStyle/>
          <a:p>
            <a:r>
              <a:rPr lang="en-CA" dirty="0"/>
              <a:t>The timing of eclipses</a:t>
            </a:r>
          </a:p>
        </p:txBody>
      </p:sp>
      <p:sp>
        <p:nvSpPr>
          <p:cNvPr id="3" name="Content Placeholder 2">
            <a:extLst>
              <a:ext uri="{FF2B5EF4-FFF2-40B4-BE49-F238E27FC236}">
                <a16:creationId xmlns:a16="http://schemas.microsoft.com/office/drawing/2014/main" id="{96848110-8931-B7B9-4E52-A3674C5FAC0D}"/>
              </a:ext>
            </a:extLst>
          </p:cNvPr>
          <p:cNvSpPr>
            <a:spLocks noGrp="1"/>
          </p:cNvSpPr>
          <p:nvPr>
            <p:ph idx="1"/>
          </p:nvPr>
        </p:nvSpPr>
        <p:spPr>
          <a:xfrm>
            <a:off x="685800" y="1789314"/>
            <a:ext cx="6363963" cy="4881649"/>
          </a:xfrm>
        </p:spPr>
        <p:txBody>
          <a:bodyPr>
            <a:normAutofit/>
          </a:bodyPr>
          <a:lstStyle/>
          <a:p>
            <a:pPr marL="0" indent="0">
              <a:buNone/>
            </a:pPr>
            <a:r>
              <a:rPr lang="en-CA" sz="3200" dirty="0"/>
              <a:t>Discuss: What </a:t>
            </a:r>
            <a:r>
              <a:rPr lang="en-CA" sz="3200" b="1" i="1" dirty="0"/>
              <a:t>moon phases</a:t>
            </a:r>
            <a:r>
              <a:rPr lang="en-CA" sz="3200" dirty="0"/>
              <a:t> are required for solar eclipses? Lunar eclipses?</a:t>
            </a:r>
          </a:p>
          <a:p>
            <a:pPr marL="0" indent="0">
              <a:buNone/>
            </a:pPr>
            <a:r>
              <a:rPr lang="en-CA" sz="1900" dirty="0"/>
              <a:t>Optional simulation </a:t>
            </a:r>
            <a:r>
              <a:rPr lang="en-CA" sz="1900" dirty="0">
                <a:hlinkClick r:id="rId3"/>
              </a:rPr>
              <a:t>https://ccnmtl.github.io/astro-simulations/lunar-phase-simulator/</a:t>
            </a:r>
            <a:endParaRPr lang="en-CA" sz="1900" dirty="0"/>
          </a:p>
          <a:p>
            <a:pPr marL="0" indent="0">
              <a:buNone/>
            </a:pPr>
            <a:endParaRPr lang="en-CA" sz="3200" dirty="0"/>
          </a:p>
          <a:p>
            <a:pPr marL="0" indent="0">
              <a:buNone/>
            </a:pPr>
            <a:r>
              <a:rPr lang="en-CA" sz="3200" dirty="0"/>
              <a:t>So…why don’t we get an eclipse every month? </a:t>
            </a:r>
          </a:p>
          <a:p>
            <a:pPr marL="0" indent="0">
              <a:buNone/>
            </a:pPr>
            <a:r>
              <a:rPr lang="en-CA" sz="1900" dirty="0"/>
              <a:t>Simulation: </a:t>
            </a:r>
            <a:r>
              <a:rPr lang="en-CA" sz="1900" dirty="0">
                <a:hlinkClick r:id="rId4"/>
              </a:rPr>
              <a:t>https://www.earthspacelab.com/app/eclipse/#google_vignette</a:t>
            </a:r>
            <a:r>
              <a:rPr lang="en-CA" sz="1900" dirty="0"/>
              <a:t> </a:t>
            </a:r>
          </a:p>
          <a:p>
            <a:pPr marL="0" indent="0">
              <a:buNone/>
            </a:pPr>
            <a:endParaRPr lang="en-CA" sz="3200" dirty="0"/>
          </a:p>
        </p:txBody>
      </p:sp>
      <p:pic>
        <p:nvPicPr>
          <p:cNvPr id="4" name="Picture 3">
            <a:extLst>
              <a:ext uri="{FF2B5EF4-FFF2-40B4-BE49-F238E27FC236}">
                <a16:creationId xmlns:a16="http://schemas.microsoft.com/office/drawing/2014/main" id="{F623A927-E6BB-4181-D819-54766559978B}"/>
              </a:ext>
            </a:extLst>
          </p:cNvPr>
          <p:cNvPicPr>
            <a:picLocks noChangeAspect="1"/>
          </p:cNvPicPr>
          <p:nvPr/>
        </p:nvPicPr>
        <p:blipFill>
          <a:blip r:embed="rId5"/>
          <a:stretch>
            <a:fillRect/>
          </a:stretch>
        </p:blipFill>
        <p:spPr>
          <a:xfrm>
            <a:off x="7049763" y="2483426"/>
            <a:ext cx="4797534" cy="3577439"/>
          </a:xfrm>
          <a:prstGeom prst="rect">
            <a:avLst/>
          </a:prstGeom>
        </p:spPr>
      </p:pic>
    </p:spTree>
    <p:extLst>
      <p:ext uri="{BB962C8B-B14F-4D97-AF65-F5344CB8AC3E}">
        <p14:creationId xmlns:p14="http://schemas.microsoft.com/office/powerpoint/2010/main" val="32854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36CC-AFFB-A5D1-1993-78099E08A1ED}"/>
              </a:ext>
            </a:extLst>
          </p:cNvPr>
          <p:cNvSpPr>
            <a:spLocks noGrp="1"/>
          </p:cNvSpPr>
          <p:nvPr>
            <p:ph type="title"/>
          </p:nvPr>
        </p:nvSpPr>
        <p:spPr/>
        <p:txBody>
          <a:bodyPr/>
          <a:lstStyle/>
          <a:p>
            <a:r>
              <a:rPr lang="en-CA" dirty="0"/>
              <a:t>The Saros Cycle</a:t>
            </a:r>
          </a:p>
        </p:txBody>
      </p:sp>
      <p:sp>
        <p:nvSpPr>
          <p:cNvPr id="5" name="Content Placeholder 4">
            <a:extLst>
              <a:ext uri="{FF2B5EF4-FFF2-40B4-BE49-F238E27FC236}">
                <a16:creationId xmlns:a16="http://schemas.microsoft.com/office/drawing/2014/main" id="{C198D277-B78B-45F7-A61D-61F878D28FDA}"/>
              </a:ext>
            </a:extLst>
          </p:cNvPr>
          <p:cNvSpPr>
            <a:spLocks noGrp="1"/>
          </p:cNvSpPr>
          <p:nvPr>
            <p:ph idx="1"/>
          </p:nvPr>
        </p:nvSpPr>
        <p:spPr/>
        <p:txBody>
          <a:bodyPr/>
          <a:lstStyle/>
          <a:p>
            <a:endParaRPr lang="en-CA"/>
          </a:p>
        </p:txBody>
      </p:sp>
      <p:pic>
        <p:nvPicPr>
          <p:cNvPr id="10" name="Picture 9">
            <a:extLst>
              <a:ext uri="{FF2B5EF4-FFF2-40B4-BE49-F238E27FC236}">
                <a16:creationId xmlns:a16="http://schemas.microsoft.com/office/drawing/2014/main" id="{929327DD-83B4-F7A6-3359-1731B231D2F4}"/>
              </a:ext>
            </a:extLst>
          </p:cNvPr>
          <p:cNvPicPr>
            <a:picLocks noChangeAspect="1"/>
          </p:cNvPicPr>
          <p:nvPr/>
        </p:nvPicPr>
        <p:blipFill>
          <a:blip r:embed="rId3"/>
          <a:stretch>
            <a:fillRect/>
          </a:stretch>
        </p:blipFill>
        <p:spPr>
          <a:xfrm>
            <a:off x="0" y="118750"/>
            <a:ext cx="12192000" cy="6620499"/>
          </a:xfrm>
          <a:prstGeom prst="rect">
            <a:avLst/>
          </a:prstGeom>
        </p:spPr>
      </p:pic>
    </p:spTree>
    <p:extLst>
      <p:ext uri="{BB962C8B-B14F-4D97-AF65-F5344CB8AC3E}">
        <p14:creationId xmlns:p14="http://schemas.microsoft.com/office/powerpoint/2010/main" val="366217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36CC-AFFB-A5D1-1993-78099E08A1ED}"/>
              </a:ext>
            </a:extLst>
          </p:cNvPr>
          <p:cNvSpPr>
            <a:spLocks noGrp="1"/>
          </p:cNvSpPr>
          <p:nvPr>
            <p:ph type="title"/>
          </p:nvPr>
        </p:nvSpPr>
        <p:spPr/>
        <p:txBody>
          <a:bodyPr/>
          <a:lstStyle/>
          <a:p>
            <a:r>
              <a:rPr lang="en-CA" dirty="0"/>
              <a:t>The Saros Cycle</a:t>
            </a:r>
          </a:p>
        </p:txBody>
      </p:sp>
      <p:sp>
        <p:nvSpPr>
          <p:cNvPr id="5" name="Content Placeholder 4">
            <a:extLst>
              <a:ext uri="{FF2B5EF4-FFF2-40B4-BE49-F238E27FC236}">
                <a16:creationId xmlns:a16="http://schemas.microsoft.com/office/drawing/2014/main" id="{C198D277-B78B-45F7-A61D-61F878D28FDA}"/>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D101C3B0-9050-61FC-DF98-7D9DAEA28F65}"/>
              </a:ext>
            </a:extLst>
          </p:cNvPr>
          <p:cNvPicPr>
            <a:picLocks noChangeAspect="1"/>
          </p:cNvPicPr>
          <p:nvPr/>
        </p:nvPicPr>
        <p:blipFill>
          <a:blip r:embed="rId3"/>
          <a:stretch>
            <a:fillRect/>
          </a:stretch>
        </p:blipFill>
        <p:spPr>
          <a:xfrm>
            <a:off x="993932" y="0"/>
            <a:ext cx="10204136" cy="6858000"/>
          </a:xfrm>
          <a:prstGeom prst="rect">
            <a:avLst/>
          </a:prstGeom>
        </p:spPr>
      </p:pic>
    </p:spTree>
    <p:extLst>
      <p:ext uri="{BB962C8B-B14F-4D97-AF65-F5344CB8AC3E}">
        <p14:creationId xmlns:p14="http://schemas.microsoft.com/office/powerpoint/2010/main" val="68169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D761-6417-D263-7617-EAD5F5757028}"/>
              </a:ext>
            </a:extLst>
          </p:cNvPr>
          <p:cNvSpPr>
            <a:spLocks noGrp="1"/>
          </p:cNvSpPr>
          <p:nvPr>
            <p:ph type="title"/>
          </p:nvPr>
        </p:nvSpPr>
        <p:spPr/>
        <p:txBody>
          <a:bodyPr/>
          <a:lstStyle/>
          <a:p>
            <a:r>
              <a:rPr lang="en-CA" dirty="0"/>
              <a:t>Eclipses: What Are They?</a:t>
            </a:r>
          </a:p>
        </p:txBody>
      </p:sp>
      <p:sp>
        <p:nvSpPr>
          <p:cNvPr id="3" name="Content Placeholder 2">
            <a:extLst>
              <a:ext uri="{FF2B5EF4-FFF2-40B4-BE49-F238E27FC236}">
                <a16:creationId xmlns:a16="http://schemas.microsoft.com/office/drawing/2014/main" id="{589B1D55-1EAF-2E4A-5E98-C40F8074373D}"/>
              </a:ext>
            </a:extLst>
          </p:cNvPr>
          <p:cNvSpPr>
            <a:spLocks noGrp="1"/>
          </p:cNvSpPr>
          <p:nvPr>
            <p:ph idx="1"/>
          </p:nvPr>
        </p:nvSpPr>
        <p:spPr/>
        <p:txBody>
          <a:bodyPr>
            <a:normAutofit/>
          </a:bodyPr>
          <a:lstStyle/>
          <a:p>
            <a:r>
              <a:rPr lang="en-CA" sz="2800" dirty="0"/>
              <a:t>Earth’s revolution around Sun</a:t>
            </a:r>
          </a:p>
          <a:p>
            <a:r>
              <a:rPr lang="en-CA" sz="2800" dirty="0"/>
              <a:t>Moon’s revolution around Earth</a:t>
            </a:r>
          </a:p>
          <a:p>
            <a:pPr lvl="1"/>
            <a:r>
              <a:rPr lang="en-CA" sz="2800" dirty="0"/>
              <a:t>Lunar phases</a:t>
            </a:r>
          </a:p>
          <a:p>
            <a:r>
              <a:rPr lang="en-CA" sz="2800" dirty="0"/>
              <a:t>Angular size of Sun and Moon as viewed from Earth</a:t>
            </a:r>
          </a:p>
        </p:txBody>
      </p:sp>
    </p:spTree>
    <p:extLst>
      <p:ext uri="{BB962C8B-B14F-4D97-AF65-F5344CB8AC3E}">
        <p14:creationId xmlns:p14="http://schemas.microsoft.com/office/powerpoint/2010/main" val="3148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CC3A-BD6F-50CC-3984-19E7A6DE9EDE}"/>
              </a:ext>
            </a:extLst>
          </p:cNvPr>
          <p:cNvSpPr>
            <a:spLocks noGrp="1"/>
          </p:cNvSpPr>
          <p:nvPr>
            <p:ph type="title"/>
          </p:nvPr>
        </p:nvSpPr>
        <p:spPr/>
        <p:txBody>
          <a:bodyPr/>
          <a:lstStyle/>
          <a:p>
            <a:r>
              <a:rPr lang="en-CA" dirty="0"/>
              <a:t>The timing of eclipses</a:t>
            </a:r>
          </a:p>
        </p:txBody>
      </p:sp>
      <p:pic>
        <p:nvPicPr>
          <p:cNvPr id="1026" name="Picture 2" descr="NASA - Eclipses and the Saros">
            <a:extLst>
              <a:ext uri="{FF2B5EF4-FFF2-40B4-BE49-F238E27FC236}">
                <a16:creationId xmlns:a16="http://schemas.microsoft.com/office/drawing/2014/main" id="{80CF932D-5172-EA02-3045-1925218BAC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9710" y="1823254"/>
            <a:ext cx="8792580" cy="481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4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BA83-D481-286E-BE19-D2C86FD150E9}"/>
              </a:ext>
            </a:extLst>
          </p:cNvPr>
          <p:cNvSpPr>
            <a:spLocks noGrp="1"/>
          </p:cNvSpPr>
          <p:nvPr>
            <p:ph type="title"/>
          </p:nvPr>
        </p:nvSpPr>
        <p:spPr/>
        <p:txBody>
          <a:bodyPr/>
          <a:lstStyle/>
          <a:p>
            <a:r>
              <a:rPr lang="en-CA" dirty="0"/>
              <a:t>The timing of eclipses</a:t>
            </a:r>
          </a:p>
        </p:txBody>
      </p:sp>
      <p:sp>
        <p:nvSpPr>
          <p:cNvPr id="3" name="Content Placeholder 2">
            <a:extLst>
              <a:ext uri="{FF2B5EF4-FFF2-40B4-BE49-F238E27FC236}">
                <a16:creationId xmlns:a16="http://schemas.microsoft.com/office/drawing/2014/main" id="{E504E990-4002-8585-7A9D-3940619A430A}"/>
              </a:ext>
            </a:extLst>
          </p:cNvPr>
          <p:cNvSpPr>
            <a:spLocks noGrp="1"/>
          </p:cNvSpPr>
          <p:nvPr>
            <p:ph idx="1"/>
          </p:nvPr>
        </p:nvSpPr>
        <p:spPr/>
        <p:txBody>
          <a:bodyPr>
            <a:noAutofit/>
          </a:bodyPr>
          <a:lstStyle/>
          <a:p>
            <a:r>
              <a:rPr lang="en-CA" sz="2800" dirty="0"/>
              <a:t>Eclipses can only occur at the ‘nodes’ between the Moon’s plane of revolution and the Earth’s plane of revolution, approximately once every six months.</a:t>
            </a:r>
          </a:p>
          <a:p>
            <a:r>
              <a:rPr lang="en-CA" sz="2800" dirty="0"/>
              <a:t>Every six months is an ‘eclipse season’ where there is usually one lunar and one solar eclipse.</a:t>
            </a:r>
          </a:p>
          <a:p>
            <a:r>
              <a:rPr lang="en-CA" sz="2800" dirty="0"/>
              <a:t>Eclipses until 2050 </a:t>
            </a:r>
            <a:r>
              <a:rPr lang="en-CA" sz="2800" dirty="0">
                <a:hlinkClick r:id="rId2"/>
              </a:rPr>
              <a:t>https://www.astrologyzone.com/eclipse-dates/</a:t>
            </a:r>
            <a:r>
              <a:rPr lang="en-CA" sz="2800" dirty="0"/>
              <a:t> </a:t>
            </a:r>
          </a:p>
          <a:p>
            <a:r>
              <a:rPr lang="en-CA" sz="2800" dirty="0"/>
              <a:t>Problem: Because of the interaction between Earth’s elliptical orbit, the Saros cycle, and other factors, total solar eclipses are very rare!!!!</a:t>
            </a:r>
          </a:p>
        </p:txBody>
      </p:sp>
    </p:spTree>
    <p:extLst>
      <p:ext uri="{BB962C8B-B14F-4D97-AF65-F5344CB8AC3E}">
        <p14:creationId xmlns:p14="http://schemas.microsoft.com/office/powerpoint/2010/main" val="37614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9D28-06F3-E250-C7C0-1DDF9C8B67BC}"/>
              </a:ext>
            </a:extLst>
          </p:cNvPr>
          <p:cNvSpPr>
            <a:spLocks noGrp="1"/>
          </p:cNvSpPr>
          <p:nvPr>
            <p:ph type="title"/>
          </p:nvPr>
        </p:nvSpPr>
        <p:spPr/>
        <p:txBody>
          <a:bodyPr/>
          <a:lstStyle/>
          <a:p>
            <a:r>
              <a:rPr lang="en-CA" dirty="0"/>
              <a:t>Why solar eclipses are special</a:t>
            </a:r>
          </a:p>
        </p:txBody>
      </p:sp>
      <p:sp>
        <p:nvSpPr>
          <p:cNvPr id="3" name="Content Placeholder 2">
            <a:extLst>
              <a:ext uri="{FF2B5EF4-FFF2-40B4-BE49-F238E27FC236}">
                <a16:creationId xmlns:a16="http://schemas.microsoft.com/office/drawing/2014/main" id="{05FBCE5F-45F0-1E65-A207-E87592299FC5}"/>
              </a:ext>
            </a:extLst>
          </p:cNvPr>
          <p:cNvSpPr>
            <a:spLocks noGrp="1"/>
          </p:cNvSpPr>
          <p:nvPr>
            <p:ph idx="1"/>
          </p:nvPr>
        </p:nvSpPr>
        <p:spPr>
          <a:xfrm>
            <a:off x="685800" y="2194560"/>
            <a:ext cx="10820400" cy="4024125"/>
          </a:xfrm>
        </p:spPr>
        <p:txBody>
          <a:bodyPr/>
          <a:lstStyle/>
          <a:p>
            <a:r>
              <a:rPr lang="en-CA" sz="2800" dirty="0"/>
              <a:t>Solar eclipses require the Moon and Sun to appear roughly the same size as viewed from Earth…</a:t>
            </a:r>
          </a:p>
          <a:p>
            <a:r>
              <a:rPr lang="en-CA" sz="2800" dirty="0"/>
              <a:t>Let’s try some trigonometry:</a:t>
            </a:r>
            <a:endParaRPr lang="en-CA" sz="2800" dirty="0">
              <a:sym typeface="Wingdings" panose="05000000000000000000" pitchFamily="2" charset="2"/>
            </a:endParaRPr>
          </a:p>
          <a:p>
            <a:pPr lvl="1"/>
            <a:r>
              <a:rPr lang="en-CA" sz="2800" dirty="0"/>
              <a:t>Sun is 150,000,000 km away. </a:t>
            </a:r>
          </a:p>
          <a:p>
            <a:pPr lvl="1"/>
            <a:r>
              <a:rPr lang="en-CA" sz="2800" dirty="0"/>
              <a:t>Sun is 1,392,700 km diameter.</a:t>
            </a:r>
          </a:p>
          <a:p>
            <a:pPr lvl="1"/>
            <a:r>
              <a:rPr lang="en-CA" sz="2800" dirty="0"/>
              <a:t>Moon is 384,000 km away. </a:t>
            </a:r>
          </a:p>
          <a:p>
            <a:pPr lvl="1"/>
            <a:r>
              <a:rPr lang="en-CA" sz="2800" dirty="0"/>
              <a:t>Moon is 3,475 km diameter.</a:t>
            </a:r>
          </a:p>
          <a:p>
            <a:pPr lvl="1"/>
            <a:r>
              <a:rPr lang="en-CA" sz="2800" dirty="0"/>
              <a:t>What is the angular size of the </a:t>
            </a:r>
            <a:br>
              <a:rPr lang="en-CA" sz="2800" dirty="0"/>
            </a:br>
            <a:r>
              <a:rPr lang="en-CA" sz="2800" dirty="0"/>
              <a:t>Moon and Sun?</a:t>
            </a:r>
          </a:p>
          <a:p>
            <a:endParaRPr lang="en-CA" dirty="0"/>
          </a:p>
        </p:txBody>
      </p:sp>
      <p:pic>
        <p:nvPicPr>
          <p:cNvPr id="4" name="Picture 3">
            <a:extLst>
              <a:ext uri="{FF2B5EF4-FFF2-40B4-BE49-F238E27FC236}">
                <a16:creationId xmlns:a16="http://schemas.microsoft.com/office/drawing/2014/main" id="{6DEAE93C-89B0-8988-C00B-F53CC496942E}"/>
              </a:ext>
            </a:extLst>
          </p:cNvPr>
          <p:cNvPicPr>
            <a:picLocks noChangeAspect="1"/>
          </p:cNvPicPr>
          <p:nvPr/>
        </p:nvPicPr>
        <p:blipFill>
          <a:blip r:embed="rId2"/>
          <a:stretch>
            <a:fillRect/>
          </a:stretch>
        </p:blipFill>
        <p:spPr>
          <a:xfrm>
            <a:off x="6762416" y="3423580"/>
            <a:ext cx="5182696" cy="3099816"/>
          </a:xfrm>
          <a:prstGeom prst="rect">
            <a:avLst/>
          </a:prstGeom>
        </p:spPr>
      </p:pic>
    </p:spTree>
    <p:extLst>
      <p:ext uri="{BB962C8B-B14F-4D97-AF65-F5344CB8AC3E}">
        <p14:creationId xmlns:p14="http://schemas.microsoft.com/office/powerpoint/2010/main" val="2635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4372-660E-08FA-F045-B5D13736CA6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1796E30-D974-551B-4441-B981F1464F75}"/>
              </a:ext>
            </a:extLst>
          </p:cNvPr>
          <p:cNvSpPr>
            <a:spLocks noGrp="1"/>
          </p:cNvSpPr>
          <p:nvPr>
            <p:ph idx="1"/>
          </p:nvPr>
        </p:nvSpPr>
        <p:spPr/>
        <p:txBody>
          <a:bodyPr/>
          <a:lstStyle/>
          <a:p>
            <a:endParaRPr lang="en-CA"/>
          </a:p>
        </p:txBody>
      </p:sp>
      <p:pic>
        <p:nvPicPr>
          <p:cNvPr id="4098" name="Picture 2" descr="A Handy Guide to Measuring the Sky">
            <a:extLst>
              <a:ext uri="{FF2B5EF4-FFF2-40B4-BE49-F238E27FC236}">
                <a16:creationId xmlns:a16="http://schemas.microsoft.com/office/drawing/2014/main" id="{487A0CB9-EC68-0C6F-D418-8CFF2846B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5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3A17-35D9-3E04-DC07-304F2414B84F}"/>
              </a:ext>
            </a:extLst>
          </p:cNvPr>
          <p:cNvSpPr>
            <a:spLocks noGrp="1"/>
          </p:cNvSpPr>
          <p:nvPr>
            <p:ph type="title"/>
          </p:nvPr>
        </p:nvSpPr>
        <p:spPr>
          <a:xfrm>
            <a:off x="955964" y="764373"/>
            <a:ext cx="10550236" cy="1293028"/>
          </a:xfrm>
        </p:spPr>
        <p:txBody>
          <a:bodyPr/>
          <a:lstStyle/>
          <a:p>
            <a:r>
              <a:rPr lang="en-CA" dirty="0"/>
              <a:t>Why solar eclipses are special</a:t>
            </a:r>
          </a:p>
        </p:txBody>
      </p:sp>
      <p:sp>
        <p:nvSpPr>
          <p:cNvPr id="3" name="Content Placeholder 2">
            <a:extLst>
              <a:ext uri="{FF2B5EF4-FFF2-40B4-BE49-F238E27FC236}">
                <a16:creationId xmlns:a16="http://schemas.microsoft.com/office/drawing/2014/main" id="{CBA2C11B-11FC-9CC5-46AF-B4174B0F85F6}"/>
              </a:ext>
            </a:extLst>
          </p:cNvPr>
          <p:cNvSpPr>
            <a:spLocks noGrp="1"/>
          </p:cNvSpPr>
          <p:nvPr>
            <p:ph idx="1"/>
          </p:nvPr>
        </p:nvSpPr>
        <p:spPr/>
        <p:txBody>
          <a:bodyPr>
            <a:normAutofit/>
          </a:bodyPr>
          <a:lstStyle/>
          <a:p>
            <a:r>
              <a:rPr lang="en-CA" sz="2800" dirty="0"/>
              <a:t>Solar eclipses require the Moon and Sun to appear roughly the same size as viewed from Earth…</a:t>
            </a:r>
          </a:p>
          <a:p>
            <a:r>
              <a:rPr lang="en-CA" sz="2800" dirty="0"/>
              <a:t>The Moon and Sun both have an angular size of approximately 0.5 degrees. </a:t>
            </a:r>
          </a:p>
          <a:p>
            <a:r>
              <a:rPr lang="en-CA" sz="2800" dirty="0"/>
              <a:t>But the Moon is slowly spiralling away from Earth (because of physics reasons); eventually, the Moon will appear too small to completely block the Sun. </a:t>
            </a:r>
          </a:p>
          <a:p>
            <a:r>
              <a:rPr lang="en-CA" sz="2800" dirty="0"/>
              <a:t>More reading: </a:t>
            </a:r>
            <a:r>
              <a:rPr lang="en-CA" sz="2800" dirty="0">
                <a:hlinkClick r:id="rId2"/>
              </a:rPr>
              <a:t>https://eos.org/features/the-end-of-the-eclipse</a:t>
            </a:r>
            <a:endParaRPr lang="en-CA" sz="2800" dirty="0"/>
          </a:p>
        </p:txBody>
      </p:sp>
    </p:spTree>
    <p:extLst>
      <p:ext uri="{BB962C8B-B14F-4D97-AF65-F5344CB8AC3E}">
        <p14:creationId xmlns:p14="http://schemas.microsoft.com/office/powerpoint/2010/main" val="333071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3CC0-020F-2B3D-6AF9-9C19CD738DFF}"/>
              </a:ext>
            </a:extLst>
          </p:cNvPr>
          <p:cNvSpPr>
            <a:spLocks noGrp="1"/>
          </p:cNvSpPr>
          <p:nvPr>
            <p:ph type="title"/>
          </p:nvPr>
        </p:nvSpPr>
        <p:spPr>
          <a:xfrm>
            <a:off x="427382" y="294861"/>
            <a:ext cx="8610600" cy="1293028"/>
          </a:xfrm>
        </p:spPr>
        <p:txBody>
          <a:bodyPr/>
          <a:lstStyle/>
          <a:p>
            <a:pPr algn="l"/>
            <a:r>
              <a:rPr lang="en-CA" dirty="0"/>
              <a:t>Tides</a:t>
            </a:r>
          </a:p>
        </p:txBody>
      </p:sp>
      <p:sp>
        <p:nvSpPr>
          <p:cNvPr id="3" name="Content Placeholder 2">
            <a:extLst>
              <a:ext uri="{FF2B5EF4-FFF2-40B4-BE49-F238E27FC236}">
                <a16:creationId xmlns:a16="http://schemas.microsoft.com/office/drawing/2014/main" id="{6F77105B-E892-538C-BCEA-D5A485B11C71}"/>
              </a:ext>
            </a:extLst>
          </p:cNvPr>
          <p:cNvSpPr>
            <a:spLocks noGrp="1"/>
          </p:cNvSpPr>
          <p:nvPr>
            <p:ph idx="1"/>
          </p:nvPr>
        </p:nvSpPr>
        <p:spPr>
          <a:xfrm>
            <a:off x="685800" y="1397110"/>
            <a:ext cx="10879282" cy="4368579"/>
          </a:xfrm>
        </p:spPr>
        <p:txBody>
          <a:bodyPr>
            <a:normAutofit/>
          </a:bodyPr>
          <a:lstStyle/>
          <a:p>
            <a:pPr marL="0" indent="0">
              <a:buNone/>
            </a:pPr>
            <a:r>
              <a:rPr lang="en-CA" sz="2400" dirty="0"/>
              <a:t>Discuss: What are tides? Why do they occur?</a:t>
            </a:r>
          </a:p>
          <a:p>
            <a:pPr marL="0" indent="0">
              <a:buNone/>
            </a:pPr>
            <a:r>
              <a:rPr lang="en-CA" sz="2000" dirty="0">
                <a:hlinkClick r:id="rId2"/>
              </a:rPr>
              <a:t>https://www.tide-forecast.com/locations/Vancouver-British-Columbia/tides/latest</a:t>
            </a:r>
            <a:r>
              <a:rPr lang="en-CA" sz="2000" dirty="0"/>
              <a:t> </a:t>
            </a:r>
          </a:p>
        </p:txBody>
      </p:sp>
      <p:sp>
        <p:nvSpPr>
          <p:cNvPr id="4" name="AutoShape 2" descr="Moons of our Solar System: Week 1: 3.9 | OpenLearn - Open University">
            <a:extLst>
              <a:ext uri="{FF2B5EF4-FFF2-40B4-BE49-F238E27FC236}">
                <a16:creationId xmlns:a16="http://schemas.microsoft.com/office/drawing/2014/main" id="{DCB8A065-63CD-3084-AE62-9BADA0A143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Moons of our Solar System: Week 1: 3.9 | OpenLearn - Open University">
            <a:extLst>
              <a:ext uri="{FF2B5EF4-FFF2-40B4-BE49-F238E27FC236}">
                <a16:creationId xmlns:a16="http://schemas.microsoft.com/office/drawing/2014/main" id="{FA0E59F4-2CF6-FC4D-2FD6-9D9E9D50B411}"/>
              </a:ext>
            </a:extLst>
          </p:cNvPr>
          <p:cNvSpPr>
            <a:spLocks noChangeAspect="1" noChangeArrowheads="1"/>
          </p:cNvSpPr>
          <p:nvPr/>
        </p:nvSpPr>
        <p:spPr bwMode="auto">
          <a:xfrm>
            <a:off x="6798364" y="303790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a:extLst>
              <a:ext uri="{FF2B5EF4-FFF2-40B4-BE49-F238E27FC236}">
                <a16:creationId xmlns:a16="http://schemas.microsoft.com/office/drawing/2014/main" id="{93E9009A-FC08-B721-BCF2-BB8DBCB7ED71}"/>
              </a:ext>
            </a:extLst>
          </p:cNvPr>
          <p:cNvPicPr>
            <a:picLocks noChangeAspect="1"/>
          </p:cNvPicPr>
          <p:nvPr/>
        </p:nvPicPr>
        <p:blipFill>
          <a:blip r:embed="rId3"/>
          <a:stretch>
            <a:fillRect/>
          </a:stretch>
        </p:blipFill>
        <p:spPr>
          <a:xfrm>
            <a:off x="1344819" y="2361627"/>
            <a:ext cx="9502362" cy="4122300"/>
          </a:xfrm>
          <a:prstGeom prst="rect">
            <a:avLst/>
          </a:prstGeom>
        </p:spPr>
      </p:pic>
    </p:spTree>
    <p:extLst>
      <p:ext uri="{BB962C8B-B14F-4D97-AF65-F5344CB8AC3E}">
        <p14:creationId xmlns:p14="http://schemas.microsoft.com/office/powerpoint/2010/main" val="1055149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3CC0-020F-2B3D-6AF9-9C19CD738DFF}"/>
              </a:ext>
            </a:extLst>
          </p:cNvPr>
          <p:cNvSpPr>
            <a:spLocks noGrp="1"/>
          </p:cNvSpPr>
          <p:nvPr>
            <p:ph type="title"/>
          </p:nvPr>
        </p:nvSpPr>
        <p:spPr>
          <a:xfrm>
            <a:off x="427382" y="294861"/>
            <a:ext cx="8610600" cy="1293028"/>
          </a:xfrm>
        </p:spPr>
        <p:txBody>
          <a:bodyPr/>
          <a:lstStyle/>
          <a:p>
            <a:pPr algn="l"/>
            <a:r>
              <a:rPr lang="en-CA" dirty="0"/>
              <a:t>Tides</a:t>
            </a:r>
          </a:p>
        </p:txBody>
      </p:sp>
      <p:sp>
        <p:nvSpPr>
          <p:cNvPr id="3" name="Content Placeholder 2">
            <a:extLst>
              <a:ext uri="{FF2B5EF4-FFF2-40B4-BE49-F238E27FC236}">
                <a16:creationId xmlns:a16="http://schemas.microsoft.com/office/drawing/2014/main" id="{6F77105B-E892-538C-BCEA-D5A485B11C71}"/>
              </a:ext>
            </a:extLst>
          </p:cNvPr>
          <p:cNvSpPr>
            <a:spLocks noGrp="1"/>
          </p:cNvSpPr>
          <p:nvPr>
            <p:ph idx="1"/>
          </p:nvPr>
        </p:nvSpPr>
        <p:spPr>
          <a:xfrm>
            <a:off x="685800" y="1587890"/>
            <a:ext cx="4613564" cy="4975250"/>
          </a:xfrm>
        </p:spPr>
        <p:txBody>
          <a:bodyPr>
            <a:normAutofit lnSpcReduction="10000"/>
          </a:bodyPr>
          <a:lstStyle/>
          <a:p>
            <a:r>
              <a:rPr lang="en-CA" sz="2400" dirty="0"/>
              <a:t>The Earth, Moon, and Sun all pull on each other with gravitational force. This results in tides. </a:t>
            </a:r>
          </a:p>
          <a:p>
            <a:r>
              <a:rPr lang="en-CA" sz="2400" b="1" dirty="0"/>
              <a:t>Tide</a:t>
            </a:r>
            <a:r>
              <a:rPr lang="en-CA" sz="2400" dirty="0"/>
              <a:t>: the rising and falling of water levels (usually twice a day)</a:t>
            </a:r>
            <a:endParaRPr lang="en-CA" sz="2400" b="1" dirty="0"/>
          </a:p>
          <a:p>
            <a:r>
              <a:rPr lang="en-CA" sz="2400" b="1" dirty="0"/>
              <a:t>Spring</a:t>
            </a:r>
            <a:r>
              <a:rPr lang="en-CA" sz="2400" dirty="0"/>
              <a:t> tides: very dramatic; when the gravity of the Moon and Sun pull in the same direction</a:t>
            </a:r>
          </a:p>
          <a:p>
            <a:r>
              <a:rPr lang="en-CA" sz="2400" b="1" dirty="0"/>
              <a:t>Neap</a:t>
            </a:r>
            <a:r>
              <a:rPr lang="en-CA" sz="2400" dirty="0"/>
              <a:t> tides: weak; when the Moon and Sun pull in different directions</a:t>
            </a:r>
          </a:p>
        </p:txBody>
      </p:sp>
      <p:sp>
        <p:nvSpPr>
          <p:cNvPr id="4" name="AutoShape 2" descr="Moons of our Solar System: Week 1: 3.9 | OpenLearn - Open University">
            <a:extLst>
              <a:ext uri="{FF2B5EF4-FFF2-40B4-BE49-F238E27FC236}">
                <a16:creationId xmlns:a16="http://schemas.microsoft.com/office/drawing/2014/main" id="{DCB8A065-63CD-3084-AE62-9BADA0A143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Moons of our Solar System: Week 1: 3.9 | OpenLearn - Open University">
            <a:extLst>
              <a:ext uri="{FF2B5EF4-FFF2-40B4-BE49-F238E27FC236}">
                <a16:creationId xmlns:a16="http://schemas.microsoft.com/office/drawing/2014/main" id="{FA0E59F4-2CF6-FC4D-2FD6-9D9E9D50B411}"/>
              </a:ext>
            </a:extLst>
          </p:cNvPr>
          <p:cNvSpPr>
            <a:spLocks noChangeAspect="1" noChangeArrowheads="1"/>
          </p:cNvSpPr>
          <p:nvPr/>
        </p:nvSpPr>
        <p:spPr bwMode="auto">
          <a:xfrm>
            <a:off x="6798364" y="303790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2296" name="Picture 8">
            <a:extLst>
              <a:ext uri="{FF2B5EF4-FFF2-40B4-BE49-F238E27FC236}">
                <a16:creationId xmlns:a16="http://schemas.microsoft.com/office/drawing/2014/main" id="{DDB92A32-EA66-AE5B-E4A3-35F72916C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826" y="1702131"/>
            <a:ext cx="6323652" cy="421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3CC0-020F-2B3D-6AF9-9C19CD738DFF}"/>
              </a:ext>
            </a:extLst>
          </p:cNvPr>
          <p:cNvSpPr>
            <a:spLocks noGrp="1"/>
          </p:cNvSpPr>
          <p:nvPr>
            <p:ph type="title"/>
          </p:nvPr>
        </p:nvSpPr>
        <p:spPr>
          <a:xfrm>
            <a:off x="427382" y="294861"/>
            <a:ext cx="8610600" cy="1293028"/>
          </a:xfrm>
        </p:spPr>
        <p:txBody>
          <a:bodyPr/>
          <a:lstStyle/>
          <a:p>
            <a:pPr algn="l"/>
            <a:r>
              <a:rPr lang="en-CA" dirty="0"/>
              <a:t>Tides</a:t>
            </a:r>
          </a:p>
        </p:txBody>
      </p:sp>
      <p:pic>
        <p:nvPicPr>
          <p:cNvPr id="11270" name="Picture 6" descr="How the Tides are Created - Cabrillo National Monument (U.S. National Park  Service) - Cabrillo Field Notes">
            <a:extLst>
              <a:ext uri="{FF2B5EF4-FFF2-40B4-BE49-F238E27FC236}">
                <a16:creationId xmlns:a16="http://schemas.microsoft.com/office/drawing/2014/main" id="{DEFADDF2-E954-E8D1-782F-543DD78B5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55295"/>
            <a:ext cx="5557520" cy="590486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42C5B14-F5DD-4C52-DA5E-1135DAC6E859}"/>
              </a:ext>
            </a:extLst>
          </p:cNvPr>
          <p:cNvSpPr>
            <a:spLocks noGrp="1"/>
          </p:cNvSpPr>
          <p:nvPr>
            <p:ph idx="1"/>
          </p:nvPr>
        </p:nvSpPr>
        <p:spPr>
          <a:xfrm>
            <a:off x="685800" y="1587890"/>
            <a:ext cx="4613564" cy="4975250"/>
          </a:xfrm>
        </p:spPr>
        <p:txBody>
          <a:bodyPr>
            <a:normAutofit lnSpcReduction="10000"/>
          </a:bodyPr>
          <a:lstStyle/>
          <a:p>
            <a:r>
              <a:rPr lang="en-CA" sz="2400" dirty="0"/>
              <a:t>The Earth, Moon, and Sun all pull on each other with gravitational force. This results in tides. </a:t>
            </a:r>
          </a:p>
          <a:p>
            <a:r>
              <a:rPr lang="en-CA" sz="2400" b="1" dirty="0"/>
              <a:t>Tide</a:t>
            </a:r>
            <a:r>
              <a:rPr lang="en-CA" sz="2400" dirty="0"/>
              <a:t>: the rising and falling of water levels (usually twice a day)</a:t>
            </a:r>
            <a:endParaRPr lang="en-CA" sz="2400" b="1" dirty="0"/>
          </a:p>
          <a:p>
            <a:r>
              <a:rPr lang="en-CA" sz="2400" b="1" dirty="0"/>
              <a:t>Spring</a:t>
            </a:r>
            <a:r>
              <a:rPr lang="en-CA" sz="2400" dirty="0"/>
              <a:t> tides: very dramatic; when the gravity of the Moon and Sun pull in the same direction</a:t>
            </a:r>
          </a:p>
          <a:p>
            <a:r>
              <a:rPr lang="en-CA" sz="2400" b="1" dirty="0"/>
              <a:t>Neap</a:t>
            </a:r>
            <a:r>
              <a:rPr lang="en-CA" sz="2400" dirty="0"/>
              <a:t> tides: weak; when the Moon and Sun pull in different directions</a:t>
            </a:r>
          </a:p>
        </p:txBody>
      </p:sp>
    </p:spTree>
    <p:extLst>
      <p:ext uri="{BB962C8B-B14F-4D97-AF65-F5344CB8AC3E}">
        <p14:creationId xmlns:p14="http://schemas.microsoft.com/office/powerpoint/2010/main" val="243929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3CC0-020F-2B3D-6AF9-9C19CD738DFF}"/>
              </a:ext>
            </a:extLst>
          </p:cNvPr>
          <p:cNvSpPr>
            <a:spLocks noGrp="1"/>
          </p:cNvSpPr>
          <p:nvPr>
            <p:ph type="title"/>
          </p:nvPr>
        </p:nvSpPr>
        <p:spPr>
          <a:xfrm>
            <a:off x="427382" y="294861"/>
            <a:ext cx="8610600" cy="1293028"/>
          </a:xfrm>
        </p:spPr>
        <p:txBody>
          <a:bodyPr/>
          <a:lstStyle/>
          <a:p>
            <a:pPr algn="l"/>
            <a:r>
              <a:rPr lang="en-CA" dirty="0"/>
              <a:t>Tides</a:t>
            </a:r>
          </a:p>
        </p:txBody>
      </p:sp>
      <p:pic>
        <p:nvPicPr>
          <p:cNvPr id="11266" name="Picture 2" descr="The astronomical origin of tides for sailors.">
            <a:extLst>
              <a:ext uri="{FF2B5EF4-FFF2-40B4-BE49-F238E27FC236}">
                <a16:creationId xmlns:a16="http://schemas.microsoft.com/office/drawing/2014/main" id="{69B1BB9A-A0E7-4F43-1960-86C9B199A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364" y="210360"/>
            <a:ext cx="6768946" cy="63527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21A6EED-7164-99BE-F790-D0BF8E32DF64}"/>
              </a:ext>
            </a:extLst>
          </p:cNvPr>
          <p:cNvSpPr>
            <a:spLocks noGrp="1"/>
          </p:cNvSpPr>
          <p:nvPr>
            <p:ph idx="1"/>
          </p:nvPr>
        </p:nvSpPr>
        <p:spPr>
          <a:xfrm>
            <a:off x="685800" y="1587890"/>
            <a:ext cx="4613564" cy="4975250"/>
          </a:xfrm>
        </p:spPr>
        <p:txBody>
          <a:bodyPr>
            <a:normAutofit lnSpcReduction="10000"/>
          </a:bodyPr>
          <a:lstStyle/>
          <a:p>
            <a:r>
              <a:rPr lang="en-CA" sz="2400" dirty="0"/>
              <a:t>The Earth, Moon, and Sun all pull on each other with gravitational force. This results in tides. </a:t>
            </a:r>
          </a:p>
          <a:p>
            <a:r>
              <a:rPr lang="en-CA" sz="2400" b="1" dirty="0"/>
              <a:t>Tide</a:t>
            </a:r>
            <a:r>
              <a:rPr lang="en-CA" sz="2400" dirty="0"/>
              <a:t>: the rising and falling of water levels (usually twice a day)</a:t>
            </a:r>
            <a:endParaRPr lang="en-CA" sz="2400" b="1" dirty="0"/>
          </a:p>
          <a:p>
            <a:r>
              <a:rPr lang="en-CA" sz="2400" b="1" dirty="0"/>
              <a:t>Spring</a:t>
            </a:r>
            <a:r>
              <a:rPr lang="en-CA" sz="2400" dirty="0"/>
              <a:t> tides: very dramatic; when the gravity of the Moon and Sun pull in the same direction</a:t>
            </a:r>
          </a:p>
          <a:p>
            <a:r>
              <a:rPr lang="en-CA" sz="2400" b="1" dirty="0"/>
              <a:t>Neap</a:t>
            </a:r>
            <a:r>
              <a:rPr lang="en-CA" sz="2400" dirty="0"/>
              <a:t> tides: weak; when the Moon and Sun pull in different directions</a:t>
            </a:r>
          </a:p>
        </p:txBody>
      </p:sp>
    </p:spTree>
    <p:extLst>
      <p:ext uri="{BB962C8B-B14F-4D97-AF65-F5344CB8AC3E}">
        <p14:creationId xmlns:p14="http://schemas.microsoft.com/office/powerpoint/2010/main" val="105370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C0FD-B58B-40DE-23FF-EA10FD3D9ECD}"/>
              </a:ext>
            </a:extLst>
          </p:cNvPr>
          <p:cNvSpPr>
            <a:spLocks noGrp="1"/>
          </p:cNvSpPr>
          <p:nvPr>
            <p:ph type="title"/>
          </p:nvPr>
        </p:nvSpPr>
        <p:spPr/>
        <p:txBody>
          <a:bodyPr/>
          <a:lstStyle/>
          <a:p>
            <a:endParaRPr lang="en-CA"/>
          </a:p>
        </p:txBody>
      </p:sp>
      <p:pic>
        <p:nvPicPr>
          <p:cNvPr id="2050" name="Picture 2" descr="360 Degree Protractor – Daisy Paper">
            <a:extLst>
              <a:ext uri="{FF2B5EF4-FFF2-40B4-BE49-F238E27FC236}">
                <a16:creationId xmlns:a16="http://schemas.microsoft.com/office/drawing/2014/main" id="{35E45EB3-A151-9066-3CB4-53512AB21C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5259" y="1690688"/>
            <a:ext cx="56319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E476-35D9-D69A-C129-1E8BEA8C7B6D}"/>
              </a:ext>
            </a:extLst>
          </p:cNvPr>
          <p:cNvSpPr>
            <a:spLocks noGrp="1"/>
          </p:cNvSpPr>
          <p:nvPr>
            <p:ph type="title"/>
          </p:nvPr>
        </p:nvSpPr>
        <p:spPr>
          <a:xfrm>
            <a:off x="876693" y="394151"/>
            <a:ext cx="5882922" cy="1616203"/>
          </a:xfrm>
        </p:spPr>
        <p:txBody>
          <a:bodyPr anchor="b">
            <a:normAutofit/>
          </a:bodyPr>
          <a:lstStyle/>
          <a:p>
            <a:pPr algn="l"/>
            <a:r>
              <a:rPr lang="en-CA" dirty="0"/>
              <a:t>Earth’s Revolution </a:t>
            </a:r>
          </a:p>
        </p:txBody>
      </p:sp>
      <p:sp>
        <p:nvSpPr>
          <p:cNvPr id="3" name="Content Placeholder 2">
            <a:extLst>
              <a:ext uri="{FF2B5EF4-FFF2-40B4-BE49-F238E27FC236}">
                <a16:creationId xmlns:a16="http://schemas.microsoft.com/office/drawing/2014/main" id="{57F0126A-D8B1-75D8-AAF2-780F8EB01EAC}"/>
              </a:ext>
            </a:extLst>
          </p:cNvPr>
          <p:cNvSpPr>
            <a:spLocks noGrp="1"/>
          </p:cNvSpPr>
          <p:nvPr>
            <p:ph idx="1"/>
          </p:nvPr>
        </p:nvSpPr>
        <p:spPr>
          <a:xfrm>
            <a:off x="876693" y="2533476"/>
            <a:ext cx="4007823" cy="3447832"/>
          </a:xfrm>
        </p:spPr>
        <p:txBody>
          <a:bodyPr anchor="t">
            <a:normAutofit lnSpcReduction="10000"/>
          </a:bodyPr>
          <a:lstStyle/>
          <a:p>
            <a:r>
              <a:rPr lang="en-CA" sz="2800" dirty="0"/>
              <a:t>Earth revolves around the Sun once every 365 days, 6 hours, 9 minutes.</a:t>
            </a:r>
          </a:p>
          <a:p>
            <a:r>
              <a:rPr lang="en-CA" sz="2800" dirty="0"/>
              <a:t>Earth revolves in a counterclockwise direction (right hand rule)</a:t>
            </a:r>
          </a:p>
        </p:txBody>
      </p:sp>
      <p:pic>
        <p:nvPicPr>
          <p:cNvPr id="5122" name="Picture 2" descr="Michael Gallagher Astronomy - Solar System - Planetary Motions Orbit">
            <a:extLst>
              <a:ext uri="{FF2B5EF4-FFF2-40B4-BE49-F238E27FC236}">
                <a16:creationId xmlns:a16="http://schemas.microsoft.com/office/drawing/2014/main" id="{550D202B-6F25-2D7B-EB31-47407B93AA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7672" y="2533476"/>
            <a:ext cx="6389346" cy="336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5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0CA5-3398-DD19-20F5-5B11632D5FB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487A117-D630-6AA3-F5B5-2FBCE1094072}"/>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3769368B-CF0A-F444-A6A9-7BC4634C3F3F}"/>
              </a:ext>
            </a:extLst>
          </p:cNvPr>
          <p:cNvPicPr>
            <a:picLocks noChangeAspect="1"/>
          </p:cNvPicPr>
          <p:nvPr/>
        </p:nvPicPr>
        <p:blipFill>
          <a:blip r:embed="rId2"/>
          <a:stretch>
            <a:fillRect/>
          </a:stretch>
        </p:blipFill>
        <p:spPr>
          <a:xfrm>
            <a:off x="0" y="179412"/>
            <a:ext cx="12192000" cy="6499175"/>
          </a:xfrm>
          <a:prstGeom prst="rect">
            <a:avLst/>
          </a:prstGeom>
        </p:spPr>
      </p:pic>
    </p:spTree>
    <p:extLst>
      <p:ext uri="{BB962C8B-B14F-4D97-AF65-F5344CB8AC3E}">
        <p14:creationId xmlns:p14="http://schemas.microsoft.com/office/powerpoint/2010/main" val="234154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22A0-D91B-6C2C-3F1C-71D0889BCBE9}"/>
              </a:ext>
            </a:extLst>
          </p:cNvPr>
          <p:cNvSpPr>
            <a:spLocks noGrp="1"/>
          </p:cNvSpPr>
          <p:nvPr>
            <p:ph type="title"/>
          </p:nvPr>
        </p:nvSpPr>
        <p:spPr/>
        <p:txBody>
          <a:bodyPr/>
          <a:lstStyle/>
          <a:p>
            <a:r>
              <a:rPr lang="en-CA" dirty="0"/>
              <a:t>How Long is a Year?</a:t>
            </a:r>
          </a:p>
        </p:txBody>
      </p:sp>
      <p:sp>
        <p:nvSpPr>
          <p:cNvPr id="3" name="Content Placeholder 2">
            <a:extLst>
              <a:ext uri="{FF2B5EF4-FFF2-40B4-BE49-F238E27FC236}">
                <a16:creationId xmlns:a16="http://schemas.microsoft.com/office/drawing/2014/main" id="{E10BAA53-6FD3-041C-286F-BD99E0C70B2E}"/>
              </a:ext>
            </a:extLst>
          </p:cNvPr>
          <p:cNvSpPr>
            <a:spLocks noGrp="1"/>
          </p:cNvSpPr>
          <p:nvPr>
            <p:ph idx="1"/>
          </p:nvPr>
        </p:nvSpPr>
        <p:spPr/>
        <p:txBody>
          <a:bodyPr>
            <a:noAutofit/>
          </a:bodyPr>
          <a:lstStyle/>
          <a:p>
            <a:r>
              <a:rPr lang="en-CA" sz="3200" dirty="0"/>
              <a:t>Julian Calendar (Julius Caesar, 45 B.C.)</a:t>
            </a:r>
          </a:p>
          <a:p>
            <a:pPr lvl="1"/>
            <a:r>
              <a:rPr lang="en-CA" sz="3200" dirty="0"/>
              <a:t>365.5 days long (leap year every 4 years)</a:t>
            </a:r>
          </a:p>
          <a:p>
            <a:r>
              <a:rPr lang="en-CA" sz="3200" dirty="0"/>
              <a:t>Gregorian Calendar (Pope Gregory XII, 1582) </a:t>
            </a:r>
          </a:p>
          <a:p>
            <a:pPr lvl="1"/>
            <a:r>
              <a:rPr lang="en-CA" sz="3200" dirty="0"/>
              <a:t>365.2425 days long (leap year every 4 years except in years that are divisible by 100 but not by 400…1700, 1800, 1900 not leap years but 2000 was)</a:t>
            </a:r>
          </a:p>
          <a:p>
            <a:r>
              <a:rPr lang="en-CA" sz="3200" dirty="0"/>
              <a:t>Easter: “the first Sunday after the day with the first full moon after the spring equinox of the year”</a:t>
            </a:r>
          </a:p>
        </p:txBody>
      </p:sp>
    </p:spTree>
    <p:extLst>
      <p:ext uri="{BB962C8B-B14F-4D97-AF65-F5344CB8AC3E}">
        <p14:creationId xmlns:p14="http://schemas.microsoft.com/office/powerpoint/2010/main" val="36161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0F0A-36CB-2772-B1C2-ABDDBFF9EAB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C75ED9E-9A8E-7963-B389-2351A4934360}"/>
              </a:ext>
            </a:extLst>
          </p:cNvPr>
          <p:cNvSpPr>
            <a:spLocks noGrp="1"/>
          </p:cNvSpPr>
          <p:nvPr>
            <p:ph idx="1"/>
          </p:nvPr>
        </p:nvSpPr>
        <p:spPr/>
        <p:txBody>
          <a:bodyPr/>
          <a:lstStyle/>
          <a:p>
            <a:endParaRPr lang="en-CA"/>
          </a:p>
        </p:txBody>
      </p:sp>
      <p:pic>
        <p:nvPicPr>
          <p:cNvPr id="9218" name="Picture 2" descr="No photo description available.">
            <a:extLst>
              <a:ext uri="{FF2B5EF4-FFF2-40B4-BE49-F238E27FC236}">
                <a16:creationId xmlns:a16="http://schemas.microsoft.com/office/drawing/2014/main" id="{D1F600A9-F6D2-D762-81A5-32F67C8EB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881" y="639"/>
            <a:ext cx="9197119" cy="685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3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1822-FD90-8AC5-B122-FFFE4B34364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54B8ECC-9755-90F8-F4DA-B84AD9CFE968}"/>
              </a:ext>
            </a:extLst>
          </p:cNvPr>
          <p:cNvSpPr>
            <a:spLocks noGrp="1"/>
          </p:cNvSpPr>
          <p:nvPr>
            <p:ph idx="1"/>
          </p:nvPr>
        </p:nvSpPr>
        <p:spPr/>
        <p:txBody>
          <a:bodyPr/>
          <a:lstStyle/>
          <a:p>
            <a:endParaRPr lang="en-CA"/>
          </a:p>
        </p:txBody>
      </p:sp>
      <p:pic>
        <p:nvPicPr>
          <p:cNvPr id="10242" name="Picture 2">
            <a:extLst>
              <a:ext uri="{FF2B5EF4-FFF2-40B4-BE49-F238E27FC236}">
                <a16:creationId xmlns:a16="http://schemas.microsoft.com/office/drawing/2014/main" id="{B8810AC4-A246-BF61-CF9C-09D26B336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900"/>
            <a:ext cx="12192000" cy="43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9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582B-6F46-EBB0-299E-91B98FE84F8C}"/>
              </a:ext>
            </a:extLst>
          </p:cNvPr>
          <p:cNvSpPr>
            <a:spLocks noGrp="1"/>
          </p:cNvSpPr>
          <p:nvPr>
            <p:ph type="title"/>
          </p:nvPr>
        </p:nvSpPr>
        <p:spPr/>
        <p:txBody>
          <a:bodyPr/>
          <a:lstStyle/>
          <a:p>
            <a:r>
              <a:rPr lang="en-CA" dirty="0"/>
              <a:t>Moon’s Revolution</a:t>
            </a:r>
          </a:p>
        </p:txBody>
      </p:sp>
      <p:sp>
        <p:nvSpPr>
          <p:cNvPr id="3" name="Content Placeholder 2">
            <a:extLst>
              <a:ext uri="{FF2B5EF4-FFF2-40B4-BE49-F238E27FC236}">
                <a16:creationId xmlns:a16="http://schemas.microsoft.com/office/drawing/2014/main" id="{8F0B8983-4EEF-7E90-278F-A1B3EAAC1FE9}"/>
              </a:ext>
            </a:extLst>
          </p:cNvPr>
          <p:cNvSpPr>
            <a:spLocks noGrp="1"/>
          </p:cNvSpPr>
          <p:nvPr>
            <p:ph idx="1"/>
          </p:nvPr>
        </p:nvSpPr>
        <p:spPr/>
        <p:txBody>
          <a:bodyPr>
            <a:normAutofit/>
          </a:bodyPr>
          <a:lstStyle/>
          <a:p>
            <a:r>
              <a:rPr lang="en-CA" sz="2800" dirty="0"/>
              <a:t>Moon revolves around the Earth once every 27.3 days </a:t>
            </a:r>
          </a:p>
          <a:p>
            <a:r>
              <a:rPr lang="en-CA" sz="2800" dirty="0"/>
              <a:t>Moon revolves in a counterclockwise direction </a:t>
            </a:r>
          </a:p>
          <a:p>
            <a:r>
              <a:rPr lang="en-CA" sz="2800" dirty="0"/>
              <a:t>As viewed from Earth, the Moon undergoes cycles of Lunar Phases</a:t>
            </a:r>
          </a:p>
          <a:p>
            <a:pPr lvl="1"/>
            <a:r>
              <a:rPr lang="en-CA" sz="2800" dirty="0"/>
              <a:t>29.5 days from New Moon to New Moon</a:t>
            </a:r>
          </a:p>
        </p:txBody>
      </p:sp>
    </p:spTree>
    <p:extLst>
      <p:ext uri="{BB962C8B-B14F-4D97-AF65-F5344CB8AC3E}">
        <p14:creationId xmlns:p14="http://schemas.microsoft.com/office/powerpoint/2010/main" val="375927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BA11-59CE-8E39-EDB7-9C41EC094BBA}"/>
              </a:ext>
            </a:extLst>
          </p:cNvPr>
          <p:cNvSpPr>
            <a:spLocks noGrp="1"/>
          </p:cNvSpPr>
          <p:nvPr>
            <p:ph type="title"/>
          </p:nvPr>
        </p:nvSpPr>
        <p:spPr/>
        <p:txBody>
          <a:bodyPr/>
          <a:lstStyle/>
          <a:p>
            <a:r>
              <a:rPr lang="en-CA" dirty="0"/>
              <a:t>Activity</a:t>
            </a:r>
          </a:p>
        </p:txBody>
      </p:sp>
      <p:sp>
        <p:nvSpPr>
          <p:cNvPr id="3" name="Content Placeholder 2">
            <a:extLst>
              <a:ext uri="{FF2B5EF4-FFF2-40B4-BE49-F238E27FC236}">
                <a16:creationId xmlns:a16="http://schemas.microsoft.com/office/drawing/2014/main" id="{445F0090-FAEC-6349-6001-C71F6234DB75}"/>
              </a:ext>
            </a:extLst>
          </p:cNvPr>
          <p:cNvSpPr>
            <a:spLocks noGrp="1"/>
          </p:cNvSpPr>
          <p:nvPr>
            <p:ph idx="1"/>
          </p:nvPr>
        </p:nvSpPr>
        <p:spPr>
          <a:xfrm>
            <a:off x="685800" y="2194560"/>
            <a:ext cx="10820400" cy="4530331"/>
          </a:xfrm>
        </p:spPr>
        <p:txBody>
          <a:bodyPr>
            <a:normAutofit/>
          </a:bodyPr>
          <a:lstStyle/>
          <a:p>
            <a:r>
              <a:rPr lang="en-CA" dirty="0"/>
              <a:t>Experience the lunar phases for yourself.</a:t>
            </a:r>
          </a:p>
          <a:p>
            <a:r>
              <a:rPr lang="en-CA" dirty="0"/>
              <a:t>Hold the stick between your fingers at arm’s length. The ‘ball’ will be the moon, and your head will be the Earth. </a:t>
            </a:r>
          </a:p>
          <a:p>
            <a:r>
              <a:rPr lang="en-CA" dirty="0"/>
              <a:t>Stand with the ball directly in the way of the light (“New Moon”). Then, rotate your arm/body in a counterclockwise direction and observe how the appearance of the Moon changes. </a:t>
            </a:r>
          </a:p>
          <a:p>
            <a:pPr marL="0" indent="0">
              <a:buNone/>
            </a:pPr>
            <a:endParaRPr lang="en-CA" dirty="0"/>
          </a:p>
          <a:p>
            <a:pPr marL="457200" indent="-457200">
              <a:buAutoNum type="arabicParenR"/>
            </a:pPr>
            <a:r>
              <a:rPr lang="en-CA" dirty="0"/>
              <a:t>What side of the moon becomes visible (lit up) first?</a:t>
            </a:r>
          </a:p>
          <a:p>
            <a:pPr marL="457200" indent="-457200">
              <a:buAutoNum type="arabicParenR"/>
            </a:pPr>
            <a:r>
              <a:rPr lang="en-CA" dirty="0"/>
              <a:t>Draw the appearance of the moon every 1/8</a:t>
            </a:r>
            <a:r>
              <a:rPr lang="en-CA" baseline="30000" dirty="0"/>
              <a:t>th</a:t>
            </a:r>
            <a:r>
              <a:rPr lang="en-CA" dirty="0"/>
              <a:t> of a rotation. </a:t>
            </a:r>
          </a:p>
          <a:p>
            <a:pPr marL="457200" indent="-457200">
              <a:buAutoNum type="arabicParenR"/>
            </a:pPr>
            <a:endParaRPr lang="en-CA" dirty="0"/>
          </a:p>
          <a:p>
            <a:pPr marL="0" indent="0">
              <a:buNone/>
            </a:pPr>
            <a:r>
              <a:rPr lang="en-CA" dirty="0"/>
              <a:t>Video: </a:t>
            </a:r>
            <a:r>
              <a:rPr lang="en-CA" dirty="0">
                <a:hlinkClick r:id="rId2"/>
              </a:rPr>
              <a:t>https://www.youtube.com/watch?v=SDhlPEMkiOo</a:t>
            </a:r>
            <a:r>
              <a:rPr lang="en-CA" dirty="0"/>
              <a:t> </a:t>
            </a:r>
          </a:p>
        </p:txBody>
      </p:sp>
    </p:spTree>
    <p:extLst>
      <p:ext uri="{BB962C8B-B14F-4D97-AF65-F5344CB8AC3E}">
        <p14:creationId xmlns:p14="http://schemas.microsoft.com/office/powerpoint/2010/main" val="113220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A1ED-851C-1007-BCD0-8C1D9C79EDF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2A80674-EA43-D3D9-2606-6D77F78263C9}"/>
              </a:ext>
            </a:extLst>
          </p:cNvPr>
          <p:cNvSpPr>
            <a:spLocks noGrp="1"/>
          </p:cNvSpPr>
          <p:nvPr>
            <p:ph idx="1"/>
          </p:nvPr>
        </p:nvSpPr>
        <p:spPr/>
        <p:txBody>
          <a:bodyPr/>
          <a:lstStyle/>
          <a:p>
            <a:endParaRPr lang="en-CA"/>
          </a:p>
        </p:txBody>
      </p:sp>
      <p:pic>
        <p:nvPicPr>
          <p:cNvPr id="3074" name="Picture 2" descr="Phases of the Moon">
            <a:extLst>
              <a:ext uri="{FF2B5EF4-FFF2-40B4-BE49-F238E27FC236}">
                <a16:creationId xmlns:a16="http://schemas.microsoft.com/office/drawing/2014/main" id="{AE3645B6-A132-AB2F-AE6D-F46FD3D3F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388" y="1847393"/>
            <a:ext cx="7404100" cy="41586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9AE37E-5911-12B2-5DA4-0F68B861107E}"/>
              </a:ext>
            </a:extLst>
          </p:cNvPr>
          <p:cNvPicPr>
            <a:picLocks noChangeAspect="1"/>
          </p:cNvPicPr>
          <p:nvPr/>
        </p:nvPicPr>
        <p:blipFill>
          <a:blip r:embed="rId3"/>
          <a:stretch>
            <a:fillRect/>
          </a:stretch>
        </p:blipFill>
        <p:spPr>
          <a:xfrm>
            <a:off x="82653" y="2057401"/>
            <a:ext cx="5175686" cy="3761328"/>
          </a:xfrm>
          <a:prstGeom prst="rect">
            <a:avLst/>
          </a:prstGeom>
        </p:spPr>
      </p:pic>
    </p:spTree>
    <p:extLst>
      <p:ext uri="{BB962C8B-B14F-4D97-AF65-F5344CB8AC3E}">
        <p14:creationId xmlns:p14="http://schemas.microsoft.com/office/powerpoint/2010/main" val="42857931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2683</TotalTime>
  <Words>1565</Words>
  <Application>Microsoft Office PowerPoint</Application>
  <PresentationFormat>Widescreen</PresentationFormat>
  <Paragraphs>141</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Century Gothic</vt:lpstr>
      <vt:lpstr>Wingdings</vt:lpstr>
      <vt:lpstr>Vapor Trail</vt:lpstr>
      <vt:lpstr>Lunar Phases and Eclipses</vt:lpstr>
      <vt:lpstr>Eclipses: What Are They?</vt:lpstr>
      <vt:lpstr>Earth’s Revolution </vt:lpstr>
      <vt:lpstr>How Long is a Year?</vt:lpstr>
      <vt:lpstr>PowerPoint Presentation</vt:lpstr>
      <vt:lpstr>PowerPoint Presentation</vt:lpstr>
      <vt:lpstr>Moon’s Revolution</vt:lpstr>
      <vt:lpstr>Activity</vt:lpstr>
      <vt:lpstr>PowerPoint Presentation</vt:lpstr>
      <vt:lpstr>PowerPoint Presentation</vt:lpstr>
      <vt:lpstr>Moon’s Revolution</vt:lpstr>
      <vt:lpstr>Moon’s Revolution</vt:lpstr>
      <vt:lpstr>What is an eclipse?</vt:lpstr>
      <vt:lpstr>Eclipses Overview</vt:lpstr>
      <vt:lpstr>Solar Eclipses are Awesome</vt:lpstr>
      <vt:lpstr>Solar Eclipses are Awesome</vt:lpstr>
      <vt:lpstr>The timing of eclipses</vt:lpstr>
      <vt:lpstr>The Saros Cycle</vt:lpstr>
      <vt:lpstr>The Saros Cycle</vt:lpstr>
      <vt:lpstr>The timing of eclipses</vt:lpstr>
      <vt:lpstr>The timing of eclipses</vt:lpstr>
      <vt:lpstr>Why solar eclipses are special</vt:lpstr>
      <vt:lpstr>PowerPoint Presentation</vt:lpstr>
      <vt:lpstr>Why solar eclipses are special</vt:lpstr>
      <vt:lpstr>Tides</vt:lpstr>
      <vt:lpstr>Tides</vt:lpstr>
      <vt:lpstr>Tides</vt:lpstr>
      <vt:lpstr>Tides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Au</dc:creator>
  <cp:lastModifiedBy>Linda Au</cp:lastModifiedBy>
  <cp:revision>7</cp:revision>
  <dcterms:created xsi:type="dcterms:W3CDTF">2024-04-03T22:41:32Z</dcterms:created>
  <dcterms:modified xsi:type="dcterms:W3CDTF">2024-04-05T19:25:12Z</dcterms:modified>
</cp:coreProperties>
</file>