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1" r:id="rId2"/>
    <p:sldId id="256" r:id="rId3"/>
    <p:sldId id="276" r:id="rId4"/>
    <p:sldId id="257" r:id="rId5"/>
    <p:sldId id="303" r:id="rId6"/>
    <p:sldId id="258" r:id="rId7"/>
    <p:sldId id="304" r:id="rId8"/>
    <p:sldId id="282" r:id="rId9"/>
    <p:sldId id="283" r:id="rId10"/>
    <p:sldId id="305" r:id="rId11"/>
    <p:sldId id="281" r:id="rId12"/>
    <p:sldId id="284" r:id="rId13"/>
    <p:sldId id="285" r:id="rId14"/>
    <p:sldId id="292" r:id="rId15"/>
    <p:sldId id="306" r:id="rId16"/>
    <p:sldId id="259" r:id="rId17"/>
    <p:sldId id="297" r:id="rId18"/>
    <p:sldId id="295" r:id="rId19"/>
    <p:sldId id="296" r:id="rId20"/>
    <p:sldId id="302" r:id="rId21"/>
    <p:sldId id="280" r:id="rId22"/>
    <p:sldId id="291" r:id="rId23"/>
    <p:sldId id="290" r:id="rId24"/>
    <p:sldId id="277" r:id="rId25"/>
    <p:sldId id="275" r:id="rId26"/>
    <p:sldId id="260" r:id="rId27"/>
    <p:sldId id="286" r:id="rId28"/>
    <p:sldId id="287" r:id="rId29"/>
    <p:sldId id="288" r:id="rId30"/>
    <p:sldId id="299" r:id="rId31"/>
    <p:sldId id="300" r:id="rId32"/>
    <p:sldId id="289" r:id="rId33"/>
    <p:sldId id="301" r:id="rId34"/>
    <p:sldId id="278" r:id="rId35"/>
    <p:sldId id="279" r:id="rId36"/>
    <p:sldId id="264" r:id="rId37"/>
    <p:sldId id="271" r:id="rId3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CDE"/>
    <a:srgbClr val="5C9ACB"/>
    <a:srgbClr val="20C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3859" autoAdjust="0"/>
  </p:normalViewPr>
  <p:slideViewPr>
    <p:cSldViewPr snapToGrid="0">
      <p:cViewPr varScale="1">
        <p:scale>
          <a:sx n="74" d="100"/>
          <a:sy n="74" d="100"/>
        </p:scale>
        <p:origin x="174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23010C-8C34-49FF-802D-9C21F54F0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80106-9B3B-4CBF-90A4-97BFECED2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4ED73-B63D-4983-BCA9-C9F08658A395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C5AE818-C060-4327-B5C6-B4D47E6E2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0F418A-503E-4CA5-BE3E-A5F82CBF1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A6FA5-9B3D-42D6-9151-51A3906C0FC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9CF58-9B39-46D9-B78B-56E297104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D80B36-0882-4136-9147-D25F94A3CFE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D363661B-3A02-435E-92EC-0D1FD3FEB1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5701010-3C7E-44EA-9731-464277D791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65642926-17C3-40CF-8333-D874CF71F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BC55A0-FD0D-4B78-8F60-A7A374967757}" type="slidenum">
              <a:rPr lang="en-CA" altLang="en-US">
                <a:latin typeface="Calibri" panose="020F0502020204030204" pitchFamily="34" charset="0"/>
              </a:rPr>
              <a:pPr/>
              <a:t>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12140532-C03C-4E17-9F89-C38667E40A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A4BB8765-E87C-45F0-B883-A62EF88540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7BF2FE5-8259-4B08-B4CB-8270579B6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DCC62E-8FE6-493D-8910-9351078A09F5}" type="slidenum">
              <a:rPr lang="en-CA" altLang="en-US">
                <a:latin typeface="Calibri" panose="020F0502020204030204" pitchFamily="34" charset="0"/>
              </a:rPr>
              <a:pPr/>
              <a:t>11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1679BC66-444E-4C2F-B216-6DF34418B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99F92F4-9913-400A-804A-5DED8EBDA1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CA" altLang="en-US" b="1" dirty="0"/>
              <a:t>inflammation</a:t>
            </a:r>
            <a:r>
              <a:rPr lang="en-CA" altLang="en-US" dirty="0"/>
              <a:t>: a process that causes a part of the body to become red and swollen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Damaged cells (from trauma, heat, bacteria, </a:t>
            </a:r>
            <a:r>
              <a:rPr lang="en-CA" altLang="en-US" dirty="0" err="1"/>
              <a:t>etc</a:t>
            </a:r>
            <a:r>
              <a:rPr lang="en-CA" altLang="en-US" dirty="0"/>
              <a:t>) release chemicals into the local area. These chemicals: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Cause swelling (blood leaks fluid into area to isolate it from further contact with body tissues…slow down foreign invaders) and attract white blood cells. 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Make the blood vessels leaky. Lets platelets, clotting factors, </a:t>
            </a:r>
            <a:r>
              <a:rPr lang="en-CA" altLang="en-US" dirty="0" err="1"/>
              <a:t>wbcs</a:t>
            </a:r>
            <a:r>
              <a:rPr lang="en-CA" altLang="en-US" dirty="0"/>
              <a:t> leave the blood vessels and enter the infection</a:t>
            </a:r>
          </a:p>
          <a:p>
            <a:pPr marL="628650" lvl="1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Increased blood flow to the area: is why is so hot. Need platelets, clotting things</a:t>
            </a:r>
          </a:p>
          <a:p>
            <a:pPr eaLnBrk="1" hangingPunct="1">
              <a:spcBef>
                <a:spcPct val="0"/>
              </a:spcBef>
              <a:defRPr/>
            </a:pPr>
            <a:endParaRPr lang="en-CA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CA" altLang="en-US" dirty="0"/>
              <a:t>Can you think of any other body process that causes inflammation?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(allergies: histamines. Is the same chemical that causes immune system inflammation)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en-CA" altLang="en-US" dirty="0"/>
              <a:t>Autoimmune diseases like arthritis…inflamed even though there are no invaders</a:t>
            </a:r>
          </a:p>
          <a:p>
            <a:pPr eaLnBrk="1" hangingPunct="1">
              <a:spcBef>
                <a:spcPct val="0"/>
              </a:spcBef>
              <a:defRPr/>
            </a:pPr>
            <a:endParaRPr lang="en-CA" altLang="en-US" dirty="0"/>
          </a:p>
          <a:p>
            <a:pPr eaLnBrk="1" hangingPunct="1">
              <a:spcBef>
                <a:spcPct val="0"/>
              </a:spcBef>
              <a:defRPr/>
            </a:pPr>
            <a:r>
              <a:rPr lang="en-CA" altLang="en-US" dirty="0"/>
              <a:t>Fever: increase in body temperature which slows bacterial growth and reproduction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4ADED0F-5B18-4C0B-B531-C5F1E5D03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69CCBB-E1FC-413B-92A4-D5D8CE580575}" type="slidenum">
              <a:rPr lang="en-CA" altLang="en-US">
                <a:latin typeface="Calibri" panose="020F0502020204030204" pitchFamily="34" charset="0"/>
              </a:rPr>
              <a:pPr/>
              <a:t>12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E604CED-8619-4BA4-9299-568239BA8F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ECA8288D-6A6A-43F8-A015-D37946197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1E8A378-044E-40D5-9B49-5FBB21257E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B02B33-2AAF-4CDE-A456-6D2BE7F354D1}" type="slidenum">
              <a:rPr lang="en-CA" altLang="en-US">
                <a:latin typeface="Calibri" panose="020F0502020204030204" pitchFamily="34" charset="0"/>
              </a:rPr>
              <a:pPr/>
              <a:t>13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6B3918-70D8-4CFE-AE00-474C44E0F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7A8CBC-6508-4927-834E-E7AF6746F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804AB7-A513-4836-8F14-9B7C82AA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102CB-1D73-4FAD-9E14-0A24CCA9D958}" type="slidenum">
              <a:rPr lang="en-CA" altLang="en-US">
                <a:latin typeface="Calibri" panose="020F0502020204030204" pitchFamily="34" charset="0"/>
              </a:rPr>
              <a:pPr/>
              <a:t>15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462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661F2372-0DD5-4D35-8B7A-1AD6D96213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BE45297-42FD-4275-B140-CD3E21131E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AF64B71-7B82-4A84-A078-3D0D917BCA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CA11B93-44C1-4BD9-ADD5-E5D7AF712EEB}" type="slidenum">
              <a:rPr lang="en-CA" altLang="en-US">
                <a:latin typeface="Calibri" panose="020F0502020204030204" pitchFamily="34" charset="0"/>
              </a:rPr>
              <a:pPr/>
              <a:t>16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A7A59F88-87CE-4B4F-BE35-D6F30EA3BE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DF6D2D3-5D5D-4315-9F19-4A08F3928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0290D46-17E9-42EC-A563-4BF6CC1569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56BAA48-A011-46A8-996B-EECDC57A8809}" type="slidenum">
              <a:rPr lang="en-CA" altLang="en-US">
                <a:latin typeface="Calibri" panose="020F0502020204030204" pitchFamily="34" charset="0"/>
              </a:rPr>
              <a:pPr/>
              <a:t>17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305B2E5D-3FD7-4107-BDE2-5FEF8BA3E6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A17055CD-7778-4E9B-9E82-1095CAB44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/>
              <a:t>Note: phagocytosis is specifically second line of defence. It gets complicated why this is the case.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EF5A94CE-C5D6-4287-B19E-E70075FA82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2430F64-38AC-4861-BAFD-D8562E0C5BCB}" type="slidenum">
              <a:rPr lang="en-CA" altLang="en-US">
                <a:latin typeface="Calibri" panose="020F0502020204030204" pitchFamily="34" charset="0"/>
              </a:rPr>
              <a:pPr/>
              <a:t>18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62AA39A8-4C70-4BA3-A205-E194557616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3B38E63-B517-4B71-B56C-E2EFA8F2B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/>
              <a:t>Note: phagocytosis is specifically second line of defence. It gets complicated why this is the case. 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9431887-A5F4-475D-AFAB-3A5E4BEC15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899B35-54A6-424B-B732-F56EAA6F13F1}" type="slidenum">
              <a:rPr lang="en-CA" altLang="en-US">
                <a:latin typeface="Calibri" panose="020F0502020204030204" pitchFamily="34" charset="0"/>
              </a:rPr>
              <a:pPr/>
              <a:t>19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63FC9A91-760E-407A-BBA7-FE8BB45D24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58DF162A-6370-4096-94D0-E3EDD78B30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96A5A9D-7373-4482-AA70-E34ED979F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516C92-7898-4456-AE29-F9835F8CF88F}" type="slidenum">
              <a:rPr lang="en-CA" altLang="en-US">
                <a:latin typeface="Calibri" panose="020F0502020204030204" pitchFamily="34" charset="0"/>
              </a:rPr>
              <a:pPr/>
              <a:t>24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64CFA798-1A5D-4CC3-AAE2-AA5C2D37E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457E9865-8B19-4D53-943E-9E01BD44A5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4A776E9B-5EAC-489E-85F5-2BCC04891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66BBD7-A914-46DC-8AFA-326C7AF1C398}" type="slidenum">
              <a:rPr lang="en-CA" altLang="en-US">
                <a:latin typeface="Calibri" panose="020F0502020204030204" pitchFamily="34" charset="0"/>
              </a:rPr>
              <a:pPr/>
              <a:t>26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4D78E029-E66D-4FD9-A817-0A29458C84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C794A30-96D7-4213-A1BE-92A8967989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8DCC042D-7F0E-4E5D-8559-9C5FB6D0FB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D79504C-749D-43C4-AB6E-95A7CC1FCD7E}" type="slidenum">
              <a:rPr lang="en-CA" altLang="en-US">
                <a:latin typeface="Calibri" panose="020F0502020204030204" pitchFamily="34" charset="0"/>
              </a:rPr>
              <a:pPr/>
              <a:t>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D04440E-E3FB-46CA-B347-C15005FC0C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B74F551F-C5C6-41EA-A2B3-F2907BCF36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F2FB9E8E-BE37-4AB5-B87F-D4B5E7247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13616A-D9B6-4520-A264-8119D71D5EC5}" type="slidenum">
              <a:rPr lang="en-CA" altLang="en-US">
                <a:latin typeface="Calibri" panose="020F0502020204030204" pitchFamily="34" charset="0"/>
              </a:rPr>
              <a:pPr/>
              <a:t>27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83A0FB93-7CC0-4EA2-A102-A56D261604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FED6E0A-2957-43C7-B17F-F9804A0782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6CA9A551-B1D5-427A-B6B4-F26C0D11E3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6CD138-76A3-424A-A20D-D71A89910509}" type="slidenum">
              <a:rPr lang="en-CA" altLang="en-US">
                <a:latin typeface="Calibri" panose="020F0502020204030204" pitchFamily="34" charset="0"/>
              </a:rPr>
              <a:pPr/>
              <a:t>28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13BB953B-0325-400A-A5E6-85888F9F2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BF77D71F-3141-4BA9-82A9-0AD36C164B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CF486CE4-B821-4C35-8721-68D543329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D65F7E-E46E-45B8-9446-A6C30FA58925}" type="slidenum">
              <a:rPr lang="en-CA" altLang="en-US">
                <a:latin typeface="Calibri" panose="020F0502020204030204" pitchFamily="34" charset="0"/>
              </a:rPr>
              <a:pPr/>
              <a:t>29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CA63EC02-8747-457C-A77D-839ABBDC23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6507AB9D-3191-4805-8505-52B1C9EDE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altLang="en-US"/>
              <a:t>Diseases spread: touch, vector (mosquito), airborne</a:t>
            </a:r>
          </a:p>
          <a:p>
            <a:endParaRPr lang="en-CA" altLang="en-US"/>
          </a:p>
          <a:p>
            <a:r>
              <a:rPr lang="en-CA" altLang="en-US"/>
              <a:t>Hand washing</a:t>
            </a:r>
          </a:p>
          <a:p>
            <a:r>
              <a:rPr lang="en-CA" altLang="en-US"/>
              <a:t>Sneeze/cough into your elbow</a:t>
            </a:r>
          </a:p>
          <a:p>
            <a:r>
              <a:rPr lang="en-CA" altLang="en-US"/>
              <a:t>Vaccine immunization</a:t>
            </a:r>
          </a:p>
          <a:p>
            <a:r>
              <a:rPr lang="en-CA" altLang="en-US"/>
              <a:t>Disinfection</a:t>
            </a:r>
          </a:p>
          <a:p>
            <a:r>
              <a:rPr lang="en-CA" altLang="en-US"/>
              <a:t>Don’t share personal items</a:t>
            </a:r>
          </a:p>
          <a:p>
            <a:r>
              <a:rPr lang="en-CA" altLang="en-US"/>
              <a:t>Don’t go to school when sick</a:t>
            </a:r>
          </a:p>
          <a:p>
            <a:endParaRPr lang="en-CA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EA77D5D1-6AC1-4243-B58D-B14B1D4ACE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6EE196-6B4A-470F-836D-7D761B1DB3EF}" type="slidenum">
              <a:rPr lang="en-CA" altLang="en-US">
                <a:latin typeface="Calibri" panose="020F0502020204030204" pitchFamily="34" charset="0"/>
              </a:rPr>
              <a:pPr/>
              <a:t>30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45B468EB-2533-4340-B3DF-E62E4E257F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7C757CEB-7AB7-41A9-9378-C088FEC113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A3251222-0175-43C0-9F90-1A67DADF5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215C56-AB43-4E76-BF1D-7F52929740BF}" type="slidenum">
              <a:rPr lang="en-CA" altLang="en-US">
                <a:latin typeface="Calibri" panose="020F0502020204030204" pitchFamily="34" charset="0"/>
              </a:rPr>
              <a:pPr/>
              <a:t>32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39EDAA26-4B7A-4CF7-A5C7-9C2B8B1664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9B14CA1F-D617-4DCD-BC31-6966E84893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B45905B7-5769-431E-93AE-4E02A4A20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03589D-0785-4437-8AF1-DFEEB6FDB14E}" type="slidenum">
              <a:rPr lang="en-CA" altLang="en-US">
                <a:latin typeface="Calibri" panose="020F0502020204030204" pitchFamily="34" charset="0"/>
              </a:rPr>
              <a:pPr/>
              <a:t>34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647FD2A5-428F-43DC-9696-1807B27CD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ECEDACE5-BCE1-40EB-AD60-54AC797987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F01E5434-68E5-4B71-AE51-570F0BE4D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D2FB1AE-B7E4-4031-B74A-0415A644CB7F}" type="slidenum">
              <a:rPr lang="en-CA" altLang="en-US">
                <a:latin typeface="Calibri" panose="020F0502020204030204" pitchFamily="34" charset="0"/>
              </a:rPr>
              <a:pPr/>
              <a:t>35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E9AC2E3A-2745-428A-A4C0-4DFC99134C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E8BBC9EB-1B3E-47BA-9310-F905B2D071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4C0A02F5-9448-484B-9947-55D543119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64C30EC-40CF-4AA9-8A86-768B4394E51F}" type="slidenum">
              <a:rPr lang="en-CA" altLang="en-US">
                <a:latin typeface="Calibri" panose="020F0502020204030204" pitchFamily="34" charset="0"/>
              </a:rPr>
              <a:pPr/>
              <a:t>37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43D4EF9-3DE0-43D9-B0BC-AF23CF6F8B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004848A2-9245-4E1C-8DE0-0F077EF1C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 b="1" dirty="0"/>
              <a:t>Why do you suppose the immune system needs multiple lines of defense? </a:t>
            </a:r>
            <a:endParaRPr lang="en-CA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CE5CE7E3-2B2B-4CA5-A433-1B33902B4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AFF5CD-F5CA-4AB7-A0FF-8A2CF6B4BEB9}" type="slidenum">
              <a:rPr lang="en-CA" altLang="en-US">
                <a:latin typeface="Calibri" panose="020F0502020204030204" pitchFamily="34" charset="0"/>
              </a:rPr>
              <a:pPr/>
              <a:t>4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943c9e38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943c9e380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6B3918-70D8-4CFE-AE00-474C44E0F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7A8CBC-6508-4927-834E-E7AF6746F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804AB7-A513-4836-8F14-9B7C82AA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102CB-1D73-4FAD-9E14-0A24CCA9D958}" type="slidenum">
              <a:rPr lang="en-CA" altLang="en-US">
                <a:latin typeface="Calibri" panose="020F0502020204030204" pitchFamily="34" charset="0"/>
              </a:rPr>
              <a:pPr/>
              <a:t>6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6B3918-70D8-4CFE-AE00-474C44E0F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7A8CBC-6508-4927-834E-E7AF6746F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804AB7-A513-4836-8F14-9B7C82AA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102CB-1D73-4FAD-9E14-0A24CCA9D958}" type="slidenum">
              <a:rPr lang="en-CA" altLang="en-US">
                <a:latin typeface="Calibri" panose="020F0502020204030204" pitchFamily="34" charset="0"/>
              </a:rPr>
              <a:pPr/>
              <a:t>7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84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F6B3507-FB05-4B54-B007-69F869C9E2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654C743-72EC-4871-BEDB-E7940290CE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Tickle in your throat when you are about to be sick: postnasal drip. First signs of a viral infection. Is mucus dripping down the back of your throat. 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1413A28-3414-411C-BC4D-CA1F5D5C6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F33E36-0CC1-40AA-A65E-0765FEC4C7F3}" type="slidenum">
              <a:rPr lang="en-CA" altLang="en-US">
                <a:latin typeface="Calibri" panose="020F0502020204030204" pitchFamily="34" charset="0"/>
              </a:rPr>
              <a:pPr/>
              <a:t>8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7B2E072-3B88-445F-A2DA-A8B31F3268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4B2DFEF3-5659-4F3D-AA12-1FDBDB8CE1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altLang="en-US"/>
              <a:t>Stomach acid approx. pH 2</a:t>
            </a:r>
          </a:p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776972-5AE7-47E8-99C9-84BA0BC39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41F7D5-A96F-4EC1-A26C-D11AE0D920A6}" type="slidenum">
              <a:rPr lang="en-CA" altLang="en-US">
                <a:latin typeface="Calibri" panose="020F0502020204030204" pitchFamily="34" charset="0"/>
              </a:rPr>
              <a:pPr/>
              <a:t>9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46B3918-70D8-4CFE-AE00-474C44E0FF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C7A8CBC-6508-4927-834E-E7AF6746FF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B8804AB7-A513-4836-8F14-9B7C82AA5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6102CB-1D73-4FAD-9E14-0A24CCA9D958}" type="slidenum">
              <a:rPr lang="en-CA" altLang="en-US">
                <a:latin typeface="Calibri" panose="020F0502020204030204" pitchFamily="34" charset="0"/>
              </a:rPr>
              <a:pPr/>
              <a:t>10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3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35DB6-8ACF-45B3-99BE-434F6CAA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95832-A87C-4F89-8B33-D5AF587CFF25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BF99-4316-45B6-A4C9-83297816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A2070-0A8F-4918-8BFE-9A0B3822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ECDAC-1B9E-4B99-82A6-B56A677A590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9696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33CD-14AD-4D39-B6F8-124D4A7B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0ABA1-5426-4ABF-A9E1-B45812F14123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6CDD-D3C9-4126-A4D5-07F57CED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2E9F4-7C2E-4E3E-8080-DB2302900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0166-1EFA-407D-88EC-E876BD854B8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65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71E7-3D37-4160-8644-0E8F2E80B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3AAE3-7363-47E7-A8A0-F1CAA1CE794F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FA4E-E961-49DA-A549-B500CA7E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43252-DE14-4716-B982-C868DE57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D61FC-025D-4A39-8628-6189AD578D53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3057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86150" y="410827"/>
            <a:ext cx="7571700" cy="9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4043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609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A36DF578-D31C-4AA1-9D68-B1CFEF36C4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F7B81DE7-0C4E-4D9D-B6D0-B841E8B21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>
              <a:extLst>
                <a:ext uri="{FF2B5EF4-FFF2-40B4-BE49-F238E27FC236}">
                  <a16:creationId xmlns:a16="http://schemas.microsoft.com/office/drawing/2014/main" id="{5D590703-00A9-4803-986E-43BC7D99F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B633E5-6F92-4FC6-890F-ED49AE67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2D47-7A47-4F78-8E5E-A62E97F3CE8C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4648C24-1EA9-4573-AA65-7C962C625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CF74F9-D690-4910-91AC-DFDA1710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51CF37-C263-403E-836A-B52C410A0FB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383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D6FA2-88CA-40F9-913E-F19ED19C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F230-AD8E-48AE-8085-B7883981DAFE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329BA-07CC-4E39-83B2-0AF755DE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0190-60FF-4BBD-83E9-645B0F81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825D-52DB-409A-B5F8-86370A5EF9C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18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>
            <a:extLst>
              <a:ext uri="{FF2B5EF4-FFF2-40B4-BE49-F238E27FC236}">
                <a16:creationId xmlns:a16="http://schemas.microsoft.com/office/drawing/2014/main" id="{1BA07FD3-6095-4A29-AE15-F02E7CDD59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3CC2FB64-BA6C-40D3-9701-57D0B1C19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5E242A83-BCF1-4EB5-A997-1E47FD810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61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11290"/>
            <a:ext cx="3886200" cy="4765674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6A876E-6E41-412F-8ED8-2E2FCBCA7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9C6F-9B4C-48A1-9EDC-BF9541C28282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14C7F42-2D45-4590-A15B-E457F6D5E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811F9E90-BA8A-4E32-9555-4739AAAC7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5A430-8999-4624-8E6D-820C687C505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34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3E3015-FEC3-4176-A906-8AF8493549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378" y="283"/>
            <a:chExt cx="9143244" cy="68577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0DF87A-25BC-419B-8343-856BD9591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>
              <a:fillRect/>
            </a:stretch>
          </p:blipFill>
          <p:spPr bwMode="auto">
            <a:xfrm>
              <a:off x="378" y="283"/>
              <a:ext cx="9143244" cy="6591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F38CB1D-6AD9-4F50-AFF9-6EA4FDFC0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993"/>
            <a:stretch>
              <a:fillRect/>
            </a:stretch>
          </p:blipFill>
          <p:spPr bwMode="auto">
            <a:xfrm>
              <a:off x="378" y="6591300"/>
              <a:ext cx="9143244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493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2pPr marL="685800" indent="-228600">
              <a:buFont typeface="Times New Roman" panose="02020603050405020304" pitchFamily="18" charset="0"/>
              <a:buChar char="–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683D32D9-35DD-4F11-81FF-D8DFF841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C1D0-A152-47CA-8E49-C2AD9719A4B3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CED01B6D-6460-4226-BDF6-0F5EF767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A056481A-F61E-4EAC-BB1E-5A37038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99C221-CA1F-4F6B-BA45-9DFE3AF94BB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92604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9C89C0-0F4B-4270-BD0D-5B78AAE7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4042C-3381-495C-B99D-BE9C401AE6D4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FA72C24-3096-480F-8B23-C79BB4A4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F9AEF6-1459-4BFF-9EB6-08051291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70C73-ACD9-4F46-A330-A5154CF0998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320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E7DE849-5365-4126-BAC6-F4EC6BA3E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952D-2AFC-4F83-89DF-A8A1AD4772DD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538D9A7-83D5-4E67-9504-594EC02D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0B0DBE-37A6-4E2E-A085-6D2771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F1C5-5603-4580-9FF4-AB1A68ECEC6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2999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 marL="685800" indent="-228600">
              <a:buFont typeface="Times New Roman" panose="02020603050405020304" pitchFamily="18" charset="0"/>
              <a:buChar char="–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F992528-0D03-4BEF-A6CE-D048A8E9A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19508-9EFB-443B-9382-288C3D521C44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399175-2026-4FAE-9A04-E9203179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F1BCD3-FEA2-4A54-A553-3619DE64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ACAD-2144-4C54-B37C-F7E1345395D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4724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BE0B00-55AB-4293-9E50-B43F8CE5E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8912C-6577-4391-B7FD-98F7AF29F6AB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58635C0-6514-4470-8E1F-0EDF690C3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2C13AD-1E3D-49ED-A0D6-21A820796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BB2E6-1659-4EE2-8CDD-0686990F1E8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9980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E023572-277E-48C8-A1F2-DD56A73F276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C3B72D-1AC1-4788-BE66-FCDDB10C69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97000"/>
            <a:ext cx="78867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356D3-147E-4290-AE82-787FB1E4F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880BBF-925C-4F8C-9409-AC8C9E692E73}" type="datetimeFigureOut">
              <a:rPr lang="en-CA"/>
              <a:pPr>
                <a:defRPr/>
              </a:pPr>
              <a:t>2022-05-31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96781-961B-417A-B6C8-F551FCC38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0E07-19D1-4AB0-8D35-BE366CE19A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876C33-DAAE-46A8-874A-76B3FEE85A9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25" r:id="rId2"/>
    <p:sldLayoutId id="2147483718" r:id="rId3"/>
    <p:sldLayoutId id="2147483726" r:id="rId4"/>
    <p:sldLayoutId id="2147483727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8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Times New Roman" panose="02020603050405020304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YLeIJwe4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TagULmTF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Cambie%20Teaching%20(2018-ongoing)\Science%208\Unit%201%20-%20Cells\WBC%20video.mp4" TargetMode="External"/><Relationship Id="rId1" Type="http://schemas.microsoft.com/office/2007/relationships/media" Target="file:///C:\Cambie%20Teaching%20(2018-ongoing)\Science%208\Unit%201%20-%20Cells\WBC%20video.mp4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0TvTyj5FAa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QGOcOUBi6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8YbNbdac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q-F4rNuj3Y&amp;ab_channel=FuseSchool-GlobalEduc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>
            <a:extLst>
              <a:ext uri="{FF2B5EF4-FFF2-40B4-BE49-F238E27FC236}">
                <a16:creationId xmlns:a16="http://schemas.microsoft.com/office/drawing/2014/main" id="{8C909CC0-25DB-4498-A00B-F7065C876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"/>
          <a:stretch>
            <a:fillRect/>
          </a:stretch>
        </p:blipFill>
        <p:spPr bwMode="auto">
          <a:xfrm>
            <a:off x="655638" y="557213"/>
            <a:ext cx="7832725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551068-D85D-4024-BB1C-05DC0E195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913438"/>
            <a:ext cx="6858000" cy="941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>
                <a:latin typeface="+mj-lt"/>
              </a:rPr>
              <a:t>BC Science Connections 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6FCF60-9AAF-4F85-A506-2AD053D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en-US" sz="4300"/>
              <a:t>The Second Line of Defence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50BD58-33E0-3553-3F64-A0F02E7A8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1419083"/>
            <a:ext cx="76581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buNone/>
            </a:pPr>
            <a:r>
              <a:rPr lang="en-US" dirty="0"/>
              <a:t>White blood cells and inflammation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584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2423160"/>
            <a:ext cx="4210176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7D6B0B86-0EC0-6233-8398-433AAD9279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361" y="2784094"/>
            <a:ext cx="3730752" cy="32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91061" y="2423160"/>
            <a:ext cx="4210177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D4A73AA6-D9D8-C654-AC94-473D667C4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3887" y="2944194"/>
            <a:ext cx="3730752" cy="28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7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2478497-F86A-41C4-B088-DD988B21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Second Line of Defence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F4A51A8-C8EA-4289-A7D2-AB4E6E470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1950"/>
            <a:ext cx="4510088" cy="4545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White blood cells (WBCs):</a:t>
            </a:r>
          </a:p>
          <a:p>
            <a:pPr lvl="1" eaLnBrk="1" hangingPunct="1"/>
            <a:r>
              <a:rPr lang="en-CA" altLang="en-US" sz="2600" dirty="0">
                <a:hlinkClick r:id="rId3"/>
              </a:rPr>
              <a:t>Surround and kill pathogens that get through the first line of defence</a:t>
            </a:r>
            <a:endParaRPr lang="en-CA" altLang="en-US" sz="2600" dirty="0"/>
          </a:p>
          <a:p>
            <a:pPr lvl="1" eaLnBrk="1" hangingPunct="1"/>
            <a:r>
              <a:rPr lang="en-CA" altLang="en-US" sz="2600" dirty="0"/>
              <a:t>Some WBCs release chemicals that make it easier for other WBCs to kill pathogens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411D059-7345-4F75-8FB5-CD5757C9257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8738" y="4470400"/>
            <a:ext cx="3373437" cy="10048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1.19: A white blood cell (blue) engulfs a bacteria (yellow)</a:t>
            </a:r>
          </a:p>
        </p:txBody>
      </p:sp>
      <p:pic>
        <p:nvPicPr>
          <p:cNvPr id="20485" name="Picture 3">
            <a:extLst>
              <a:ext uri="{FF2B5EF4-FFF2-40B4-BE49-F238E27FC236}">
                <a16:creationId xmlns:a16="http://schemas.microsoft.com/office/drawing/2014/main" id="{EAC4EA8B-B6E2-4E1B-AAD0-C4F6FAF7E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1631950"/>
            <a:ext cx="337343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3903EA2C-945F-4B95-81CA-85B08A22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Second Line of Defence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E65204D7-3E63-450C-B6CD-DD5323E1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1950"/>
            <a:ext cx="3894138" cy="4860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Inflammation:</a:t>
            </a:r>
          </a:p>
          <a:p>
            <a:pPr lvl="1" eaLnBrk="1" hangingPunct="1"/>
            <a:r>
              <a:rPr lang="en-CA" altLang="en-US" sz="2600" dirty="0"/>
              <a:t>A process that causes a part of the body to become </a:t>
            </a:r>
            <a:r>
              <a:rPr lang="en-CA" altLang="en-US" sz="2600" dirty="0">
                <a:hlinkClick r:id="rId3"/>
              </a:rPr>
              <a:t>red and swollen</a:t>
            </a:r>
            <a:r>
              <a:rPr lang="en-CA" altLang="en-US" sz="2600" dirty="0"/>
              <a:t> </a:t>
            </a:r>
          </a:p>
          <a:p>
            <a:pPr lvl="1" eaLnBrk="1" hangingPunct="1"/>
            <a:r>
              <a:rPr lang="en-CA" altLang="en-US" sz="2600" dirty="0"/>
              <a:t>Occurs if you have an injury or infection</a:t>
            </a:r>
          </a:p>
          <a:p>
            <a:pPr lvl="1" eaLnBrk="1" hangingPunct="1"/>
            <a:r>
              <a:rPr lang="en-CA" altLang="en-US" sz="2600" dirty="0"/>
              <a:t>Increased blood flow </a:t>
            </a:r>
            <a:r>
              <a:rPr lang="en-CA" altLang="en-US" sz="2600" dirty="0">
                <a:sym typeface="Wingdings" panose="05000000000000000000" pitchFamily="2" charset="2"/>
              </a:rPr>
              <a:t> w</a:t>
            </a:r>
            <a:r>
              <a:rPr lang="en-CA" altLang="en-US" sz="2600" dirty="0"/>
              <a:t>hite blood cells move into the affected area and kill pathogens</a:t>
            </a:r>
          </a:p>
          <a:p>
            <a:pPr lvl="1" eaLnBrk="1" hangingPunct="1"/>
            <a:endParaRPr lang="en-CA" altLang="en-US" sz="2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A19E198-E907-4298-ABCC-61F4754D57F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4575" y="5099050"/>
            <a:ext cx="3440113" cy="45243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1.20: Inflammation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18BF320-41F7-4D0E-A5E8-8A3300598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741488"/>
            <a:ext cx="37798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9C5F3C7-46E4-4C81-A7D7-559EE3D03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Second Line of Defence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C143EF-56B9-4C2E-9412-13C66BAD16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30863" y="1803400"/>
            <a:ext cx="2736850" cy="40100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1.20: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When a part of the body is inflamed, it becomes hot and red as blood flow increases.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It becomes swollen as fluid floods the tissues.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And it becomes painful as nerve endings are stimulated.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6">
            <a:extLst>
              <a:ext uri="{FF2B5EF4-FFF2-40B4-BE49-F238E27FC236}">
                <a16:creationId xmlns:a16="http://schemas.microsoft.com/office/drawing/2014/main" id="{17525842-D2E4-458A-BD65-0A1997F40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46250"/>
            <a:ext cx="4762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89888DA3-C65C-4CEA-8FFF-F2DF64E90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The Second Line of Defence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563807E8-157B-482C-AAB2-BA4576C1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1244600"/>
            <a:ext cx="7886700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>
                <a:hlinkClick r:id="rId4"/>
              </a:rPr>
              <a:t>White blood cells video</a:t>
            </a:r>
            <a:endParaRPr lang="en-CA" altLang="en-US"/>
          </a:p>
        </p:txBody>
      </p:sp>
      <p:pic>
        <p:nvPicPr>
          <p:cNvPr id="4" name="WBC video.mp4">
            <a:hlinkClick r:id="" action="ppaction://media"/>
            <a:extLst>
              <a:ext uri="{FF2B5EF4-FFF2-40B4-BE49-F238E27FC236}">
                <a16:creationId xmlns:a16="http://schemas.microsoft.com/office/drawing/2014/main" id="{5EBBAAD9-252A-49DE-92D5-BE4D8D2FD31F}"/>
              </a:ext>
            </a:extLst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839913"/>
            <a:ext cx="59912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6FCF60-9AAF-4F85-A506-2AD053D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en-US" sz="4300" dirty="0"/>
              <a:t>The Third Line of </a:t>
            </a:r>
            <a:r>
              <a:rPr lang="en-US" altLang="en-US" sz="4300" dirty="0" err="1"/>
              <a:t>Defence</a:t>
            </a:r>
            <a:endParaRPr lang="en-US" altLang="en-US" sz="43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50BD58-33E0-3553-3F64-A0F02E7A8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1419083"/>
            <a:ext cx="7658100" cy="7116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 eaLnBrk="1" hangingPunct="1">
              <a:buNone/>
            </a:pPr>
            <a:r>
              <a:rPr lang="en-US" dirty="0"/>
              <a:t>Specialized white blood cells that ‘remember’ pathogens and can fight re-infections more effectively; antibodies</a:t>
            </a:r>
          </a:p>
        </p:txBody>
      </p:sp>
      <p:pic>
        <p:nvPicPr>
          <p:cNvPr id="1028" name="Picture 4" descr="Lymphocytes – Cell Cartoons">
            <a:extLst>
              <a:ext uri="{FF2B5EF4-FFF2-40B4-BE49-F238E27FC236}">
                <a16:creationId xmlns:a16="http://schemas.microsoft.com/office/drawing/2014/main" id="{CE14399F-7CF4-3D1F-A03A-62C320BA5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2599" r="849" b="10432"/>
          <a:stretch/>
        </p:blipFill>
        <p:spPr bwMode="auto">
          <a:xfrm>
            <a:off x="215660" y="2527541"/>
            <a:ext cx="8712680" cy="34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94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499697B-4050-456E-B501-051AEAC95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Third Line of Defence</a:t>
            </a:r>
            <a:endParaRPr lang="en-CA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8C80FD44-A6F1-48D1-9070-D4CE34799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11288"/>
            <a:ext cx="7491413" cy="4765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800" b="1" dirty="0"/>
              <a:t>Specialized white blood cells (T cells, B cells)</a:t>
            </a:r>
          </a:p>
          <a:p>
            <a:pPr lvl="1" eaLnBrk="1" hangingPunct="1"/>
            <a:r>
              <a:rPr lang="en-CA" altLang="en-US" sz="2800" dirty="0"/>
              <a:t>Recognize pathogens that they have previously fought</a:t>
            </a:r>
          </a:p>
          <a:p>
            <a:pPr lvl="1" eaLnBrk="1" hangingPunct="1"/>
            <a:r>
              <a:rPr lang="en-CA" altLang="en-US" sz="2800" dirty="0"/>
              <a:t>If the same pathogen enters the body in the future, they respond quickly so you don’t get sick again</a:t>
            </a:r>
          </a:p>
          <a:p>
            <a:pPr lvl="1" eaLnBrk="1" hangingPunct="1"/>
            <a:endParaRPr lang="en-CA" altLang="en-US" sz="2800" dirty="0"/>
          </a:p>
        </p:txBody>
      </p:sp>
      <p:pic>
        <p:nvPicPr>
          <p:cNvPr id="27652" name="Picture 5" descr="Image result for cells at work">
            <a:extLst>
              <a:ext uri="{FF2B5EF4-FFF2-40B4-BE49-F238E27FC236}">
                <a16:creationId xmlns:a16="http://schemas.microsoft.com/office/drawing/2014/main" id="{0D8FE421-C81E-4591-A700-D44D14B4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7"/>
          <a:stretch>
            <a:fillRect/>
          </a:stretch>
        </p:blipFill>
        <p:spPr bwMode="auto">
          <a:xfrm>
            <a:off x="1917700" y="4326731"/>
            <a:ext cx="53086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78A73D5C-DA43-406F-A6BF-944C26F6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Third Line of Defence </a:t>
            </a:r>
            <a:endParaRPr lang="en-CA" altLang="en-US"/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D3B7355-D117-4DDC-8303-814FEDEFC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11288"/>
            <a:ext cx="7491413" cy="47656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altLang="en-US" sz="2800" b="1" dirty="0"/>
              <a:t>T cells: </a:t>
            </a:r>
            <a:r>
              <a:rPr lang="en-CA" altLang="en-US" sz="2800" dirty="0"/>
              <a:t>directly kill infected cells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altLang="en-US" sz="2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altLang="en-US" sz="2800" b="1" dirty="0"/>
              <a:t>B cells: </a:t>
            </a:r>
            <a:r>
              <a:rPr lang="en-CA" altLang="en-US" sz="2800" dirty="0"/>
              <a:t>produce antibodies</a:t>
            </a:r>
          </a:p>
          <a:p>
            <a:pPr marL="0" indent="0" eaLnBrk="1" hangingPunct="1">
              <a:buNone/>
              <a:defRPr/>
            </a:pPr>
            <a:r>
              <a:rPr lang="en-CA" altLang="en-US" sz="2600" b="1" dirty="0"/>
              <a:t>(Antibodies</a:t>
            </a:r>
            <a:r>
              <a:rPr lang="en-CA" altLang="en-US" sz="2600" dirty="0"/>
              <a:t>: particles in the bloodstream that detect proteins produced by pathogens and infected cells; attach to and neutralize pathogens and infected cells)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CA" altLang="en-US" b="1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altLang="en-US" dirty="0"/>
              <a:t>*Disclaimer: This slide presents a very simplified version only.</a:t>
            </a:r>
          </a:p>
          <a:p>
            <a:pPr lvl="1" eaLnBrk="1" hangingPunct="1">
              <a:defRPr/>
            </a:pPr>
            <a:endParaRPr lang="en-CA" altLang="en-US" dirty="0"/>
          </a:p>
        </p:txBody>
      </p:sp>
      <p:pic>
        <p:nvPicPr>
          <p:cNvPr id="29700" name="Picture 5" descr="Image result for cells at work">
            <a:extLst>
              <a:ext uri="{FF2B5EF4-FFF2-40B4-BE49-F238E27FC236}">
                <a16:creationId xmlns:a16="http://schemas.microsoft.com/office/drawing/2014/main" id="{C690BC58-6F95-4C1C-8F83-3CA1984E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7"/>
          <a:stretch>
            <a:fillRect/>
          </a:stretch>
        </p:blipFill>
        <p:spPr bwMode="auto">
          <a:xfrm>
            <a:off x="5981700" y="1336675"/>
            <a:ext cx="2943225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3414-E7AA-4A4B-A17F-C707B588F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125"/>
            <a:ext cx="7886700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sz="2800" i="1" dirty="0"/>
              <a:t>Classify each of the following statements as the first, second, or third lines of defence.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Mucus can trap pathogens.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Specialized white blood cells, called T cells and B cells, allow your body to develop an immune response that prevents further infection. 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The skin and the linings of internal body systems stop many pathogens. 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Inflammation causes a part of the body to become red and swollen as blood cells move into the area. 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Acids given off by the body can kill some pathogens. 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White blood cells can surround and kill pathogens keeping infection from spreading.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The immune system defends against pathogens and infection.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F5F3-1494-4524-B042-4969E6AE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65125"/>
            <a:ext cx="7886700" cy="4779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CA" sz="2800" i="1" dirty="0"/>
              <a:t>Classify each of the following statements as the first, second, or third lines of defence.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Mucus can trap pathogens. (1)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Specialized white blood cells, called T cells and B cells, allow your body to develop an immune response that prevents further infection. (3)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The skin and the linings of internal body systems stop many pathogens. (1)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Inflammation causes a part of the body to become red and swollen as blood cells move into the area. (2)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Acids given off by the body can kill some pathogens. (1)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White blood cells can surround and kill pathogens keeping infection from spreading. (2)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dirty="0"/>
              <a:t>The immune system defends against pathogens and infection. (1, 2, 3)</a:t>
            </a:r>
            <a:endParaRPr lang="en-CA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838479-2C42-4B59-8DE3-E9F292B5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76" t="18461" r="12914" b="4460"/>
          <a:stretch/>
        </p:blipFill>
        <p:spPr>
          <a:xfrm>
            <a:off x="64393" y="1327477"/>
            <a:ext cx="9000000" cy="525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84E23D-6A79-4E37-BC18-74047F19F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" b="2"/>
          <a:stretch/>
        </p:blipFill>
        <p:spPr>
          <a:xfrm>
            <a:off x="5639027" y="2409659"/>
            <a:ext cx="2591368" cy="2591368"/>
          </a:xfrm>
          <a:prstGeom prst="ellipse">
            <a:avLst/>
          </a:prstGeom>
          <a:ln w="7620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A07D0-5315-4467-BEB0-4D873D8E4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14450"/>
          </a:xfrm>
          <a:solidFill>
            <a:schemeClr val="bg1">
              <a:alpha val="72000"/>
            </a:schemeClr>
          </a:solidFill>
        </p:spPr>
        <p:txBody>
          <a:bodyPr lIns="360000" rIns="360000" rtlCol="0" anchor="ctr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</a:rPr>
              <a:t>UNIT 1</a:t>
            </a:r>
            <a:br>
              <a:rPr lang="en-CA" sz="2800" dirty="0"/>
            </a:br>
            <a:r>
              <a:rPr lang="en-CA" sz="2800" b="0" dirty="0"/>
              <a:t>Life processes are performed at the cellular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C94DED-D361-48EB-9F92-29E93E3DC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900" y="2409825"/>
            <a:ext cx="4454525" cy="2614613"/>
          </a:xfrm>
          <a:ln w="76200">
            <a:solidFill>
              <a:schemeClr val="bg1"/>
            </a:solidFill>
          </a:ln>
        </p:spPr>
        <p:txBody>
          <a:bodyPr lIns="180000" rIns="180000" rtlCol="0" anchor="ctr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b="1" dirty="0">
                <a:solidFill>
                  <a:srgbClr val="7030A0"/>
                </a:solidFill>
                <a:latin typeface="+mj-lt"/>
              </a:rPr>
              <a:t>TOPIC 1.5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3200" b="1" dirty="0">
                <a:latin typeface="+mj-lt"/>
              </a:rPr>
              <a:t>How does the body protect us from pathogens?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760B9B6F-C6FA-413B-BB6E-80FD52DC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Workbook break (pg. 38-39)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13FE3A38-C9F7-4D08-ADB9-6E698E36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B10F0833-0AEF-47BF-8E76-D7EF9152B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Discussion Questions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8539864E-1E70-48B2-9F49-48DAB940F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36700"/>
            <a:ext cx="4025900" cy="4640263"/>
          </a:xfrm>
        </p:spPr>
        <p:txBody>
          <a:bodyPr/>
          <a:lstStyle/>
          <a:p>
            <a:pPr eaLnBrk="1" hangingPunct="1"/>
            <a:r>
              <a:rPr lang="en-CA" altLang="en-US" sz="2800"/>
              <a:t>How could washing your hands regularly protect you from pathogens?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D77E1-7C4E-4CA9-A542-F9D834D3B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r="11228"/>
          <a:stretch/>
        </p:blipFill>
        <p:spPr>
          <a:xfrm>
            <a:off x="5289137" y="1537218"/>
            <a:ext cx="2401620" cy="240162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EE16A-3A36-4B32-97CA-911A3E50E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1" r="6951"/>
          <a:stretch/>
        </p:blipFill>
        <p:spPr>
          <a:xfrm>
            <a:off x="6071711" y="3603593"/>
            <a:ext cx="2127736" cy="2127736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B0F88C3-83D2-4E51-ACFF-611186D94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Activity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D23BC45-A10D-45A5-83E3-D3E1D7E92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36700"/>
            <a:ext cx="4025900" cy="4640263"/>
          </a:xfrm>
        </p:spPr>
        <p:txBody>
          <a:bodyPr/>
          <a:lstStyle/>
          <a:p>
            <a:pPr eaLnBrk="1" hangingPunct="1"/>
            <a:r>
              <a:rPr lang="en-CA" altLang="en-US" sz="2800"/>
              <a:t>Devise (and draw) an analogy for the immune system lines of defence.</a:t>
            </a:r>
          </a:p>
          <a:p>
            <a:pPr eaLnBrk="1" hangingPunct="1"/>
            <a:r>
              <a:rPr lang="en-CA" altLang="en-US" sz="2800"/>
              <a:t>Extension: Draw a comic strip to trace the path of a pathogen that encounters and gets by the first line of defence but is successfully killed by the second line of defence.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84612-4350-4339-B1AC-C33315F3D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28" r="11228"/>
          <a:stretch/>
        </p:blipFill>
        <p:spPr>
          <a:xfrm>
            <a:off x="5289137" y="1537218"/>
            <a:ext cx="2401620" cy="240162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81AAB-CC61-42E1-BC19-4182AB3A28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1" r="6951"/>
          <a:stretch/>
        </p:blipFill>
        <p:spPr>
          <a:xfrm>
            <a:off x="6071711" y="3603593"/>
            <a:ext cx="2127736" cy="2127736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D81CCDDD-04BF-4982-860D-0CEDEBE5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Immune system: very complex!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FC61026-14EF-4851-A1E0-D4DA68ED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/>
              <a:t>Video: FYI only (not testable)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altLang="en-US"/>
              <a:t>- </a:t>
            </a:r>
            <a:r>
              <a:rPr lang="en-CA" altLang="en-US">
                <a:hlinkClick r:id="rId2"/>
              </a:rPr>
              <a:t>https://www.youtube.com/watch?v=zQGOcOUBi6s</a:t>
            </a:r>
            <a:r>
              <a:rPr lang="en-CA" altLang="en-US"/>
              <a:t> </a:t>
            </a:r>
            <a:br>
              <a:rPr lang="en-CA" altLang="en-US"/>
            </a:br>
            <a:r>
              <a:rPr lang="en-CA" altLang="en-US"/>
              <a:t>“The Immune System Explained I – Bacteria Infection”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E9F98BB-E652-444C-9C1D-AE94F43F2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600">
                <a:cs typeface="Arial" panose="020B0604020202020204" pitchFamily="34" charset="0"/>
              </a:rPr>
              <a:t>Concept 2: Outbreaks of disease can have an impact on populations.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D7629-EE8F-484B-B281-3EDDFE877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575" y="1692275"/>
            <a:ext cx="4162425" cy="45037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b="1" dirty="0">
                <a:cs typeface="Arial" panose="020B0604020202020204" pitchFamily="34" charset="0"/>
              </a:rPr>
              <a:t>Ebola virus disease (EVD)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>
                <a:cs typeface="Arial" panose="020B0604020202020204" pitchFamily="34" charset="0"/>
              </a:rPr>
              <a:t>Largest and longest outbreak occurred in 2014 in West Africa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>
                <a:cs typeface="Arial" panose="020B0604020202020204" pitchFamily="34" charset="0"/>
              </a:rPr>
              <a:t>Symptoms: Fever, muscle pain, diarrhea, vomiting, internal bleeding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>
                <a:cs typeface="Arial" panose="020B0604020202020204" pitchFamily="34" charset="0"/>
              </a:rPr>
              <a:t>Transmission: Direct contact with an infected person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>
                <a:cs typeface="Arial" panose="020B0604020202020204" pitchFamily="34" charset="0"/>
              </a:rPr>
              <a:t>30 000 cases were reported; 12 000 people died in six countries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D3D97FE-66FC-48AE-9504-416D0818E8FD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91213" y="4359275"/>
            <a:ext cx="1785937" cy="50165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Ebola virus</a:t>
            </a:r>
          </a:p>
        </p:txBody>
      </p:sp>
      <p:pic>
        <p:nvPicPr>
          <p:cNvPr id="39941" name="Picture 4" descr="PHIL Image 10816">
            <a:extLst>
              <a:ext uri="{FF2B5EF4-FFF2-40B4-BE49-F238E27FC236}">
                <a16:creationId xmlns:a16="http://schemas.microsoft.com/office/drawing/2014/main" id="{42FB3A76-DC98-4786-8FB2-57CBEFAC9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8"/>
          <a:stretch>
            <a:fillRect/>
          </a:stretch>
        </p:blipFill>
        <p:spPr bwMode="auto">
          <a:xfrm>
            <a:off x="5149850" y="1798638"/>
            <a:ext cx="32686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CA70ED5F-1F56-4EE2-BB88-60033916B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40811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Table 1.4: Terms Used to Describe Disease Occurrence</a:t>
            </a:r>
            <a:endParaRPr lang="en-CA" alt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9BDB45D-8852-4B6B-A2D6-3459250180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28650" y="1773238"/>
          <a:ext cx="7886700" cy="356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455"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latin typeface="+mj-lt"/>
                        </a:rPr>
                        <a:t>Epidemic</a:t>
                      </a:r>
                    </a:p>
                  </a:txBody>
                  <a:tcPr marT="45723" marB="45723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latin typeface="+mj-lt"/>
                        </a:rPr>
                        <a:t>Outbreak</a:t>
                      </a:r>
                    </a:p>
                  </a:txBody>
                  <a:tcPr marT="45723" marB="45723" anchor="ctr">
                    <a:solidFill>
                      <a:srgbClr val="BCC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latin typeface="+mj-lt"/>
                        </a:rPr>
                        <a:t>Pandemic</a:t>
                      </a:r>
                    </a:p>
                  </a:txBody>
                  <a:tcPr marT="45723" marB="45723" anchor="ctr">
                    <a:solidFill>
                      <a:srgbClr val="BCC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657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CA" sz="2200" dirty="0">
                          <a:latin typeface="+mj-lt"/>
                        </a:rPr>
                        <a:t>the occurrence of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disease cases above the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normal amount expected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for a population in a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defined area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2200" dirty="0">
                          <a:latin typeface="+mj-lt"/>
                        </a:rPr>
                        <a:t>same definition as an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epidemic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2200" dirty="0">
                          <a:latin typeface="+mj-lt"/>
                        </a:rPr>
                        <a:t>often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used to refer to a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limited</a:t>
                      </a:r>
                      <a:r>
                        <a:rPr lang="en-CA" sz="2200" baseline="0" dirty="0">
                          <a:latin typeface="+mj-lt"/>
                        </a:rPr>
                        <a:t> </a:t>
                      </a:r>
                      <a:r>
                        <a:rPr lang="en-CA" sz="2200" dirty="0">
                          <a:latin typeface="+mj-lt"/>
                        </a:rPr>
                        <a:t>geographic area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2200" dirty="0">
                          <a:latin typeface="+mj-lt"/>
                        </a:rPr>
                        <a:t>Fewer cases, smaller area than epidemic</a:t>
                      </a: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CA" sz="2200" baseline="0" dirty="0">
                          <a:latin typeface="+mj-lt"/>
                        </a:rPr>
                        <a:t>an epidemic that has spread over several countries or continents, or around the world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07B2398-671D-47DF-81F8-D0CFFB995356}"/>
              </a:ext>
            </a:extLst>
          </p:cNvPr>
          <p:cNvSpPr txBox="1">
            <a:spLocks/>
          </p:cNvSpPr>
          <p:nvPr/>
        </p:nvSpPr>
        <p:spPr>
          <a:xfrm>
            <a:off x="2054225" y="5599113"/>
            <a:ext cx="5035550" cy="8397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Was Ebola virus disease (EVD) an outbreak, epidemic, or pandemic?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0503-A9F3-48AD-84E1-C916A98A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84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The Effects of Epidemics and Pandemics</a:t>
            </a:r>
            <a:br>
              <a:rPr lang="en-CA" dirty="0"/>
            </a:br>
            <a:r>
              <a:rPr lang="en-CA" dirty="0"/>
              <a:t>on Human Populations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231DC875-EDA4-419F-B674-2235D05D3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4144963" cy="4527550"/>
          </a:xfrm>
        </p:spPr>
        <p:txBody>
          <a:bodyPr/>
          <a:lstStyle/>
          <a:p>
            <a:pPr eaLnBrk="1" hangingPunct="1"/>
            <a:r>
              <a:rPr lang="en-CA" altLang="en-US" sz="2600" b="1"/>
              <a:t>HIV: </a:t>
            </a:r>
          </a:p>
          <a:p>
            <a:pPr lvl="1" eaLnBrk="1" hangingPunct="1"/>
            <a:r>
              <a:rPr lang="en-CA" altLang="en-US" sz="2600"/>
              <a:t>Killed more than 25 million people since 1984</a:t>
            </a:r>
          </a:p>
          <a:p>
            <a:pPr eaLnBrk="1" hangingPunct="1"/>
            <a:r>
              <a:rPr lang="en-CA" altLang="en-US" sz="2600" b="1"/>
              <a:t>SARS, H1N1, measles, typhoid: </a:t>
            </a:r>
          </a:p>
          <a:p>
            <a:pPr lvl="1" eaLnBrk="1" hangingPunct="1"/>
            <a:r>
              <a:rPr lang="en-CA" altLang="en-US" sz="2600"/>
              <a:t>More than 1 million people have died in the first two decades of the 21</a:t>
            </a:r>
            <a:r>
              <a:rPr lang="en-CA" altLang="en-US" sz="2600" baseline="30000"/>
              <a:t>st</a:t>
            </a:r>
            <a:r>
              <a:rPr lang="en-CA" altLang="en-US" sz="2600"/>
              <a:t> century</a:t>
            </a:r>
          </a:p>
        </p:txBody>
      </p:sp>
      <p:pic>
        <p:nvPicPr>
          <p:cNvPr id="43012" name="Picture 3">
            <a:extLst>
              <a:ext uri="{FF2B5EF4-FFF2-40B4-BE49-F238E27FC236}">
                <a16:creationId xmlns:a16="http://schemas.microsoft.com/office/drawing/2014/main" id="{CDBDCBCD-E8C6-4B1D-8EA5-F689F124AC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831975"/>
            <a:ext cx="321945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E6AD65D-273E-441B-9A84-680A8D08D64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53013" y="5391150"/>
            <a:ext cx="3219450" cy="7858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1.21: HIV: social impact, economic impact, or both?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424A-55F9-4E0D-A97C-C332547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84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The Effects of Epidemics and Pandemics</a:t>
            </a:r>
            <a:br>
              <a:rPr lang="en-CA" dirty="0"/>
            </a:br>
            <a:r>
              <a:rPr lang="en-CA" dirty="0"/>
              <a:t>on Human Populations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ADFB3FE9-6489-4C74-9198-43067CD1E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4144963" cy="4527550"/>
          </a:xfrm>
        </p:spPr>
        <p:txBody>
          <a:bodyPr/>
          <a:lstStyle/>
          <a:p>
            <a:pPr eaLnBrk="1" hangingPunct="1"/>
            <a:r>
              <a:rPr lang="en-CA" altLang="en-US" sz="2600" b="1"/>
              <a:t>Bird flu: </a:t>
            </a:r>
          </a:p>
          <a:p>
            <a:pPr lvl="1" eaLnBrk="1" hangingPunct="1"/>
            <a:r>
              <a:rPr lang="en-CA" altLang="en-US" sz="2600"/>
              <a:t>50 million chicken and turkeys had to be killed in 2015</a:t>
            </a:r>
          </a:p>
          <a:p>
            <a:pPr lvl="1" eaLnBrk="1" hangingPunct="1"/>
            <a:r>
              <a:rPr lang="en-CA" altLang="en-US" sz="2600"/>
              <a:t>Price of eggs increased</a:t>
            </a:r>
          </a:p>
          <a:p>
            <a:pPr lvl="1" eaLnBrk="1" hangingPunct="1"/>
            <a:r>
              <a:rPr lang="en-CA" altLang="en-US" sz="2600"/>
              <a:t>Farmers lost millions of dollars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5758006-F94A-44B1-A898-26C908344D2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53013" y="5170488"/>
            <a:ext cx="3048000" cy="7874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1.21: Bird flu: social impact, economic impact, or both?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1128535A-C962-4F40-BA44-93FE4C54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685925"/>
            <a:ext cx="304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9427-15B3-4BCF-AED8-2BD45990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84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The Effects of Epidemics and Pandemics</a:t>
            </a:r>
            <a:br>
              <a:rPr lang="en-CA" dirty="0"/>
            </a:br>
            <a:r>
              <a:rPr lang="en-CA" dirty="0"/>
              <a:t>on Human Populations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EDF338ED-8313-4425-BAD4-C8BB3E50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3887788" cy="4527550"/>
          </a:xfrm>
        </p:spPr>
        <p:txBody>
          <a:bodyPr/>
          <a:lstStyle/>
          <a:p>
            <a:pPr eaLnBrk="1" hangingPunct="1"/>
            <a:r>
              <a:rPr lang="en-CA" altLang="en-US" sz="2800" b="1"/>
              <a:t>Flu:</a:t>
            </a:r>
          </a:p>
          <a:p>
            <a:pPr lvl="1" eaLnBrk="1" hangingPunct="1"/>
            <a:r>
              <a:rPr lang="en-CA" altLang="en-US" sz="2800"/>
              <a:t>Causes people to take sick days</a:t>
            </a:r>
          </a:p>
          <a:p>
            <a:pPr lvl="1" eaLnBrk="1" hangingPunct="1"/>
            <a:r>
              <a:rPr lang="en-CA" altLang="en-US" sz="2800"/>
              <a:t>Results in losses of half a billion dollars a year to the Canadian economy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86AB2F4-4EF7-4FF0-879D-75A75AE941F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53013" y="5170488"/>
            <a:ext cx="3048000" cy="7874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1.21: Flu: social impact, economic impact, or both?</a:t>
            </a:r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3121ED34-4D9B-4AED-9282-35895FF8F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784350"/>
            <a:ext cx="3048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6811-3B7F-4592-8A8A-DFEE7FDA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84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The Effects of Epidemics and Pandemics</a:t>
            </a:r>
            <a:br>
              <a:rPr lang="en-CA" dirty="0"/>
            </a:br>
            <a:r>
              <a:rPr lang="en-CA" dirty="0"/>
              <a:t>on Human Populations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D075B1C8-2EEA-4305-AA07-3D5A8039A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3887788" cy="4527550"/>
          </a:xfrm>
        </p:spPr>
        <p:txBody>
          <a:bodyPr/>
          <a:lstStyle/>
          <a:p>
            <a:pPr eaLnBrk="1" hangingPunct="1"/>
            <a:r>
              <a:rPr lang="en-CA" altLang="en-US" sz="2800" b="1"/>
              <a:t>Extra precautions due to disease outbreaks:</a:t>
            </a:r>
          </a:p>
          <a:p>
            <a:pPr lvl="1" eaLnBrk="1" hangingPunct="1"/>
            <a:r>
              <a:rPr lang="en-CA" altLang="en-US" sz="2800"/>
              <a:t>Can lead to fear and panic</a:t>
            </a:r>
          </a:p>
          <a:p>
            <a:pPr lvl="1" eaLnBrk="1" hangingPunct="1"/>
            <a:r>
              <a:rPr lang="en-CA" altLang="en-US" sz="2800"/>
              <a:t>Causes government to restrict travel and importation of certain foods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96E07FE-C0A8-42B1-AEC4-0C119F79F569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53013" y="5170488"/>
            <a:ext cx="3048000" cy="1193800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1.21: Extra precautions due to disease outbreaks: social impact, economic impact, or both?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BC452843-0985-40C2-AC44-245C72F2C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1790700"/>
            <a:ext cx="304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0C9D68E-26CE-4E19-AF1A-C7AEE51D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600">
                <a:cs typeface="Arial" panose="020B0604020202020204" pitchFamily="34" charset="0"/>
              </a:rPr>
              <a:t>Topic 1.5: How does the body protect us from pathogens?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7C49C18-9900-4E57-A2A3-E5737D78B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74813"/>
            <a:ext cx="3833813" cy="4502150"/>
          </a:xfrm>
        </p:spPr>
        <p:txBody>
          <a:bodyPr/>
          <a:lstStyle/>
          <a:p>
            <a:pPr eaLnBrk="1" hangingPunct="1"/>
            <a:r>
              <a:rPr lang="en-CA" altLang="en-US" sz="2800" dirty="0"/>
              <a:t>The H1N1 influenza virus first appeared in people in 2009</a:t>
            </a:r>
          </a:p>
          <a:p>
            <a:pPr lvl="1" eaLnBrk="1" hangingPunct="1"/>
            <a:r>
              <a:rPr lang="en-CA" altLang="en-US" sz="2800" dirty="0"/>
              <a:t>Originally only infected birds or pigs, but changed into a new virus that infected humans</a:t>
            </a:r>
          </a:p>
          <a:p>
            <a:pPr lvl="1" eaLnBrk="1" hangingPunct="1"/>
            <a:r>
              <a:rPr lang="en-CA" altLang="en-US" sz="2800" dirty="0"/>
              <a:t>Canada: 45 000 cases and 505 deaths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DEC0B-7744-4B03-95F1-83DBAFF1B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2"/>
          <a:stretch/>
        </p:blipFill>
        <p:spPr>
          <a:xfrm>
            <a:off x="4882242" y="1514321"/>
            <a:ext cx="3348152" cy="3348152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2C85A72-95B2-49F5-A5D8-CD56E1DAA62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1563" y="5157788"/>
            <a:ext cx="3487737" cy="8794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Why do you think most of these people are wearing masks?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E00D21BC-88F4-4315-8EBE-9D5EB0F1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Preventing Disease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D6196-7909-4679-9ED0-E2DB00802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dirty="0"/>
              <a:t>Think-pair-share: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CA" dirty="0"/>
            </a:br>
            <a:r>
              <a:rPr lang="en-CA" sz="3200" dirty="0"/>
              <a:t>What are some ways we can prevent disease transmission?</a:t>
            </a:r>
            <a:endParaRPr lang="en-C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CACE0D0-D0B3-44C7-BDD5-657CA076C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Video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95A302D0-C0E2-4B73-A329-02BBBE051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CA" altLang="en-US">
                <a:hlinkClick r:id="rId2"/>
              </a:rPr>
              <a:t>Ted-ed</a:t>
            </a:r>
            <a:r>
              <a:rPr lang="en-CA" altLang="en-US"/>
              <a:t> “How Pandemics Spread”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4BF096D-F632-4DF0-B1E2-BB87F1D52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04813"/>
            <a:ext cx="7886700" cy="1244600"/>
          </a:xfrm>
        </p:spPr>
        <p:txBody>
          <a:bodyPr/>
          <a:lstStyle/>
          <a:p>
            <a:pPr eaLnBrk="1" hangingPunct="1"/>
            <a:r>
              <a:rPr lang="en-CA" altLang="en-US" sz="2800"/>
              <a:t>Different Populations Have Different Immunities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AC379BAB-B228-47CD-8E8D-65DC9CDC4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7786688" cy="4527550"/>
          </a:xfrm>
        </p:spPr>
        <p:txBody>
          <a:bodyPr/>
          <a:lstStyle/>
          <a:p>
            <a:pPr eaLnBrk="1" hangingPunct="1"/>
            <a:r>
              <a:rPr lang="en-CA" altLang="en-US" sz="2800"/>
              <a:t>Measles and smallpox: many outbreaks in Europe over hundreds of years</a:t>
            </a:r>
          </a:p>
          <a:p>
            <a:pPr lvl="1" eaLnBrk="1" hangingPunct="1"/>
            <a:r>
              <a:rPr lang="en-CA" altLang="en-US" sz="2800"/>
              <a:t>Over time, populations of people in Europe built up immunity to these diseases</a:t>
            </a:r>
          </a:p>
          <a:p>
            <a:pPr lvl="1" eaLnBrk="1" hangingPunct="1"/>
            <a:endParaRPr lang="en-CA" altLang="en-US" sz="2800"/>
          </a:p>
          <a:p>
            <a:pPr lvl="1" eaLnBrk="1" hangingPunct="1"/>
            <a:endParaRPr lang="en-CA" altLang="en-US" sz="2800"/>
          </a:p>
        </p:txBody>
      </p:sp>
      <p:pic>
        <p:nvPicPr>
          <p:cNvPr id="54276" name="Picture 2" descr="https://upload.wikimedia.org/wikipedia/commons/thumb/3/3c/Morbillivirus_measles_infection.jpg/1024px-Morbillivirus_measles_infection.jpg">
            <a:extLst>
              <a:ext uri="{FF2B5EF4-FFF2-40B4-BE49-F238E27FC236}">
                <a16:creationId xmlns:a16="http://schemas.microsoft.com/office/drawing/2014/main" id="{344B1A2B-34FA-40DF-9815-9B759BFB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3541713"/>
            <a:ext cx="41973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6C34BF-6400-4615-9AEF-1B59B30A817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54688" y="4979988"/>
            <a:ext cx="2660650" cy="119697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Skin of a patient with measles (Centers for Disease Control and Prevention)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0210D209-377D-4C8B-BE66-4D6877FA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04813"/>
            <a:ext cx="7886700" cy="1244600"/>
          </a:xfrm>
        </p:spPr>
        <p:txBody>
          <a:bodyPr/>
          <a:lstStyle/>
          <a:p>
            <a:pPr eaLnBrk="1" hangingPunct="1"/>
            <a:r>
              <a:rPr lang="en-CA" altLang="en-US" sz="2800"/>
              <a:t>Different Populations Have Different Immunities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47A2D503-FAC6-4A1A-AF0E-920090292C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7786688" cy="4527550"/>
          </a:xfrm>
        </p:spPr>
        <p:txBody>
          <a:bodyPr/>
          <a:lstStyle/>
          <a:p>
            <a:pPr eaLnBrk="1" hangingPunct="1"/>
            <a:r>
              <a:rPr lang="en-CA" altLang="en-US" sz="2800" b="1" dirty="0"/>
              <a:t>Immunity</a:t>
            </a:r>
            <a:r>
              <a:rPr lang="en-CA" altLang="en-US" sz="2800" dirty="0"/>
              <a:t>: the ability of a living thing to resist a particular infection or toxin by the action of white blood cells</a:t>
            </a:r>
          </a:p>
          <a:p>
            <a:pPr lvl="1" eaLnBrk="1" hangingPunct="1"/>
            <a:r>
              <a:rPr lang="en-CA" altLang="en-US" dirty="0"/>
              <a:t>What line(s) of defense are involved in immunity?</a:t>
            </a:r>
          </a:p>
          <a:p>
            <a:pPr lvl="2" eaLnBrk="1" hangingPunct="1"/>
            <a:r>
              <a:rPr lang="en-CA" altLang="en-US" dirty="0"/>
              <a:t>2</a:t>
            </a:r>
            <a:r>
              <a:rPr lang="en-CA" altLang="en-US" baseline="30000" dirty="0"/>
              <a:t>nd</a:t>
            </a:r>
            <a:r>
              <a:rPr lang="en-CA" altLang="en-US" dirty="0"/>
              <a:t>: same response every time</a:t>
            </a:r>
          </a:p>
          <a:p>
            <a:pPr lvl="2" eaLnBrk="1" hangingPunct="1"/>
            <a:r>
              <a:rPr lang="en-CA" altLang="en-US" dirty="0"/>
              <a:t>3</a:t>
            </a:r>
            <a:r>
              <a:rPr lang="en-CA" altLang="en-US" baseline="30000" dirty="0"/>
              <a:t>rd</a:t>
            </a:r>
            <a:r>
              <a:rPr lang="en-CA" altLang="en-US" dirty="0"/>
              <a:t>: response can be developed/trained</a:t>
            </a:r>
            <a:endParaRPr lang="en-CA" altLang="en-US" sz="2800" dirty="0"/>
          </a:p>
        </p:txBody>
      </p:sp>
      <p:pic>
        <p:nvPicPr>
          <p:cNvPr id="56324" name="Picture 2" descr="Image result for immunity">
            <a:extLst>
              <a:ext uri="{FF2B5EF4-FFF2-40B4-BE49-F238E27FC236}">
                <a16:creationId xmlns:a16="http://schemas.microsoft.com/office/drawing/2014/main" id="{8D1B2578-5923-406F-8DC8-DC284AD75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300538"/>
            <a:ext cx="40370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79A1D1A-ACFA-4335-AD41-2711BD81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04813"/>
            <a:ext cx="7886700" cy="1244600"/>
          </a:xfrm>
        </p:spPr>
        <p:txBody>
          <a:bodyPr/>
          <a:lstStyle/>
          <a:p>
            <a:pPr eaLnBrk="1" hangingPunct="1"/>
            <a:r>
              <a:rPr lang="en-CA" altLang="en-US" sz="2800"/>
              <a:t>Different Populations Have Different Immunities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0BD1964C-956C-4A83-8621-72A1EBE50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49413"/>
            <a:ext cx="4465638" cy="4527550"/>
          </a:xfrm>
        </p:spPr>
        <p:txBody>
          <a:bodyPr/>
          <a:lstStyle/>
          <a:p>
            <a:pPr eaLnBrk="1" hangingPunct="1"/>
            <a:r>
              <a:rPr lang="en-CA" altLang="en-US"/>
              <a:t>Europeans brought pathogens that caused measles and smallpox to North and South America</a:t>
            </a:r>
          </a:p>
          <a:p>
            <a:pPr lvl="1" eaLnBrk="1" hangingPunct="1"/>
            <a:r>
              <a:rPr lang="en-CA" altLang="en-US"/>
              <a:t>People in the Americas had never been exposed to these pathogens</a:t>
            </a:r>
          </a:p>
          <a:p>
            <a:pPr lvl="1" eaLnBrk="1" hangingPunct="1"/>
            <a:r>
              <a:rPr lang="en-CA" altLang="en-US"/>
              <a:t>Large numbers of First Peoples died when exposed to these pathogens</a:t>
            </a:r>
          </a:p>
          <a:p>
            <a:pPr lvl="1" eaLnBrk="1" hangingPunct="1"/>
            <a:endParaRPr lang="en-CA" altLang="en-US"/>
          </a:p>
        </p:txBody>
      </p:sp>
      <p:pic>
        <p:nvPicPr>
          <p:cNvPr id="57348" name="Picture 4" descr="File:Smallpox virus virions TEM PHIL 1849.JPG">
            <a:extLst>
              <a:ext uri="{FF2B5EF4-FFF2-40B4-BE49-F238E27FC236}">
                <a16:creationId xmlns:a16="http://schemas.microsoft.com/office/drawing/2014/main" id="{1EE4B3C7-28E1-42C0-AEA5-9B6EA4397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7"/>
          <a:stretch>
            <a:fillRect/>
          </a:stretch>
        </p:blipFill>
        <p:spPr bwMode="auto">
          <a:xfrm>
            <a:off x="5424488" y="1649413"/>
            <a:ext cx="28797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8BFA5D7-874C-40A4-B86A-2F5DE3BD8AF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24488" y="4916488"/>
            <a:ext cx="2879725" cy="10001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Smallpox virus (Centers for Disease Control and Prevention)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8500EE3B-AC5B-4905-ADD8-FF39BB50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 sz="3100"/>
              <a:t>Natural Immunity in Human Populations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655040D1-330E-435B-8C86-434727A81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11288"/>
            <a:ext cx="4437063" cy="4765675"/>
          </a:xfrm>
        </p:spPr>
        <p:txBody>
          <a:bodyPr/>
          <a:lstStyle/>
          <a:p>
            <a:pPr eaLnBrk="1" hangingPunct="1"/>
            <a:r>
              <a:rPr lang="en-CA" altLang="en-US" sz="2600" b="1"/>
              <a:t>Remote community in the Peruvian rain forest</a:t>
            </a:r>
          </a:p>
          <a:p>
            <a:pPr lvl="1" eaLnBrk="1" hangingPunct="1"/>
            <a:r>
              <a:rPr lang="en-CA" altLang="en-US" sz="2600"/>
              <a:t>About 10% of people have natural immunity to rabies, which is fatal if untreated</a:t>
            </a:r>
          </a:p>
          <a:p>
            <a:pPr lvl="1" eaLnBrk="1" hangingPunct="1"/>
            <a:endParaRPr lang="en-CA" altLang="en-US" sz="2600"/>
          </a:p>
          <a:p>
            <a:pPr eaLnBrk="1" hangingPunct="1"/>
            <a:r>
              <a:rPr lang="en-CA" altLang="en-US" sz="2600" b="1"/>
              <a:t>Gabon (west-central Africa)</a:t>
            </a:r>
          </a:p>
          <a:p>
            <a:pPr lvl="1" eaLnBrk="1" hangingPunct="1"/>
            <a:r>
              <a:rPr lang="en-CA" altLang="en-US" sz="2600"/>
              <a:t>Small population with natural immunity to Ebola</a:t>
            </a:r>
          </a:p>
        </p:txBody>
      </p:sp>
      <p:pic>
        <p:nvPicPr>
          <p:cNvPr id="59396" name="Picture 3">
            <a:extLst>
              <a:ext uri="{FF2B5EF4-FFF2-40B4-BE49-F238E27FC236}">
                <a16:creationId xmlns:a16="http://schemas.microsoft.com/office/drawing/2014/main" id="{A1058643-7FE4-47F8-A372-6064E7D9A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543050"/>
            <a:ext cx="26781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F50C67-7E7D-4FCA-8483-6726F1DB6F16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84813" y="4843463"/>
            <a:ext cx="2678112" cy="1000125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1.22: Vampire bats in the Peruvian rain forest carry rabies.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36FA5A5-D707-47C7-A248-91D27B2A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/>
              <a:t>Discussion Questions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F1F881A9-A726-4CE5-908E-93E45577D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36700"/>
            <a:ext cx="4025900" cy="4640263"/>
          </a:xfrm>
        </p:spPr>
        <p:txBody>
          <a:bodyPr/>
          <a:lstStyle/>
          <a:p>
            <a:pPr eaLnBrk="1" hangingPunct="1"/>
            <a:r>
              <a:rPr lang="en-CA" altLang="en-US" sz="2800"/>
              <a:t>Give examples of a disease with a social impact and an economic impact.</a:t>
            </a:r>
          </a:p>
          <a:p>
            <a:pPr eaLnBrk="1" hangingPunct="1"/>
            <a:endParaRPr lang="en-CA" altLang="en-US" sz="2800"/>
          </a:p>
          <a:p>
            <a:pPr eaLnBrk="1" hangingPunct="1"/>
            <a:r>
              <a:rPr lang="en-CA" altLang="en-US" sz="2800"/>
              <a:t>Explain how a population can develop immunity to a disease.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1F42E-3161-4021-99E2-ED0612BE5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3" r="8707" b="11138"/>
          <a:stretch/>
        </p:blipFill>
        <p:spPr>
          <a:xfrm>
            <a:off x="4957551" y="1537218"/>
            <a:ext cx="2593911" cy="2593911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AB1ECB-75D1-4A52-BF37-AA1FAAA5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80" b="5780"/>
          <a:stretch/>
        </p:blipFill>
        <p:spPr>
          <a:xfrm>
            <a:off x="6066727" y="3307198"/>
            <a:ext cx="2235690" cy="2235690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899F4BD2-4C23-4B8A-AAE4-8A6C2362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54113"/>
          </a:xfrm>
        </p:spPr>
        <p:txBody>
          <a:bodyPr/>
          <a:lstStyle/>
          <a:p>
            <a:pPr eaLnBrk="1" hangingPunct="1"/>
            <a:r>
              <a:rPr lang="en-CA" altLang="en-US" sz="2600"/>
              <a:t>Summary: How does the body protect us from pathogens?</a:t>
            </a:r>
          </a:p>
        </p:txBody>
      </p:sp>
      <p:sp>
        <p:nvSpPr>
          <p:cNvPr id="62467" name="Content Placeholder 6">
            <a:extLst>
              <a:ext uri="{FF2B5EF4-FFF2-40B4-BE49-F238E27FC236}">
                <a16:creationId xmlns:a16="http://schemas.microsoft.com/office/drawing/2014/main" id="{392BA8DF-CF91-4A14-858C-646B44021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050" y="1708150"/>
            <a:ext cx="3535363" cy="4351338"/>
          </a:xfrm>
        </p:spPr>
        <p:txBody>
          <a:bodyPr/>
          <a:lstStyle/>
          <a:p>
            <a:pPr eaLnBrk="1" fontAlgn="t" hangingPunct="1"/>
            <a:r>
              <a:rPr lang="en-CA" altLang="en-US" sz="2600"/>
              <a:t>The immune system helps protect us from pathogens and infection.</a:t>
            </a:r>
          </a:p>
          <a:p>
            <a:pPr eaLnBrk="1" fontAlgn="t" hangingPunct="1"/>
            <a:r>
              <a:rPr lang="en-CA" altLang="en-US" sz="2600"/>
              <a:t>Outbreaks of disease can have an impact on populations.</a:t>
            </a:r>
          </a:p>
          <a:p>
            <a:pPr eaLnBrk="1" fontAlgn="t" hangingPunct="1"/>
            <a:r>
              <a:rPr lang="en-CA" altLang="en-US" sz="2600"/>
              <a:t>Different populations have different immunities.</a:t>
            </a:r>
          </a:p>
          <a:p>
            <a:pPr eaLnBrk="1" hangingPunct="1"/>
            <a:endParaRPr lang="en-CA" altLang="en-US" sz="2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E157E-1C5C-4328-9634-224289847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2"/>
          <a:stretch/>
        </p:blipFill>
        <p:spPr>
          <a:xfrm>
            <a:off x="4963885" y="1707566"/>
            <a:ext cx="2518836" cy="2518836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91E0C3-130D-42A5-94A8-60009F0825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43" r="8707" b="11138"/>
          <a:stretch/>
        </p:blipFill>
        <p:spPr>
          <a:xfrm>
            <a:off x="6082138" y="3683922"/>
            <a:ext cx="2047407" cy="2047407"/>
          </a:xfrm>
          <a:prstGeom prst="ellipse">
            <a:avLst/>
          </a:prstGeom>
          <a:ln w="762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50FFD3D-C9EF-47FB-A88C-3D06DDB2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8313"/>
            <a:ext cx="7886700" cy="1046162"/>
          </a:xfrm>
        </p:spPr>
        <p:txBody>
          <a:bodyPr/>
          <a:lstStyle/>
          <a:p>
            <a:pPr eaLnBrk="1" hangingPunct="1"/>
            <a:r>
              <a:rPr lang="en-CA" altLang="en-US" sz="2600">
                <a:cs typeface="Arial" panose="020B0604020202020204" pitchFamily="34" charset="0"/>
              </a:rPr>
              <a:t>Concept 1: The immune system helps protect us from pathogens and infection.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8097-3F37-47D7-975D-95FD5E71E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74813"/>
            <a:ext cx="3979863" cy="4502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800" b="1" dirty="0">
                <a:cs typeface="Arial" panose="020B0604020202020204" pitchFamily="34" charset="0"/>
              </a:rPr>
              <a:t>Immune system</a:t>
            </a:r>
            <a:r>
              <a:rPr lang="en-CA" sz="2800" dirty="0">
                <a:cs typeface="Arial" panose="020B0604020202020204" pitchFamily="34" charset="0"/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The body system that defends against pathogens and infection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sz="2800" dirty="0">
                <a:cs typeface="Arial" panose="020B0604020202020204" pitchFamily="34" charset="0"/>
              </a:rPr>
              <a:t>Has three lines of defence to protect us from pathogens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1B0DCE-942F-DC4A-4927-A5F248DAF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1662113"/>
            <a:ext cx="3732212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3EAC5DF-F987-BAFF-142B-59660136E76B}"/>
              </a:ext>
            </a:extLst>
          </p:cNvPr>
          <p:cNvSpPr txBox="1">
            <a:spLocks/>
          </p:cNvSpPr>
          <p:nvPr/>
        </p:nvSpPr>
        <p:spPr bwMode="auto">
          <a:xfrm>
            <a:off x="4911725" y="5710238"/>
            <a:ext cx="3475038" cy="650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1.18: The three lines of defence of the immune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30542" y="1925675"/>
            <a:ext cx="3785850" cy="357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76200" indent="0">
              <a:buNone/>
            </a:pPr>
            <a:r>
              <a:rPr lang="en" sz="3200" dirty="0"/>
              <a:t>1st Line of Defense </a:t>
            </a:r>
            <a:br>
              <a:rPr lang="en" sz="3200" dirty="0"/>
            </a:br>
            <a:endParaRPr sz="3200" dirty="0"/>
          </a:p>
          <a:p>
            <a:pPr marL="76200" indent="0">
              <a:spcBef>
                <a:spcPts val="0"/>
              </a:spcBef>
              <a:buNone/>
            </a:pPr>
            <a:endParaRPr lang="en" sz="3200" dirty="0"/>
          </a:p>
          <a:p>
            <a:pPr marL="76200" indent="0">
              <a:spcBef>
                <a:spcPts val="0"/>
              </a:spcBef>
              <a:buNone/>
            </a:pPr>
            <a:r>
              <a:rPr lang="en" sz="3200" dirty="0"/>
              <a:t>2nd Line of Defense </a:t>
            </a:r>
            <a:br>
              <a:rPr lang="en" sz="3200" dirty="0"/>
            </a:br>
            <a:endParaRPr sz="3200" dirty="0"/>
          </a:p>
          <a:p>
            <a:pPr marL="76200" indent="0">
              <a:spcBef>
                <a:spcPts val="0"/>
              </a:spcBef>
              <a:buNone/>
            </a:pPr>
            <a:endParaRPr lang="en" sz="3200" dirty="0"/>
          </a:p>
          <a:p>
            <a:pPr marL="76200" indent="0">
              <a:spcBef>
                <a:spcPts val="0"/>
              </a:spcBef>
              <a:buNone/>
            </a:pPr>
            <a:r>
              <a:rPr lang="en" sz="3200" dirty="0"/>
              <a:t>3rd Line of Defense</a:t>
            </a:r>
            <a:endParaRPr sz="3200" dirty="0"/>
          </a:p>
        </p:txBody>
      </p:sp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043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/>
              <a:pPr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4026" y="1025348"/>
            <a:ext cx="2473999" cy="185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 rotWithShape="1">
          <a:blip r:embed="rId4">
            <a:alphaModFix/>
          </a:blip>
          <a:srcRect l="3134" t="36207" r="21706" b="28381"/>
          <a:stretch/>
        </p:blipFill>
        <p:spPr>
          <a:xfrm>
            <a:off x="6771376" y="2252074"/>
            <a:ext cx="2372621" cy="62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6151" y="2966750"/>
            <a:ext cx="2283075" cy="128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9743" y="4117092"/>
            <a:ext cx="2622549" cy="1747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" name="Google Shape;98;p15"/>
          <p:cNvCxnSpPr>
            <a:cxnSpLocks/>
            <a:endCxn id="94" idx="1"/>
          </p:cNvCxnSpPr>
          <p:nvPr/>
        </p:nvCxnSpPr>
        <p:spPr>
          <a:xfrm flipV="1">
            <a:off x="3786909" y="1953098"/>
            <a:ext cx="457117" cy="339384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9" name="Google Shape;99;p15"/>
          <p:cNvCxnSpPr>
            <a:cxnSpLocks/>
          </p:cNvCxnSpPr>
          <p:nvPr/>
        </p:nvCxnSpPr>
        <p:spPr>
          <a:xfrm flipV="1">
            <a:off x="3983708" y="3344675"/>
            <a:ext cx="2727742" cy="239455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0" name="Google Shape;100;p15"/>
          <p:cNvCxnSpPr>
            <a:cxnSpLocks/>
          </p:cNvCxnSpPr>
          <p:nvPr/>
        </p:nvCxnSpPr>
        <p:spPr>
          <a:xfrm>
            <a:off x="3851025" y="4990717"/>
            <a:ext cx="265367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DCA8F14-A336-B895-4302-EF2B0657B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6FCF60-9AAF-4F85-A506-2AD053D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642583"/>
            <a:ext cx="76581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altLang="en-US" sz="4700"/>
              <a:t>The First Line of Defence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50BD58-33E0-3553-3F64-A0F02E7A8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950" y="5742428"/>
            <a:ext cx="76581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buNone/>
            </a:pPr>
            <a:r>
              <a:rPr lang="en-US">
                <a:hlinkClick r:id="rId3"/>
              </a:rPr>
              <a:t>Skin and linings of internal body systems</a:t>
            </a:r>
            <a:endParaRPr lang="en-US"/>
          </a:p>
        </p:txBody>
      </p:sp>
      <p:sp>
        <p:nvSpPr>
          <p:cNvPr id="14340" name="Rectangle 74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405745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2" y="320843"/>
            <a:ext cx="27432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6FD1A32-2050-5014-2A9A-176752D7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79" y="978809"/>
            <a:ext cx="2434590" cy="23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ounded Rectangle 26">
            <a:extLst>
              <a:ext uri="{FF2B5EF4-FFF2-40B4-BE49-F238E27FC236}">
                <a16:creationId xmlns:a16="http://schemas.microsoft.com/office/drawing/2014/main" id="{BE5996B0-F3AC-4A78-A5EF-139FD3495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398" y="320842"/>
            <a:ext cx="27432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79105898-6C16-A89D-5E47-540FAA512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703" y="915733"/>
            <a:ext cx="2434590" cy="251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ounded Rectangle 26">
            <a:extLst>
              <a:ext uri="{FF2B5EF4-FFF2-40B4-BE49-F238E27FC236}">
                <a16:creationId xmlns:a16="http://schemas.microsoft.com/office/drawing/2014/main" id="{347C85EF-9B88-46AF-B40D-70F2DDDE1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9625" y="320842"/>
            <a:ext cx="2743200" cy="37080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BF452CEF-01BA-B6A6-4D34-49BBC4F897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3930" y="961829"/>
            <a:ext cx="2434590" cy="24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16FCF60-9AAF-4F85-A506-2AD053DB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First Line of Defence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13D0360F-8226-4D5F-BFB9-75E58695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1950"/>
            <a:ext cx="4071938" cy="4545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800" b="1" dirty="0"/>
              <a:t>Skin </a:t>
            </a:r>
          </a:p>
          <a:p>
            <a:pPr lvl="1" eaLnBrk="1" hangingPunct="1"/>
            <a:r>
              <a:rPr lang="en-CA" altLang="en-US" sz="2800" dirty="0"/>
              <a:t>Skin is a physical barrier to keep pathogens from entering body</a:t>
            </a:r>
          </a:p>
          <a:p>
            <a:pPr lvl="1" eaLnBrk="1" hangingPunct="1"/>
            <a:r>
              <a:rPr lang="en-CA" altLang="en-US" sz="2800" dirty="0"/>
              <a:t>Sweat and natural body acids: kill pathogens on skin surface</a:t>
            </a:r>
          </a:p>
          <a:p>
            <a:pPr lvl="1" eaLnBrk="1" hangingPunct="1"/>
            <a:endParaRPr lang="en-CA" altLang="en-US" sz="2800" dirty="0"/>
          </a:p>
          <a:p>
            <a:pPr lvl="1" eaLnBrk="1" hangingPunct="1"/>
            <a:endParaRPr lang="en-CA" altLang="en-US" sz="2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FF9593E-3F66-431B-B6A8-6E41867D1E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13363" y="4651375"/>
            <a:ext cx="2644775" cy="1525588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1.18:  Skin is waterproof, so you can easily wash pathogens from it.</a:t>
            </a:r>
          </a:p>
        </p:txBody>
      </p:sp>
      <p:pic>
        <p:nvPicPr>
          <p:cNvPr id="14341" name="Picture 3">
            <a:extLst>
              <a:ext uri="{FF2B5EF4-FFF2-40B4-BE49-F238E27FC236}">
                <a16:creationId xmlns:a16="http://schemas.microsoft.com/office/drawing/2014/main" id="{A75C093B-A196-4BBE-A5E4-54B87C85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790700"/>
            <a:ext cx="264477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BF03F5A-AACD-4C18-8D99-8832BBF5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First Line of Defence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9CBFC00-F8A9-4B94-A1A5-B1CFFD4FC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1950"/>
            <a:ext cx="4235450" cy="4545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600" b="1" dirty="0"/>
              <a:t>Linings of the respiratory system</a:t>
            </a:r>
          </a:p>
          <a:p>
            <a:pPr lvl="1" eaLnBrk="1" hangingPunct="1"/>
            <a:r>
              <a:rPr lang="en-CA" altLang="en-US" sz="2600" dirty="0"/>
              <a:t>Hairs in your nose and throat: trap pathogens and move them back out of your body</a:t>
            </a:r>
          </a:p>
          <a:p>
            <a:pPr lvl="1" eaLnBrk="1" hangingPunct="1"/>
            <a:r>
              <a:rPr lang="en-CA" altLang="en-US" sz="2600" dirty="0"/>
              <a:t>Mucus: pathogens get caught in sticky mucus, and are removed from your body when you cough, sneeze, and swallow</a:t>
            </a:r>
          </a:p>
          <a:p>
            <a:pPr lvl="1" eaLnBrk="1" hangingPunct="1"/>
            <a:endParaRPr lang="en-CA" altLang="en-US" sz="26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D7EE3C8-C654-4665-B5E8-8F77B4F442EC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13363" y="4984750"/>
            <a:ext cx="2870200" cy="11922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1.18:  Hairs and hair-like structures of the respiratory system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CF48FED-E94C-4EBD-8208-0F21472CE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898650"/>
            <a:ext cx="2870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6A7CBE5-43D9-4BC0-8F4D-6867E087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46163"/>
          </a:xfrm>
        </p:spPr>
        <p:txBody>
          <a:bodyPr/>
          <a:lstStyle/>
          <a:p>
            <a:pPr eaLnBrk="1" hangingPunct="1"/>
            <a:r>
              <a:rPr lang="en-CA" altLang="en-US">
                <a:cs typeface="Arial" panose="020B0604020202020204" pitchFamily="34" charset="0"/>
              </a:rPr>
              <a:t>The First Line of Defence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B6C88915-DFFC-4C1D-B431-198216DF9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631950"/>
            <a:ext cx="4235450" cy="4545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sz="2800" b="1" dirty="0"/>
              <a:t>Contents and linings of the digestive system</a:t>
            </a:r>
          </a:p>
          <a:p>
            <a:pPr lvl="1" eaLnBrk="1" hangingPunct="1"/>
            <a:r>
              <a:rPr lang="en-CA" altLang="en-US" sz="2800" dirty="0"/>
              <a:t>Strong acids in your stomach: kill many types of pathogens</a:t>
            </a:r>
          </a:p>
          <a:p>
            <a:pPr lvl="1" eaLnBrk="1" hangingPunct="1"/>
            <a:r>
              <a:rPr lang="en-CA" altLang="en-US" sz="2800" dirty="0"/>
              <a:t>Mucus: traps pathogens that are then removed by vomiting</a:t>
            </a:r>
          </a:p>
          <a:p>
            <a:pPr lvl="1" eaLnBrk="1" hangingPunct="1"/>
            <a:endParaRPr lang="en-CA" altLang="en-US" sz="280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F6DA6DD-760F-41B6-B258-801375761A6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13363" y="4984750"/>
            <a:ext cx="2870200" cy="1192213"/>
          </a:xfr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Figure 1.18:  Your digestive system can help stop you from getting sick.</a:t>
            </a:r>
          </a:p>
        </p:txBody>
      </p:sp>
      <p:pic>
        <p:nvPicPr>
          <p:cNvPr id="18437" name="Picture 3">
            <a:extLst>
              <a:ext uri="{FF2B5EF4-FFF2-40B4-BE49-F238E27FC236}">
                <a16:creationId xmlns:a16="http://schemas.microsoft.com/office/drawing/2014/main" id="{7FC66CE7-3AB3-402B-8F86-E68B851E6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744663"/>
            <a:ext cx="2808288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15683</TotalTime>
  <Words>1901</Words>
  <Application>Microsoft Office PowerPoint</Application>
  <PresentationFormat>On-screen Show (4:3)</PresentationFormat>
  <Paragraphs>218</Paragraphs>
  <Slides>37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Office Theme</vt:lpstr>
      <vt:lpstr>PowerPoint Presentation</vt:lpstr>
      <vt:lpstr>UNIT 1 Life processes are performed at the cellular level</vt:lpstr>
      <vt:lpstr>Topic 1.5: How does the body protect us from pathogens?</vt:lpstr>
      <vt:lpstr>Concept 1: The immune system helps protect us from pathogens and infection.</vt:lpstr>
      <vt:lpstr>PowerPoint Presentation</vt:lpstr>
      <vt:lpstr>The First Line of Defence</vt:lpstr>
      <vt:lpstr>The First Line of Defence</vt:lpstr>
      <vt:lpstr>The First Line of Defence</vt:lpstr>
      <vt:lpstr>The First Line of Defence</vt:lpstr>
      <vt:lpstr>The Second Line of Defence</vt:lpstr>
      <vt:lpstr>The Second Line of Defence</vt:lpstr>
      <vt:lpstr>The Second Line of Defence</vt:lpstr>
      <vt:lpstr>The Second Line of Defence</vt:lpstr>
      <vt:lpstr>The Second Line of Defence</vt:lpstr>
      <vt:lpstr>The Third Line of Defence</vt:lpstr>
      <vt:lpstr>The Third Line of Defence</vt:lpstr>
      <vt:lpstr>The Third Line of Defence </vt:lpstr>
      <vt:lpstr>PowerPoint Presentation</vt:lpstr>
      <vt:lpstr>PowerPoint Presentation</vt:lpstr>
      <vt:lpstr>Workbook break (pg. 38-39)</vt:lpstr>
      <vt:lpstr>Discussion Questions</vt:lpstr>
      <vt:lpstr>Activity</vt:lpstr>
      <vt:lpstr>Immune system: very complex!</vt:lpstr>
      <vt:lpstr>Concept 2: Outbreaks of disease can have an impact on populations.</vt:lpstr>
      <vt:lpstr>Table 1.4: Terms Used to Describe Disease Occurrence</vt:lpstr>
      <vt:lpstr>The Effects of Epidemics and Pandemics on Human Populations</vt:lpstr>
      <vt:lpstr>The Effects of Epidemics and Pandemics on Human Populations</vt:lpstr>
      <vt:lpstr>The Effects of Epidemics and Pandemics on Human Populations</vt:lpstr>
      <vt:lpstr>The Effects of Epidemics and Pandemics on Human Populations</vt:lpstr>
      <vt:lpstr>Preventing Disease Transmission</vt:lpstr>
      <vt:lpstr>Video</vt:lpstr>
      <vt:lpstr>Different Populations Have Different Immunities</vt:lpstr>
      <vt:lpstr>Different Populations Have Different Immunities</vt:lpstr>
      <vt:lpstr>Different Populations Have Different Immunities</vt:lpstr>
      <vt:lpstr>Natural Immunity in Human Populations</vt:lpstr>
      <vt:lpstr>Discussion Questions</vt:lpstr>
      <vt:lpstr>Summary: How does the body protect us from pathogens?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</dc:creator>
  <cp:lastModifiedBy>Linda Au</cp:lastModifiedBy>
  <cp:revision>144</cp:revision>
  <dcterms:created xsi:type="dcterms:W3CDTF">2016-08-10T23:49:56Z</dcterms:created>
  <dcterms:modified xsi:type="dcterms:W3CDTF">2022-06-01T16:14:03Z</dcterms:modified>
</cp:coreProperties>
</file>