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1" r:id="rId2"/>
    <p:sldId id="256" r:id="rId3"/>
    <p:sldId id="276" r:id="rId4"/>
    <p:sldId id="257" r:id="rId5"/>
    <p:sldId id="313" r:id="rId6"/>
    <p:sldId id="280" r:id="rId7"/>
    <p:sldId id="277" r:id="rId8"/>
    <p:sldId id="329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8" r:id="rId17"/>
    <p:sldId id="311" r:id="rId18"/>
    <p:sldId id="292" r:id="rId19"/>
    <p:sldId id="321" r:id="rId20"/>
    <p:sldId id="323" r:id="rId21"/>
    <p:sldId id="324" r:id="rId22"/>
    <p:sldId id="325" r:id="rId23"/>
    <p:sldId id="326" r:id="rId24"/>
    <p:sldId id="327" r:id="rId25"/>
    <p:sldId id="322" r:id="rId26"/>
    <p:sldId id="312" r:id="rId27"/>
    <p:sldId id="271" r:id="rId2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CDE"/>
    <a:srgbClr val="5C9ACB"/>
    <a:srgbClr val="20C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81411" autoAdjust="0"/>
  </p:normalViewPr>
  <p:slideViewPr>
    <p:cSldViewPr snapToGrid="0">
      <p:cViewPr varScale="1">
        <p:scale>
          <a:sx n="63" d="100"/>
          <a:sy n="63" d="100"/>
        </p:scale>
        <p:origin x="16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8F39DC-711B-4DA7-AB34-22CC77EFE3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52C70-D8FB-49B8-8BEE-9585570852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247DD4-BF0F-43C8-927E-5ECC17D077F4}" type="datetimeFigureOut">
              <a:rPr lang="en-CA"/>
              <a:pPr>
                <a:defRPr/>
              </a:pPr>
              <a:t>2019-01-10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6B743F7-DFA1-4AA7-8F47-59AB3FFAC1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2C56C5-F51C-40B4-BF47-4F424AC31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51552-744B-4DFD-AC65-6F21583C5C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11F97-E247-4DA0-ACA6-9ED83A2666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24931B-21EB-4D7F-BC1E-9AE7A473792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A10020B1-8B37-4B08-A825-A589C69C2C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CACC31C9-2928-461A-B4F9-A84780F4E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15F857EB-24FE-4AF3-BADB-43651CA9E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7823A-7D7A-4250-8DFB-19B2DC60574B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16ED651E-B1E9-42D7-BE90-68DE894AB7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61DB667-EC46-46B0-B21E-DA49749CF5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634D27F2-5E90-4E25-A44B-F75C62224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553168-A76B-4715-B036-4DC163D99B46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AA4B1205-6350-49DC-B260-D6ECC59931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5F6C2825-666B-4452-BE26-8B4FA09743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E9E44A4-541F-489C-A2C0-215262963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E5FEBF-CA5A-407A-B196-D560ABF9F5B0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2A9C8E27-57E1-406D-8BB2-9FED2424DC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2A9997D2-9E79-4531-929A-55654B18B2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F0BF85EC-D0E8-42B7-A7FE-253C23E66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22D9B2-11D4-42F3-A206-3AE259E03C87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F608E5C8-2210-42F1-870F-481C5251E7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36A22235-0A17-4457-A2AD-B7E5DD0BF6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36A45A0B-9237-4164-9A76-CB68EEAD2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AEC27-7455-4398-BBE2-86F6C7C85E65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3EB74C3C-5560-4FCD-AD10-C2844B463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30A010BF-5BAD-4C9C-A283-13201F3B7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28414454-BD21-4491-82C0-FDBDF4DBF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25AED1-36E1-4C6F-AFFC-7C08B190C7E6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45389153-8B48-41AB-AF74-E461A5CE68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FC491B8E-CBFF-44E6-8187-F21E0AEE6B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40A13D3B-71DE-4615-8AEA-893B0C9C7E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3AC385-2BF9-4A3E-854A-CED220F10176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9C7EE5B0-F70E-4F7C-BFD7-797C96E128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1F36341-B25A-4E1C-A660-60DB044AC0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6278FB0-1A0D-4FD0-8861-B0AA2DAD54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40FF9B-5C76-42BD-85A3-0B3E6BB068D4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7FB944EE-56CB-408D-A0B5-01AC696CD9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9D9981BD-A877-449E-9FCD-F50E017118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B42AA1C-C4FA-4A73-891D-E1C82B721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88FA33-98F2-4D25-AFF8-EBF4B131165A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374E3E02-3CD4-4167-ABD3-7DF838898D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FEB0D6D4-748F-41DC-9166-29533F0AB8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998247D7-4C7B-4045-88A2-AA8477B381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147651-84A9-489C-8BE0-BC7E4E47EF12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658FF309-0776-4078-97AF-AA50C36F90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E2C88C1D-0D61-49AB-BA2C-BBE7AFD2C5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48E8DAB6-A9F0-4E4A-BF7E-AA7B5087E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772F02-E0E2-45D5-9D31-BDF298A1F402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3114D2A9-836E-4C46-8267-CD17220E4E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5914ABDA-D4C1-497C-B6D0-0659CF63B8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DCB7FF7-961A-4E0A-B122-2936D8DA6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B11789-8D9E-4857-A75E-104E89081854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A25D5D85-46FC-46EB-A7D4-666302D7A9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C0B453DE-2BA2-44F8-A465-C26BBE2BCB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BB43901B-ACE1-4EB7-AB71-399298F025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95874E-AEBA-437A-AF2B-0EFBD9E12521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F15A6312-03F8-4CDA-8581-4CAE66CA0A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5F70D571-A215-4F56-B352-8923AB58FE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914E7676-4E62-433B-B5D9-BA770E7D6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75C7C2-52F6-47F1-9149-7DC6CBA62D3A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C26F9D45-1B54-4850-93AF-8362703F35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FEB3747F-D7BF-4D32-BA67-44E4F91BD9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C51C0F7B-5384-40E9-AB3D-8E5662926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58272F-C00C-44C0-BCD3-90E881EDC1FA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2851EC7D-D44C-4842-AE35-CDA855C239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3D1B2AAB-F417-4149-B6D7-7A7CE8ED13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153E2CE7-D558-4D66-951C-5FCAEA3B1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F32424-2111-4757-B8C5-C29BE3A9BDDA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B1D4C403-8957-4E89-9B6E-2FA8D6DEC1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F6C6FBE1-E2AB-45A9-94E0-022A9256F4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13CD49FE-FFC8-495E-8CB9-D3125BCC3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8D7C33-80AE-48F8-B1CD-FE6A7BF6BB8A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90FFD558-599A-4195-AB64-C63D3C24CF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15A09A21-403A-4AC7-9577-552961AF86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BB6B4857-9D96-42F5-8BAB-CA5E3CBE5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E8578F-6A41-4769-B499-211B42D3EF03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2EB76951-8644-48A1-9218-3A4C37CE5D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3904C822-A3E8-48EC-B610-5C88944838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EE93CCF-1A60-4F28-ACD5-44ADB4FA78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696CB-29ED-4B77-9E65-29A5E671D156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A3E2DC42-64AD-438C-8D9D-3A0521A8E5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0FFC57C-484A-436B-AC50-3C021381C2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2A7A2611-82AC-494D-80C1-BF2C21525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BD7A67-C9E3-4EC7-8B09-B1E82C9C9DAE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0EFE6CD-4A3D-454E-9533-6FB62E0758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BBD20F89-641A-4255-9108-73AF170CC3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762A3993-6F9B-4B74-BB52-04380E104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287A7C-739C-4C12-96D8-C11AC3A61B2C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F44C66BC-5DC1-41F2-B963-61D5053024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44D771AC-DECB-44EE-BE43-993D40F6D2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4FF3088-DEC9-4286-9FE3-937687C2C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6B90F1-15FD-4BAB-BC21-8A586EE5B073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36A87C7-B5B6-4E6C-8E2A-5FDCDFD4D9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687FE5E-AD48-468E-AA56-7901D4FC0B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F4D78A48-0959-48BD-95C3-F5C8CE654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0E1D35-EAFC-497F-B46D-45B0481F16A8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1EB3BB1-BA34-48C4-8607-341612CE14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B382C68A-420D-4637-B8DE-7811D3ADB6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ADF66EFE-EB57-40BA-92DD-150C9632F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7C292D-1D4F-47D8-903D-766475A3B4F5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DFF9285-73F9-4F45-A17D-9C95901170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CEF07CD2-E6C0-4B1C-910E-3E641D84D1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4489857C-7D41-47EE-BA01-AF0361ED9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875E65-A214-4D71-A2E0-FD03CAE87C9B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1B83E-91FF-40BF-A1BB-B7667CA8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3AF18-1B60-4E4D-8D7A-6482269FD379}" type="datetimeFigureOut">
              <a:rPr lang="en-CA"/>
              <a:pPr>
                <a:defRPr/>
              </a:pPr>
              <a:t>2019-01-10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97858-E6F7-4944-9E3E-2AE1A653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EB791-C23F-4FAC-89AE-71612276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377FE-B133-451D-B68D-D48BA33047B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768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E90C2-9FA1-48BB-A4EE-FA73DA65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55758-3E43-479B-83B2-80C4CD00F421}" type="datetimeFigureOut">
              <a:rPr lang="en-CA"/>
              <a:pPr>
                <a:defRPr/>
              </a:pPr>
              <a:t>2019-01-10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3FFCE-DEC0-4A8F-BB4A-AE12E6A8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2B5CA-0C0C-4B12-9418-2AB9D2FE4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DB94A-1018-452E-9BB0-BB80318294F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106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C40A0-8992-450C-8AF3-FB887E57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02DC6-A3D7-46D1-AED0-15304B0E1D6C}" type="datetimeFigureOut">
              <a:rPr lang="en-CA"/>
              <a:pPr>
                <a:defRPr/>
              </a:pPr>
              <a:t>2019-01-10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1C0C2-F300-46D7-80DF-3587736D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E5768-FDF7-4B0A-8C4E-E89E2664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9F106-07FA-441E-A8B2-D477EF2DBBF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44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09C30BB8-CC3F-4B84-BD60-7F4EA925F71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378" y="283"/>
            <a:chExt cx="9143244" cy="6857717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A04D2AB4-13BF-4DA7-BFA9-854FD3C764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5"/>
            <a:stretch>
              <a:fillRect/>
            </a:stretch>
          </p:blipFill>
          <p:spPr bwMode="auto">
            <a:xfrm>
              <a:off x="378" y="283"/>
              <a:ext cx="9143244" cy="659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06ECCD49-5D77-464E-AB43-435ACB6D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93"/>
            <a:stretch>
              <a:fillRect/>
            </a:stretch>
          </p:blipFill>
          <p:spPr bwMode="auto">
            <a:xfrm>
              <a:off x="378" y="6591300"/>
              <a:ext cx="9143244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6C591B9-5E82-497C-A73B-FF6A44CA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69BE-9F90-46BC-9439-3A805712EB38}" type="datetimeFigureOut">
              <a:rPr lang="en-CA"/>
              <a:pPr>
                <a:defRPr/>
              </a:pPr>
              <a:t>2019-01-10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41919E-4233-47C4-A255-02A2D8B0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0C00AB-A2E4-43AF-825B-5A4FC26D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735E-9E51-420C-9061-322EC3D732F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05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7DB94-1189-4004-A790-B3EF18C6D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5239-23DC-48F4-B0C9-65AA0DC09946}" type="datetimeFigureOut">
              <a:rPr lang="en-CA"/>
              <a:pPr>
                <a:defRPr/>
              </a:pPr>
              <a:t>2019-01-10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448F2-0470-4257-8BCC-63230C63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98C35-2CDB-4664-94FB-C30AA607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03B4-8026-4C47-A08B-10CF249FEEB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41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694A7249-F2F9-42F6-B661-68546B1487C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378" y="283"/>
            <a:chExt cx="9143244" cy="6857717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63A4F8EA-630C-42CB-9D47-D75D69C448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5"/>
            <a:stretch>
              <a:fillRect/>
            </a:stretch>
          </p:blipFill>
          <p:spPr bwMode="auto">
            <a:xfrm>
              <a:off x="378" y="283"/>
              <a:ext cx="9143244" cy="659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B2CE39F6-744B-44D7-A3B5-416A5BD829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93"/>
            <a:stretch>
              <a:fillRect/>
            </a:stretch>
          </p:blipFill>
          <p:spPr bwMode="auto">
            <a:xfrm>
              <a:off x="378" y="6591300"/>
              <a:ext cx="9143244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61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11290"/>
            <a:ext cx="3886200" cy="4765674"/>
          </a:xfrm>
        </p:spPr>
        <p:txBody>
          <a:bodyPr/>
          <a:lstStyle>
            <a:lvl2pPr marL="685800" indent="-228600">
              <a:buFont typeface="Times New Roman" panose="02020603050405020304" pitchFamily="18" charset="0"/>
              <a:buChar char="–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11290"/>
            <a:ext cx="3886200" cy="4765674"/>
          </a:xfrm>
        </p:spPr>
        <p:txBody>
          <a:bodyPr/>
          <a:lstStyle>
            <a:lvl2pPr marL="685800" indent="-228600">
              <a:buFont typeface="Times New Roman" panose="02020603050405020304" pitchFamily="18" charset="0"/>
              <a:buChar char="–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6258E02-EECD-4ECA-9402-0FDCC449B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DC514-8CA7-45EC-A9DF-C184411F7CC6}" type="datetimeFigureOut">
              <a:rPr lang="en-CA"/>
              <a:pPr>
                <a:defRPr/>
              </a:pPr>
              <a:t>2019-01-10</a:t>
            </a:fld>
            <a:endParaRPr lang="en-CA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64F5568-30ED-4073-B68A-A8DF97C8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DE2378C-240E-4A1F-9EC6-567FC000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2740-0BCA-4166-BFE5-580011D057E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072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FA1A6A-DAF8-4523-8B66-E91829B0B84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378" y="283"/>
            <a:chExt cx="9143244" cy="685771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FFE093B-FBFB-4360-88B8-ED5FE33CB5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5"/>
            <a:stretch>
              <a:fillRect/>
            </a:stretch>
          </p:blipFill>
          <p:spPr bwMode="auto">
            <a:xfrm>
              <a:off x="378" y="283"/>
              <a:ext cx="9143244" cy="659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18D349-2D7E-4FCA-A5A6-8D0294268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93"/>
            <a:stretch>
              <a:fillRect/>
            </a:stretch>
          </p:blipFill>
          <p:spPr bwMode="auto">
            <a:xfrm>
              <a:off x="378" y="6591300"/>
              <a:ext cx="9143244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493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2pPr marL="685800" indent="-228600">
              <a:buFont typeface="Times New Roman" panose="02020603050405020304" pitchFamily="18" charset="0"/>
              <a:buChar char="–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2pPr marL="685800" indent="-228600">
              <a:buFont typeface="Times New Roman" panose="02020603050405020304" pitchFamily="18" charset="0"/>
              <a:buChar char="–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50232332-D51F-4408-B2D2-4B547504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5FE1-49EB-4BA3-BE24-0B294931EF9D}" type="datetimeFigureOut">
              <a:rPr lang="en-CA"/>
              <a:pPr>
                <a:defRPr/>
              </a:pPr>
              <a:t>2019-01-10</a:t>
            </a:fld>
            <a:endParaRPr lang="en-CA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E4EA28E-FCCA-481A-B170-27C2941A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AE4B53CE-2C33-4056-B694-61FF09D0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74AD-A943-4E5F-9813-FECF9A8F055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845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688DB4B-A7B8-47F6-9C56-E6819CE7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9A7C0-893D-4F3B-A388-9374D0AE4D7F}" type="datetimeFigureOut">
              <a:rPr lang="en-CA"/>
              <a:pPr>
                <a:defRPr/>
              </a:pPr>
              <a:t>2019-01-10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DF5A341-50A3-4E19-8787-99D81935D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125695-C3BC-4096-A0EE-793E189E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5E88-EA6E-4DCC-885B-F7AD3CD41AD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326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9AAC35A-9EA0-482C-B046-033225B95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DDE10-B302-4982-B1EB-BDC8A3C137DD}" type="datetimeFigureOut">
              <a:rPr lang="en-CA"/>
              <a:pPr>
                <a:defRPr/>
              </a:pPr>
              <a:t>2019-01-10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D84C891-8917-452F-B714-FF44987A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7542DE-DEEA-43BE-A727-3C1A482A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F92E-C744-4502-A26E-19F740AEBCF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52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 marL="685800" indent="-228600">
              <a:buFont typeface="Times New Roman" panose="02020603050405020304" pitchFamily="18" charset="0"/>
              <a:buChar char="–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D0BA94-90CF-496A-A2A4-65DB5959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A8C8-A37C-486D-B585-44A30598C870}" type="datetimeFigureOut">
              <a:rPr lang="en-CA"/>
              <a:pPr>
                <a:defRPr/>
              </a:pPr>
              <a:t>2019-01-10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83AA20-5189-4BF6-B488-F2468F668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038FCD-0CD8-48C3-B29D-F16DC6A9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8DB45-1ACB-4B21-B431-769CA33D3B1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10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E8E454-6FC4-4C5B-8482-1EA027CF5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7619B-B6E9-4C7E-8630-4E4DE4F46D0B}" type="datetimeFigureOut">
              <a:rPr lang="en-CA"/>
              <a:pPr>
                <a:defRPr/>
              </a:pPr>
              <a:t>2019-01-10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0D5885-7F18-426C-8C3D-3D3F517C9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858C4-5AC9-4DD4-AE09-0AAAE767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BFFB3-9D79-46A1-9500-BB6FF261B3C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810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573AB4B-F485-42A5-9FCB-57509C17D4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127E2DD-17B7-4763-80C5-7446B25F8A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97000"/>
            <a:ext cx="78867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68646-D589-496A-834D-604BF0B8C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CC4254-B889-4604-A1E1-598ED26CB725}" type="datetimeFigureOut">
              <a:rPr lang="en-CA"/>
              <a:pPr>
                <a:defRPr/>
              </a:pPr>
              <a:t>2019-01-10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CF2E5-D339-4657-8E29-EC14357EC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F9886-4B56-49C3-8874-435D383CD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E58D71-7353-4989-A1DC-25877EFE580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3" r:id="rId2"/>
    <p:sldLayoutId id="2147483676" r:id="rId3"/>
    <p:sldLayoutId id="2147483684" r:id="rId4"/>
    <p:sldLayoutId id="2147483685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Times New Roman" panose="02020603050405020304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D2D04D12-87B1-4D64-8DFB-C4E46FBE0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"/>
          <a:stretch>
            <a:fillRect/>
          </a:stretch>
        </p:blipFill>
        <p:spPr bwMode="auto">
          <a:xfrm>
            <a:off x="655638" y="557213"/>
            <a:ext cx="783272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46BFCE6-1796-4E0A-874B-1E390D70B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913438"/>
            <a:ext cx="6858000" cy="9413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>
                <a:latin typeface="+mj-lt"/>
              </a:rPr>
              <a:t>BC Science Connections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4FA40E1-7F2F-4BE9-BA75-6B2FA3440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223962"/>
          </a:xfrm>
        </p:spPr>
        <p:txBody>
          <a:bodyPr/>
          <a:lstStyle/>
          <a:p>
            <a:r>
              <a:rPr lang="en-CA" altLang="en-US">
                <a:cs typeface="Arial" panose="020B0604020202020204" pitchFamily="34" charset="0"/>
              </a:rPr>
              <a:t>HHPS: The Borders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FE4842F0-DF87-4A13-A35E-C5ACC9BB5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957388"/>
            <a:ext cx="3997325" cy="4238625"/>
          </a:xfrm>
        </p:spPr>
        <p:txBody>
          <a:bodyPr/>
          <a:lstStyle/>
          <a:p>
            <a:r>
              <a:rPr lang="en-CA" altLang="en-US" sz="2800" b="1">
                <a:cs typeface="Arial" panose="020B0604020202020204" pitchFamily="34" charset="0"/>
              </a:rPr>
              <a:t>Dangerous Container</a:t>
            </a:r>
          </a:p>
          <a:p>
            <a:pPr lvl="1"/>
            <a:r>
              <a:rPr lang="en-CA" altLang="en-US" sz="2800">
                <a:cs typeface="Arial" panose="020B0604020202020204" pitchFamily="34" charset="0"/>
              </a:rPr>
              <a:t>Border looks like a traffic yield sign</a:t>
            </a:r>
          </a:p>
          <a:p>
            <a:pPr lvl="1"/>
            <a:r>
              <a:rPr lang="en-CA" altLang="en-US" sz="2800">
                <a:cs typeface="Arial" panose="020B0604020202020204" pitchFamily="34" charset="0"/>
              </a:rPr>
              <a:t>Container is dangerous</a:t>
            </a:r>
          </a:p>
          <a:p>
            <a:pPr lvl="1"/>
            <a:endParaRPr lang="en-CA" altLang="en-US" sz="2800">
              <a:cs typeface="Arial" panose="020B0604020202020204" pitchFamily="34" charset="0"/>
            </a:endParaRP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28508A5A-E027-4D19-A1E4-5CC2FB19A9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419350"/>
            <a:ext cx="25781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387AC71-B6EF-4DE3-8EB3-33DB7B62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223962"/>
          </a:xfrm>
        </p:spPr>
        <p:txBody>
          <a:bodyPr/>
          <a:lstStyle/>
          <a:p>
            <a:r>
              <a:rPr lang="en-CA" altLang="en-US">
                <a:cs typeface="Arial" panose="020B0604020202020204" pitchFamily="34" charset="0"/>
              </a:rPr>
              <a:t>HHPS: The Borders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21251BA8-FC3C-4AF9-8BAD-96085B43F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957388"/>
            <a:ext cx="3997325" cy="4238625"/>
          </a:xfrm>
        </p:spPr>
        <p:txBody>
          <a:bodyPr/>
          <a:lstStyle/>
          <a:p>
            <a:r>
              <a:rPr lang="en-CA" altLang="en-US" sz="2800" b="1">
                <a:cs typeface="Arial" panose="020B0604020202020204" pitchFamily="34" charset="0"/>
              </a:rPr>
              <a:t>Dangerous Product</a:t>
            </a:r>
          </a:p>
          <a:p>
            <a:pPr lvl="1"/>
            <a:r>
              <a:rPr lang="en-CA" altLang="en-US" sz="2800">
                <a:cs typeface="Arial" panose="020B0604020202020204" pitchFamily="34" charset="0"/>
              </a:rPr>
              <a:t>Border looks like a traffic stop sign</a:t>
            </a:r>
          </a:p>
          <a:p>
            <a:pPr lvl="1"/>
            <a:r>
              <a:rPr lang="en-CA" altLang="en-US" sz="2800">
                <a:cs typeface="Arial" panose="020B0604020202020204" pitchFamily="34" charset="0"/>
              </a:rPr>
              <a:t>Contents of the container are dangerous</a:t>
            </a:r>
          </a:p>
          <a:p>
            <a:pPr lvl="1"/>
            <a:endParaRPr lang="en-CA" altLang="en-US" sz="2800">
              <a:cs typeface="Arial" panose="020B0604020202020204" pitchFamily="34" charset="0"/>
            </a:endParaRPr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C78AD5CA-61A3-4326-8C5B-D735271EED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2482850"/>
            <a:ext cx="25781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BD8D92-7E9A-4F7D-839A-78CA79231D83}"/>
              </a:ext>
            </a:extLst>
          </p:cNvPr>
          <p:cNvSpPr txBox="1"/>
          <p:nvPr/>
        </p:nvSpPr>
        <p:spPr>
          <a:xfrm>
            <a:off x="519112" y="5558690"/>
            <a:ext cx="8105775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dirty="0"/>
              <a:t>Think of a memory device/connection that will help you remember the difference between these borders.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BC641380-B95E-482A-A90C-1A31C703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223962"/>
          </a:xfrm>
        </p:spPr>
        <p:txBody>
          <a:bodyPr/>
          <a:lstStyle/>
          <a:p>
            <a:r>
              <a:rPr lang="en-CA" altLang="en-US">
                <a:cs typeface="Arial" panose="020B0604020202020204" pitchFamily="34" charset="0"/>
              </a:rPr>
              <a:t>HHPS: The Hazards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766FC173-13CD-4E80-96DE-F331855DC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957388"/>
            <a:ext cx="3997325" cy="4238625"/>
          </a:xfrm>
        </p:spPr>
        <p:txBody>
          <a:bodyPr/>
          <a:lstStyle/>
          <a:p>
            <a:r>
              <a:rPr lang="en-CA" altLang="en-US" sz="2800" b="1">
                <a:cs typeface="Arial" panose="020B0604020202020204" pitchFamily="34" charset="0"/>
              </a:rPr>
              <a:t>Explosive</a:t>
            </a:r>
          </a:p>
          <a:p>
            <a:pPr lvl="1"/>
            <a:r>
              <a:rPr lang="en-CA" altLang="en-US" sz="2800">
                <a:cs typeface="Arial" panose="020B0604020202020204" pitchFamily="34" charset="0"/>
              </a:rPr>
              <a:t>Container can explode</a:t>
            </a:r>
          </a:p>
          <a:p>
            <a:pPr lvl="1"/>
            <a:r>
              <a:rPr lang="en-CA" altLang="en-US" sz="2800">
                <a:cs typeface="Arial" panose="020B0604020202020204" pitchFamily="34" charset="0"/>
              </a:rPr>
              <a:t>If punctured or heater, pieces can cause serious injuries</a:t>
            </a:r>
          </a:p>
          <a:p>
            <a:pPr lvl="1"/>
            <a:endParaRPr lang="en-CA" altLang="en-US" sz="2800">
              <a:cs typeface="Arial" panose="020B0604020202020204" pitchFamily="34" charset="0"/>
            </a:endParaRP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439F5659-4937-4AC5-B8AC-09ABEB81D2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/>
          <a:stretch>
            <a:fillRect/>
          </a:stretch>
        </p:blipFill>
        <p:spPr bwMode="auto">
          <a:xfrm>
            <a:off x="5102225" y="2228850"/>
            <a:ext cx="26606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272F4F5-2D23-40E6-89CB-FA9E1260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223962"/>
          </a:xfrm>
        </p:spPr>
        <p:txBody>
          <a:bodyPr/>
          <a:lstStyle/>
          <a:p>
            <a:r>
              <a:rPr lang="en-CA" altLang="en-US">
                <a:cs typeface="Arial" panose="020B0604020202020204" pitchFamily="34" charset="0"/>
              </a:rPr>
              <a:t>HHPS: The Hazards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FEA71427-95CD-494E-9ABE-53CF8A779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957388"/>
            <a:ext cx="3997325" cy="4238625"/>
          </a:xfrm>
        </p:spPr>
        <p:txBody>
          <a:bodyPr/>
          <a:lstStyle/>
          <a:p>
            <a:r>
              <a:rPr lang="en-CA" altLang="en-US" sz="2800" b="1">
                <a:cs typeface="Arial" panose="020B0604020202020204" pitchFamily="34" charset="0"/>
              </a:rPr>
              <a:t>Corrosive</a:t>
            </a:r>
          </a:p>
          <a:p>
            <a:pPr lvl="1"/>
            <a:r>
              <a:rPr lang="en-CA" altLang="en-US" sz="2800">
                <a:cs typeface="Arial" panose="020B0604020202020204" pitchFamily="34" charset="0"/>
              </a:rPr>
              <a:t>Product inside the container will burn the throat or stomach if swallowed</a:t>
            </a:r>
          </a:p>
          <a:p>
            <a:pPr lvl="1"/>
            <a:r>
              <a:rPr lang="en-CA" altLang="en-US" sz="2800">
                <a:cs typeface="Arial" panose="020B0604020202020204" pitchFamily="34" charset="0"/>
              </a:rPr>
              <a:t>Burn skin or eyes or contact</a:t>
            </a:r>
          </a:p>
          <a:p>
            <a:pPr lvl="1"/>
            <a:endParaRPr lang="en-CA" altLang="en-US" sz="2800">
              <a:cs typeface="Arial" panose="020B0604020202020204" pitchFamily="34" charset="0"/>
            </a:endParaRPr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02E3CD83-FC8C-4146-BD34-5FBDF68CBF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193925"/>
            <a:ext cx="2792413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B065CAD3-D31A-40D9-A370-4BF47112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223962"/>
          </a:xfrm>
        </p:spPr>
        <p:txBody>
          <a:bodyPr/>
          <a:lstStyle/>
          <a:p>
            <a:r>
              <a:rPr lang="en-CA" altLang="en-US">
                <a:cs typeface="Arial" panose="020B0604020202020204" pitchFamily="34" charset="0"/>
              </a:rPr>
              <a:t>HHPS: The Hazards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FD69ACCC-9FB3-4F4F-8AC7-AE77AE056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957388"/>
            <a:ext cx="3997325" cy="4238625"/>
          </a:xfrm>
        </p:spPr>
        <p:txBody>
          <a:bodyPr/>
          <a:lstStyle/>
          <a:p>
            <a:r>
              <a:rPr lang="en-CA" altLang="en-US" sz="2800" b="1">
                <a:cs typeface="Arial" panose="020B0604020202020204" pitchFamily="34" charset="0"/>
              </a:rPr>
              <a:t>Flammable</a:t>
            </a:r>
          </a:p>
          <a:p>
            <a:pPr lvl="1"/>
            <a:r>
              <a:rPr lang="en-CA" altLang="en-US" sz="2800">
                <a:cs typeface="Arial" panose="020B0604020202020204" pitchFamily="34" charset="0"/>
              </a:rPr>
              <a:t>Product will catch on fire easily if near sparks, flames, or heat</a:t>
            </a:r>
          </a:p>
          <a:p>
            <a:pPr lvl="1"/>
            <a:endParaRPr lang="en-CA" altLang="en-US" sz="2800">
              <a:cs typeface="Arial" panose="020B0604020202020204" pitchFamily="34" charset="0"/>
            </a:endParaRP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F5C4B880-E8EE-4842-80D4-49F75F3202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/>
          <a:stretch>
            <a:fillRect/>
          </a:stretch>
        </p:blipFill>
        <p:spPr bwMode="auto">
          <a:xfrm>
            <a:off x="5265738" y="2338388"/>
            <a:ext cx="263207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A6FF76AA-E779-4066-913E-B02F2667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223962"/>
          </a:xfrm>
        </p:spPr>
        <p:txBody>
          <a:bodyPr/>
          <a:lstStyle/>
          <a:p>
            <a:r>
              <a:rPr lang="en-CA" altLang="en-US">
                <a:cs typeface="Arial" panose="020B0604020202020204" pitchFamily="34" charset="0"/>
              </a:rPr>
              <a:t>HHPS: The Hazards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29FFF224-D0E2-44CE-98AD-301258ED5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957388"/>
            <a:ext cx="3997325" cy="4238625"/>
          </a:xfrm>
        </p:spPr>
        <p:txBody>
          <a:bodyPr/>
          <a:lstStyle/>
          <a:p>
            <a:r>
              <a:rPr lang="en-CA" altLang="en-US" sz="2800" b="1">
                <a:cs typeface="Arial" panose="020B0604020202020204" pitchFamily="34" charset="0"/>
              </a:rPr>
              <a:t>Poisonous</a:t>
            </a:r>
          </a:p>
          <a:p>
            <a:pPr lvl="1"/>
            <a:r>
              <a:rPr lang="en-CA" altLang="en-US" sz="2800">
                <a:cs typeface="Arial" panose="020B0604020202020204" pitchFamily="34" charset="0"/>
              </a:rPr>
              <a:t>Product will cause illness or death if you eat or drink it</a:t>
            </a:r>
          </a:p>
          <a:p>
            <a:pPr lvl="1"/>
            <a:r>
              <a:rPr lang="en-CA" altLang="en-US" sz="2800">
                <a:cs typeface="Arial" panose="020B0604020202020204" pitchFamily="34" charset="0"/>
              </a:rPr>
              <a:t>Smelling or licking the product may be enough to cause harm</a:t>
            </a:r>
          </a:p>
          <a:p>
            <a:pPr lvl="1"/>
            <a:endParaRPr lang="en-CA" altLang="en-US" sz="2800">
              <a:cs typeface="Arial" panose="020B0604020202020204" pitchFamily="34" charset="0"/>
            </a:endParaRP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887454C6-0B24-4946-9B2E-FF228C80C5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214563"/>
            <a:ext cx="2760663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59E24C20-6F03-49E7-86B6-BEB96D42B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223962"/>
          </a:xfrm>
        </p:spPr>
        <p:txBody>
          <a:bodyPr/>
          <a:lstStyle/>
          <a:p>
            <a:r>
              <a:rPr lang="en-CA" altLang="en-US" sz="2600">
                <a:cs typeface="Arial" panose="020B0604020202020204" pitchFamily="34" charset="0"/>
              </a:rPr>
              <a:t>HHPS: Household Hazardous Product Symbols</a:t>
            </a:r>
          </a:p>
        </p:txBody>
      </p:sp>
      <p:pic>
        <p:nvPicPr>
          <p:cNvPr id="33795" name="Picture 5">
            <a:extLst>
              <a:ext uri="{FF2B5EF4-FFF2-40B4-BE49-F238E27FC236}">
                <a16:creationId xmlns:a16="http://schemas.microsoft.com/office/drawing/2014/main" id="{94197D85-FCC7-447A-8E25-9B19BCEEC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92275"/>
            <a:ext cx="87249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5474B6-2D76-48B9-A6AB-B4DB9216CEC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19100" y="4937125"/>
            <a:ext cx="8305800" cy="107950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Figure 2.2 Household hazardous product symbols (HHPS).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Name two products with HHPS on their containers.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28736A8A-7900-4FC3-8F3E-23A7397C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r>
              <a:rPr lang="en-CA" altLang="en-US"/>
              <a:t>Discussion Questions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11DDD5FE-7B32-4D86-B78F-17EB3376D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82750"/>
            <a:ext cx="4025900" cy="4494213"/>
          </a:xfrm>
        </p:spPr>
        <p:txBody>
          <a:bodyPr/>
          <a:lstStyle/>
          <a:p>
            <a:r>
              <a:rPr lang="en-CA" altLang="en-US" sz="2800"/>
              <a:t>What is the HHPS system? Why is it used?</a:t>
            </a:r>
          </a:p>
          <a:p>
            <a:endParaRPr lang="en-CA" altLang="en-US" sz="2800"/>
          </a:p>
          <a:p>
            <a:r>
              <a:rPr lang="en-CA" altLang="en-US" sz="2800"/>
              <a:t>Which HHPS would be on spray paint?</a:t>
            </a:r>
          </a:p>
        </p:txBody>
      </p:sp>
      <p:pic>
        <p:nvPicPr>
          <p:cNvPr id="35844" name="Picture 7">
            <a:extLst>
              <a:ext uri="{FF2B5EF4-FFF2-40B4-BE49-F238E27FC236}">
                <a16:creationId xmlns:a16="http://schemas.microsoft.com/office/drawing/2014/main" id="{6DE0AB99-5786-48C3-A5A1-2302F2EBCB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38338"/>
            <a:ext cx="2792412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82369029-E07C-412F-9575-47BB26CE6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r>
              <a:rPr lang="en-CA" altLang="en-US" sz="2600">
                <a:cs typeface="Arial" panose="020B0604020202020204" pitchFamily="34" charset="0"/>
              </a:rPr>
              <a:t>Concept 3: Handling chemicals and equipment safely is important at school and at work.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F2AAC-C566-45F9-AD05-DE979321C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692275"/>
            <a:ext cx="4857750" cy="45037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800" dirty="0">
                <a:cs typeface="Arial" panose="020B0604020202020204" pitchFamily="34" charset="0"/>
              </a:rPr>
              <a:t>By law, everyone in the workplace, including school, must: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800" dirty="0">
                <a:cs typeface="Arial" panose="020B0604020202020204" pitchFamily="34" charset="0"/>
              </a:rPr>
              <a:t>Know about the chemicals they use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800" dirty="0">
                <a:cs typeface="Arial" panose="020B0604020202020204" pitchFamily="34" charset="0"/>
              </a:rPr>
              <a:t>Know how to handle the chemicals safely</a:t>
            </a:r>
          </a:p>
          <a:p>
            <a:pPr lvl="1" fontAlgn="auto">
              <a:spcAft>
                <a:spcPts val="0"/>
              </a:spcAft>
              <a:defRPr/>
            </a:pPr>
            <a:endParaRPr lang="en-CA" sz="2800" dirty="0"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CA" sz="2800" dirty="0">
                <a:cs typeface="Arial" panose="020B0604020202020204" pitchFamily="34" charset="0"/>
              </a:rPr>
              <a:t>Canada: Workplace Hazardous Materials Information System (WHMIS)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2EA41-5F09-465B-94B5-7B53C2D4D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4" r="1324"/>
          <a:stretch/>
        </p:blipFill>
        <p:spPr>
          <a:xfrm>
            <a:off x="5654464" y="2235560"/>
            <a:ext cx="2522531" cy="2522531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1EE588AC-C6DE-4BF0-88EB-BBF747AA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r>
              <a:rPr lang="en-CA" altLang="en-US" sz="2600">
                <a:cs typeface="Arial" panose="020B0604020202020204" pitchFamily="34" charset="0"/>
              </a:rPr>
              <a:t>WHMIS: Workplace Hazardous Materials Information System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F47070D2-B1B6-4CA1-A3C1-F8DA4C2B1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692275"/>
            <a:ext cx="3943350" cy="4503738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WHMIS:</a:t>
            </a:r>
          </a:p>
          <a:p>
            <a:pPr lvl="1"/>
            <a:r>
              <a:rPr lang="en-CA" altLang="en-US" sz="2800">
                <a:cs typeface="Arial" panose="020B0604020202020204" pitchFamily="34" charset="0"/>
              </a:rPr>
              <a:t>Provides information about how to store, handle, and dispose of chemicals</a:t>
            </a:r>
          </a:p>
          <a:p>
            <a:pPr lvl="1"/>
            <a:r>
              <a:rPr lang="en-CA" altLang="en-US" sz="2800">
                <a:cs typeface="Arial" panose="020B0604020202020204" pitchFamily="34" charset="0"/>
              </a:rPr>
              <a:t>Also provides first aid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66945-9E6E-487D-9A3C-E4517441D3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" r="554"/>
          <a:stretch/>
        </p:blipFill>
        <p:spPr>
          <a:xfrm>
            <a:off x="5017684" y="2225269"/>
            <a:ext cx="2884852" cy="2884852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>
            <a:extLst>
              <a:ext uri="{FF2B5EF4-FFF2-40B4-BE49-F238E27FC236}">
                <a16:creationId xmlns:a16="http://schemas.microsoft.com/office/drawing/2014/main" id="{227B6F29-827E-4681-B9F7-678B22FDD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314450"/>
            <a:ext cx="90106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EB4D18-1E73-493E-A99E-09D7A3C0B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14450"/>
          </a:xfrm>
          <a:solidFill>
            <a:schemeClr val="bg1">
              <a:alpha val="72000"/>
            </a:schemeClr>
          </a:solidFill>
        </p:spPr>
        <p:txBody>
          <a:bodyPr lIns="360000" rIns="360000" rtlCol="0" anchor="ctr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CA" sz="2800" dirty="0">
                <a:solidFill>
                  <a:schemeClr val="accent6">
                    <a:lumMod val="75000"/>
                  </a:schemeClr>
                </a:solidFill>
              </a:rPr>
              <a:t>UNIT 2</a:t>
            </a:r>
            <a:br>
              <a:rPr lang="en-CA" sz="2800" dirty="0"/>
            </a:br>
            <a:r>
              <a:rPr lang="en-CA" sz="2400" b="0" dirty="0"/>
              <a:t>The behaviour of matter can be explained by the kinetic molecular theory and atomic theory</a:t>
            </a:r>
            <a:endParaRPr lang="en-CA" sz="28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BF47BD-ABCE-47DE-A3B4-5ED128DBB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900" y="2409825"/>
            <a:ext cx="4454525" cy="2614613"/>
          </a:xfrm>
          <a:ln w="76200">
            <a:solidFill>
              <a:schemeClr val="bg1"/>
            </a:solidFill>
          </a:ln>
        </p:spPr>
        <p:txBody>
          <a:bodyPr lIns="180000" rIns="180000" rtlCol="0" anchor="ctr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CA" sz="3200" b="1" dirty="0">
                <a:solidFill>
                  <a:srgbClr val="7030A0"/>
                </a:solidFill>
                <a:latin typeface="+mj-lt"/>
              </a:rPr>
              <a:t>TOPIC 2.1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CA" sz="3200" b="1" dirty="0">
                <a:latin typeface="+mj-lt"/>
              </a:rPr>
              <a:t>How does matter affect your life?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35878E-B7FC-4645-9061-AD8D12CAB7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" r="486"/>
          <a:stretch/>
        </p:blipFill>
        <p:spPr>
          <a:xfrm>
            <a:off x="5704544" y="2500661"/>
            <a:ext cx="2592000" cy="2592000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FDBAB7D8-B12D-41C6-9CAA-35098C5AF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r>
              <a:rPr lang="en-CA" altLang="en-US" sz="2600">
                <a:cs typeface="Arial" panose="020B0604020202020204" pitchFamily="34" charset="0"/>
              </a:rPr>
              <a:t>WHMIS 2015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FFD2302-D15E-4F96-8FAF-9D590E4F510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619250" y="1514475"/>
          <a:ext cx="5905500" cy="4776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750">
                  <a:extLst>
                    <a:ext uri="{9D8B030D-6E8A-4147-A177-3AD203B41FA5}">
                      <a16:colId xmlns:a16="http://schemas.microsoft.com/office/drawing/2014/main" val="1273001939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427584171"/>
                    </a:ext>
                  </a:extLst>
                </a:gridCol>
              </a:tblGrid>
              <a:tr h="512518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latin typeface="+mj-lt"/>
                        </a:rPr>
                        <a:t>WHMIS Symbol</a:t>
                      </a:r>
                    </a:p>
                  </a:txBody>
                  <a:tcPr marL="91416" marR="91416" anchor="ctr">
                    <a:solidFill>
                      <a:srgbClr val="BCC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latin typeface="+mj-lt"/>
                        </a:rPr>
                        <a:t>Description</a:t>
                      </a:r>
                    </a:p>
                  </a:txBody>
                  <a:tcPr marL="91416" marR="91416" anchor="ctr">
                    <a:solidFill>
                      <a:srgbClr val="BCC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443131"/>
                  </a:ext>
                </a:extLst>
              </a:tr>
              <a:tr h="2132135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Exploding bomb</a:t>
                      </a:r>
                    </a:p>
                    <a:p>
                      <a:r>
                        <a:rPr lang="en-CA" sz="2400" dirty="0">
                          <a:latin typeface="+mj-lt"/>
                        </a:rPr>
                        <a:t>(explosion and reactivity hazards)</a:t>
                      </a:r>
                    </a:p>
                  </a:txBody>
                  <a:tcPr marL="91416" marR="91416" anchor="ctr"/>
                </a:tc>
                <a:extLst>
                  <a:ext uri="{0D108BD9-81ED-4DB2-BD59-A6C34878D82A}">
                    <a16:rowId xmlns:a16="http://schemas.microsoft.com/office/drawing/2014/main" val="4017837200"/>
                  </a:ext>
                </a:extLst>
              </a:tr>
              <a:tr h="2132135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Gas cylinder</a:t>
                      </a:r>
                    </a:p>
                    <a:p>
                      <a:r>
                        <a:rPr lang="en-CA" sz="2400" dirty="0">
                          <a:latin typeface="+mj-lt"/>
                        </a:rPr>
                        <a:t>(gases</a:t>
                      </a:r>
                      <a:r>
                        <a:rPr lang="en-CA" sz="2400" baseline="0" dirty="0">
                          <a:latin typeface="+mj-lt"/>
                        </a:rPr>
                        <a:t> under pressure)</a:t>
                      </a:r>
                      <a:endParaRPr lang="en-CA" sz="2400" dirty="0">
                        <a:latin typeface="+mj-lt"/>
                      </a:endParaRPr>
                    </a:p>
                  </a:txBody>
                  <a:tcPr marL="91416" marR="91416" anchor="ctr"/>
                </a:tc>
                <a:extLst>
                  <a:ext uri="{0D108BD9-81ED-4DB2-BD59-A6C34878D82A}">
                    <a16:rowId xmlns:a16="http://schemas.microsoft.com/office/drawing/2014/main" val="4286041749"/>
                  </a:ext>
                </a:extLst>
              </a:tr>
            </a:tbl>
          </a:graphicData>
        </a:graphic>
      </p:graphicFrame>
      <p:pic>
        <p:nvPicPr>
          <p:cNvPr id="42001" name="Picture 7">
            <a:extLst>
              <a:ext uri="{FF2B5EF4-FFF2-40B4-BE49-F238E27FC236}">
                <a16:creationId xmlns:a16="http://schemas.microsoft.com/office/drawing/2014/main" id="{949E8C28-0E57-4B07-95B1-F4F69174D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136775"/>
            <a:ext cx="191293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9">
            <a:extLst>
              <a:ext uri="{FF2B5EF4-FFF2-40B4-BE49-F238E27FC236}">
                <a16:creationId xmlns:a16="http://schemas.microsoft.com/office/drawing/2014/main" id="{97718845-9917-4AAC-8D40-8775DED1A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4265613"/>
            <a:ext cx="1914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221E09D-6CF9-4861-AB14-AEE73F6B38B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619250" y="1514475"/>
          <a:ext cx="5905500" cy="4776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750">
                  <a:extLst>
                    <a:ext uri="{9D8B030D-6E8A-4147-A177-3AD203B41FA5}">
                      <a16:colId xmlns:a16="http://schemas.microsoft.com/office/drawing/2014/main" val="1273001939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427584171"/>
                    </a:ext>
                  </a:extLst>
                </a:gridCol>
              </a:tblGrid>
              <a:tr h="512518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latin typeface="+mj-lt"/>
                        </a:rPr>
                        <a:t>WHMIS Symbol</a:t>
                      </a:r>
                    </a:p>
                  </a:txBody>
                  <a:tcPr marL="91416" marR="91416" anchor="ctr">
                    <a:solidFill>
                      <a:srgbClr val="BCC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latin typeface="+mj-lt"/>
                        </a:rPr>
                        <a:t>Description</a:t>
                      </a:r>
                    </a:p>
                  </a:txBody>
                  <a:tcPr marL="91416" marR="91416" anchor="ctr">
                    <a:solidFill>
                      <a:srgbClr val="BCC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443131"/>
                  </a:ext>
                </a:extLst>
              </a:tr>
              <a:tr h="2132135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Health hazard</a:t>
                      </a:r>
                    </a:p>
                    <a:p>
                      <a:r>
                        <a:rPr lang="en-CA" sz="2400" dirty="0">
                          <a:latin typeface="+mj-lt"/>
                        </a:rPr>
                        <a:t>(may cause or is suspected of causing serious health effects)</a:t>
                      </a:r>
                    </a:p>
                  </a:txBody>
                  <a:tcPr marL="91416" marR="91416" anchor="ctr"/>
                </a:tc>
                <a:extLst>
                  <a:ext uri="{0D108BD9-81ED-4DB2-BD59-A6C34878D82A}">
                    <a16:rowId xmlns:a16="http://schemas.microsoft.com/office/drawing/2014/main" val="4017837200"/>
                  </a:ext>
                </a:extLst>
              </a:tr>
              <a:tr h="2132135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Flame</a:t>
                      </a:r>
                    </a:p>
                    <a:p>
                      <a:r>
                        <a:rPr lang="en-CA" sz="2400" dirty="0">
                          <a:latin typeface="+mj-lt"/>
                        </a:rPr>
                        <a:t>(fire hazards)</a:t>
                      </a:r>
                    </a:p>
                  </a:txBody>
                  <a:tcPr marL="91416" marR="91416" anchor="ctr"/>
                </a:tc>
                <a:extLst>
                  <a:ext uri="{0D108BD9-81ED-4DB2-BD59-A6C34878D82A}">
                    <a16:rowId xmlns:a16="http://schemas.microsoft.com/office/drawing/2014/main" val="4286041749"/>
                  </a:ext>
                </a:extLst>
              </a:tr>
            </a:tbl>
          </a:graphicData>
        </a:graphic>
      </p:graphicFrame>
      <p:pic>
        <p:nvPicPr>
          <p:cNvPr id="44048" name="Picture 10">
            <a:extLst>
              <a:ext uri="{FF2B5EF4-FFF2-40B4-BE49-F238E27FC236}">
                <a16:creationId xmlns:a16="http://schemas.microsoft.com/office/drawing/2014/main" id="{465A300A-1C9B-44D1-A72C-9DC92E65C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116138"/>
            <a:ext cx="19558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9" name="Title 1">
            <a:extLst>
              <a:ext uri="{FF2B5EF4-FFF2-40B4-BE49-F238E27FC236}">
                <a16:creationId xmlns:a16="http://schemas.microsoft.com/office/drawing/2014/main" id="{76FA7195-0C3C-43CF-A5D1-F1E60276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r>
              <a:rPr lang="en-CA" altLang="en-US" sz="2600">
                <a:cs typeface="Arial" panose="020B0604020202020204" pitchFamily="34" charset="0"/>
              </a:rPr>
              <a:t>WHMIS 2015</a:t>
            </a:r>
          </a:p>
        </p:txBody>
      </p:sp>
      <p:pic>
        <p:nvPicPr>
          <p:cNvPr id="44050" name="Picture 8">
            <a:extLst>
              <a:ext uri="{FF2B5EF4-FFF2-40B4-BE49-F238E27FC236}">
                <a16:creationId xmlns:a16="http://schemas.microsoft.com/office/drawing/2014/main" id="{79B546A8-C5D7-403D-8D32-5536F9F2B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4244975"/>
            <a:ext cx="19558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43670EF-1BB5-4166-9EC7-92D56F49E75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619250" y="1514475"/>
          <a:ext cx="5905500" cy="4776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750">
                  <a:extLst>
                    <a:ext uri="{9D8B030D-6E8A-4147-A177-3AD203B41FA5}">
                      <a16:colId xmlns:a16="http://schemas.microsoft.com/office/drawing/2014/main" val="1273001939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427584171"/>
                    </a:ext>
                  </a:extLst>
                </a:gridCol>
              </a:tblGrid>
              <a:tr h="512518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latin typeface="+mj-lt"/>
                        </a:rPr>
                        <a:t>WHMIS Symbol</a:t>
                      </a:r>
                    </a:p>
                  </a:txBody>
                  <a:tcPr marL="91416" marR="91416" anchor="ctr">
                    <a:solidFill>
                      <a:srgbClr val="BCC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latin typeface="+mj-lt"/>
                        </a:rPr>
                        <a:t>Description</a:t>
                      </a:r>
                    </a:p>
                  </a:txBody>
                  <a:tcPr marL="91416" marR="91416" anchor="ctr">
                    <a:solidFill>
                      <a:srgbClr val="BCC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443131"/>
                  </a:ext>
                </a:extLst>
              </a:tr>
              <a:tr h="2132135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Corrosion</a:t>
                      </a:r>
                    </a:p>
                    <a:p>
                      <a:r>
                        <a:rPr lang="en-CA" sz="2400" dirty="0">
                          <a:latin typeface="+mj-lt"/>
                        </a:rPr>
                        <a:t>(corrosive</a:t>
                      </a:r>
                      <a:r>
                        <a:rPr lang="en-CA" sz="2400" baseline="0" dirty="0">
                          <a:latin typeface="+mj-lt"/>
                        </a:rPr>
                        <a:t> damage to metals, as well as skin, eyes)</a:t>
                      </a:r>
                      <a:endParaRPr lang="en-CA" sz="2400" dirty="0">
                        <a:latin typeface="+mj-lt"/>
                      </a:endParaRPr>
                    </a:p>
                  </a:txBody>
                  <a:tcPr marL="91416" marR="91416" anchor="ctr"/>
                </a:tc>
                <a:extLst>
                  <a:ext uri="{0D108BD9-81ED-4DB2-BD59-A6C34878D82A}">
                    <a16:rowId xmlns:a16="http://schemas.microsoft.com/office/drawing/2014/main" val="4017837200"/>
                  </a:ext>
                </a:extLst>
              </a:tr>
              <a:tr h="2132135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Exclamation mark</a:t>
                      </a:r>
                    </a:p>
                    <a:p>
                      <a:r>
                        <a:rPr lang="en-CA" sz="2400" dirty="0">
                          <a:latin typeface="+mj-lt"/>
                        </a:rPr>
                        <a:t>(may cause less serious</a:t>
                      </a:r>
                      <a:r>
                        <a:rPr lang="en-CA" sz="2400" baseline="0" dirty="0">
                          <a:latin typeface="+mj-lt"/>
                        </a:rPr>
                        <a:t> health effects or damage the ozone layer)</a:t>
                      </a:r>
                      <a:endParaRPr lang="en-CA" sz="2400" dirty="0">
                        <a:latin typeface="+mj-lt"/>
                      </a:endParaRPr>
                    </a:p>
                  </a:txBody>
                  <a:tcPr marL="91416" marR="91416" anchor="ctr"/>
                </a:tc>
                <a:extLst>
                  <a:ext uri="{0D108BD9-81ED-4DB2-BD59-A6C34878D82A}">
                    <a16:rowId xmlns:a16="http://schemas.microsoft.com/office/drawing/2014/main" val="4286041749"/>
                  </a:ext>
                </a:extLst>
              </a:tr>
            </a:tbl>
          </a:graphicData>
        </a:graphic>
      </p:graphicFrame>
      <p:pic>
        <p:nvPicPr>
          <p:cNvPr id="46096" name="Picture 4">
            <a:extLst>
              <a:ext uri="{FF2B5EF4-FFF2-40B4-BE49-F238E27FC236}">
                <a16:creationId xmlns:a16="http://schemas.microsoft.com/office/drawing/2014/main" id="{B349BB7C-3064-422D-9D42-A42876A6E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116138"/>
            <a:ext cx="19446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7" name="Title 1">
            <a:extLst>
              <a:ext uri="{FF2B5EF4-FFF2-40B4-BE49-F238E27FC236}">
                <a16:creationId xmlns:a16="http://schemas.microsoft.com/office/drawing/2014/main" id="{E9D1824C-CCCA-46A3-8904-122021152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r>
              <a:rPr lang="en-CA" altLang="en-US" sz="2600">
                <a:cs typeface="Arial" panose="020B0604020202020204" pitchFamily="34" charset="0"/>
              </a:rPr>
              <a:t>WHMIS 2015</a:t>
            </a:r>
          </a:p>
        </p:txBody>
      </p:sp>
      <p:pic>
        <p:nvPicPr>
          <p:cNvPr id="46098" name="Picture 6">
            <a:extLst>
              <a:ext uri="{FF2B5EF4-FFF2-40B4-BE49-F238E27FC236}">
                <a16:creationId xmlns:a16="http://schemas.microsoft.com/office/drawing/2014/main" id="{DCF706C0-01C1-4148-934F-D32716B26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4251325"/>
            <a:ext cx="19494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94E8E7F-6566-483E-8FC6-F0BFA7C3980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619250" y="1514475"/>
          <a:ext cx="5905500" cy="4930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750">
                  <a:extLst>
                    <a:ext uri="{9D8B030D-6E8A-4147-A177-3AD203B41FA5}">
                      <a16:colId xmlns:a16="http://schemas.microsoft.com/office/drawing/2014/main" val="1273001939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427584171"/>
                    </a:ext>
                  </a:extLst>
                </a:gridCol>
              </a:tblGrid>
              <a:tr h="512529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latin typeface="+mj-lt"/>
                        </a:rPr>
                        <a:t>WHMIS Symbol</a:t>
                      </a:r>
                    </a:p>
                  </a:txBody>
                  <a:tcPr marL="91416" marR="91416" marT="45721" marB="45721" anchor="ctr">
                    <a:solidFill>
                      <a:srgbClr val="BCC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latin typeface="+mj-lt"/>
                        </a:rPr>
                        <a:t>Description</a:t>
                      </a:r>
                    </a:p>
                  </a:txBody>
                  <a:tcPr marL="91416" marR="91416" marT="45721" marB="45721" anchor="ctr">
                    <a:solidFill>
                      <a:srgbClr val="BCC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443131"/>
                  </a:ext>
                </a:extLst>
              </a:tr>
              <a:tr h="2132180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6" marR="91416" marT="45721" marB="45721" anchor="ctr"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Flame over circle</a:t>
                      </a:r>
                    </a:p>
                    <a:p>
                      <a:r>
                        <a:rPr lang="en-CA" sz="2400" dirty="0">
                          <a:latin typeface="+mj-lt"/>
                        </a:rPr>
                        <a:t>(oxidizing hazards)</a:t>
                      </a:r>
                    </a:p>
                  </a:txBody>
                  <a:tcPr marL="91416" marR="91416" marT="45721" marB="45721" anchor="ctr"/>
                </a:tc>
                <a:extLst>
                  <a:ext uri="{0D108BD9-81ED-4DB2-BD59-A6C34878D82A}">
                    <a16:rowId xmlns:a16="http://schemas.microsoft.com/office/drawing/2014/main" val="4017837200"/>
                  </a:ext>
                </a:extLst>
              </a:tr>
              <a:tr h="2286066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6" marR="91416" marT="45721" marB="45721" anchor="ctr"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Skull and crossbones</a:t>
                      </a:r>
                    </a:p>
                    <a:p>
                      <a:r>
                        <a:rPr lang="en-CA" sz="2400" dirty="0">
                          <a:latin typeface="+mj-lt"/>
                        </a:rPr>
                        <a:t>(can</a:t>
                      </a:r>
                      <a:r>
                        <a:rPr lang="en-CA" sz="2400" baseline="0" dirty="0">
                          <a:latin typeface="+mj-lt"/>
                        </a:rPr>
                        <a:t> cause death or toxicity with short exposure to small amounts)</a:t>
                      </a:r>
                      <a:endParaRPr lang="en-CA" sz="2400" dirty="0">
                        <a:latin typeface="+mj-lt"/>
                      </a:endParaRPr>
                    </a:p>
                  </a:txBody>
                  <a:tcPr marL="91416" marR="91416" marT="45721" marB="45721" anchor="ctr"/>
                </a:tc>
                <a:extLst>
                  <a:ext uri="{0D108BD9-81ED-4DB2-BD59-A6C34878D82A}">
                    <a16:rowId xmlns:a16="http://schemas.microsoft.com/office/drawing/2014/main" val="4286041749"/>
                  </a:ext>
                </a:extLst>
              </a:tr>
            </a:tbl>
          </a:graphicData>
        </a:graphic>
      </p:graphicFrame>
      <p:pic>
        <p:nvPicPr>
          <p:cNvPr id="48144" name="Picture 12">
            <a:extLst>
              <a:ext uri="{FF2B5EF4-FFF2-40B4-BE49-F238E27FC236}">
                <a16:creationId xmlns:a16="http://schemas.microsoft.com/office/drawing/2014/main" id="{8AB1DA75-E7AF-42EC-A8E8-333322E99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4343400"/>
            <a:ext cx="19494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5" name="Picture 11">
            <a:extLst>
              <a:ext uri="{FF2B5EF4-FFF2-40B4-BE49-F238E27FC236}">
                <a16:creationId xmlns:a16="http://schemas.microsoft.com/office/drawing/2014/main" id="{E1051E25-7C23-4B3A-A6BC-D2E6F0FE8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116138"/>
            <a:ext cx="19446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6" name="Title 1">
            <a:extLst>
              <a:ext uri="{FF2B5EF4-FFF2-40B4-BE49-F238E27FC236}">
                <a16:creationId xmlns:a16="http://schemas.microsoft.com/office/drawing/2014/main" id="{DCA02C29-8D40-4ADE-9786-0B0C3D3F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r>
              <a:rPr lang="en-CA" altLang="en-US" sz="2600">
                <a:cs typeface="Arial" panose="020B0604020202020204" pitchFamily="34" charset="0"/>
              </a:rPr>
              <a:t>WHMIS 2015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DE951AD-65AE-4E3E-9060-E82B94C2E05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619250" y="1514475"/>
          <a:ext cx="5905500" cy="3862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750">
                  <a:extLst>
                    <a:ext uri="{9D8B030D-6E8A-4147-A177-3AD203B41FA5}">
                      <a16:colId xmlns:a16="http://schemas.microsoft.com/office/drawing/2014/main" val="1273001939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427584171"/>
                    </a:ext>
                  </a:extLst>
                </a:gridCol>
              </a:tblGrid>
              <a:tr h="62558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latin typeface="+mj-lt"/>
                        </a:rPr>
                        <a:t>WHMIS Symbol</a:t>
                      </a:r>
                    </a:p>
                  </a:txBody>
                  <a:tcPr marL="91416" marR="91416" anchor="ctr">
                    <a:solidFill>
                      <a:srgbClr val="BCC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latin typeface="+mj-lt"/>
                        </a:rPr>
                        <a:t>Description</a:t>
                      </a:r>
                    </a:p>
                  </a:txBody>
                  <a:tcPr marL="91416" marR="91416" anchor="ctr">
                    <a:solidFill>
                      <a:srgbClr val="BCC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443131"/>
                  </a:ext>
                </a:extLst>
              </a:tr>
              <a:tr h="3236801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Biohazardous infectious</a:t>
                      </a:r>
                      <a:r>
                        <a:rPr lang="en-CA" sz="2400" b="1" baseline="0" dirty="0">
                          <a:latin typeface="+mj-lt"/>
                        </a:rPr>
                        <a:t> materials</a:t>
                      </a:r>
                      <a:endParaRPr lang="en-CA" sz="2400" b="1" dirty="0">
                        <a:latin typeface="+mj-lt"/>
                      </a:endParaRPr>
                    </a:p>
                    <a:p>
                      <a:r>
                        <a:rPr lang="en-CA" sz="2400" dirty="0">
                          <a:latin typeface="+mj-lt"/>
                        </a:rPr>
                        <a:t>(organisms or toxins that can cause disease in people</a:t>
                      </a:r>
                      <a:r>
                        <a:rPr lang="en-CA" sz="2400" baseline="0" dirty="0">
                          <a:latin typeface="+mj-lt"/>
                        </a:rPr>
                        <a:t> or animals</a:t>
                      </a:r>
                      <a:r>
                        <a:rPr lang="en-CA" sz="2400" dirty="0">
                          <a:latin typeface="+mj-lt"/>
                        </a:rPr>
                        <a:t>)</a:t>
                      </a:r>
                    </a:p>
                  </a:txBody>
                  <a:tcPr marL="91416" marR="91416" anchor="ctr"/>
                </a:tc>
                <a:extLst>
                  <a:ext uri="{0D108BD9-81ED-4DB2-BD59-A6C34878D82A}">
                    <a16:rowId xmlns:a16="http://schemas.microsoft.com/office/drawing/2014/main" val="4017837200"/>
                  </a:ext>
                </a:extLst>
              </a:tr>
            </a:tbl>
          </a:graphicData>
        </a:graphic>
      </p:graphicFrame>
      <p:sp>
        <p:nvSpPr>
          <p:cNvPr id="50189" name="Title 1">
            <a:extLst>
              <a:ext uri="{FF2B5EF4-FFF2-40B4-BE49-F238E27FC236}">
                <a16:creationId xmlns:a16="http://schemas.microsoft.com/office/drawing/2014/main" id="{53A5CF51-EFC6-4547-B646-70972762C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r>
              <a:rPr lang="en-CA" altLang="en-US" sz="2600">
                <a:cs typeface="Arial" panose="020B0604020202020204" pitchFamily="34" charset="0"/>
              </a:rPr>
              <a:t>WHMIS 2015</a:t>
            </a:r>
          </a:p>
        </p:txBody>
      </p:sp>
      <p:pic>
        <p:nvPicPr>
          <p:cNvPr id="50190" name="Picture 3">
            <a:extLst>
              <a:ext uri="{FF2B5EF4-FFF2-40B4-BE49-F238E27FC236}">
                <a16:creationId xmlns:a16="http://schemas.microsoft.com/office/drawing/2014/main" id="{8D80C0AF-A276-4FCD-BCAB-D8F3AA880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589213"/>
            <a:ext cx="1712912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9A866DB7-C040-491E-BDFD-96994B28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r>
              <a:rPr lang="en-CA" altLang="en-US" sz="2600">
                <a:cs typeface="Arial" panose="020B0604020202020204" pitchFamily="34" charset="0"/>
              </a:rPr>
              <a:t>WHMIS 2015</a:t>
            </a:r>
          </a:p>
        </p:txBody>
      </p:sp>
      <p:pic>
        <p:nvPicPr>
          <p:cNvPr id="52227" name="Picture 5">
            <a:extLst>
              <a:ext uri="{FF2B5EF4-FFF2-40B4-BE49-F238E27FC236}">
                <a16:creationId xmlns:a16="http://schemas.microsoft.com/office/drawing/2014/main" id="{B9E0EFB8-A016-4824-A093-66F379769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411288"/>
            <a:ext cx="82962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A8021B6-E920-449F-9AA5-23DB23EBF76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23863" y="4813300"/>
            <a:ext cx="8296275" cy="1408113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Figure 2.3: WHMIS 2015 safety symbols.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Which WHMIS symbols would you find on a container that contains a flammable gas stored under pressure?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E75970C1-7A0C-4C45-8091-C2899D37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r>
              <a:rPr lang="en-CA" altLang="en-US"/>
              <a:t>Discussion Questions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47EF5092-2612-42FB-917F-EBA670B4F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82750"/>
            <a:ext cx="4025900" cy="4494213"/>
          </a:xfrm>
        </p:spPr>
        <p:txBody>
          <a:bodyPr/>
          <a:lstStyle/>
          <a:p>
            <a:r>
              <a:rPr lang="en-CA" altLang="en-US" sz="2800"/>
              <a:t>What is WHMIS and what role does it play in laboratory safety?</a:t>
            </a:r>
          </a:p>
          <a:p>
            <a:endParaRPr lang="en-CA" altLang="en-US" sz="2800"/>
          </a:p>
          <a:p>
            <a:r>
              <a:rPr lang="en-CA" altLang="en-US" sz="2800"/>
              <a:t>Why is it important to have a common set of safety labels and icons for hazardous chemicals in all workplaces and schools?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A2AED-E619-4D91-8FFB-715FD8136E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4" r="1324"/>
          <a:stretch/>
        </p:blipFill>
        <p:spPr>
          <a:xfrm>
            <a:off x="4996096" y="1682496"/>
            <a:ext cx="2522531" cy="2522531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277" name="Picture 3">
            <a:extLst>
              <a:ext uri="{FF2B5EF4-FFF2-40B4-BE49-F238E27FC236}">
                <a16:creationId xmlns:a16="http://schemas.microsoft.com/office/drawing/2014/main" id="{C19EFE9D-8A3D-48DD-BAE1-C9F119E3C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3454400"/>
            <a:ext cx="25209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381CFD46-EEB9-4C81-8190-163B14391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54113"/>
          </a:xfrm>
        </p:spPr>
        <p:txBody>
          <a:bodyPr/>
          <a:lstStyle/>
          <a:p>
            <a:r>
              <a:rPr lang="en-CA" altLang="en-US" sz="2600"/>
              <a:t>Summary: How does matter affect your life?</a:t>
            </a:r>
          </a:p>
        </p:txBody>
      </p:sp>
      <p:sp>
        <p:nvSpPr>
          <p:cNvPr id="56323" name="Content Placeholder 6">
            <a:extLst>
              <a:ext uri="{FF2B5EF4-FFF2-40B4-BE49-F238E27FC236}">
                <a16:creationId xmlns:a16="http://schemas.microsoft.com/office/drawing/2014/main" id="{4A419C9C-B482-4FE3-949A-8BB1A2706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050" y="1708150"/>
            <a:ext cx="3863975" cy="4351338"/>
          </a:xfrm>
        </p:spPr>
        <p:txBody>
          <a:bodyPr/>
          <a:lstStyle/>
          <a:p>
            <a:pPr fontAlgn="t"/>
            <a:r>
              <a:rPr lang="en-CA" altLang="en-US" sz="2600"/>
              <a:t>Everything—including you—is made up of chemicals.</a:t>
            </a:r>
          </a:p>
          <a:p>
            <a:pPr fontAlgn="t"/>
            <a:r>
              <a:rPr lang="en-CA" altLang="en-US" sz="2600"/>
              <a:t>Chemicals in your daily life have characteristics that make them useful, hazardous, or both.</a:t>
            </a:r>
          </a:p>
          <a:p>
            <a:pPr fontAlgn="t"/>
            <a:r>
              <a:rPr lang="en-CA" altLang="en-US" sz="2600"/>
              <a:t>Handling chemicals and equipment safely is important at school and at work.</a:t>
            </a:r>
          </a:p>
          <a:p>
            <a:endParaRPr lang="en-CA" altLang="en-US" sz="2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B7BF1F-D4F8-4AA6-B17E-A9046623E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" r="486"/>
          <a:stretch/>
        </p:blipFill>
        <p:spPr>
          <a:xfrm>
            <a:off x="5189919" y="1795579"/>
            <a:ext cx="2483814" cy="2483814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325" name="Picture 10">
            <a:extLst>
              <a:ext uri="{FF2B5EF4-FFF2-40B4-BE49-F238E27FC236}">
                <a16:creationId xmlns:a16="http://schemas.microsoft.com/office/drawing/2014/main" id="{044831AF-7F22-4C96-8DFD-A027FAC28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3559175"/>
            <a:ext cx="250031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F169816-FD10-45E7-B753-2EB279FE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r>
              <a:rPr lang="en-CA" altLang="en-US" sz="2600">
                <a:cs typeface="Arial" panose="020B0604020202020204" pitchFamily="34" charset="0"/>
              </a:rPr>
              <a:t>Topic 2.1: How does matter affect your life?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CF24CE21-C4BF-4E09-9205-4035B4A3B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09725"/>
            <a:ext cx="4052888" cy="4567238"/>
          </a:xfrm>
        </p:spPr>
        <p:txBody>
          <a:bodyPr/>
          <a:lstStyle/>
          <a:p>
            <a:r>
              <a:rPr lang="en-CA" altLang="en-US" sz="2800"/>
              <a:t>What does the word “chemical” mean to you?</a:t>
            </a:r>
          </a:p>
          <a:p>
            <a:pPr lvl="1"/>
            <a:r>
              <a:rPr lang="en-CA" altLang="en-US" sz="2800"/>
              <a:t>Chemicals are not necessarily dangerous</a:t>
            </a:r>
          </a:p>
          <a:p>
            <a:pPr lvl="1"/>
            <a:r>
              <a:rPr lang="en-CA" altLang="en-US" sz="2800"/>
              <a:t>“Chemical” means the same as “matter”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2B1C1A-886E-4459-B31E-D900AE3DCB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" r="486"/>
          <a:stretch/>
        </p:blipFill>
        <p:spPr>
          <a:xfrm>
            <a:off x="5189918" y="1795578"/>
            <a:ext cx="3005543" cy="3005543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17B1CD3-31FF-48FD-9518-7475BCCD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r>
              <a:rPr lang="en-CA" altLang="en-US" sz="2600">
                <a:cs typeface="Arial" panose="020B0604020202020204" pitchFamily="34" charset="0"/>
              </a:rPr>
              <a:t>Concept 1: Everything—including you—is made up of chemicals.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B8F04D14-A8EC-4B50-8BA6-D78EDAE4B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74813"/>
            <a:ext cx="3998913" cy="4502150"/>
          </a:xfrm>
        </p:spPr>
        <p:txBody>
          <a:bodyPr/>
          <a:lstStyle/>
          <a:p>
            <a:r>
              <a:rPr lang="en-CA" altLang="en-US" sz="2800"/>
              <a:t>You are made up of mostly four types of chemicals called elements:</a:t>
            </a:r>
          </a:p>
          <a:p>
            <a:pPr lvl="1"/>
            <a:r>
              <a:rPr lang="en-CA" altLang="en-US" sz="2800"/>
              <a:t>Oxygen</a:t>
            </a:r>
          </a:p>
          <a:p>
            <a:pPr lvl="1"/>
            <a:r>
              <a:rPr lang="en-CA" altLang="en-US" sz="2800"/>
              <a:t>Carbon</a:t>
            </a:r>
          </a:p>
          <a:p>
            <a:pPr lvl="1"/>
            <a:r>
              <a:rPr lang="en-CA" altLang="en-US" sz="2800"/>
              <a:t>Hydrogen</a:t>
            </a:r>
          </a:p>
          <a:p>
            <a:pPr lvl="1"/>
            <a:r>
              <a:rPr lang="en-CA" altLang="en-US" sz="2800"/>
              <a:t>Nitrogen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D1F6816-12E4-4FDE-90FA-CC0B7BFC509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0" y="5441950"/>
            <a:ext cx="3884613" cy="763588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2.1 Where do we get the chemicals we need for our bodies?</a:t>
            </a:r>
          </a:p>
        </p:txBody>
      </p:sp>
      <p:pic>
        <p:nvPicPr>
          <p:cNvPr id="11269" name="Picture 4">
            <a:extLst>
              <a:ext uri="{FF2B5EF4-FFF2-40B4-BE49-F238E27FC236}">
                <a16:creationId xmlns:a16="http://schemas.microsoft.com/office/drawing/2014/main" id="{96597EF0-76BD-4AE8-BDD6-9D227F2AE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674813"/>
            <a:ext cx="4489450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3656431-3AC1-46F8-9933-DE1DB9AD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r>
              <a:rPr lang="en-CA" altLang="en-US" sz="2600">
                <a:cs typeface="Arial" panose="020B0604020202020204" pitchFamily="34" charset="0"/>
              </a:rPr>
              <a:t>Concept 1: Everything—including you—is made up of chemicals.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0155F4B-5EE5-45AD-94B1-B4CBEFD95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74813"/>
            <a:ext cx="3705225" cy="4502150"/>
          </a:xfrm>
        </p:spPr>
        <p:txBody>
          <a:bodyPr/>
          <a:lstStyle/>
          <a:p>
            <a:r>
              <a:rPr lang="en-CA" altLang="en-US" sz="2800"/>
              <a:t>When people use the word “chemical”, they are talking about “matter”</a:t>
            </a:r>
          </a:p>
          <a:p>
            <a:pPr lvl="1"/>
            <a:r>
              <a:rPr lang="en-CA" altLang="en-US" sz="2800" b="1"/>
              <a:t>Matter</a:t>
            </a:r>
            <a:r>
              <a:rPr lang="en-CA" altLang="en-US" sz="2800"/>
              <a:t>: anything that takes up space and mass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C5AE9AA-F4CC-45BB-B51D-E7D6606D154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62500" y="5289550"/>
            <a:ext cx="3548063" cy="428625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Everything is made up of matter.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B18BC-3823-41F5-98D9-D48F02BB2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" r="402"/>
          <a:stretch/>
        </p:blipFill>
        <p:spPr>
          <a:xfrm>
            <a:off x="4877270" y="1674254"/>
            <a:ext cx="2159260" cy="2159260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884F4B-CD3B-49E7-B509-08D20BC859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4" r="634"/>
          <a:stretch/>
        </p:blipFill>
        <p:spPr>
          <a:xfrm>
            <a:off x="6203378" y="2970870"/>
            <a:ext cx="2045153" cy="2045153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1564D4A-E1B3-4489-ABCA-DC2F5162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r>
              <a:rPr lang="en-CA" altLang="en-US"/>
              <a:t>Discussion Questions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7CC0142A-983A-495C-BBDB-14B4CA058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82750"/>
            <a:ext cx="4025900" cy="4494213"/>
          </a:xfrm>
        </p:spPr>
        <p:txBody>
          <a:bodyPr/>
          <a:lstStyle/>
          <a:p>
            <a:r>
              <a:rPr lang="en-CA" altLang="en-US" sz="2800"/>
              <a:t>In your own words, define the term “matter.”</a:t>
            </a:r>
          </a:p>
          <a:p>
            <a:endParaRPr lang="en-CA" altLang="en-US" sz="2800"/>
          </a:p>
          <a:p>
            <a:r>
              <a:rPr lang="en-CA" altLang="en-US" sz="2800"/>
              <a:t>What kinds of misunderstanding can result when people use the word “chemical” when talking about issues involving health and the environment?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EE3CCD-8F4E-475A-A374-91105CCC4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" r="402"/>
          <a:stretch/>
        </p:blipFill>
        <p:spPr>
          <a:xfrm>
            <a:off x="5188166" y="2131454"/>
            <a:ext cx="2879458" cy="2879458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47D88CD-11C5-4806-A38A-4334B803A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489075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Concept 2: Chemicals in your daily life have characteristics that make them useful, hazardous, or both.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E21FD9B2-C262-4F43-AFA7-33545A5D6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2266950"/>
            <a:ext cx="4418013" cy="3929063"/>
          </a:xfrm>
        </p:spPr>
        <p:txBody>
          <a:bodyPr/>
          <a:lstStyle/>
          <a:p>
            <a:r>
              <a:rPr lang="en-CA" altLang="en-US" sz="2800" dirty="0">
                <a:cs typeface="Arial" panose="020B0604020202020204" pitchFamily="34" charset="0"/>
              </a:rPr>
              <a:t>Some types of matter that you use everyday can be hazardous</a:t>
            </a:r>
          </a:p>
          <a:p>
            <a:pPr lvl="1"/>
            <a:r>
              <a:rPr lang="en-CA" altLang="en-US" sz="2800" dirty="0">
                <a:cs typeface="Arial" panose="020B0604020202020204" pitchFamily="34" charset="0"/>
              </a:rPr>
              <a:t>Information labels give you information about how to properly handle matter</a:t>
            </a:r>
          </a:p>
        </p:txBody>
      </p:sp>
      <p:pic>
        <p:nvPicPr>
          <p:cNvPr id="17412" name="Picture 6">
            <a:extLst>
              <a:ext uri="{FF2B5EF4-FFF2-40B4-BE49-F238E27FC236}">
                <a16:creationId xmlns:a16="http://schemas.microsoft.com/office/drawing/2014/main" id="{1813A27A-B594-428D-8882-70AF4F40E7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/>
          <a:stretch>
            <a:fillRect/>
          </a:stretch>
        </p:blipFill>
        <p:spPr bwMode="auto">
          <a:xfrm>
            <a:off x="6265863" y="3690938"/>
            <a:ext cx="1731962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>
            <a:extLst>
              <a:ext uri="{FF2B5EF4-FFF2-40B4-BE49-F238E27FC236}">
                <a16:creationId xmlns:a16="http://schemas.microsoft.com/office/drawing/2014/main" id="{F55EC1DB-7569-4A96-9F42-CA2063A35A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2274888"/>
            <a:ext cx="2052637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9750-9A82-4AA2-87CB-2765BB71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Brainstorm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74385-3A38-4AF5-814D-B5B047132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800" dirty="0"/>
              <a:t>Brainstorm objects in your household that could be hazardous. </a:t>
            </a:r>
          </a:p>
        </p:txBody>
      </p:sp>
      <p:pic>
        <p:nvPicPr>
          <p:cNvPr id="58372" name="Picture 4" descr="Related image">
            <a:extLst>
              <a:ext uri="{FF2B5EF4-FFF2-40B4-BE49-F238E27FC236}">
                <a16:creationId xmlns:a16="http://schemas.microsoft.com/office/drawing/2014/main" id="{8C392534-62D7-4C82-834D-2329F427F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28875"/>
            <a:ext cx="6096000" cy="40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09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8B8B0D9-CFFD-463F-B315-8D9A694F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223962"/>
          </a:xfrm>
        </p:spPr>
        <p:txBody>
          <a:bodyPr/>
          <a:lstStyle/>
          <a:p>
            <a:r>
              <a:rPr lang="en-CA" altLang="en-US">
                <a:cs typeface="Arial" panose="020B0604020202020204" pitchFamily="34" charset="0"/>
              </a:rPr>
              <a:t>Chemical Safety Around the House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23CCBD29-82D1-4B9B-B3AC-88C4881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957388"/>
            <a:ext cx="4638675" cy="4238625"/>
          </a:xfrm>
        </p:spPr>
        <p:txBody>
          <a:bodyPr/>
          <a:lstStyle/>
          <a:p>
            <a:r>
              <a:rPr lang="en-CA" altLang="en-US" sz="2800" b="1">
                <a:cs typeface="Arial" panose="020B0604020202020204" pitchFamily="34" charset="0"/>
              </a:rPr>
              <a:t>Hazardous Household Products Symbols (HHPS)</a:t>
            </a:r>
          </a:p>
          <a:p>
            <a:pPr lvl="1"/>
            <a:r>
              <a:rPr lang="en-CA" altLang="en-US" sz="2800">
                <a:cs typeface="Arial" panose="020B0604020202020204" pitchFamily="34" charset="0"/>
              </a:rPr>
              <a:t>Each symbol has two types of warnings:</a:t>
            </a:r>
          </a:p>
          <a:p>
            <a:pPr lvl="2"/>
            <a:r>
              <a:rPr lang="en-CA" altLang="en-US" sz="2800">
                <a:cs typeface="Arial" panose="020B0604020202020204" pitchFamily="34" charset="0"/>
              </a:rPr>
              <a:t>Whether the hazard is the container or contents</a:t>
            </a:r>
          </a:p>
          <a:p>
            <a:pPr lvl="2"/>
            <a:r>
              <a:rPr lang="en-CA" altLang="en-US" sz="2800">
                <a:cs typeface="Arial" panose="020B0604020202020204" pitchFamily="34" charset="0"/>
              </a:rPr>
              <a:t>The type of hazard</a:t>
            </a:r>
          </a:p>
          <a:p>
            <a:pPr lvl="1"/>
            <a:endParaRPr lang="en-CA" altLang="en-US" sz="2800">
              <a:cs typeface="Arial" panose="020B0604020202020204" pitchFamily="34" charset="0"/>
            </a:endParaRPr>
          </a:p>
        </p:txBody>
      </p:sp>
      <p:pic>
        <p:nvPicPr>
          <p:cNvPr id="19460" name="Picture 5">
            <a:extLst>
              <a:ext uri="{FF2B5EF4-FFF2-40B4-BE49-F238E27FC236}">
                <a16:creationId xmlns:a16="http://schemas.microsoft.com/office/drawing/2014/main" id="{67C07A23-31C0-4978-84DD-FA2C8A760E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3559175"/>
            <a:ext cx="2392362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>
            <a:extLst>
              <a:ext uri="{FF2B5EF4-FFF2-40B4-BE49-F238E27FC236}">
                <a16:creationId xmlns:a16="http://schemas.microsoft.com/office/drawing/2014/main" id="{C46048C0-9C4C-468F-8CFC-D229EBE989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957388"/>
            <a:ext cx="1752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17538</TotalTime>
  <Words>796</Words>
  <Application>Microsoft Office PowerPoint</Application>
  <PresentationFormat>On-screen Show (4:3)</PresentationFormat>
  <Paragraphs>143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Times New Roman</vt:lpstr>
      <vt:lpstr>Arial</vt:lpstr>
      <vt:lpstr>Calibri</vt:lpstr>
      <vt:lpstr>Office Theme</vt:lpstr>
      <vt:lpstr>PowerPoint Presentation</vt:lpstr>
      <vt:lpstr>UNIT 2 The behaviour of matter can be explained by the kinetic molecular theory and atomic theory</vt:lpstr>
      <vt:lpstr>Topic 2.1: How does matter affect your life?</vt:lpstr>
      <vt:lpstr>Concept 1: Everything—including you—is made up of chemicals.</vt:lpstr>
      <vt:lpstr>Concept 1: Everything—including you—is made up of chemicals.</vt:lpstr>
      <vt:lpstr>Discussion Questions</vt:lpstr>
      <vt:lpstr>Concept 2: Chemicals in your daily life have characteristics that make them useful, hazardous, or both.</vt:lpstr>
      <vt:lpstr>Brainstorm</vt:lpstr>
      <vt:lpstr>Chemical Safety Around the House</vt:lpstr>
      <vt:lpstr>HHPS: The Borders</vt:lpstr>
      <vt:lpstr>HHPS: The Borders</vt:lpstr>
      <vt:lpstr>HHPS: The Hazards</vt:lpstr>
      <vt:lpstr>HHPS: The Hazards</vt:lpstr>
      <vt:lpstr>HHPS: The Hazards</vt:lpstr>
      <vt:lpstr>HHPS: The Hazards</vt:lpstr>
      <vt:lpstr>HHPS: Household Hazardous Product Symbols</vt:lpstr>
      <vt:lpstr>Discussion Questions</vt:lpstr>
      <vt:lpstr>Concept 3: Handling chemicals and equipment safely is important at school and at work.</vt:lpstr>
      <vt:lpstr>WHMIS: Workplace Hazardous Materials Information System</vt:lpstr>
      <vt:lpstr>WHMIS 2015</vt:lpstr>
      <vt:lpstr>WHMIS 2015</vt:lpstr>
      <vt:lpstr>WHMIS 2015</vt:lpstr>
      <vt:lpstr>WHMIS 2015</vt:lpstr>
      <vt:lpstr>WHMIS 2015</vt:lpstr>
      <vt:lpstr>WHMIS 2015</vt:lpstr>
      <vt:lpstr>Discussion Questions</vt:lpstr>
      <vt:lpstr>Summary: How does matter affect your life?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</dc:creator>
  <cp:lastModifiedBy>Linda Au</cp:lastModifiedBy>
  <cp:revision>161</cp:revision>
  <dcterms:created xsi:type="dcterms:W3CDTF">2016-08-10T23:49:56Z</dcterms:created>
  <dcterms:modified xsi:type="dcterms:W3CDTF">2019-01-10T15:59:20Z</dcterms:modified>
</cp:coreProperties>
</file>