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61" r:id="rId2"/>
    <p:sldId id="330" r:id="rId3"/>
    <p:sldId id="386" r:id="rId4"/>
    <p:sldId id="276" r:id="rId5"/>
    <p:sldId id="313" r:id="rId6"/>
    <p:sldId id="336" r:id="rId7"/>
    <p:sldId id="365" r:id="rId8"/>
    <p:sldId id="364" r:id="rId9"/>
    <p:sldId id="366" r:id="rId10"/>
    <p:sldId id="367" r:id="rId11"/>
    <p:sldId id="332" r:id="rId12"/>
    <p:sldId id="333" r:id="rId13"/>
    <p:sldId id="368" r:id="rId14"/>
    <p:sldId id="369" r:id="rId15"/>
    <p:sldId id="370" r:id="rId16"/>
    <p:sldId id="374" r:id="rId17"/>
    <p:sldId id="371" r:id="rId18"/>
    <p:sldId id="372" r:id="rId19"/>
    <p:sldId id="373" r:id="rId20"/>
    <p:sldId id="375" r:id="rId21"/>
    <p:sldId id="361" r:id="rId22"/>
    <p:sldId id="362" r:id="rId23"/>
    <p:sldId id="38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63" r:id="rId34"/>
    <p:sldId id="271" r:id="rId3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CDE"/>
    <a:srgbClr val="5C9ACB"/>
    <a:srgbClr val="20C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79" d="100"/>
          <a:sy n="79" d="100"/>
        </p:scale>
        <p:origin x="15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B3E9E0-447B-4180-80B1-4529CA83D9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AE0DCF-3167-4BB5-92F5-225D673A4C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C591D6-D1D5-481E-BCD9-9DA3E854EC09}" type="datetimeFigureOut">
              <a:rPr lang="en-CA"/>
              <a:pPr>
                <a:defRPr/>
              </a:pPr>
              <a:t>2022-01-10</a:t>
            </a:fld>
            <a:endParaRPr lang="en-C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C23E49C-1A0D-451C-81C2-755F7FC343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DA68784-3E3C-4BAC-BF97-E5A3FFD33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9961D-75D2-4616-BCF9-D84556CF5C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CDAD3-13F8-4F1F-9E85-55365BB25A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52AF722-BD61-4A01-AE9B-D592C6C98F34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00B700A1-04DA-4DE6-90A5-6C79C1A4FB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135048D3-2BF9-4A35-B5ED-F0A13DF8E9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119B002-16FA-4486-B3B7-FD51D06F0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EC5FF43-3B71-447F-BA35-5C3D3688CA99}" type="slidenum">
              <a:rPr lang="en-CA" altLang="en-US">
                <a:latin typeface="Calibri" panose="020F0502020204030204" pitchFamily="34" charset="0"/>
              </a:rPr>
              <a:pPr/>
              <a:t>2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9EE7A63B-9EB9-4B97-9705-E2BDD5EDAD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B4B48831-4837-477D-BCBC-46965D53C4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9305C3AD-9E83-44DD-B5E5-7179BC0460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3C8ED9-4310-46C8-9B91-06922DCAEF50}" type="slidenum">
              <a:rPr lang="en-CA" altLang="en-US">
                <a:latin typeface="Calibri" panose="020F0502020204030204" pitchFamily="34" charset="0"/>
              </a:rPr>
              <a:pPr/>
              <a:t>12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FF8EDD1E-5507-4918-8AB4-43A58CA73E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D67930E8-D26D-4576-9B7C-0A50A427C8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F63D0902-33D9-4250-8BE4-723A967D98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C3AE7A9-43BF-4932-AA70-D8DF96ACD62A}" type="slidenum">
              <a:rPr lang="en-CA" altLang="en-US">
                <a:latin typeface="Calibri" panose="020F0502020204030204" pitchFamily="34" charset="0"/>
              </a:rPr>
              <a:pPr/>
              <a:t>13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D39F2442-3A4A-4020-95DF-541724D203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C826B539-C608-4FC4-B14B-8184196F57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3B15119B-5333-4B41-A8E6-9E6D7DFF17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B710EE-AC3A-4758-B9FC-433469695814}" type="slidenum">
              <a:rPr lang="en-CA" altLang="en-US">
                <a:latin typeface="Calibri" panose="020F0502020204030204" pitchFamily="34" charset="0"/>
              </a:rPr>
              <a:pPr/>
              <a:t>14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84B6AFB6-1BC3-4E42-8FA7-631A1F587C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C59CDAA6-D18A-4D61-AB6C-8E021A3C17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44913EF6-8E45-463F-A86B-CDFBA5586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258907-5BF7-4C44-9A39-A2BA35B239B3}" type="slidenum">
              <a:rPr lang="en-CA" altLang="en-US">
                <a:latin typeface="Calibri" panose="020F0502020204030204" pitchFamily="34" charset="0"/>
              </a:rPr>
              <a:pPr/>
              <a:t>15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A86F5E31-9FD9-4A75-B065-C22D4DADEF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5BEAA059-7E18-4EB2-BAF7-7A31CA009B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2807E34D-5718-406B-8E50-5CC8DD6B00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113993-771A-42C0-9880-73B0284DDBCF}" type="slidenum">
              <a:rPr lang="en-CA" altLang="en-US">
                <a:latin typeface="Calibri" panose="020F0502020204030204" pitchFamily="34" charset="0"/>
              </a:rPr>
              <a:pPr/>
              <a:t>16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B9BAB23B-D81D-427E-9A46-C46612FE18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6AB3B444-DB38-48C8-B72D-8C931A630F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7691C0F3-BCA4-493C-A335-B3D21AB84C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143B2F-A2B2-4D7F-83D4-DF2CBE81ECDA}" type="slidenum">
              <a:rPr lang="en-CA" altLang="en-US">
                <a:latin typeface="Calibri" panose="020F0502020204030204" pitchFamily="34" charset="0"/>
              </a:rPr>
              <a:pPr/>
              <a:t>17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BABE0298-B5E1-483C-942F-46609DE810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9C9B1759-E7A1-484E-A57B-2071C23568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EF31E61E-42F7-4EBE-95BB-0D027743C9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EE9922-3A90-43C8-BD9D-24E56774FDC1}" type="slidenum">
              <a:rPr lang="en-CA" altLang="en-US">
                <a:latin typeface="Calibri" panose="020F0502020204030204" pitchFamily="34" charset="0"/>
              </a:rPr>
              <a:pPr/>
              <a:t>18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9F3C2710-E843-4C52-AB6B-9F2A17A3F7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90804BC6-DD3A-49D6-BEE1-D3C99F4B67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6B8A4139-4F67-4D2D-A7EA-078054533E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12D565-EF9E-4EA5-8CC4-8289057231EA}" type="slidenum">
              <a:rPr lang="en-CA" altLang="en-US">
                <a:latin typeface="Calibri" panose="020F0502020204030204" pitchFamily="34" charset="0"/>
              </a:rPr>
              <a:pPr/>
              <a:t>19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A9540736-5BCC-48AD-9AB2-1178EC6033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112F5604-FD3A-41D7-A3CC-DE29FF428E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EEDDEAAA-A63C-4943-9CEA-7731699DF2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2FAA95-9898-4B09-B06C-878D73A060C2}" type="slidenum">
              <a:rPr lang="en-CA" altLang="en-US">
                <a:latin typeface="Calibri" panose="020F0502020204030204" pitchFamily="34" charset="0"/>
              </a:rPr>
              <a:pPr/>
              <a:t>20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C80A190A-43F4-4B66-929E-0B3F09D78A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17E8E781-0D7D-42A7-874C-2B895966D7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165ECE9A-23A5-4844-B9A4-54BCE01313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EBCF60-3845-4B65-B511-6DC8EA6FF9F1}" type="slidenum">
              <a:rPr lang="en-CA" altLang="en-US">
                <a:latin typeface="Calibri" panose="020F0502020204030204" pitchFamily="34" charset="0"/>
              </a:rPr>
              <a:pPr/>
              <a:t>21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83F4D491-1DA5-4C2F-BF34-15E9BAC171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DF7D2318-6A6D-4CAC-B247-3304087388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altLang="en-US"/>
              <a:t>physical property: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4D29397-6DF1-40F1-89ED-1C471D5167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0D575D-C3A8-41A0-98B1-877EB8160B02}" type="slidenum">
              <a:rPr lang="en-CA" altLang="en-US">
                <a:latin typeface="Calibri" panose="020F0502020204030204" pitchFamily="34" charset="0"/>
              </a:rPr>
              <a:pPr/>
              <a:t>4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6B018651-7E5F-446B-8D54-215D8A5220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BFB06770-4631-4805-8811-0BC6C4F108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A52323AE-0F88-42A0-96C1-4269FD859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EBCD91-A2B5-4B90-A1A7-F008A35D7E50}" type="slidenum">
              <a:rPr lang="en-CA" altLang="en-US">
                <a:latin typeface="Calibri" panose="020F0502020204030204" pitchFamily="34" charset="0"/>
              </a:rPr>
              <a:pPr/>
              <a:t>22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35C9CFC6-3217-4256-B7C5-AB9772BA65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D40CEA8D-CCC2-4A1B-A737-533E9BB478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8E9408C3-7D90-4BD3-B16A-CFFB436563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1E104B-260B-4788-8A77-763DE5D1640A}" type="slidenum">
              <a:rPr lang="en-CA" altLang="en-US">
                <a:latin typeface="Calibri" panose="020F0502020204030204" pitchFamily="34" charset="0"/>
              </a:rPr>
              <a:pPr/>
              <a:t>23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DD29A73E-C550-4958-93B4-E31835900C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BFB5CFE8-5466-443D-994D-F31EB270BB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9F067FD3-32B4-423C-8C85-B7053E6F4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BAA6210-7617-45B3-BD40-01AAD9F1DF72}" type="slidenum">
              <a:rPr lang="en-CA" altLang="en-US">
                <a:latin typeface="Calibri" panose="020F0502020204030204" pitchFamily="34" charset="0"/>
              </a:rPr>
              <a:pPr/>
              <a:t>24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D0C5116F-7BAC-4B28-8406-7021E6B25F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B185AAA2-80DF-4D3B-BC57-830D56463E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209676D4-D9AD-4BAC-A1DE-56E84FA63E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59905E1-E129-42D6-B1AC-29D780916C5E}" type="slidenum">
              <a:rPr lang="en-CA" altLang="en-US">
                <a:latin typeface="Calibri" panose="020F0502020204030204" pitchFamily="34" charset="0"/>
              </a:rPr>
              <a:pPr/>
              <a:t>25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0CA94ADB-FF2E-4DD8-979C-34DE1523A0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84DF3ACA-8F20-4799-8039-A866D326E3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251A1B13-3593-42B7-9FA6-3658E0C0F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7F69BF-CA3B-4F37-86C7-D60341B1DF81}" type="slidenum">
              <a:rPr lang="en-CA" altLang="en-US">
                <a:latin typeface="Calibri" panose="020F0502020204030204" pitchFamily="34" charset="0"/>
              </a:rPr>
              <a:pPr/>
              <a:t>26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D2AA232E-557D-4CFA-B89D-114319F06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00FDAEAE-5A04-4934-ADEA-58459A352D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1DC8D38E-E211-4A48-9396-6622A76AAC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9B1B782-36CC-4E0B-A87F-11547A7EB60B}" type="slidenum">
              <a:rPr lang="en-CA" altLang="en-US">
                <a:latin typeface="Calibri" panose="020F0502020204030204" pitchFamily="34" charset="0"/>
              </a:rPr>
              <a:pPr/>
              <a:t>27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93147A50-64E0-4C93-9519-E1E7C16140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2C388672-3FA6-431B-B9FF-8B0538D058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79774A69-1CE0-4E71-A8B7-6FFEB1CE2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07E45A4-6ABC-4D3B-9341-7D5FAEA0997B}" type="slidenum">
              <a:rPr lang="en-CA" altLang="en-US">
                <a:latin typeface="Calibri" panose="020F0502020204030204" pitchFamily="34" charset="0"/>
              </a:rPr>
              <a:pPr/>
              <a:t>28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57F01D94-ED54-48A0-8724-8B9DB6050F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0241F608-5E2C-4E05-BF50-6599E1F686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168AD8F1-4E63-46E9-9AB9-60BCF631A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C25D77-3F1F-432A-BA3D-8414169C5FB7}" type="slidenum">
              <a:rPr lang="en-CA" altLang="en-US">
                <a:latin typeface="Calibri" panose="020F0502020204030204" pitchFamily="34" charset="0"/>
              </a:rPr>
              <a:pPr/>
              <a:t>29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2C7D2906-F069-4CBB-8F5B-8469142E2E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22DF7BF5-21B1-43EC-98C7-2E192AC83E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59251DE3-82C4-407E-B11B-B27DA5FD2E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A6EE0C-C7A0-4EDB-A340-A7E05C921D6D}" type="slidenum">
              <a:rPr lang="en-CA" altLang="en-US">
                <a:latin typeface="Calibri" panose="020F0502020204030204" pitchFamily="34" charset="0"/>
              </a:rPr>
              <a:pPr/>
              <a:t>30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B034A8EE-402B-4D4F-B71E-07294C72F0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6E155645-17B2-425E-BA28-B3E2460007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C9ECEB1D-C8E5-4CBC-8DAC-012C5F3AC6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0598A1-32C4-49A6-8D05-C86EC24CAD26}" type="slidenum">
              <a:rPr lang="en-CA" altLang="en-US">
                <a:latin typeface="Calibri" panose="020F0502020204030204" pitchFamily="34" charset="0"/>
              </a:rPr>
              <a:pPr/>
              <a:t>31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62266642-D43E-4759-A098-3C849CA751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155AABC-8E4C-499D-80F5-E7D9F0ABE3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4440AA4C-9288-4172-A432-E2559ED7D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8F6DF4-52D5-42FC-8530-E7CB1AD0EED7}" type="slidenum">
              <a:rPr lang="en-CA" altLang="en-US">
                <a:latin typeface="Calibri" panose="020F0502020204030204" pitchFamily="34" charset="0"/>
              </a:rPr>
              <a:pPr/>
              <a:t>5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5FFFE3AC-8303-4BED-9B0C-D18752FD7B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44D17CCA-9E8C-4E03-B3EE-FF1448C865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2D581969-9A55-490C-8294-C7DD46ACB7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3F0FC6-FD97-41A2-B8ED-03806EAAEF14}" type="slidenum">
              <a:rPr lang="en-CA" altLang="en-US">
                <a:latin typeface="Calibri" panose="020F0502020204030204" pitchFamily="34" charset="0"/>
              </a:rPr>
              <a:pPr/>
              <a:t>32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:a16="http://schemas.microsoft.com/office/drawing/2014/main" id="{0243B12E-F277-4F55-9D91-17CEC001F7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>
            <a:extLst>
              <a:ext uri="{FF2B5EF4-FFF2-40B4-BE49-F238E27FC236}">
                <a16:creationId xmlns:a16="http://schemas.microsoft.com/office/drawing/2014/main" id="{4A7E330C-4FC5-4787-B19B-7BA9F2E19F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4FC20AFD-25AF-4E51-9DB2-54A2D70886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B70CF7B-D363-4753-93A5-0B6B32870114}" type="slidenum">
              <a:rPr lang="en-CA" altLang="en-US">
                <a:latin typeface="Calibri" panose="020F0502020204030204" pitchFamily="34" charset="0"/>
              </a:rPr>
              <a:pPr/>
              <a:t>33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A81CA1C8-C99A-41B6-8216-D19BBE6C35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EA90FCB5-30CE-4F0A-97A3-27D85FE666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84904208-73EB-46C0-9C69-000F5FC094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DFE910A-E116-4133-B21C-17F158DDFB1A}" type="slidenum">
              <a:rPr lang="en-CA" altLang="en-US">
                <a:latin typeface="Calibri" panose="020F0502020204030204" pitchFamily="34" charset="0"/>
              </a:rPr>
              <a:pPr/>
              <a:t>34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E502E43-1D76-411A-8252-9DAE4EB23D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51380A6-35D1-4132-BCC2-C3A9A529E4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FB4D9E1E-F1B0-4192-96CE-AA0F4969C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C1B60B7-3C69-4AEC-9180-98315E97DD5C}" type="slidenum">
              <a:rPr lang="en-CA" altLang="en-US">
                <a:latin typeface="Calibri" panose="020F0502020204030204" pitchFamily="34" charset="0"/>
              </a:rPr>
              <a:pPr/>
              <a:t>6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3DA0B9D8-AA99-4DAE-9D14-0512D34975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22359124-23ED-48D0-A394-D6FA6B58A4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3EE374AF-4A6F-4AF6-AF21-65F280878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069906-35B6-4E73-956D-E33D02544ED0}" type="slidenum">
              <a:rPr lang="en-CA" altLang="en-US">
                <a:latin typeface="Calibri" panose="020F0502020204030204" pitchFamily="34" charset="0"/>
              </a:rPr>
              <a:pPr/>
              <a:t>7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1551703B-92E5-44EF-B551-7685089E56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8F5C9FAE-B155-4C98-A62C-3221F775E6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0F9E834E-7550-4245-8EB2-EDB20618C8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082150-4BFF-4EDA-9AA4-53D860F65C15}" type="slidenum">
              <a:rPr lang="en-CA" altLang="en-US">
                <a:latin typeface="Calibri" panose="020F0502020204030204" pitchFamily="34" charset="0"/>
              </a:rPr>
              <a:pPr/>
              <a:t>8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3FEAECB7-5564-4DAE-9A88-DE9E7434F7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93DFA27B-3336-46D2-8A70-FD36927BA2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FCEA0924-478C-4F46-A2ED-360341178E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744D681-1E44-478A-878B-B1D9370DD609}" type="slidenum">
              <a:rPr lang="en-CA" altLang="en-US">
                <a:latin typeface="Calibri" panose="020F0502020204030204" pitchFamily="34" charset="0"/>
              </a:rPr>
              <a:pPr/>
              <a:t>9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36FC6DB9-0C47-40DC-A39B-DE9ABF32CE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0C086B8C-B3BA-457A-9D84-E43A7C9009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5DEF3A52-42EB-4508-8E2F-337419A7EC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7B00E36-BACC-4F2C-BAF5-1BD3DBA8D27C}" type="slidenum">
              <a:rPr lang="en-CA" altLang="en-US">
                <a:latin typeface="Calibri" panose="020F0502020204030204" pitchFamily="34" charset="0"/>
              </a:rPr>
              <a:pPr/>
              <a:t>10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7134AEE1-AB07-4E30-B4CA-9FB0349FBA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0C9DA3FB-1BE5-4E24-9788-15833189D7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2F4D1282-CCA4-40C7-BB0C-D654CE16ED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D90AA5B-DA79-4489-9604-BABB9A99560A}" type="slidenum">
              <a:rPr lang="en-CA" altLang="en-US">
                <a:latin typeface="Calibri" panose="020F0502020204030204" pitchFamily="34" charset="0"/>
              </a:rPr>
              <a:pPr/>
              <a:t>11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031D1-2333-4DAF-B560-232D5F62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85425-E001-4B8E-979D-5D8C14C2874B}" type="datetimeFigureOut">
              <a:rPr lang="en-CA"/>
              <a:pPr>
                <a:defRPr/>
              </a:pPr>
              <a:t>2022-01-10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C8D4B-CFDA-4C2C-8988-F788B33F9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519D5-036B-468D-B493-3D5ED977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EE4EC-D7A1-4C62-80E9-7D204D77479E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5367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DFB14-63D5-47E4-9A78-1C57639F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51441-12EF-42A4-98C3-5E881AD297B5}" type="datetimeFigureOut">
              <a:rPr lang="en-CA"/>
              <a:pPr>
                <a:defRPr/>
              </a:pPr>
              <a:t>2022-01-10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2C903-B2D7-4F8D-87DF-BA4408E85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BABE8-7D68-4523-B146-333EB99F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6B0BF-4437-452E-A45C-F31329A51C5A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7189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5A31A-C2ED-42AC-8EE6-DC2D0067B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14522-416F-46D4-AF46-F8F95ACCBF1B}" type="datetimeFigureOut">
              <a:rPr lang="en-CA"/>
              <a:pPr>
                <a:defRPr/>
              </a:pPr>
              <a:t>2022-01-10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6F222-58E1-4D97-8D4D-95C657F39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7BAD0-41A4-4E7D-84F4-4EF7CB6F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A814A-0241-42A0-A28B-B3EB21EECCE1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0697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812843-EAD9-4BE6-800D-1478C095F15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378" y="283"/>
            <a:chExt cx="9143244" cy="6857717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9D5F8C02-886A-467B-9ACA-9A7942AC8A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5"/>
            <a:stretch>
              <a:fillRect/>
            </a:stretch>
          </p:blipFill>
          <p:spPr bwMode="auto">
            <a:xfrm>
              <a:off x="378" y="283"/>
              <a:ext cx="9143244" cy="659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7A6A60DC-A28E-4A79-8DA3-13D8F0CCA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93"/>
            <a:stretch>
              <a:fillRect/>
            </a:stretch>
          </p:blipFill>
          <p:spPr bwMode="auto">
            <a:xfrm>
              <a:off x="378" y="6591300"/>
              <a:ext cx="9143244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2AEF43E-ED68-4E97-A8D3-3F1EB8EA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E8E78-BBE1-49BF-AE19-4D85B9611874}" type="datetimeFigureOut">
              <a:rPr lang="en-CA"/>
              <a:pPr>
                <a:defRPr/>
              </a:pPr>
              <a:t>2022-01-10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E31F790-D8E2-4312-AF51-DCB68DCB2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D0D556-A739-4698-924A-D208CDCE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087A6-791E-490E-B304-D70FEB0F50FA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7809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D3934-4DB9-438B-A73D-4043BCA1B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E84F5-4886-49AF-B583-3B22F03D4368}" type="datetimeFigureOut">
              <a:rPr lang="en-CA"/>
              <a:pPr>
                <a:defRPr/>
              </a:pPr>
              <a:t>2022-01-10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E5D8A-A03A-4E69-BE37-F9D0EAFBE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E92C6-53A4-403E-81E4-147428D8A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D63B8-70E5-4D67-BB86-05F48F2DD56A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2993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AC2B8C93-619F-4861-A206-EF58C558EEB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378" y="283"/>
            <a:chExt cx="9143244" cy="6857717"/>
          </a:xfrm>
        </p:grpSpPr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7086AF8D-397F-498F-8049-0F4CFA7B03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5"/>
            <a:stretch>
              <a:fillRect/>
            </a:stretch>
          </p:blipFill>
          <p:spPr bwMode="auto">
            <a:xfrm>
              <a:off x="378" y="283"/>
              <a:ext cx="9143244" cy="659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FD29A61D-7EFA-44A5-95CE-1CE48B854F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93"/>
            <a:stretch>
              <a:fillRect/>
            </a:stretch>
          </p:blipFill>
          <p:spPr bwMode="auto">
            <a:xfrm>
              <a:off x="378" y="6591300"/>
              <a:ext cx="9143244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61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11290"/>
            <a:ext cx="3886200" cy="4765674"/>
          </a:xfrm>
        </p:spPr>
        <p:txBody>
          <a:bodyPr/>
          <a:lstStyle>
            <a:lvl2pPr marL="685800" indent="-228600">
              <a:buFont typeface="Times New Roman" panose="02020603050405020304" pitchFamily="18" charset="0"/>
              <a:buChar char="–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11290"/>
            <a:ext cx="3886200" cy="4765674"/>
          </a:xfrm>
        </p:spPr>
        <p:txBody>
          <a:bodyPr/>
          <a:lstStyle>
            <a:lvl2pPr marL="685800" indent="-228600">
              <a:buFont typeface="Times New Roman" panose="02020603050405020304" pitchFamily="18" charset="0"/>
              <a:buChar char="–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711E3EEE-C4CA-45B5-BD07-9A31D72D5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77764-52B4-40F9-9BCB-FEF21329E003}" type="datetimeFigureOut">
              <a:rPr lang="en-CA"/>
              <a:pPr>
                <a:defRPr/>
              </a:pPr>
              <a:t>2022-01-10</a:t>
            </a:fld>
            <a:endParaRPr lang="en-CA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BBC073A-DC7E-4C9A-8BA3-9E831F20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1B8B004-4712-4F11-A97C-8F18CDBB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B38DA-0920-4BAD-A3C8-A027627B392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2261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C991B3D-CC3D-4382-A3F9-0F175D213F3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378" y="283"/>
            <a:chExt cx="9143244" cy="685771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44C07F-614C-44C2-83AF-87166DC3C6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5"/>
            <a:stretch>
              <a:fillRect/>
            </a:stretch>
          </p:blipFill>
          <p:spPr bwMode="auto">
            <a:xfrm>
              <a:off x="378" y="283"/>
              <a:ext cx="9143244" cy="659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5F78C2-5BB5-406E-8CAE-7461834590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93"/>
            <a:stretch>
              <a:fillRect/>
            </a:stretch>
          </p:blipFill>
          <p:spPr bwMode="auto">
            <a:xfrm>
              <a:off x="378" y="6591300"/>
              <a:ext cx="9143244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493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2pPr marL="685800" indent="-228600">
              <a:buFont typeface="Times New Roman" panose="02020603050405020304" pitchFamily="18" charset="0"/>
              <a:buChar char="–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2pPr marL="685800" indent="-228600">
              <a:buFont typeface="Times New Roman" panose="02020603050405020304" pitchFamily="18" charset="0"/>
              <a:buChar char="–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DDFE9DE0-00EC-4BD5-8FD1-A3018BA61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CCC13-4241-4EAF-8956-50D351C55C16}" type="datetimeFigureOut">
              <a:rPr lang="en-CA"/>
              <a:pPr>
                <a:defRPr/>
              </a:pPr>
              <a:t>2022-01-10</a:t>
            </a:fld>
            <a:endParaRPr lang="en-CA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5783FC15-03BF-4D30-90F2-0F22E1D21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1FCDBF12-151B-4E3D-9A7D-5C864DE8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B920C-5E36-41DF-9771-254EEB65F403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18228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4954D7B-7CF8-46B3-B583-3A673B597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7B246-8EB5-435C-BDF8-74CB23BE5C33}" type="datetimeFigureOut">
              <a:rPr lang="en-CA"/>
              <a:pPr>
                <a:defRPr/>
              </a:pPr>
              <a:t>2022-01-10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7B29B84-6FF1-48A3-B8B8-F6A65C163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06F33B-6608-487B-BFF6-B8E6C5EC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273A4-99BA-4907-9580-5ED8EFB2D4B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57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D0B6894-5624-4998-AD36-C11037822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2AF1-C6ED-4196-83CD-A335F2A04B4F}" type="datetimeFigureOut">
              <a:rPr lang="en-CA"/>
              <a:pPr>
                <a:defRPr/>
              </a:pPr>
              <a:t>2022-01-10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9D09A9C-F774-4BD8-BA6B-737E9DF77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43753A-1797-46C8-BB2B-CCC069228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28822-BDDE-4D8A-A8F2-2FA7B3CC3B0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1316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 marL="685800" indent="-228600">
              <a:buFont typeface="Times New Roman" panose="02020603050405020304" pitchFamily="18" charset="0"/>
              <a:buChar char="–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21D8A8-A72A-46C0-8E5B-1494CDF07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5AE2C-ABC9-418C-91B4-03CF6BA323A6}" type="datetimeFigureOut">
              <a:rPr lang="en-CA"/>
              <a:pPr>
                <a:defRPr/>
              </a:pPr>
              <a:t>2022-01-10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C90484-122D-4FE5-8CA5-68CF980ED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AC80C1-2A77-412B-B42E-3CE6B333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43298-04BB-49D8-89AF-EFDA2A07E66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8373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F79FC1-BB4C-46D0-9BF1-50FB08BA8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5970-5021-4FB8-94DC-B302BFE2A8C6}" type="datetimeFigureOut">
              <a:rPr lang="en-CA"/>
              <a:pPr>
                <a:defRPr/>
              </a:pPr>
              <a:t>2022-01-10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F252F3-B93B-4DE8-946E-31D0F4160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BCD05C-312E-4ECE-B8FC-2F73985F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EF0C8-EEDA-40EE-91BD-00BC97E9A651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2437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9A0C6E1-A536-49B1-8888-A25989A3F0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D87C484-B1F2-4EC0-ABAF-95653BE29A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97000"/>
            <a:ext cx="7886700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0580A-A8BF-4530-9F1B-B1FD992CE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4BE38B-ECAC-4F4E-856E-24584DEBF93A}" type="datetimeFigureOut">
              <a:rPr lang="en-CA"/>
              <a:pPr>
                <a:defRPr/>
              </a:pPr>
              <a:t>2022-01-10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1439E-6201-4FDE-95DC-817EB9A6B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1663C-1EBB-4674-8769-973DA4F3F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0DD22ED-7B54-4A94-9939-31C84D45C14D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3" r:id="rId2"/>
    <p:sldLayoutId id="2147483676" r:id="rId3"/>
    <p:sldLayoutId id="2147483684" r:id="rId4"/>
    <p:sldLayoutId id="2147483685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Times New Roman" panose="02020603050405020304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30E41E87-E1AA-4DE6-9A1E-0AA967C3D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"/>
          <a:stretch>
            <a:fillRect/>
          </a:stretch>
        </p:blipFill>
        <p:spPr bwMode="auto">
          <a:xfrm>
            <a:off x="655638" y="557213"/>
            <a:ext cx="783272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D389019-2548-47A4-9DB2-B7D3E6DF6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913438"/>
            <a:ext cx="6858000" cy="9413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>
                <a:latin typeface="+mj-lt"/>
              </a:rPr>
              <a:t>BC Science Connections 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E9EF39E-3B8A-446B-8FED-5019E735234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208213" y="5859463"/>
            <a:ext cx="4881562" cy="550862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Figure 3.1: Electromagnetic radiation is often discussed online and covered by the news.</a:t>
            </a:r>
            <a:endParaRPr lang="en-C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B3AC7EA3-C605-43A2-825F-D397BF87A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190625"/>
            <a:ext cx="848360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D789D63-55FD-4320-8856-37D0EB05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6163"/>
          </a:xfrm>
        </p:spPr>
        <p:txBody>
          <a:bodyPr/>
          <a:lstStyle/>
          <a:p>
            <a:r>
              <a:rPr lang="en-CA" altLang="en-US"/>
              <a:t>Discussion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3E3CFD-5755-4038-8EC6-5C5EBABD5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38350"/>
            <a:ext cx="3886200" cy="41386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2800" dirty="0"/>
              <a:t>Why do you think sunglasses have special lenses that filter out ultraviolet light?</a:t>
            </a:r>
          </a:p>
          <a:p>
            <a:pPr fontAlgn="auto">
              <a:spcAft>
                <a:spcPts val="0"/>
              </a:spcAft>
              <a:defRPr/>
            </a:pPr>
            <a:endParaRPr lang="en-CA" sz="2800" dirty="0"/>
          </a:p>
          <a:p>
            <a:pPr fontAlgn="auto">
              <a:spcAft>
                <a:spcPts val="0"/>
              </a:spcAft>
              <a:defRPr/>
            </a:pPr>
            <a:r>
              <a:rPr lang="en-CA" sz="2800" dirty="0"/>
              <a:t>Why might you want to limit the amount of time you spend in front of an electronic screen at night?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A3146-35BF-4FC9-970F-0831497FC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498" t="-952" r="1498" b="11158"/>
          <a:stretch/>
        </p:blipFill>
        <p:spPr>
          <a:xfrm>
            <a:off x="5325349" y="2200434"/>
            <a:ext cx="2260053" cy="2260053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9F209D85-E4CA-42CB-B48C-B3BDBF8E3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489075"/>
          </a:xfrm>
        </p:spPr>
        <p:txBody>
          <a:bodyPr/>
          <a:lstStyle/>
          <a:p>
            <a:r>
              <a:rPr lang="en-CA" altLang="en-US" sz="2800">
                <a:cs typeface="Arial" panose="020B0604020202020204" pitchFamily="34" charset="0"/>
              </a:rPr>
              <a:t>Concept 2: Sources of electromagnetic</a:t>
            </a:r>
            <a:br>
              <a:rPr lang="en-CA" altLang="en-US" sz="2800">
                <a:cs typeface="Arial" panose="020B0604020202020204" pitchFamily="34" charset="0"/>
              </a:rPr>
            </a:br>
            <a:r>
              <a:rPr lang="en-CA" altLang="en-US" sz="2800">
                <a:cs typeface="Arial" panose="020B0604020202020204" pitchFamily="34" charset="0"/>
              </a:rPr>
              <a:t>radiation are all around you.</a:t>
            </a:r>
          </a:p>
        </p:txBody>
      </p:sp>
      <p:sp>
        <p:nvSpPr>
          <p:cNvPr id="25603" name="Content Placeholder 6">
            <a:extLst>
              <a:ext uri="{FF2B5EF4-FFF2-40B4-BE49-F238E27FC236}">
                <a16:creationId xmlns:a16="http://schemas.microsoft.com/office/drawing/2014/main" id="{48E0AC5B-2BA3-4DAD-8EFC-D6103E655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57388"/>
            <a:ext cx="3886200" cy="4219575"/>
          </a:xfrm>
        </p:spPr>
        <p:txBody>
          <a:bodyPr/>
          <a:lstStyle/>
          <a:p>
            <a:r>
              <a:rPr lang="en-CA" altLang="en-US" sz="2800"/>
              <a:t>Many different sources of electromagnetic radiation:</a:t>
            </a:r>
          </a:p>
          <a:p>
            <a:pPr lvl="1"/>
            <a:r>
              <a:rPr lang="en-CA" altLang="en-US" sz="2800"/>
              <a:t>Some sources are artificial (cell phones, light bulbs)</a:t>
            </a:r>
          </a:p>
          <a:p>
            <a:pPr lvl="1"/>
            <a:r>
              <a:rPr lang="en-CA" altLang="en-US" sz="2800"/>
              <a:t>Some sources are living organisms (humans)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E122FDB-D88B-43F1-AF78-0382E93CF0C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072063" y="5132388"/>
            <a:ext cx="3262312" cy="1044575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The Sun is a source of all types of electromagnetic radiation.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A5A24C-85ED-4873-9491-25BA49020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1" t="6681" r="8703" b="1053"/>
          <a:stretch/>
        </p:blipFill>
        <p:spPr>
          <a:xfrm>
            <a:off x="5252507" y="1956816"/>
            <a:ext cx="2902267" cy="2894167"/>
          </a:xfrm>
          <a:prstGeom prst="ellipse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FA9E193F-102F-47F0-943F-338D4840B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489075"/>
          </a:xfrm>
        </p:spPr>
        <p:txBody>
          <a:bodyPr/>
          <a:lstStyle/>
          <a:p>
            <a:r>
              <a:rPr lang="en-CA" altLang="en-US" sz="2800">
                <a:cs typeface="Arial" panose="020B0604020202020204" pitchFamily="34" charset="0"/>
              </a:rPr>
              <a:t>The Sun: A Source of All Types of Electromagnetic Radiation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6504BB-4E65-420E-9EEB-03ED7FE20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57388"/>
            <a:ext cx="4083050" cy="4424362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800" dirty="0"/>
              <a:t>The Sun: gives off all types of electromagnetic radiation.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sz="2800" dirty="0"/>
              <a:t>Energy carried by radiation is produced by nuclear fusion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sz="2800" dirty="0"/>
              <a:t>Hydrogen nuclei collide and combine to form helium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sz="2800" dirty="0"/>
              <a:t>Fusion of 1 g of hydrogen atoms: reaction releases 65 billion kJ of energy (50 000 pieces of pizza!)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sz="2800" dirty="0"/>
              <a:t>500 trillion grams of hydrogen fuse in the Sun every second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97A3693-78E7-497B-88E9-5F6FA1501F5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072063" y="5132388"/>
            <a:ext cx="3262312" cy="1044575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The large amount of energy released by the Sun supports life on Earth.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BED1E-A455-4EEB-B7F2-C121D453FD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1" t="6681" r="8703" b="1053"/>
          <a:stretch/>
        </p:blipFill>
        <p:spPr>
          <a:xfrm>
            <a:off x="5252507" y="1956816"/>
            <a:ext cx="2902267" cy="2894167"/>
          </a:xfrm>
          <a:prstGeom prst="ellipse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9D746917-A26F-46A0-AF93-B67DD109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489075"/>
          </a:xfrm>
        </p:spPr>
        <p:txBody>
          <a:bodyPr/>
          <a:lstStyle/>
          <a:p>
            <a:r>
              <a:rPr lang="en-CA" altLang="en-US" sz="2800">
                <a:cs typeface="Arial" panose="020B0604020202020204" pitchFamily="34" charset="0"/>
              </a:rPr>
              <a:t>Chemical Reactions in Living Organisms: A Source of Visible Light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726A23-3F2C-458E-AA81-FA024CF1B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57388"/>
            <a:ext cx="3886200" cy="42195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800" dirty="0"/>
              <a:t>Chemical reactions give off visible light.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sz="2800" dirty="0"/>
              <a:t>Some reactions occur in living organisms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sz="2800" dirty="0"/>
              <a:t>Female anglerfish have a lure that gives off visible light to attract prey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sz="2800" dirty="0"/>
              <a:t>Bacteria in the lure produce the light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A4A4F6B-0AB9-45AD-8389-5FF95B1A082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072063" y="5526088"/>
            <a:ext cx="3443287" cy="874712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Female anglerfish have a lure that gives off visible light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1" name="Picture 3">
            <a:extLst>
              <a:ext uri="{FF2B5EF4-FFF2-40B4-BE49-F238E27FC236}">
                <a16:creationId xmlns:a16="http://schemas.microsoft.com/office/drawing/2014/main" id="{D077CB07-A049-4049-97BA-893B53FA4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957388"/>
            <a:ext cx="25638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A10C56DC-8307-48D6-87E5-4F571870D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489075"/>
          </a:xfrm>
        </p:spPr>
        <p:txBody>
          <a:bodyPr/>
          <a:lstStyle/>
          <a:p>
            <a:r>
              <a:rPr lang="en-CA" altLang="en-US" sz="2800">
                <a:cs typeface="Arial" panose="020B0604020202020204" pitchFamily="34" charset="0"/>
              </a:rPr>
              <a:t>Heated Materials: A Source of Visible Light and Infrared Radiation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AA69FD-B4E0-4239-9DB4-5E70BF3C8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57388"/>
            <a:ext cx="4090988" cy="42195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800" dirty="0"/>
              <a:t>All objects, including you, give off infrared radiation.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sz="2800" dirty="0"/>
              <a:t>As objects get hotter: give off more infrared radiation (sensed as heat)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sz="2800" dirty="0"/>
              <a:t>If objects are very hot: give off visible light and infrared radiation </a:t>
            </a:r>
          </a:p>
          <a:p>
            <a:pPr lvl="1" fontAlgn="auto">
              <a:spcAft>
                <a:spcPts val="0"/>
              </a:spcAft>
              <a:defRPr/>
            </a:pPr>
            <a:endParaRPr lang="en-CA" sz="28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62F1E9D-FA30-4B39-852F-2058978687A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072063" y="4857750"/>
            <a:ext cx="3262312" cy="1579563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Light bulbs give off infrared radiation and visible light. When the bulb is turned on, the wire inside gets very hot and gives off light.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9" name="Picture 2">
            <a:extLst>
              <a:ext uri="{FF2B5EF4-FFF2-40B4-BE49-F238E27FC236}">
                <a16:creationId xmlns:a16="http://schemas.microsoft.com/office/drawing/2014/main" id="{667880D4-5C21-457C-AFB5-619E13800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1957388"/>
            <a:ext cx="1595438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316E3D84-B1DF-4F70-A910-BBD1BFC2A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489075"/>
          </a:xfrm>
        </p:spPr>
        <p:txBody>
          <a:bodyPr/>
          <a:lstStyle/>
          <a:p>
            <a:r>
              <a:rPr lang="en-CA" altLang="en-US" sz="2800">
                <a:cs typeface="Arial" panose="020B0604020202020204" pitchFamily="34" charset="0"/>
              </a:rPr>
              <a:t>Telecommunications: A Source of Microwaves and Radio Waves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FAAB79-35FB-443F-91DD-9EEEEEF77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57388"/>
            <a:ext cx="3886200" cy="42195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2800" dirty="0"/>
              <a:t>Cell phones are a source of microwaves.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sz="2800" dirty="0"/>
              <a:t>Microwaves carry information from the cell phone to nearby cell phone tower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sz="2800" dirty="0"/>
              <a:t>Cell phone towers create microwaves that carry the information to another cell phone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99A552F-5764-48EA-AFDA-B9F2CA09717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072063" y="4941888"/>
            <a:ext cx="3262312" cy="1235075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Cell phone towers create microwaves that carry information from cell phone to cell phone.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7" name="Picture 2">
            <a:extLst>
              <a:ext uri="{FF2B5EF4-FFF2-40B4-BE49-F238E27FC236}">
                <a16:creationId xmlns:a16="http://schemas.microsoft.com/office/drawing/2014/main" id="{4E3C1C46-343C-4052-AE20-318A06290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98675"/>
            <a:ext cx="2719388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D16F052C-2C97-4526-9404-FFF0A24F0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489075"/>
          </a:xfrm>
        </p:spPr>
        <p:txBody>
          <a:bodyPr/>
          <a:lstStyle/>
          <a:p>
            <a:r>
              <a:rPr lang="en-CA" altLang="en-US" sz="2800">
                <a:cs typeface="Arial" panose="020B0604020202020204" pitchFamily="34" charset="0"/>
              </a:rPr>
              <a:t>Telecommunications: A Source of Microwaves and Radio Waves</a:t>
            </a:r>
          </a:p>
        </p:txBody>
      </p:sp>
      <p:sp>
        <p:nvSpPr>
          <p:cNvPr id="35843" name="Content Placeholder 6">
            <a:extLst>
              <a:ext uri="{FF2B5EF4-FFF2-40B4-BE49-F238E27FC236}">
                <a16:creationId xmlns:a16="http://schemas.microsoft.com/office/drawing/2014/main" id="{512A4F68-5394-4776-ADD2-51EC0F533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57388"/>
            <a:ext cx="3886200" cy="4219575"/>
          </a:xfrm>
        </p:spPr>
        <p:txBody>
          <a:bodyPr/>
          <a:lstStyle/>
          <a:p>
            <a:r>
              <a:rPr lang="en-CA" altLang="en-US" sz="2800"/>
              <a:t>Communication systems (fire, police, emergency systems) and radio stations generation radio waves</a:t>
            </a:r>
          </a:p>
          <a:p>
            <a:pPr lvl="1"/>
            <a:r>
              <a:rPr lang="en-CA" altLang="en-US" sz="2800"/>
              <a:t>Send signals to radio receivers that convert them into sound</a:t>
            </a:r>
          </a:p>
        </p:txBody>
      </p:sp>
      <p:pic>
        <p:nvPicPr>
          <p:cNvPr id="35844" name="Picture 3">
            <a:extLst>
              <a:ext uri="{FF2B5EF4-FFF2-40B4-BE49-F238E27FC236}">
                <a16:creationId xmlns:a16="http://schemas.microsoft.com/office/drawing/2014/main" id="{1667A24A-650A-43CC-B052-3BB91CA257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2090738"/>
            <a:ext cx="315753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58E75B7A-D45D-43FA-92D9-F941D5CA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489075"/>
          </a:xfrm>
        </p:spPr>
        <p:txBody>
          <a:bodyPr/>
          <a:lstStyle/>
          <a:p>
            <a:r>
              <a:rPr lang="en-CA" altLang="en-US" sz="2800">
                <a:cs typeface="Arial" panose="020B0604020202020204" pitchFamily="34" charset="0"/>
              </a:rPr>
              <a:t>X-ray Tubes: A Source of X-rays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56C9B9-5009-4227-B47E-76E21A9AD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771650"/>
            <a:ext cx="8020050" cy="440531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dirty="0"/>
              <a:t>X-rays are produced are produced in an x-ray tube.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/>
              <a:t>High-speed electrons are released from a heated tungsten wire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/>
              <a:t>Electrons collide with metal surface that stops them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/>
              <a:t>The sudden change in speed of the electrons generates x-rays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01BBA86-58F9-4919-A244-592061F8BFF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76900" y="4243388"/>
            <a:ext cx="2647950" cy="1647825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X-rays are produced in x-ray tubes. X-rays can be used to create images of teeth and bones.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3" name="Picture 2">
            <a:extLst>
              <a:ext uri="{FF2B5EF4-FFF2-40B4-BE49-F238E27FC236}">
                <a16:creationId xmlns:a16="http://schemas.microsoft.com/office/drawing/2014/main" id="{12361DE0-DDA8-4188-B20D-798C8471E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748088"/>
            <a:ext cx="46863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0E4C8644-BC4E-41A9-993F-19A373CA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489075"/>
          </a:xfrm>
        </p:spPr>
        <p:txBody>
          <a:bodyPr/>
          <a:lstStyle/>
          <a:p>
            <a:r>
              <a:rPr lang="en-CA" altLang="en-US" sz="2800">
                <a:cs typeface="Arial" panose="020B0604020202020204" pitchFamily="34" charset="0"/>
              </a:rPr>
              <a:t>Radioisotopes: A Source of Gamma Rays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71B297-97D5-431A-86F6-05015D29D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57388"/>
            <a:ext cx="3886200" cy="4219575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800" dirty="0"/>
              <a:t>Gamma rays are produced by unstable nuclei of certain atoms.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sz="2800" dirty="0"/>
              <a:t>Atoms with unstable nuclei are called radioisotopes.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sz="2800" dirty="0"/>
              <a:t>Radioisotopes have too much energy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sz="2800" dirty="0"/>
              <a:t>To become stable, they give off energy in different forms, including gamma rays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7348235-DB57-4145-9F3E-B252DB8A036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127625" y="4308475"/>
            <a:ext cx="3387725" cy="2097088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 gamma camera image of a thyroid gland injected with radioactive iodine. The brighter area has taken up more iodine, so the camera detects more gamma rays.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941" name="Picture 2">
            <a:extLst>
              <a:ext uri="{FF2B5EF4-FFF2-40B4-BE49-F238E27FC236}">
                <a16:creationId xmlns:a16="http://schemas.microsoft.com/office/drawing/2014/main" id="{7FFB6E20-607B-4E6B-825B-665DBB213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9"/>
          <a:stretch>
            <a:fillRect/>
          </a:stretch>
        </p:blipFill>
        <p:spPr bwMode="auto">
          <a:xfrm>
            <a:off x="5594350" y="1957388"/>
            <a:ext cx="233045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AA2080-7C0F-4AF7-AF33-BD5B3F42A2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bright="40000" contrast="-40000"/>
          </a:blip>
          <a:srcRect t="7533" b="3107"/>
          <a:stretch/>
        </p:blipFill>
        <p:spPr>
          <a:xfrm>
            <a:off x="119474" y="1314599"/>
            <a:ext cx="8957861" cy="52856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48BA85-E607-4684-8E4F-A4CC11DC0B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58" r="5158"/>
          <a:stretch/>
        </p:blipFill>
        <p:spPr>
          <a:xfrm>
            <a:off x="5737877" y="2391903"/>
            <a:ext cx="2592000" cy="2592000"/>
          </a:xfrm>
          <a:prstGeom prst="ellipse">
            <a:avLst/>
          </a:prstGeom>
          <a:ln w="76200">
            <a:solidFill>
              <a:schemeClr val="bg1"/>
            </a:solidFill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ECF647-7FA8-4113-AD5C-8381EE777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14450"/>
          </a:xfrm>
          <a:solidFill>
            <a:schemeClr val="bg1">
              <a:alpha val="72000"/>
            </a:schemeClr>
          </a:solidFill>
        </p:spPr>
        <p:txBody>
          <a:bodyPr lIns="360000" rIns="360000" rtlCol="0" anchor="ctr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CA" sz="2800" dirty="0">
                <a:solidFill>
                  <a:schemeClr val="accent6">
                    <a:lumMod val="75000"/>
                  </a:schemeClr>
                </a:solidFill>
              </a:rPr>
              <a:t>UNIT 3</a:t>
            </a:r>
            <a:br>
              <a:rPr lang="en-CA" sz="2800" dirty="0"/>
            </a:br>
            <a:r>
              <a:rPr lang="en-CA" sz="2400" b="0" dirty="0"/>
              <a:t>Energy can be transferred as both a particle and a wave</a:t>
            </a:r>
            <a:endParaRPr lang="en-CA" sz="28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CC954E-DE2A-43EA-B228-3C3C51E3F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900" y="2409825"/>
            <a:ext cx="4454525" cy="2614613"/>
          </a:xfrm>
          <a:ln w="76200">
            <a:solidFill>
              <a:schemeClr val="bg1"/>
            </a:solidFill>
          </a:ln>
        </p:spPr>
        <p:txBody>
          <a:bodyPr lIns="180000" rIns="180000" rtlCol="0" anchor="ctr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CA" sz="3200" b="1" dirty="0">
                <a:solidFill>
                  <a:srgbClr val="7030A0"/>
                </a:solidFill>
                <a:latin typeface="+mj-lt"/>
              </a:rPr>
              <a:t>TOPIC 3.1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CA" sz="3000" b="1" dirty="0">
                <a:latin typeface="+mj-lt"/>
              </a:rPr>
              <a:t>How does electromagnetic radiation shape your world?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F371EA6D-7ED1-4C83-828A-33087059E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489075"/>
          </a:xfrm>
        </p:spPr>
        <p:txBody>
          <a:bodyPr/>
          <a:lstStyle/>
          <a:p>
            <a:r>
              <a:rPr lang="en-CA" altLang="en-US" sz="2800">
                <a:cs typeface="Arial" panose="020B0604020202020204" pitchFamily="34" charset="0"/>
              </a:rPr>
              <a:t>Radioisotopes: A Source of Gamma Rays</a:t>
            </a:r>
          </a:p>
        </p:txBody>
      </p:sp>
      <p:sp>
        <p:nvSpPr>
          <p:cNvPr id="41987" name="Content Placeholder 6">
            <a:extLst>
              <a:ext uri="{FF2B5EF4-FFF2-40B4-BE49-F238E27FC236}">
                <a16:creationId xmlns:a16="http://schemas.microsoft.com/office/drawing/2014/main" id="{2FEB53E5-2FF8-46D3-8198-B82C909BE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57388"/>
            <a:ext cx="3902075" cy="4219575"/>
          </a:xfrm>
        </p:spPr>
        <p:txBody>
          <a:bodyPr/>
          <a:lstStyle/>
          <a:p>
            <a:r>
              <a:rPr lang="en-CA" altLang="en-US" sz="2800"/>
              <a:t>Iodine-131 is a radioisotope that gives off gamma rays</a:t>
            </a:r>
          </a:p>
          <a:p>
            <a:pPr lvl="1"/>
            <a:r>
              <a:rPr lang="en-CA" altLang="en-US" sz="2800"/>
              <a:t>Used to treat thyroid cancer</a:t>
            </a:r>
          </a:p>
          <a:p>
            <a:pPr lvl="1"/>
            <a:r>
              <a:rPr lang="en-CA" altLang="en-US" sz="2800"/>
              <a:t>When a patient swallows it, it will go to the thyroid gland to kill the cancer cells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73E8AE5-D425-43A7-892D-D6CCC75CB9C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072063" y="5022850"/>
            <a:ext cx="3443287" cy="1179513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 gamma camera image of a thyroid gland injected with radioactive iodine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9" name="Picture 2">
            <a:extLst>
              <a:ext uri="{FF2B5EF4-FFF2-40B4-BE49-F238E27FC236}">
                <a16:creationId xmlns:a16="http://schemas.microsoft.com/office/drawing/2014/main" id="{6F504F42-DABF-4A4E-AD1A-857BCAB8F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957388"/>
            <a:ext cx="254000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E3488881-118C-4858-93C1-31917C0BB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6163"/>
          </a:xfrm>
        </p:spPr>
        <p:txBody>
          <a:bodyPr/>
          <a:lstStyle/>
          <a:p>
            <a:r>
              <a:rPr lang="en-CA" altLang="en-US"/>
              <a:t>Discussion Questions</a:t>
            </a:r>
          </a:p>
        </p:txBody>
      </p:sp>
      <p:sp>
        <p:nvSpPr>
          <p:cNvPr id="44035" name="Content Placeholder 4">
            <a:extLst>
              <a:ext uri="{FF2B5EF4-FFF2-40B4-BE49-F238E27FC236}">
                <a16:creationId xmlns:a16="http://schemas.microsoft.com/office/drawing/2014/main" id="{DE35E45B-B5D4-470F-88B6-8F438B10D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771650"/>
            <a:ext cx="4362450" cy="4405313"/>
          </a:xfrm>
        </p:spPr>
        <p:txBody>
          <a:bodyPr/>
          <a:lstStyle/>
          <a:p>
            <a:r>
              <a:rPr lang="en-CA" altLang="en-US" sz="2800"/>
              <a:t>What type or types of electromagnetic radiation are given of by the following sources?</a:t>
            </a:r>
          </a:p>
          <a:p>
            <a:pPr marL="971550" lvl="1" indent="-514350">
              <a:buFont typeface="Arial" panose="020B0604020202020204" pitchFamily="34" charset="0"/>
              <a:buAutoNum type="alphaLcParenR"/>
            </a:pPr>
            <a:r>
              <a:rPr lang="en-CA" altLang="en-US" sz="2800"/>
              <a:t>a halogen light bulb</a:t>
            </a:r>
          </a:p>
          <a:p>
            <a:pPr marL="971550" lvl="1" indent="-514350">
              <a:buFont typeface="Arial" panose="020B0604020202020204" pitchFamily="34" charset="0"/>
              <a:buAutoNum type="alphaLcParenR"/>
            </a:pPr>
            <a:r>
              <a:rPr lang="en-CA" altLang="en-US" sz="2800"/>
              <a:t>the Sun</a:t>
            </a:r>
          </a:p>
          <a:p>
            <a:pPr marL="971550" lvl="1" indent="-514350">
              <a:buFont typeface="Arial" panose="020B0604020202020204" pitchFamily="34" charset="0"/>
              <a:buAutoNum type="alphaLcParenR"/>
            </a:pPr>
            <a:r>
              <a:rPr lang="en-CA" altLang="en-US" sz="2800"/>
              <a:t>iodine-131</a:t>
            </a:r>
          </a:p>
          <a:p>
            <a:pPr marL="971550" lvl="1" indent="-514350">
              <a:buFont typeface="Arial" panose="020B0604020202020204" pitchFamily="34" charset="0"/>
              <a:buAutoNum type="alphaLcParenR"/>
            </a:pPr>
            <a:r>
              <a:rPr lang="en-CA" altLang="en-US" sz="2800"/>
              <a:t>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CFB24-9A0B-408D-9712-1104A5476B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5" t="5321" r="2049" b="38247"/>
          <a:stretch/>
        </p:blipFill>
        <p:spPr>
          <a:xfrm>
            <a:off x="5324636" y="2025810"/>
            <a:ext cx="2695414" cy="2695414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32BDC1A2-6DCA-402F-8B18-998DA9212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6163"/>
          </a:xfrm>
        </p:spPr>
        <p:txBody>
          <a:bodyPr/>
          <a:lstStyle/>
          <a:p>
            <a:r>
              <a:rPr lang="en-CA" altLang="en-US"/>
              <a:t>Discussion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8AC9F6-DD25-41F0-A2D3-052276461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62100"/>
            <a:ext cx="4400550" cy="46148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2800" dirty="0"/>
              <a:t>Identify three sources of electromagnetic radiation that you interacted with this week.</a:t>
            </a:r>
          </a:p>
          <a:p>
            <a:pPr fontAlgn="auto">
              <a:spcAft>
                <a:spcPts val="0"/>
              </a:spcAft>
              <a:defRPr/>
            </a:pPr>
            <a:endParaRPr lang="en-CA" sz="2800" dirty="0"/>
          </a:p>
          <a:p>
            <a:pPr fontAlgn="auto">
              <a:spcAft>
                <a:spcPts val="0"/>
              </a:spcAft>
              <a:defRPr/>
            </a:pPr>
            <a:r>
              <a:rPr lang="en-CA" sz="2800" dirty="0"/>
              <a:t>A type of starfish uses electromagnetic radiation to warn predators that it does not taste good. What type of electromagnetic radiation is most likely given off by the starfish?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03AC9C-8983-46B1-B2A5-AD347C476C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" r="319"/>
          <a:stretch/>
        </p:blipFill>
        <p:spPr>
          <a:xfrm>
            <a:off x="5437713" y="1964555"/>
            <a:ext cx="2702695" cy="2702695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CE32B217-7145-40D5-94E1-6142C81F4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93787"/>
          </a:xfrm>
        </p:spPr>
        <p:txBody>
          <a:bodyPr/>
          <a:lstStyle/>
          <a:p>
            <a:r>
              <a:rPr lang="en-CA" altLang="en-US" sz="2800">
                <a:cs typeface="Arial" panose="020B0604020202020204" pitchFamily="34" charset="0"/>
              </a:rPr>
              <a:t>Concept 3: Electromagnetic radiation enhances how we sense our world.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C4A769-A527-4FCC-8381-D951AF051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05000"/>
            <a:ext cx="4838700" cy="4271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2800" dirty="0"/>
              <a:t>You are an electromagnetic radiation detector.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sz="2800" dirty="0"/>
              <a:t>Skin: special cells sense infrared radiation, and send a message to your brain that is interpreted as heat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sz="2800" dirty="0"/>
              <a:t>Eyes: sense visible light to see brightness, objects, and colour</a:t>
            </a:r>
          </a:p>
          <a:p>
            <a:pPr lvl="1" fontAlgn="auto">
              <a:spcAft>
                <a:spcPts val="0"/>
              </a:spcAft>
              <a:defRPr/>
            </a:pPr>
            <a:endParaRPr lang="en-CA" sz="2800" dirty="0"/>
          </a:p>
          <a:p>
            <a:pPr fontAlgn="auto">
              <a:spcAft>
                <a:spcPts val="0"/>
              </a:spcAft>
              <a:defRPr/>
            </a:pPr>
            <a:r>
              <a:rPr lang="en-CA" sz="2800" dirty="0"/>
              <a:t>Electromagnetic radiation and technology lets us “see” in a new way</a:t>
            </a:r>
          </a:p>
        </p:txBody>
      </p:sp>
      <p:pic>
        <p:nvPicPr>
          <p:cNvPr id="48132" name="Picture 7">
            <a:extLst>
              <a:ext uri="{FF2B5EF4-FFF2-40B4-BE49-F238E27FC236}">
                <a16:creationId xmlns:a16="http://schemas.microsoft.com/office/drawing/2014/main" id="{6D6CE5DE-DE3B-44D3-9660-5A864965D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1905000"/>
            <a:ext cx="1870075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8">
            <a:extLst>
              <a:ext uri="{FF2B5EF4-FFF2-40B4-BE49-F238E27FC236}">
                <a16:creationId xmlns:a16="http://schemas.microsoft.com/office/drawing/2014/main" id="{A1F0D31A-2C42-4649-9AA9-A798C0DB7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r="12132"/>
          <a:stretch>
            <a:fillRect/>
          </a:stretch>
        </p:blipFill>
        <p:spPr bwMode="auto">
          <a:xfrm>
            <a:off x="6667500" y="3748088"/>
            <a:ext cx="198120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BA7386FF-F9EC-47A2-9D6E-E072691B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93787"/>
          </a:xfrm>
        </p:spPr>
        <p:txBody>
          <a:bodyPr/>
          <a:lstStyle/>
          <a:p>
            <a:r>
              <a:rPr lang="en-CA" altLang="en-US" sz="2800">
                <a:cs typeface="Arial" panose="020B0604020202020204" pitchFamily="34" charset="0"/>
              </a:rPr>
              <a:t>Solving Crimes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D92B3A-CA01-4E3F-972C-94F9DFDBD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62100"/>
            <a:ext cx="4667250" cy="46148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800" dirty="0"/>
              <a:t>Electromagnetic radiation helps uncover evidence.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sz="2800" dirty="0"/>
          </a:p>
          <a:p>
            <a:pPr fontAlgn="auto">
              <a:spcAft>
                <a:spcPts val="0"/>
              </a:spcAft>
              <a:defRPr/>
            </a:pPr>
            <a:r>
              <a:rPr lang="en-CA" sz="2800" dirty="0"/>
              <a:t>Luminol: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sz="2800" dirty="0"/>
              <a:t>Used to find blood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sz="2800" dirty="0"/>
              <a:t>Undergoes a reaction with iron in blood to give off visible light</a:t>
            </a:r>
          </a:p>
        </p:txBody>
      </p:sp>
      <p:pic>
        <p:nvPicPr>
          <p:cNvPr id="50180" name="Picture 2">
            <a:extLst>
              <a:ext uri="{FF2B5EF4-FFF2-40B4-BE49-F238E27FC236}">
                <a16:creationId xmlns:a16="http://schemas.microsoft.com/office/drawing/2014/main" id="{F3A76E69-EB0D-4F06-95F2-9CE074FC9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562100"/>
            <a:ext cx="2897188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E7712C4-166B-4654-B127-E40695DF8B1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95950" y="4997450"/>
            <a:ext cx="2897188" cy="1179513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Figure 2.3: Luminol is sprayed at a crime scene to test for blood.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75221250-CB45-41F4-B689-8B076B37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93787"/>
          </a:xfrm>
        </p:spPr>
        <p:txBody>
          <a:bodyPr/>
          <a:lstStyle/>
          <a:p>
            <a:r>
              <a:rPr lang="en-CA" altLang="en-US" sz="2800">
                <a:cs typeface="Arial" panose="020B0604020202020204" pitchFamily="34" charset="0"/>
              </a:rPr>
              <a:t>Solving Crimes</a:t>
            </a:r>
          </a:p>
        </p:txBody>
      </p:sp>
      <p:sp>
        <p:nvSpPr>
          <p:cNvPr id="52227" name="Content Placeholder 6">
            <a:extLst>
              <a:ext uri="{FF2B5EF4-FFF2-40B4-BE49-F238E27FC236}">
                <a16:creationId xmlns:a16="http://schemas.microsoft.com/office/drawing/2014/main" id="{09A615C5-6EDB-48C6-87CA-5D6C6D652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62100"/>
            <a:ext cx="4743450" cy="4614863"/>
          </a:xfrm>
        </p:spPr>
        <p:txBody>
          <a:bodyPr/>
          <a:lstStyle/>
          <a:p>
            <a:r>
              <a:rPr lang="en-CA" altLang="en-US" sz="2600"/>
              <a:t>Infrared photography: </a:t>
            </a:r>
          </a:p>
          <a:p>
            <a:pPr lvl="1"/>
            <a:r>
              <a:rPr lang="en-CA" altLang="en-US" sz="2600"/>
              <a:t>Senses temperature differences</a:t>
            </a:r>
          </a:p>
          <a:p>
            <a:pPr lvl="1"/>
            <a:r>
              <a:rPr lang="en-CA" altLang="en-US" sz="2600"/>
              <a:t>Used to find hidden evidence (weapons) within walls</a:t>
            </a:r>
          </a:p>
          <a:p>
            <a:endParaRPr lang="en-CA" altLang="en-US" sz="2600"/>
          </a:p>
          <a:p>
            <a:r>
              <a:rPr lang="en-CA" altLang="en-US" sz="2600"/>
              <a:t>X-ray, infrared, ultraviolet radiation: </a:t>
            </a:r>
          </a:p>
          <a:p>
            <a:pPr lvl="1"/>
            <a:r>
              <a:rPr lang="en-CA" altLang="en-US" sz="2600"/>
              <a:t>Used to uncover art forgeries by identifying varnishes, pigments, brushstrokes</a:t>
            </a:r>
          </a:p>
        </p:txBody>
      </p:sp>
      <p:pic>
        <p:nvPicPr>
          <p:cNvPr id="52228" name="Picture 5">
            <a:extLst>
              <a:ext uri="{FF2B5EF4-FFF2-40B4-BE49-F238E27FC236}">
                <a16:creationId xmlns:a16="http://schemas.microsoft.com/office/drawing/2014/main" id="{DC08C34A-8F50-401A-89B6-539398B58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1562100"/>
            <a:ext cx="2897188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FEFD096-0B71-4FB8-A07A-184306E726B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95950" y="4997450"/>
            <a:ext cx="2897188" cy="1179513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Figure 2.3: Luminol is sprayed at a crime scene to test for blood.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B7343C6F-33EE-4A08-AA7E-32619EE4B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93787"/>
          </a:xfrm>
        </p:spPr>
        <p:txBody>
          <a:bodyPr/>
          <a:lstStyle/>
          <a:p>
            <a:r>
              <a:rPr lang="en-CA" altLang="en-US" sz="2800">
                <a:cs typeface="Arial" panose="020B0604020202020204" pitchFamily="34" charset="0"/>
              </a:rPr>
              <a:t>Diagnosing Disease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E93FB8-0927-45F8-A614-00F8962AC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62100"/>
            <a:ext cx="4457700" cy="461486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800" dirty="0"/>
              <a:t>Electromagnetic radiation is used to identify medical problems.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sz="2800" dirty="0"/>
          </a:p>
          <a:p>
            <a:pPr fontAlgn="auto">
              <a:spcAft>
                <a:spcPts val="0"/>
              </a:spcAft>
              <a:defRPr/>
            </a:pPr>
            <a:r>
              <a:rPr lang="en-CA" sz="2800" dirty="0"/>
              <a:t>Magnetic resonance imaging (MRI)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sz="2800" dirty="0"/>
              <a:t>Radio waves and magnets work together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sz="2800" dirty="0"/>
              <a:t>Signals are used to create an image of tissues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81DFCCE-D255-4962-8C13-DE296A65ABC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583238" y="4567238"/>
            <a:ext cx="2789237" cy="173355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Figure 2.4: This MRI image shows a cross-section of a human abdomen. It has been coloured to help show the different organs.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277" name="Picture 2">
            <a:extLst>
              <a:ext uri="{FF2B5EF4-FFF2-40B4-BE49-F238E27FC236}">
                <a16:creationId xmlns:a16="http://schemas.microsoft.com/office/drawing/2014/main" id="{A7A0A7C9-318A-4CE6-BE49-0589F7DD1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1562100"/>
            <a:ext cx="3074987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A8517BFC-08AF-4880-953C-874DEBC95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93787"/>
          </a:xfrm>
        </p:spPr>
        <p:txBody>
          <a:bodyPr/>
          <a:lstStyle/>
          <a:p>
            <a:r>
              <a:rPr lang="en-CA" altLang="en-US" sz="2800">
                <a:cs typeface="Arial" panose="020B0604020202020204" pitchFamily="34" charset="0"/>
              </a:rPr>
              <a:t>Diagnosing Disease</a:t>
            </a:r>
          </a:p>
        </p:txBody>
      </p:sp>
      <p:sp>
        <p:nvSpPr>
          <p:cNvPr id="56323" name="Content Placeholder 6">
            <a:extLst>
              <a:ext uri="{FF2B5EF4-FFF2-40B4-BE49-F238E27FC236}">
                <a16:creationId xmlns:a16="http://schemas.microsoft.com/office/drawing/2014/main" id="{116967F1-1166-4DA9-98D6-4F6C75D90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771650"/>
            <a:ext cx="4743450" cy="4724400"/>
          </a:xfrm>
        </p:spPr>
        <p:txBody>
          <a:bodyPr/>
          <a:lstStyle/>
          <a:p>
            <a:r>
              <a:rPr lang="en-CA" altLang="en-US" sz="2800"/>
              <a:t>X-ray imaging:</a:t>
            </a:r>
          </a:p>
          <a:p>
            <a:pPr lvl="1"/>
            <a:r>
              <a:rPr lang="en-CA" altLang="en-US" sz="2800"/>
              <a:t>Used to diagnose broken bones and cavities in teeth</a:t>
            </a:r>
          </a:p>
          <a:p>
            <a:pPr lvl="1"/>
            <a:r>
              <a:rPr lang="en-CA" altLang="en-US" sz="2800"/>
              <a:t>X-rays are absorbed by bones and teeth, but pass through most other body tissues</a:t>
            </a:r>
          </a:p>
          <a:p>
            <a:pPr lvl="1"/>
            <a:endParaRPr lang="en-CA" altLang="en-US" sz="280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EE9633B-64F3-4FF7-91DE-C278FE52D6B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211888" y="5738813"/>
            <a:ext cx="1838325" cy="509587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X-ray of bones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325" name="Picture 3">
            <a:extLst>
              <a:ext uri="{FF2B5EF4-FFF2-40B4-BE49-F238E27FC236}">
                <a16:creationId xmlns:a16="http://schemas.microsoft.com/office/drawing/2014/main" id="{CBEA0801-ED13-4789-89E3-06586A523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771650"/>
            <a:ext cx="24320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4B6708F7-7A2A-43B3-A2AD-69F5F8F6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93787"/>
          </a:xfrm>
        </p:spPr>
        <p:txBody>
          <a:bodyPr/>
          <a:lstStyle/>
          <a:p>
            <a:r>
              <a:rPr lang="en-CA" altLang="en-US" sz="2800">
                <a:cs typeface="Arial" panose="020B0604020202020204" pitchFamily="34" charset="0"/>
              </a:rPr>
              <a:t>Diagnosing Disease</a:t>
            </a:r>
          </a:p>
        </p:txBody>
      </p:sp>
      <p:sp>
        <p:nvSpPr>
          <p:cNvPr id="58371" name="Content Placeholder 6">
            <a:extLst>
              <a:ext uri="{FF2B5EF4-FFF2-40B4-BE49-F238E27FC236}">
                <a16:creationId xmlns:a16="http://schemas.microsoft.com/office/drawing/2014/main" id="{8C42DCD3-5879-46BE-9334-13C7E9B20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62100"/>
            <a:ext cx="8020050" cy="4895850"/>
          </a:xfrm>
        </p:spPr>
        <p:txBody>
          <a:bodyPr/>
          <a:lstStyle/>
          <a:p>
            <a:r>
              <a:rPr lang="en-CA" altLang="en-US" sz="2800"/>
              <a:t>Blue light cancer detection:</a:t>
            </a:r>
          </a:p>
          <a:p>
            <a:pPr lvl="1"/>
            <a:r>
              <a:rPr lang="en-CA" altLang="en-US" sz="2800"/>
              <a:t>B.C. Cancer Agency developed a device that shines blue light into the mouth to detect cancer</a:t>
            </a:r>
          </a:p>
          <a:p>
            <a:pPr lvl="1"/>
            <a:r>
              <a:rPr lang="en-CA" altLang="en-US" sz="2800"/>
              <a:t>Under blue light or ultraviolet radiation:</a:t>
            </a:r>
          </a:p>
          <a:p>
            <a:pPr lvl="2"/>
            <a:r>
              <a:rPr lang="en-CA" altLang="en-US" sz="2800"/>
              <a:t>Normal tongue will glow</a:t>
            </a:r>
          </a:p>
          <a:p>
            <a:pPr lvl="2"/>
            <a:r>
              <a:rPr lang="en-CA" altLang="en-US" sz="2800"/>
              <a:t>Cancerous tissue will look dark</a:t>
            </a:r>
          </a:p>
        </p:txBody>
      </p:sp>
      <p:pic>
        <p:nvPicPr>
          <p:cNvPr id="58372" name="Picture 2" descr="BC Cancer Agency">
            <a:extLst>
              <a:ext uri="{FF2B5EF4-FFF2-40B4-BE49-F238E27FC236}">
                <a16:creationId xmlns:a16="http://schemas.microsoft.com/office/drawing/2014/main" id="{C5B4A161-2F46-47CA-92D9-897091C5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4762500"/>
            <a:ext cx="52863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19CC14DA-9EE9-4688-A72C-A1C5C004F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93787"/>
          </a:xfrm>
        </p:spPr>
        <p:txBody>
          <a:bodyPr/>
          <a:lstStyle/>
          <a:p>
            <a:r>
              <a:rPr lang="en-CA" altLang="en-US" sz="2800">
                <a:cs typeface="Arial" panose="020B0604020202020204" pitchFamily="34" charset="0"/>
              </a:rPr>
              <a:t>Seeing Earth from Space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6A46FB-476F-4BD4-9ABA-05A52A580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62100"/>
            <a:ext cx="4324350" cy="49339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dirty="0"/>
              <a:t>Satellites use different types of electromagnetic radiation to gather information about Earth (remote sensing).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dirty="0"/>
          </a:p>
          <a:p>
            <a:pPr fontAlgn="auto">
              <a:spcAft>
                <a:spcPts val="0"/>
              </a:spcAft>
              <a:defRPr/>
            </a:pPr>
            <a:r>
              <a:rPr lang="en-CA" dirty="0"/>
              <a:t>Weather satellites: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dirty="0"/>
              <a:t>Use visible light and infrared radiation from Earth to monitor weather conditions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dirty="0"/>
              <a:t>Can detect movement of clouds and amount of moisture in atmosphere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61CEC43-5AF3-476C-95ED-B9A6EEC03A5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251450" y="4957763"/>
            <a:ext cx="3263900" cy="509587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Figure 3.5: Satellite image of Earth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421" name="Picture 2">
            <a:extLst>
              <a:ext uri="{FF2B5EF4-FFF2-40B4-BE49-F238E27FC236}">
                <a16:creationId xmlns:a16="http://schemas.microsoft.com/office/drawing/2014/main" id="{6B5EE1E4-686A-4726-8B51-1A588F922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771650"/>
            <a:ext cx="32639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E82752-9076-41D7-BB28-31E554000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Discuss: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494F9E-ECB1-4E17-AF1E-04237AFF9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sz="2800" dirty="0"/>
              <a:t>What is energy?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/>
              <a:t>What are some forms of energy we interact with in our everyday lives?</a:t>
            </a:r>
          </a:p>
        </p:txBody>
      </p:sp>
    </p:spTree>
    <p:extLst>
      <p:ext uri="{BB962C8B-B14F-4D97-AF65-F5344CB8AC3E}">
        <p14:creationId xmlns:p14="http://schemas.microsoft.com/office/powerpoint/2010/main" val="2779584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10179EAE-C3B7-4F23-B522-3B96A5A4F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93787"/>
          </a:xfrm>
        </p:spPr>
        <p:txBody>
          <a:bodyPr/>
          <a:lstStyle/>
          <a:p>
            <a:r>
              <a:rPr lang="en-CA" altLang="en-US" sz="2800">
                <a:cs typeface="Arial" panose="020B0604020202020204" pitchFamily="34" charset="0"/>
              </a:rPr>
              <a:t>Seeing Earth from Space</a:t>
            </a:r>
          </a:p>
        </p:txBody>
      </p:sp>
      <p:sp>
        <p:nvSpPr>
          <p:cNvPr id="62467" name="Content Placeholder 6">
            <a:extLst>
              <a:ext uri="{FF2B5EF4-FFF2-40B4-BE49-F238E27FC236}">
                <a16:creationId xmlns:a16="http://schemas.microsoft.com/office/drawing/2014/main" id="{7EBE7407-2FFA-415C-960A-858BDD418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771650"/>
            <a:ext cx="4324350" cy="4724400"/>
          </a:xfrm>
        </p:spPr>
        <p:txBody>
          <a:bodyPr/>
          <a:lstStyle/>
          <a:p>
            <a:r>
              <a:rPr lang="en-CA" altLang="en-US" sz="2800"/>
              <a:t>LANDSAT satellite:</a:t>
            </a:r>
          </a:p>
          <a:p>
            <a:pPr lvl="1"/>
            <a:r>
              <a:rPr lang="en-CA" altLang="en-US" sz="2800"/>
              <a:t>Measures visible light and infrared radiation from Earth’s land surface to map it</a:t>
            </a:r>
          </a:p>
          <a:p>
            <a:pPr lvl="1"/>
            <a:r>
              <a:rPr lang="en-CA" altLang="en-US" sz="2800"/>
              <a:t>Helps with monitoring and observing land use (examples: loss of rainforests, finding near-shore shipwrecks)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21DBAFF-DF01-4151-A005-CF118A619AF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251450" y="4957763"/>
            <a:ext cx="3263900" cy="509587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Figure 3.5: Satellite image of Earth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469" name="Picture 2">
            <a:extLst>
              <a:ext uri="{FF2B5EF4-FFF2-40B4-BE49-F238E27FC236}">
                <a16:creationId xmlns:a16="http://schemas.microsoft.com/office/drawing/2014/main" id="{39D5BA39-1600-4E45-9798-464A9DAE5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771650"/>
            <a:ext cx="32639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346ECB5A-CEEB-4246-99BD-8659757B7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93787"/>
          </a:xfrm>
        </p:spPr>
        <p:txBody>
          <a:bodyPr/>
          <a:lstStyle/>
          <a:p>
            <a:r>
              <a:rPr lang="en-CA" altLang="en-US" sz="2800">
                <a:cs typeface="Arial" panose="020B0604020202020204" pitchFamily="34" charset="0"/>
              </a:rPr>
              <a:t>Viewing the Universe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23C605-6F2D-4DF2-AE78-8944C492F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62100"/>
            <a:ext cx="4324350" cy="49339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600" dirty="0"/>
              <a:t>Electromagnetic radiation is being used to study the universe.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sz="2600" dirty="0"/>
          </a:p>
          <a:p>
            <a:pPr fontAlgn="auto">
              <a:spcAft>
                <a:spcPts val="0"/>
              </a:spcAft>
              <a:defRPr/>
            </a:pPr>
            <a:r>
              <a:rPr lang="en-CA" sz="2600" dirty="0"/>
              <a:t>Hubble Space Telescope: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sz="2600" dirty="0"/>
              <a:t>Uses mirrors to collect and focus visible light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CA" sz="2600" dirty="0"/>
              <a:t>Other instruments on the telescope sense ultraviolet and infrared radiation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1E4B6B1-CCB6-4E3B-BC57-1FEF8D69EE3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556250" y="4210050"/>
            <a:ext cx="3130550" cy="215265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Figure 3.6: This image of a supernova (exploding star) combines data from telescopes sensing different kinds of electromagnetic radiation.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517" name="Picture 3">
            <a:extLst>
              <a:ext uri="{FF2B5EF4-FFF2-40B4-BE49-F238E27FC236}">
                <a16:creationId xmlns:a16="http://schemas.microsoft.com/office/drawing/2014/main" id="{720C23A5-C3E0-42B4-8A2E-62793BC5C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573213"/>
            <a:ext cx="2863850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01ACDA33-E9C7-46CB-8213-3426EA2B7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93787"/>
          </a:xfrm>
        </p:spPr>
        <p:txBody>
          <a:bodyPr/>
          <a:lstStyle/>
          <a:p>
            <a:r>
              <a:rPr lang="en-CA" altLang="en-US" sz="2800">
                <a:cs typeface="Arial" panose="020B0604020202020204" pitchFamily="34" charset="0"/>
              </a:rPr>
              <a:t>Viewing the Universe</a:t>
            </a:r>
          </a:p>
        </p:txBody>
      </p:sp>
      <p:sp>
        <p:nvSpPr>
          <p:cNvPr id="66563" name="Content Placeholder 6">
            <a:extLst>
              <a:ext uri="{FF2B5EF4-FFF2-40B4-BE49-F238E27FC236}">
                <a16:creationId xmlns:a16="http://schemas.microsoft.com/office/drawing/2014/main" id="{E923DDDC-E2F9-4503-97F4-E49BC251B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73213"/>
            <a:ext cx="4324350" cy="4922837"/>
          </a:xfrm>
        </p:spPr>
        <p:txBody>
          <a:bodyPr/>
          <a:lstStyle/>
          <a:p>
            <a:r>
              <a:rPr lang="en-CA" altLang="en-US" sz="2800"/>
              <a:t>Very Large Array radio telescope:</a:t>
            </a:r>
          </a:p>
          <a:p>
            <a:pPr lvl="1"/>
            <a:r>
              <a:rPr lang="en-CA" altLang="en-US" sz="2800"/>
              <a:t>Largest radio telescope on Earth</a:t>
            </a:r>
          </a:p>
          <a:p>
            <a:pPr lvl="1"/>
            <a:r>
              <a:rPr lang="en-CA" altLang="en-US" sz="2800"/>
              <a:t>27 receivers work together to sense radio wave radiation from space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FB67C5-4427-4959-98C6-2C2E36E2D49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556250" y="4210050"/>
            <a:ext cx="3130550" cy="215265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Figure 3.6: This image of a supernova (exploding star) combines data from telescopes sensing different kinds of electromagnetic radiation.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565" name="Picture 3">
            <a:extLst>
              <a:ext uri="{FF2B5EF4-FFF2-40B4-BE49-F238E27FC236}">
                <a16:creationId xmlns:a16="http://schemas.microsoft.com/office/drawing/2014/main" id="{C76C7B5C-3028-49BA-ADF8-08ECCF251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573213"/>
            <a:ext cx="2863850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87C5B64B-3485-4A6B-BBBF-6D04ADFD6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6163"/>
          </a:xfrm>
        </p:spPr>
        <p:txBody>
          <a:bodyPr/>
          <a:lstStyle/>
          <a:p>
            <a:r>
              <a:rPr lang="en-CA" altLang="en-US"/>
              <a:t>Discussion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79C746-6BC3-4840-AAE7-893D5E763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609850"/>
            <a:ext cx="4400550" cy="35671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2800" dirty="0"/>
              <a:t>Describe how you are an electromagnetic radiation detector.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232233-9D89-4EDE-A9AC-BF67C1B0F2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9" r="4829"/>
          <a:stretch/>
        </p:blipFill>
        <p:spPr>
          <a:xfrm>
            <a:off x="5455888" y="1981200"/>
            <a:ext cx="2777662" cy="2777662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0AD18316-9A8B-4D56-AC58-4C1883B8F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54113"/>
          </a:xfrm>
        </p:spPr>
        <p:txBody>
          <a:bodyPr/>
          <a:lstStyle/>
          <a:p>
            <a:r>
              <a:rPr lang="en-CA" altLang="en-US" sz="2600"/>
              <a:t>Summary: How does electromagnetic radiation shape your world?</a:t>
            </a:r>
          </a:p>
        </p:txBody>
      </p:sp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id="{6591616E-9E3C-4EB6-89DF-2456B3E15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962150"/>
            <a:ext cx="3790950" cy="4214813"/>
          </a:xfrm>
        </p:spPr>
        <p:txBody>
          <a:bodyPr/>
          <a:lstStyle/>
          <a:p>
            <a:r>
              <a:rPr lang="en-CA" altLang="en-US" sz="2600"/>
              <a:t>Electromagnetic radiation is an important part of your world.</a:t>
            </a:r>
          </a:p>
          <a:p>
            <a:r>
              <a:rPr lang="en-CA" altLang="en-US" sz="2600"/>
              <a:t>Sources of electromagnetic radiation are all around you.</a:t>
            </a:r>
          </a:p>
          <a:p>
            <a:r>
              <a:rPr lang="en-CA" altLang="en-US" sz="2600"/>
              <a:t>Electromagnetic radiation enhances how we sense our world.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A864DA-BFAE-4DE8-A4FF-FA3D1EA6FA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8" r="5158"/>
          <a:stretch/>
        </p:blipFill>
        <p:spPr>
          <a:xfrm>
            <a:off x="4848680" y="1723349"/>
            <a:ext cx="2790369" cy="2790369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8D57C4-E47B-41C6-A790-210EC7CAC3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29" r="4829"/>
          <a:stretch/>
        </p:blipFill>
        <p:spPr>
          <a:xfrm>
            <a:off x="6184909" y="3846522"/>
            <a:ext cx="2330441" cy="2330441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0AD4052-37D9-4C0E-A4DA-E21A290A7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46162"/>
          </a:xfrm>
        </p:spPr>
        <p:txBody>
          <a:bodyPr/>
          <a:lstStyle/>
          <a:p>
            <a:r>
              <a:rPr lang="en-CA" altLang="en-US" sz="2600">
                <a:cs typeface="Arial" panose="020B0604020202020204" pitchFamily="34" charset="0"/>
              </a:rPr>
              <a:t>Topic 3.1: How does electromagnetic radiation shape your world?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E774E86-2C35-4B3B-BEA3-011767BD8BE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02188" y="4838700"/>
            <a:ext cx="3713162" cy="1481138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Images of the Sun taken with telescopes that detect a different type of electromagnetic radiation. (Clockwise, from top left: infrared, x-ray, ultraviolet, optical)</a:t>
            </a:r>
            <a:endParaRPr lang="en-C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Content Placeholder 4">
            <a:extLst>
              <a:ext uri="{FF2B5EF4-FFF2-40B4-BE49-F238E27FC236}">
                <a16:creationId xmlns:a16="http://schemas.microsoft.com/office/drawing/2014/main" id="{7F917422-BE23-4280-8304-1E4AA02F6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57350"/>
            <a:ext cx="3981450" cy="4519613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600" dirty="0"/>
              <a:t>Electromagnetic radiation is a form of energy.</a:t>
            </a:r>
          </a:p>
          <a:p>
            <a:pPr lvl="1"/>
            <a:r>
              <a:rPr lang="en-CA" altLang="en-US" sz="2600" dirty="0"/>
              <a:t>Given off by different sources on Earth and in the universe (most comes from the Sun)</a:t>
            </a:r>
          </a:p>
          <a:p>
            <a:pPr lvl="1"/>
            <a:r>
              <a:rPr lang="en-CA" altLang="en-US" sz="2600" dirty="0"/>
              <a:t>Some types of are harmful, and other types are essential to survival of life on Earth</a:t>
            </a:r>
          </a:p>
          <a:p>
            <a:endParaRPr lang="en-CA" altLang="en-US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F3FEE5-A454-4062-8F21-0C843FCED2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8" r="5158"/>
          <a:stretch/>
        </p:blipFill>
        <p:spPr>
          <a:xfrm>
            <a:off x="5286831" y="1971000"/>
            <a:ext cx="2592000" cy="2592000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D43D308-C294-4DB9-BDCD-D5B134DBB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46162"/>
          </a:xfrm>
        </p:spPr>
        <p:txBody>
          <a:bodyPr/>
          <a:lstStyle/>
          <a:p>
            <a:r>
              <a:rPr lang="en-CA" altLang="en-US" sz="2400">
                <a:cs typeface="Arial" panose="020B0604020202020204" pitchFamily="34" charset="0"/>
              </a:rPr>
              <a:t>Concept 1: Electromagnetic radiation is an important part of your world.</a:t>
            </a:r>
          </a:p>
        </p:txBody>
      </p:sp>
      <p:sp>
        <p:nvSpPr>
          <p:cNvPr id="11267" name="Content Placeholder 3">
            <a:extLst>
              <a:ext uri="{FF2B5EF4-FFF2-40B4-BE49-F238E27FC236}">
                <a16:creationId xmlns:a16="http://schemas.microsoft.com/office/drawing/2014/main" id="{F1D1FA96-14A0-4806-8174-E2270C7CE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752600"/>
            <a:ext cx="4019550" cy="4424363"/>
          </a:xfrm>
        </p:spPr>
        <p:txBody>
          <a:bodyPr/>
          <a:lstStyle/>
          <a:p>
            <a:pPr marL="0" indent="0">
              <a:buNone/>
            </a:pPr>
            <a:r>
              <a:rPr lang="en-CA" altLang="en-US" sz="2600" dirty="0"/>
              <a:t>Seven different types of electromagnetic radiation:</a:t>
            </a:r>
          </a:p>
          <a:p>
            <a:pPr lvl="1"/>
            <a:r>
              <a:rPr lang="en-CA" altLang="en-US" sz="2600" dirty="0"/>
              <a:t>Radio wave</a:t>
            </a:r>
          </a:p>
          <a:p>
            <a:pPr lvl="1"/>
            <a:r>
              <a:rPr lang="en-CA" altLang="en-US" sz="2600" dirty="0"/>
              <a:t>Microwave</a:t>
            </a:r>
          </a:p>
          <a:p>
            <a:pPr lvl="1"/>
            <a:r>
              <a:rPr lang="en-CA" altLang="en-US" sz="2600" dirty="0"/>
              <a:t>Infrared</a:t>
            </a:r>
          </a:p>
          <a:p>
            <a:pPr lvl="1"/>
            <a:r>
              <a:rPr lang="en-CA" altLang="en-US" sz="2600" dirty="0"/>
              <a:t>Visible light</a:t>
            </a:r>
          </a:p>
          <a:p>
            <a:pPr lvl="1"/>
            <a:r>
              <a:rPr lang="en-CA" altLang="en-US" sz="2600" dirty="0"/>
              <a:t>Ultraviolet</a:t>
            </a:r>
          </a:p>
          <a:p>
            <a:pPr lvl="1"/>
            <a:r>
              <a:rPr lang="en-CA" altLang="en-US" sz="2600" dirty="0"/>
              <a:t>X-ray</a:t>
            </a:r>
          </a:p>
          <a:p>
            <a:pPr lvl="1"/>
            <a:r>
              <a:rPr lang="en-CA" altLang="en-US" sz="2600" dirty="0"/>
              <a:t>Gamma-ray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C2D91C7-2A85-4333-BEA9-05DF74E6D6B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60938" y="5299075"/>
            <a:ext cx="3151187" cy="766763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Image of the Sun taken with an ultraviolet telescope.</a:t>
            </a:r>
            <a:endParaRPr lang="en-C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9" name="Picture 7">
            <a:extLst>
              <a:ext uri="{FF2B5EF4-FFF2-40B4-BE49-F238E27FC236}">
                <a16:creationId xmlns:a16="http://schemas.microsoft.com/office/drawing/2014/main" id="{61068642-BACA-47A8-B1E0-63F9931B9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870075"/>
            <a:ext cx="3151187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E03D294C-3288-4DB5-A462-17888C8A8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614363"/>
            <a:ext cx="8229600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C1E1169-2168-42BA-B5C5-6101564319E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208213" y="5910263"/>
            <a:ext cx="4881562" cy="550862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Figure 3.1: Electromagnetic radiation is often discussed online and covered by the news.</a:t>
            </a:r>
            <a:endParaRPr lang="en-C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>
            <a:extLst>
              <a:ext uri="{FF2B5EF4-FFF2-40B4-BE49-F238E27FC236}">
                <a16:creationId xmlns:a16="http://schemas.microsoft.com/office/drawing/2014/main" id="{78A2F2ED-9BB5-4831-AC45-3BF25E0D1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692275"/>
            <a:ext cx="870585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AA0D78F-11F5-441A-9EC4-680042FB805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208213" y="5757863"/>
            <a:ext cx="4881562" cy="550862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Figure 3.1: Electromagnetic radiation is often discussed online and covered by the news.</a:t>
            </a:r>
            <a:endParaRPr lang="en-C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C9AA70B-82CC-4EF3-AFAD-54547A07933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208213" y="5757863"/>
            <a:ext cx="4881562" cy="550862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Figure 3.1: Electromagnetic radiation is often discussed online and covered by the news.</a:t>
            </a:r>
            <a:endParaRPr lang="en-C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F009B1A1-CA2A-449D-A608-815EF35BE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720725"/>
            <a:ext cx="6048375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37EB02C-0F7E-4190-831A-C5A49A9E6E3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208213" y="5859463"/>
            <a:ext cx="4881562" cy="550862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Figure 3.1: Electromagnetic radiation is often discussed online and covered by the news.</a:t>
            </a:r>
            <a:endParaRPr lang="en-C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9" name="Picture 1">
            <a:extLst>
              <a:ext uri="{FF2B5EF4-FFF2-40B4-BE49-F238E27FC236}">
                <a16:creationId xmlns:a16="http://schemas.microsoft.com/office/drawing/2014/main" id="{5AB31247-D2B3-45A9-85F2-EE80F57F2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595313"/>
            <a:ext cx="648652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32523</TotalTime>
  <Words>1483</Words>
  <Application>Microsoft Office PowerPoint</Application>
  <PresentationFormat>On-screen Show (4:3)</PresentationFormat>
  <Paragraphs>191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PowerPoint Presentation</vt:lpstr>
      <vt:lpstr>UNIT 3 Energy can be transferred as both a particle and a wave</vt:lpstr>
      <vt:lpstr>Discuss:</vt:lpstr>
      <vt:lpstr>Topic 3.1: How does electromagnetic radiation shape your world?</vt:lpstr>
      <vt:lpstr>Concept 1: Electromagnetic radiation is an important part of your world.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Questions</vt:lpstr>
      <vt:lpstr>Concept 2: Sources of electromagnetic radiation are all around you.</vt:lpstr>
      <vt:lpstr>The Sun: A Source of All Types of Electromagnetic Radiation</vt:lpstr>
      <vt:lpstr>Chemical Reactions in Living Organisms: A Source of Visible Light</vt:lpstr>
      <vt:lpstr>Heated Materials: A Source of Visible Light and Infrared Radiation</vt:lpstr>
      <vt:lpstr>Telecommunications: A Source of Microwaves and Radio Waves</vt:lpstr>
      <vt:lpstr>Telecommunications: A Source of Microwaves and Radio Waves</vt:lpstr>
      <vt:lpstr>X-ray Tubes: A Source of X-rays</vt:lpstr>
      <vt:lpstr>Radioisotopes: A Source of Gamma Rays</vt:lpstr>
      <vt:lpstr>Radioisotopes: A Source of Gamma Rays</vt:lpstr>
      <vt:lpstr>Discussion Questions</vt:lpstr>
      <vt:lpstr>Discussion Questions</vt:lpstr>
      <vt:lpstr>Concept 3: Electromagnetic radiation enhances how we sense our world.</vt:lpstr>
      <vt:lpstr>Solving Crimes</vt:lpstr>
      <vt:lpstr>Solving Crimes</vt:lpstr>
      <vt:lpstr>Diagnosing Disease</vt:lpstr>
      <vt:lpstr>Diagnosing Disease</vt:lpstr>
      <vt:lpstr>Diagnosing Disease</vt:lpstr>
      <vt:lpstr>Seeing Earth from Space</vt:lpstr>
      <vt:lpstr>Seeing Earth from Space</vt:lpstr>
      <vt:lpstr>Viewing the Universe</vt:lpstr>
      <vt:lpstr>Viewing the Universe</vt:lpstr>
      <vt:lpstr>Discussion Questions</vt:lpstr>
      <vt:lpstr>Summary: How does electromagnetic radiation shape your world?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CF</dc:creator>
  <cp:lastModifiedBy>Linda Au</cp:lastModifiedBy>
  <cp:revision>271</cp:revision>
  <dcterms:created xsi:type="dcterms:W3CDTF">2016-08-10T23:49:56Z</dcterms:created>
  <dcterms:modified xsi:type="dcterms:W3CDTF">2022-01-10T21:24:46Z</dcterms:modified>
</cp:coreProperties>
</file>