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1" r:id="rId2"/>
    <p:sldId id="330" r:id="rId3"/>
    <p:sldId id="414" r:id="rId4"/>
    <p:sldId id="415" r:id="rId5"/>
    <p:sldId id="416" r:id="rId6"/>
    <p:sldId id="422" r:id="rId7"/>
    <p:sldId id="417" r:id="rId8"/>
    <p:sldId id="418" r:id="rId9"/>
    <p:sldId id="419" r:id="rId10"/>
    <p:sldId id="423" r:id="rId11"/>
    <p:sldId id="276" r:id="rId12"/>
    <p:sldId id="313" r:id="rId13"/>
    <p:sldId id="390" r:id="rId14"/>
    <p:sldId id="391" r:id="rId15"/>
    <p:sldId id="392" r:id="rId16"/>
    <p:sldId id="393" r:id="rId17"/>
    <p:sldId id="394" r:id="rId18"/>
    <p:sldId id="400" r:id="rId19"/>
    <p:sldId id="402" r:id="rId20"/>
    <p:sldId id="403" r:id="rId21"/>
    <p:sldId id="404" r:id="rId22"/>
    <p:sldId id="395" r:id="rId23"/>
    <p:sldId id="396" r:id="rId24"/>
    <p:sldId id="332" r:id="rId25"/>
    <p:sldId id="405" r:id="rId26"/>
    <p:sldId id="406" r:id="rId27"/>
    <p:sldId id="333" r:id="rId28"/>
    <p:sldId id="397" r:id="rId29"/>
    <p:sldId id="424" r:id="rId30"/>
    <p:sldId id="398" r:id="rId31"/>
    <p:sldId id="399" r:id="rId32"/>
    <p:sldId id="361" r:id="rId33"/>
    <p:sldId id="389" r:id="rId34"/>
    <p:sldId id="271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DE"/>
    <a:srgbClr val="5C9ACB"/>
    <a:srgbClr val="20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12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72E013-FCC8-4CEF-8CC6-173AEC619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2318B-9939-4D34-AE15-63D12E4E07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65389-C0FA-4459-9F55-D49D691ECEA8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581C71F-175B-49A8-91D6-DB5ED321D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9E15E2-D81D-4331-857C-BAEF2F1CC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A2FA5-64E1-4CF3-9B07-EA36684C2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064D-0A6B-431E-B3DC-2F4488ED1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2BC592-3418-444E-A27C-34536768FB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2032E14-8688-4BFE-8DBD-02085DB2E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CDCA3D8-3128-4BAE-8510-2D291618BB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6222466-1FCF-4D66-8982-CFCB89737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5C1E88-C94F-496D-A307-49C9F4FE9B80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D140482-0E5D-4D1F-8B50-993B703E34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43AA36-3FDB-48F3-BEAB-28B883F0C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b="1"/>
              <a:t>absorption</a:t>
            </a:r>
            <a:r>
              <a:rPr lang="en-CA" altLang="en-US"/>
              <a:t>: the process in which light energy is trapped in an object as heat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93376AA-2832-493B-9FC9-2F0668770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7A261D-ED55-4AC7-B6FB-1FBEC979205C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13B6D1D-C849-4E46-A3F7-E7F77C5E38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3ACBD66-F67D-47F7-A313-5D4F0AA0E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B10DEAC-1F33-498A-9774-57F99CCCF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B34CF6-D30D-4D21-BCF1-0B40DF03C487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28DE4FA-78AB-4E44-A7BE-78B370A96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F9AB3B2-C157-4F24-AF88-77FFFBB654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b="1"/>
              <a:t>transmission</a:t>
            </a:r>
            <a:r>
              <a:rPr lang="en-CA" altLang="en-US"/>
              <a:t>: the process in which light passes through a medium and keeps travelling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85403F4-8639-4D81-992D-CDF6DB299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EA94E-B91B-4BC4-9557-E1FFFAB57619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A031EA6-FB9F-41FC-8D78-9D0D2C334D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289A97D-A01D-4829-A009-C5C3417A65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b="1"/>
              <a:t>refraction</a:t>
            </a:r>
            <a:r>
              <a:rPr lang="en-CA" altLang="en-US"/>
              <a:t>: : the process in which light changes direction when it moves from one medium to another</a:t>
            </a:r>
          </a:p>
          <a:p>
            <a:pPr eaLnBrk="1" hangingPunct="1">
              <a:spcBef>
                <a:spcPct val="0"/>
              </a:spcBef>
            </a:pPr>
            <a:endParaRPr lang="en-CA" altLang="en-US"/>
          </a:p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F565348-070E-4D64-A635-98CA48E9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071E8-D9D5-4152-A741-70231EA7FC04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4023551-46B0-4F1C-8FDB-B6089425E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888D408-8E01-4A90-BBD3-650C87BBBD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8CEC99F-9052-42E0-9D2C-52BE25EF5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2E5B74-8C4A-4315-84C6-2B381BCB4C87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5BC2F14-665C-4E22-B15B-A2E2EA94C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732BA63-99F0-4F5D-86BF-D569A23281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F4673D7-905D-4D7D-864D-A131F1BB9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C75FD7-214D-4079-A1F4-489C711BF213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3C92EE6-8F15-4A9A-ABE4-EB5DA61E24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78F3D95-08B1-4EA3-9F9C-FDF79AEF9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32ABDD6-C548-4473-B4F6-C763749F0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2824C5-3422-4830-A4F4-E35FE037F151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1EEF5CB-CA9A-4EB2-AF29-934E7768C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79F082A-7106-4FAC-B885-09C09ACD7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DA1B17A-C799-4D53-9B78-6A711D193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D541E-69F9-41EC-8CFD-47BED7FAA3D5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CC2E764-8940-4259-A099-DF6E6345F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8134A1A-079F-409B-AB5A-1DFEFBAD2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914BFF8-0A11-4F76-97C1-B9190B535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4775C3-8410-472C-8105-8E311051C85C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DD88DE4-7CA3-4F71-98F6-720371597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5E453048-6ECA-4033-AE3A-BA87524BB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9225AD2-5F25-4878-A890-B76FA0154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52116-0BDB-483F-B3F2-807537065CEF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BC592-3418-444E-A27C-34536768FB4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312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AFD4673-AD6E-4D18-A41A-5AF5EAD01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E443B6C-3D4E-4EDD-B342-62B59A786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8F67093-9285-44BD-BD4D-2854AAC08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9C9146-72A0-4229-AF4F-612001CFE220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E72E103-386D-4EE2-8166-ECA81B130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67FDDAB-492F-45CE-B9AE-1F02852094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4EF9732C-602B-46F5-A57D-BA4BE5536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F59E3-7112-4525-B844-6482FC46BF34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4D8E49C-BB3E-464C-BAC7-885FA9DF7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F42010B-3C7F-4779-B63D-0C2F78A20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/>
              <a:t>https://www.cobosocial.com/dossiers/anish-kapoor-on-the-power-of-concave-mirrors/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1A94810-A207-45F3-B05F-EE961F453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A7DE05-3705-4B3F-874B-FBC7F40A62EC}" type="slidenum">
              <a:rPr lang="en-CA" altLang="en-US">
                <a:latin typeface="Calibri" panose="020F0502020204030204" pitchFamily="34" charset="0"/>
              </a:rPr>
              <a:pPr/>
              <a:t>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DFE6342-913C-4233-B26C-BC8EA8908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D0114C8-E7C6-4B8E-9369-1944FDB24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Credits: posted by Science Page (facebook) August 31</a:t>
            </a:r>
            <a:endParaRPr lang="en-CA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EB40587-23FE-4BB9-B85E-2F0F0357D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2FD452-CE22-4C82-B5D9-94DFAC78C87D}" type="slidenum">
              <a:rPr lang="en-CA" altLang="en-US">
                <a:latin typeface="Calibri" panose="020F0502020204030204" pitchFamily="34" charset="0"/>
              </a:rPr>
              <a:pPr/>
              <a:t>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FBB6D75-4670-44DB-AE79-D906821B1D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BAB56D8-204A-4AFC-A80C-F05B0686C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physical property: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4BE85FF-1921-42EC-9360-89BDA177C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BDE45-E5B4-4C55-8419-6F0A86B3BF0B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0BEFDF8-79FA-4235-8403-293ADA8D62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D8B9BD4-6D28-46BE-8BED-7ACF1E428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B7C0805-2307-4FE1-9045-FB07C0DA9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CBACA0-2639-4429-9913-C88B0D058330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A1BD858-4A5D-46CF-B5D5-76007B867E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7D42976-A2AC-499B-9087-637F077DFE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b="1"/>
              <a:t>reflection</a:t>
            </a:r>
            <a:r>
              <a:rPr lang="en-CA" altLang="en-US"/>
              <a:t>:  the process in which light “bounces off” the surface of an object and travels in another direction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663F071-671E-44EB-8C56-F8830DBDF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DDECB-D199-4214-9D38-A22080D24970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7D9966E-0382-42A6-98CF-8B9D7B968F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574A656-C857-4D42-BF70-D0077C28C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5B708AD-C129-4A60-A500-4BD04E2EF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B8856-74ED-4399-A548-D4F16A50F393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3ECF14C-99EF-45AE-93B7-327B6DAF3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C5B0D31-775C-489D-8030-A5833F0A1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A7F811F-6DC0-40E0-AA5B-920361482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D98904-5562-4D1A-A025-F097C4C93A1D}" type="slidenum">
              <a:rPr lang="en-C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2319-4CD7-45DE-BCD0-8101AA2A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5692-DBC4-4BCD-BED3-7C505DE4ECFA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2C17-7DE8-4644-8098-D5F8DD33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885E6-3732-4671-A00A-27DFB394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7ED-7773-4B06-8E23-7C173D2174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4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61192-8904-4D83-B84B-F941DA7A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7DCE-201A-4822-A8F3-A1DA4197C1E9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E5EF-0233-485F-A7FA-41E82703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72E5D-29F7-418B-8CDA-699FE4BC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147E-7F55-4323-AFE9-AE9BBEF527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2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57510-F5FA-4FBB-BE3E-961FAE5D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3258-71A0-4D64-B6E4-0E01C5BA9DEA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99676-81B5-4338-A47A-07EDE0F2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FB72B-5B76-4AF9-BD82-4A15D2A6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5CD7-4196-43F1-A526-BD53353E54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1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304C8DDF-8E0B-4627-BBA4-FD760A0ADA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F8D36802-1A27-48F0-AC72-C8BC2A2F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2D75F709-88D6-4C02-BA3A-EE96CD9F4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CF592D-6DAA-4705-AE95-C5B77C8E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463-D9A7-4D58-8A01-8F8E4405F167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7E0657-8974-4DB3-BFCA-4DF08C2B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57D3E6-B786-454C-856A-18DA3312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061F-C193-45A5-B42C-66EA74CDB2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8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7023C-26B8-4C20-82E9-4C5029E5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992D-D688-4462-855D-E2BB1D1E7CDD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23AA-161A-4E08-A3B9-97D3982F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3-9985-4FD0-8FE6-8C8C9085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9F37-A100-4C0B-BC00-E79E750660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82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3F31D3FA-FD99-4261-BAEE-9721543877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E1D1DCA8-7AA4-4B08-9F66-54B0C7FCC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40B81B4-00CE-4175-A8B7-C6ECE90C36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6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ACFCCA7-1770-4CD5-9DB0-4352E49F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1013-6D16-43B4-B52A-1135D8827006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D361580-E239-4FDF-9154-F849F046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01467D7-F50C-4E2C-BB79-B100F746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BCAD-61DA-4198-BFAB-FE7FC41161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33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5AE0B2-EC98-4E64-9AD6-8B9B2F6D0D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6B51A-AE4B-4B12-BE23-6250716A5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8CD3BD-8BBF-457E-8583-FF56848E0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493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DEC0B66-E655-48C1-AFED-A88BC8B4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DD27-C451-4F77-9EB0-BD1480C5FB48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63B39A3-7C0E-4E21-8B96-03399129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959CD9BE-D16B-4ADD-95DD-A15F74C6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4C6A-B26D-4BBD-B237-A5EBBEE7B8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7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90D6EB-2739-4D05-A152-1DB5F46D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5475-9822-4C1A-9C7C-C8C375915EEA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359081-E06C-4EC9-8201-3AED2044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B2F982-982B-4743-BD55-414F0363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60BF-5977-4235-BC9E-797324EC69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94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A18388-37C8-465D-812C-0EAC39DA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2A4A-82DE-4DD8-86E9-64C19E6E74E6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2E84CD-FBC1-49D7-A587-452823F1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66DA9D-F45B-4595-A924-95BDE5B4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262D-3C8F-4C34-98F9-6CC26A5255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7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 typeface="Times New Roman" panose="02020603050405020304" pitchFamily="18" charset="0"/>
              <a:buChar char="–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9A9F7F-1917-4124-94BF-DEE13728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0B72-4D90-47DB-99D7-3413010037C7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1A6FED-C41B-4627-B591-06DC25FB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D4B1E-C350-473F-92AF-473F2873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C05A-DA5A-40D0-B776-94A6189870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8DE850-A5B3-4E55-AE97-92A6A254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2B5F-4E30-44B6-AA82-7B9C8380BCF7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7A8EFE-8A9A-4A6D-AABC-607F507B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0D390B-C202-44C4-B5FE-995571ED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8818-99F0-4857-9E6A-C5A5EF1CA9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7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837503-8E5D-41E8-A29D-901A353143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F24ABF-7D89-44CE-AB68-D40CD02B5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97000"/>
            <a:ext cx="78867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76DC7-C0F0-4BE7-ACA0-DD2E94F13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8EF49D-A793-4671-8138-B5B3AEC138BC}" type="datetimeFigureOut">
              <a:rPr lang="en-CA"/>
              <a:pPr>
                <a:defRPr/>
              </a:pPr>
              <a:t>2022-01-18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FB3C-2951-47F8-BE9A-CB8CA84F1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01BC-1C5E-4AF4-99F2-B46E404AC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43165D-67E7-4D77-B249-54CBFBCBA6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0" r:id="rId3"/>
    <p:sldLayoutId id="2147483698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685F9C36-F7B5-44A2-BA27-412A61EB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"/>
          <a:stretch>
            <a:fillRect/>
          </a:stretch>
        </p:blipFill>
        <p:spPr bwMode="auto">
          <a:xfrm>
            <a:off x="655638" y="557213"/>
            <a:ext cx="78327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B691FD-53CB-44F2-9A68-80E0ADEA5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913438"/>
            <a:ext cx="6858000" cy="941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latin typeface="+mj-lt"/>
              </a:rPr>
              <a:t>BC Science Connections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building with a tiled floor&#10;&#10;Description automatically generated">
            <a:extLst>
              <a:ext uri="{FF2B5EF4-FFF2-40B4-BE49-F238E27FC236}">
                <a16:creationId xmlns:a16="http://schemas.microsoft.com/office/drawing/2014/main" id="{72BD8F42-76C0-45BA-AC8A-F23569690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 b="34563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7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AC1B90B-BD3E-44D3-92C2-666CE185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600">
                <a:cs typeface="Arial" panose="020B0604020202020204" pitchFamily="34" charset="0"/>
              </a:rPr>
              <a:t>Topic 3.3: How does light behave when it encounters different materials and surfaces?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4ABE2ED-2A98-4E42-B1FB-C480CC1CFBF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62575" y="4838700"/>
            <a:ext cx="2817813" cy="11906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Light from a lighthouse needs to be visible through dense fog. 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Content Placeholder 4">
            <a:extLst>
              <a:ext uri="{FF2B5EF4-FFF2-40B4-BE49-F238E27FC236}">
                <a16:creationId xmlns:a16="http://schemas.microsoft.com/office/drawing/2014/main" id="{C0698D82-06A4-4AC1-9735-4B9BAB770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81188"/>
            <a:ext cx="3981450" cy="4295775"/>
          </a:xfrm>
        </p:spPr>
        <p:txBody>
          <a:bodyPr/>
          <a:lstStyle/>
          <a:p>
            <a:pPr eaLnBrk="1" hangingPunct="1"/>
            <a:r>
              <a:rPr lang="en-CA" altLang="en-US" sz="2800"/>
              <a:t>Light can be reflected, absorbed, transmitted, or refracted.</a:t>
            </a:r>
          </a:p>
          <a:p>
            <a:pPr eaLnBrk="1" hangingPunct="1"/>
            <a:r>
              <a:rPr lang="en-CA" altLang="en-US" sz="2800"/>
              <a:t>Light behaves in different ways when it encounters different materials.</a:t>
            </a:r>
          </a:p>
          <a:p>
            <a:pPr eaLnBrk="1" hangingPunct="1"/>
            <a:endParaRPr lang="en-CA" alt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54737C-CE66-4533-AD85-CED829BE8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" r="462"/>
          <a:stretch/>
        </p:blipFill>
        <p:spPr>
          <a:xfrm>
            <a:off x="5362503" y="1880510"/>
            <a:ext cx="2592000" cy="259200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5B440CE-2CC1-4AA5-AC8E-A527A109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400">
                <a:cs typeface="Arial" panose="020B0604020202020204" pitchFamily="34" charset="0"/>
              </a:rPr>
              <a:t>Concept 1: Light can be reflected, absorbed, transmitted, or refracted.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BAE36BE8-2D50-404E-8CC0-2099DCE96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9300"/>
            <a:ext cx="4019550" cy="4157663"/>
          </a:xfrm>
        </p:spPr>
        <p:txBody>
          <a:bodyPr/>
          <a:lstStyle/>
          <a:p>
            <a:pPr eaLnBrk="1" hangingPunct="1"/>
            <a:r>
              <a:rPr lang="en-CA" altLang="en-US" sz="2800"/>
              <a:t>Light can be:</a:t>
            </a:r>
          </a:p>
          <a:p>
            <a:pPr lvl="1" eaLnBrk="1" hangingPunct="1"/>
            <a:r>
              <a:rPr lang="en-CA" altLang="en-US" sz="2800"/>
              <a:t>Reflected</a:t>
            </a:r>
          </a:p>
          <a:p>
            <a:pPr lvl="1" eaLnBrk="1" hangingPunct="1"/>
            <a:r>
              <a:rPr lang="en-CA" altLang="en-US" sz="2800"/>
              <a:t>Absorbed</a:t>
            </a:r>
          </a:p>
          <a:p>
            <a:pPr lvl="1" eaLnBrk="1" hangingPunct="1"/>
            <a:r>
              <a:rPr lang="en-CA" altLang="en-US" sz="2800"/>
              <a:t>Transmitted</a:t>
            </a:r>
          </a:p>
          <a:p>
            <a:pPr lvl="1" eaLnBrk="1" hangingPunct="1"/>
            <a:r>
              <a:rPr lang="en-CA" altLang="en-US" sz="2800"/>
              <a:t>Refracted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9A76780-1DBA-48C2-AE77-973049361C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40188" y="5386388"/>
            <a:ext cx="4475162" cy="10445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Light is being reflected, refracted, absorbed, and transmitted in this photo of Elk Lakes Provincial Park.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D5617976-6D68-4BD9-BF37-8E1ACAED8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800225"/>
            <a:ext cx="4475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9A52B8D-D487-4573-AFDA-3E268A05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Reflection: Light Bounces Off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2A7AA-D262-42D0-B733-DE30E9735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4475"/>
            <a:ext cx="3943350" cy="46624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b="1" dirty="0"/>
              <a:t>Reflection</a:t>
            </a:r>
            <a:r>
              <a:rPr lang="en-CA" sz="2800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800" dirty="0"/>
              <a:t>Process in which light “bounces off” a surface and changes direction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800" dirty="0"/>
              <a:t>Two types of reflection: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sz="2800" dirty="0"/>
              <a:t>Reflection off an extremely smooth surface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sz="2800" dirty="0"/>
              <a:t>Reflection off a rough surface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47AE92-4953-4D00-9248-AC24058514C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72013" y="4632325"/>
            <a:ext cx="3711575" cy="11398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3.17: Emerald Lake in Yoho National Park has an extremely smooth surface in which an image is visible.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97C4B235-69EF-4E67-BEB5-10913D01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901825"/>
            <a:ext cx="37115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C5D522A-64D4-4316-8942-E009646F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Reflection Off an Extremely Smooth Surface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2F9DD7D7-E552-4E1C-BC44-141770D11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4475"/>
            <a:ext cx="8115300" cy="4662488"/>
          </a:xfrm>
        </p:spPr>
        <p:txBody>
          <a:bodyPr/>
          <a:lstStyle/>
          <a:p>
            <a:pPr eaLnBrk="1" hangingPunct="1"/>
            <a:r>
              <a:rPr lang="en-CA" altLang="en-US" b="1"/>
              <a:t>Examples</a:t>
            </a:r>
            <a:r>
              <a:rPr lang="en-CA" altLang="en-US"/>
              <a:t>: mirrors, a very still body of water</a:t>
            </a:r>
          </a:p>
          <a:p>
            <a:pPr lvl="1" eaLnBrk="1" hangingPunct="1"/>
            <a:r>
              <a:rPr lang="en-CA" altLang="en-US"/>
              <a:t>When they reflect light, the pattern of reflected rays are similar to the pattern of the incoming rays</a:t>
            </a:r>
          </a:p>
          <a:p>
            <a:pPr lvl="1" eaLnBrk="1" hangingPunct="1"/>
            <a:r>
              <a:rPr lang="en-CA" altLang="en-US"/>
              <a:t>This similarity lets you see an image when the light reaches your eye (example: your “reflection” in a mirror)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3F162D-9F01-4A16-A687-F596EA8C358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97638" y="3862388"/>
            <a:ext cx="2246312" cy="23145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3.18: Lights rays reflecting off a smooth surface have a pattern similar to incoming rays.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7762A9D8-50FD-476C-823F-4625E20A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844925"/>
            <a:ext cx="52133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175A0FB-704F-4796-8735-EF6195EE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Reflection Off a Rough Surface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B48FE542-7C25-43CC-8209-BF86D4740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514475"/>
            <a:ext cx="3713163" cy="4662488"/>
          </a:xfrm>
        </p:spPr>
        <p:txBody>
          <a:bodyPr/>
          <a:lstStyle/>
          <a:p>
            <a:pPr eaLnBrk="1" hangingPunct="1"/>
            <a:r>
              <a:rPr lang="en-CA" altLang="en-US" b="1"/>
              <a:t>Example: Paper</a:t>
            </a:r>
          </a:p>
          <a:p>
            <a:pPr lvl="1" eaLnBrk="1" hangingPunct="1"/>
            <a:r>
              <a:rPr lang="en-CA" altLang="en-US"/>
              <a:t>When reflected rays hit the rough surface of the paper, they scatter in different directions</a:t>
            </a:r>
          </a:p>
          <a:p>
            <a:pPr lvl="1" eaLnBrk="1" hangingPunct="1"/>
            <a:r>
              <a:rPr lang="en-CA" altLang="en-US"/>
              <a:t>Pattern of reflected rays is not similar to incoming rays, so no image appears</a:t>
            </a:r>
          </a:p>
          <a:p>
            <a:pPr lvl="1" eaLnBrk="1" hangingPunct="1"/>
            <a:r>
              <a:rPr lang="en-CA" altLang="en-US"/>
              <a:t>Some reflected rays reach your eyes, which make the paper visible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15A4E3-C6D1-4AC1-8741-2BC57B95139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05550" y="4019550"/>
            <a:ext cx="2611438" cy="20002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3.19: (A) When light hits a rough surface, it reflects in many directions. (B) Magnified image of paper, showing rough surface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BC3B24F9-5952-4788-909C-3E88634C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14475"/>
            <a:ext cx="440213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DB55BF3-C519-4D42-9DA2-0890459C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Absorption: Light Energy is Trapped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E74C7-C567-42DA-87F5-FFA172FF4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514475"/>
            <a:ext cx="3713163" cy="46624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/>
              <a:t>Absorption</a:t>
            </a:r>
            <a:r>
              <a:rPr lang="en-CA" dirty="0"/>
              <a:t>: the process in which light energy is trapped in an object as heat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/>
              <a:t>Example 1</a:t>
            </a:r>
            <a:r>
              <a:rPr lang="en-CA" dirty="0"/>
              <a:t>: a printed black letter on a piece of paper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/>
              <a:t>Reflection off a rough surface (paper) lets you see the paper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/>
              <a:t>Printed letter is made up of black ink that absorbs the incoming light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/>
              <a:t>No rays reflect off the letter, so it looks black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EAD9A0-1779-4F9F-9E51-AC88ED53E67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33988" y="4572000"/>
            <a:ext cx="2962275" cy="1143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3.20A: Rays that hit the black letter are absorbed, so the letter looks black.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DD91E225-9D9D-4510-A6B1-20C4DF218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46263"/>
            <a:ext cx="4498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EE07DE5-38BC-49D9-BFEE-DAD9EB73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830388"/>
            <a:ext cx="4518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A79D04B6-973C-4C9C-A1FB-6653CE9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Absorption: Light Energy is Trapped</a:t>
            </a:r>
          </a:p>
        </p:txBody>
      </p:sp>
      <p:sp>
        <p:nvSpPr>
          <p:cNvPr id="21508" name="Content Placeholder 3">
            <a:extLst>
              <a:ext uri="{FF2B5EF4-FFF2-40B4-BE49-F238E27FC236}">
                <a16:creationId xmlns:a16="http://schemas.microsoft.com/office/drawing/2014/main" id="{6E5CF855-A629-4AE8-8BBF-6781C6F40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695450"/>
            <a:ext cx="3713163" cy="4481513"/>
          </a:xfrm>
        </p:spPr>
        <p:txBody>
          <a:bodyPr/>
          <a:lstStyle/>
          <a:p>
            <a:pPr eaLnBrk="1" hangingPunct="1"/>
            <a:r>
              <a:rPr lang="en-CA" altLang="en-US" b="1"/>
              <a:t>Example 2</a:t>
            </a:r>
            <a:r>
              <a:rPr lang="en-CA" altLang="en-US"/>
              <a:t>: a printed blue letter on a piece of paper</a:t>
            </a:r>
          </a:p>
          <a:p>
            <a:pPr lvl="1" eaLnBrk="1" hangingPunct="1"/>
            <a:r>
              <a:rPr lang="en-CA" altLang="en-US"/>
              <a:t>Reflection off a rough surface (paper) lets you see the paper</a:t>
            </a:r>
          </a:p>
          <a:p>
            <a:pPr lvl="1" eaLnBrk="1" hangingPunct="1"/>
            <a:r>
              <a:rPr lang="en-CA" altLang="en-US"/>
              <a:t>Printed letter absorbs all colours except blue</a:t>
            </a:r>
          </a:p>
          <a:p>
            <a:pPr lvl="1" eaLnBrk="1" hangingPunct="1"/>
            <a:r>
              <a:rPr lang="en-CA" altLang="en-US"/>
              <a:t>Blue wavelengths are reflected from the letter into your eyes, so it looks blue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22DD9C-B387-43EE-9CB3-7F092D50250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1888" y="4533900"/>
            <a:ext cx="3440112" cy="1143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3.20B: The blue letter absorbs all wavelengths of light except blue. Only the blue light reaches your eye.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FEFAB49-4FAE-457C-822C-BBCFFBBD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Chlorophylls</a:t>
            </a:r>
            <a:endParaRPr lang="en-CA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C8C0977-24C8-4672-B111-7585CD1A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8725"/>
            <a:ext cx="7886700" cy="4779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Leaves get their colour from pigments inside them. The absorption spectrum shows which wavelengths these pigments absorb.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Use the absorption graph to explain why chlorophyll appears green, and carotenoids appear yellow or red.</a:t>
            </a:r>
            <a:endParaRPr lang="en-CA" altLang="en-US" sz="2000"/>
          </a:p>
        </p:txBody>
      </p:sp>
      <p:pic>
        <p:nvPicPr>
          <p:cNvPr id="24580" name="Picture 10" descr="Image result for chlorophyll absorption spectrum">
            <a:extLst>
              <a:ext uri="{FF2B5EF4-FFF2-40B4-BE49-F238E27FC236}">
                <a16:creationId xmlns:a16="http://schemas.microsoft.com/office/drawing/2014/main" id="{52F0A0AB-FFB0-4BFB-A7E5-60B166CF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747963"/>
            <a:ext cx="58515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A7A7492-1516-4F68-8FB2-C661652E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Glow-in-the-dark Eyes</a:t>
            </a:r>
            <a:endParaRPr lang="en-CA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063A152-4E91-48E3-B33A-6589FD14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7000"/>
            <a:ext cx="4205288" cy="4779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What is happening here? Make a prediction using the vocabulary and concepts we learned about today. </a:t>
            </a:r>
            <a:endParaRPr lang="en-CA" altLang="en-US" dirty="0"/>
          </a:p>
        </p:txBody>
      </p:sp>
      <p:pic>
        <p:nvPicPr>
          <p:cNvPr id="25604" name="Picture 5" descr="Image result for animal with tapetum">
            <a:extLst>
              <a:ext uri="{FF2B5EF4-FFF2-40B4-BE49-F238E27FC236}">
                <a16:creationId xmlns:a16="http://schemas.microsoft.com/office/drawing/2014/main" id="{85195743-E6F6-4869-A510-FDAC73B2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916238"/>
            <a:ext cx="43815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Image result for animal with tapetum">
            <a:extLst>
              <a:ext uri="{FF2B5EF4-FFF2-40B4-BE49-F238E27FC236}">
                <a16:creationId xmlns:a16="http://schemas.microsoft.com/office/drawing/2014/main" id="{6EC68604-6807-42AA-B850-EEB30DAA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962400"/>
            <a:ext cx="3378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Image result for red eye flash">
            <a:extLst>
              <a:ext uri="{FF2B5EF4-FFF2-40B4-BE49-F238E27FC236}">
                <a16:creationId xmlns:a16="http://schemas.microsoft.com/office/drawing/2014/main" id="{B1431D5E-2A39-4E89-B6F1-0EB60F0D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252538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F25C4-D1B0-44B9-9FCD-F26ACC35B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-40000"/>
          </a:blip>
          <a:srcRect t="7533" b="3107"/>
          <a:stretch/>
        </p:blipFill>
        <p:spPr>
          <a:xfrm>
            <a:off x="119474" y="1314599"/>
            <a:ext cx="8957861" cy="5285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5CBC0-B627-444B-8BCF-A95512E6B8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" r="462"/>
          <a:stretch/>
        </p:blipFill>
        <p:spPr>
          <a:xfrm>
            <a:off x="5737877" y="2409659"/>
            <a:ext cx="2592000" cy="2592000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C27D1-6673-4BD8-AA9E-B567C226F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4450"/>
          </a:xfrm>
          <a:solidFill>
            <a:schemeClr val="bg1">
              <a:alpha val="72000"/>
            </a:schemeClr>
          </a:solidFill>
        </p:spPr>
        <p:txBody>
          <a:bodyPr lIns="360000" rIns="360000"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UNIT 3</a:t>
            </a:r>
            <a:br>
              <a:rPr lang="en-CA" sz="2800" dirty="0"/>
            </a:br>
            <a:r>
              <a:rPr lang="en-CA" sz="2400" b="0" dirty="0"/>
              <a:t>Energy can be transferred as both a particle and a wave</a:t>
            </a:r>
            <a:endParaRPr lang="en-CA" sz="2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E0D64-B0E3-48CA-BEC1-B716F8E46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00" y="2409825"/>
            <a:ext cx="4454525" cy="2614613"/>
          </a:xfrm>
          <a:ln w="76200">
            <a:solidFill>
              <a:schemeClr val="bg1"/>
            </a:solidFill>
          </a:ln>
        </p:spPr>
        <p:txBody>
          <a:bodyPr lIns="180000" rIns="180000" rtlCol="0"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3200" b="1" dirty="0">
                <a:solidFill>
                  <a:srgbClr val="7030A0"/>
                </a:solidFill>
                <a:latin typeface="+mj-lt"/>
              </a:rPr>
              <a:t>TOPIC 3.3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900" b="1" dirty="0">
                <a:latin typeface="+mj-lt"/>
              </a:rPr>
              <a:t>How does light behave when it encounters different materials and surfaces?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97F92EC-147E-4401-8C67-91656D8F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Glow-in-the-dark Eyes</a:t>
            </a:r>
            <a:endParaRPr lang="en-C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3E96-7700-4FA0-BA5D-92A831A7A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Red-eye in humans:</a:t>
            </a:r>
          </a:p>
          <a:p>
            <a:pPr eaLnBrk="1" hangingPunct="1">
              <a:defRPr/>
            </a:pPr>
            <a:r>
              <a:rPr lang="en-US" dirty="0"/>
              <a:t>“Flash” of photography happens too quickly for iris to contract and block out light</a:t>
            </a:r>
          </a:p>
          <a:p>
            <a:pPr eaLnBrk="1" hangingPunct="1">
              <a:defRPr/>
            </a:pPr>
            <a:r>
              <a:rPr lang="en-US" dirty="0"/>
              <a:t>Light reflects off retina</a:t>
            </a:r>
          </a:p>
          <a:p>
            <a:pPr eaLnBrk="1" hangingPunct="1">
              <a:defRPr/>
            </a:pPr>
            <a:r>
              <a:rPr lang="en-US" dirty="0"/>
              <a:t>Retina is orange-red because of blood vessels</a:t>
            </a:r>
          </a:p>
        </p:txBody>
      </p:sp>
      <p:pic>
        <p:nvPicPr>
          <p:cNvPr id="26628" name="Picture 2" descr="Image result for human eye anatomy">
            <a:extLst>
              <a:ext uri="{FF2B5EF4-FFF2-40B4-BE49-F238E27FC236}">
                <a16:creationId xmlns:a16="http://schemas.microsoft.com/office/drawing/2014/main" id="{194842CC-4C09-4B4E-B1B0-DC355252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556000"/>
            <a:ext cx="4457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mage result for tapetum location">
            <a:extLst>
              <a:ext uri="{FF2B5EF4-FFF2-40B4-BE49-F238E27FC236}">
                <a16:creationId xmlns:a16="http://schemas.microsoft.com/office/drawing/2014/main" id="{6FCD927A-1C3B-49F5-94D3-45167C01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239838"/>
            <a:ext cx="29670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3B415156-F536-4223-88A6-00B3468B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Glow-in-the-dark Eyes</a:t>
            </a:r>
            <a:endParaRPr lang="en-C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3E96-7700-4FA0-BA5D-92A831A7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7000"/>
            <a:ext cx="5651500" cy="4779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Tapetum in deer, cats, cows, </a:t>
            </a:r>
            <a:r>
              <a:rPr lang="en-US" dirty="0" err="1"/>
              <a:t>etc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r>
              <a:rPr lang="en-US" dirty="0"/>
              <a:t>Tapetum = reflective layer </a:t>
            </a:r>
            <a:r>
              <a:rPr lang="en-US" i="1" dirty="0"/>
              <a:t>behind</a:t>
            </a:r>
            <a:r>
              <a:rPr lang="en-US" dirty="0"/>
              <a:t> retina</a:t>
            </a:r>
          </a:p>
          <a:p>
            <a:pPr eaLnBrk="1" hangingPunct="1">
              <a:defRPr/>
            </a:pPr>
            <a:r>
              <a:rPr lang="en-US" dirty="0"/>
              <a:t>Reflects light so that it travels through retina twice, is more likely to be detected</a:t>
            </a:r>
          </a:p>
          <a:p>
            <a:pPr eaLnBrk="1" hangingPunct="1">
              <a:defRPr/>
            </a:pPr>
            <a:r>
              <a:rPr lang="en-US" dirty="0"/>
              <a:t>Night vision</a:t>
            </a:r>
          </a:p>
        </p:txBody>
      </p:sp>
      <p:pic>
        <p:nvPicPr>
          <p:cNvPr id="27653" name="Picture 5" descr="Image result for tapetum location">
            <a:extLst>
              <a:ext uri="{FF2B5EF4-FFF2-40B4-BE49-F238E27FC236}">
                <a16:creationId xmlns:a16="http://schemas.microsoft.com/office/drawing/2014/main" id="{044BF0A7-7941-483B-8E90-EDEFC1FA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240088"/>
            <a:ext cx="639127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F98D6F1-D942-41F0-AB6F-4CAE91DA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Transmission: Light Passes Through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B4CCF3E2-33F5-4250-9748-61F3327D8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695450"/>
            <a:ext cx="8115300" cy="4481513"/>
          </a:xfrm>
        </p:spPr>
        <p:txBody>
          <a:bodyPr/>
          <a:lstStyle/>
          <a:p>
            <a:pPr eaLnBrk="1" hangingPunct="1"/>
            <a:r>
              <a:rPr lang="en-CA" altLang="en-US" sz="2600" b="1"/>
              <a:t>Transmission: </a:t>
            </a:r>
            <a:r>
              <a:rPr lang="en-CA" altLang="en-US" sz="2600"/>
              <a:t>the process in which light passes through a medium and keeps travelling</a:t>
            </a:r>
          </a:p>
          <a:p>
            <a:pPr lvl="1" eaLnBrk="1" hangingPunct="1"/>
            <a:r>
              <a:rPr lang="en-CA" altLang="en-US" sz="2600"/>
              <a:t>When light passes through a material, that material is called a </a:t>
            </a:r>
            <a:r>
              <a:rPr lang="en-CA" altLang="en-US" sz="2600" i="1"/>
              <a:t>medium</a:t>
            </a:r>
          </a:p>
          <a:p>
            <a:pPr lvl="1" eaLnBrk="1" hangingPunct="1"/>
            <a:r>
              <a:rPr lang="en-CA" altLang="en-US" sz="2600"/>
              <a:t>Different materials transmit different amounts of light</a:t>
            </a:r>
          </a:p>
          <a:p>
            <a:pPr lvl="1" eaLnBrk="1" hangingPunct="1"/>
            <a:r>
              <a:rPr lang="en-CA" altLang="en-US" sz="2600"/>
              <a:t>Example: clear glass window transmits more light than a sheet of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8C7AC2A-6174-467C-AEFD-6C7013F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Refraction: The Path of Light Bends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0F7B7D59-D067-4B99-A638-EFAC7165A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695450"/>
            <a:ext cx="3713163" cy="4481513"/>
          </a:xfrm>
        </p:spPr>
        <p:txBody>
          <a:bodyPr/>
          <a:lstStyle/>
          <a:p>
            <a:pPr eaLnBrk="1" hangingPunct="1"/>
            <a:r>
              <a:rPr lang="en-CA" altLang="en-US" sz="2800" b="1"/>
              <a:t>Refraction</a:t>
            </a:r>
            <a:r>
              <a:rPr lang="en-CA" altLang="en-US" sz="2800"/>
              <a:t>: the process in which light changes direction when it moves from one medium to another</a:t>
            </a:r>
          </a:p>
          <a:p>
            <a:pPr eaLnBrk="1" hangingPunct="1"/>
            <a:r>
              <a:rPr lang="en-CA" altLang="en-US" sz="2800" b="1"/>
              <a:t>Example</a:t>
            </a:r>
            <a:r>
              <a:rPr lang="en-CA" altLang="en-US" sz="2800"/>
              <a:t>: Light bends as it moves from air to water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3A8DBD-7374-4A57-A631-5EA03CEBF1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1888" y="5224463"/>
            <a:ext cx="3268662" cy="1143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3.21: The beam of red light allows you to see the path of light bend as it enters and leaves the water.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E4ECABF5-FAF6-446B-B34D-793D0F308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687513"/>
            <a:ext cx="3268662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BA41AA7-A64F-4171-875C-F0A5ACC9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/>
              <a:t>Discussion Questions</a:t>
            </a:r>
          </a:p>
        </p:txBody>
      </p:sp>
      <p:sp>
        <p:nvSpPr>
          <p:cNvPr id="32771" name="Content Placeholder 4">
            <a:extLst>
              <a:ext uri="{FF2B5EF4-FFF2-40B4-BE49-F238E27FC236}">
                <a16:creationId xmlns:a16="http://schemas.microsoft.com/office/drawing/2014/main" id="{B3659AE1-42B4-4944-A31B-581F82BBA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38350"/>
            <a:ext cx="4400550" cy="4138613"/>
          </a:xfrm>
        </p:spPr>
        <p:txBody>
          <a:bodyPr/>
          <a:lstStyle/>
          <a:p>
            <a:pPr eaLnBrk="1" hangingPunct="1"/>
            <a:r>
              <a:rPr lang="en-CA" altLang="en-US" sz="2800"/>
              <a:t>Use a flowchart to describe what can happen to light when it strikes an object.</a:t>
            </a:r>
          </a:p>
          <a:p>
            <a:pPr eaLnBrk="1" hangingPunct="1"/>
            <a:endParaRPr lang="en-CA" altLang="en-US" sz="2800"/>
          </a:p>
          <a:p>
            <a:pPr eaLnBrk="1" hangingPunct="1"/>
            <a:r>
              <a:rPr lang="en-CA" altLang="en-US" sz="2800"/>
              <a:t>The Moon is not a source of visible light. Why does it seem to glow brightly at night?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3C01F-7209-4B5F-8CF4-EF5068092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07" r="23561"/>
          <a:stretch/>
        </p:blipFill>
        <p:spPr>
          <a:xfrm>
            <a:off x="5503333" y="2038350"/>
            <a:ext cx="3012017" cy="3012017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38227" y="4577975"/>
            <a:ext cx="8612203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618BB173-F7FB-4EB7-B723-96BFF03A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93" y="4741948"/>
            <a:ext cx="8119248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/>
            <a:r>
              <a:rPr lang="en-US" alt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Classifying Colour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235B997-22EC-4BCC-AB9B-9A851D486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93" y="5839017"/>
            <a:ext cx="8119248" cy="403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16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How would you describe the different types of colour that exist in our world?</a:t>
            </a:r>
          </a:p>
        </p:txBody>
      </p:sp>
      <p:pic>
        <p:nvPicPr>
          <p:cNvPr id="34821" name="Picture 4" descr="Image result for fireworks">
            <a:extLst>
              <a:ext uri="{FF2B5EF4-FFF2-40B4-BE49-F238E27FC236}">
                <a16:creationId xmlns:a16="http://schemas.microsoft.com/office/drawing/2014/main" id="{4E36E17E-F0A5-4E66-ABFA-69E962E6B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" r="3" b="1132"/>
          <a:stretch/>
        </p:blipFill>
        <p:spPr bwMode="auto">
          <a:xfrm>
            <a:off x="230880" y="321733"/>
            <a:ext cx="2845104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Image result for plant cute flower">
            <a:extLst>
              <a:ext uri="{FF2B5EF4-FFF2-40B4-BE49-F238E27FC236}">
                <a16:creationId xmlns:a16="http://schemas.microsoft.com/office/drawing/2014/main" id="{99D96904-5717-477A-9563-86C349655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r="10215" b="2"/>
          <a:stretch/>
        </p:blipFill>
        <p:spPr bwMode="auto">
          <a:xfrm>
            <a:off x="3146219" y="321735"/>
            <a:ext cx="2848177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Image result for bioluminescent">
            <a:extLst>
              <a:ext uri="{FF2B5EF4-FFF2-40B4-BE49-F238E27FC236}">
                <a16:creationId xmlns:a16="http://schemas.microsoft.com/office/drawing/2014/main" id="{B7BE018C-BDCB-4B94-A694-10112478F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9" b="-2"/>
          <a:stretch/>
        </p:blipFill>
        <p:spPr bwMode="auto">
          <a:xfrm>
            <a:off x="6064632" y="321734"/>
            <a:ext cx="2848488" cy="20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12" descr="Image result for smarties">
            <a:extLst>
              <a:ext uri="{FF2B5EF4-FFF2-40B4-BE49-F238E27FC236}">
                <a16:creationId xmlns:a16="http://schemas.microsoft.com/office/drawing/2014/main" id="{5FE4D156-681E-4362-A2AA-DBFAC4417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 r="-2" b="3166"/>
          <a:stretch/>
        </p:blipFill>
        <p:spPr bwMode="auto">
          <a:xfrm>
            <a:off x="230880" y="2423723"/>
            <a:ext cx="28460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Image result for color">
            <a:extLst>
              <a:ext uri="{FF2B5EF4-FFF2-40B4-BE49-F238E27FC236}">
                <a16:creationId xmlns:a16="http://schemas.microsoft.com/office/drawing/2014/main" id="{C63FAF9A-3C0B-4C0A-A090-18CF773E0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r="-2" b="4062"/>
          <a:stretch/>
        </p:blipFill>
        <p:spPr bwMode="auto">
          <a:xfrm>
            <a:off x="3142635" y="2422095"/>
            <a:ext cx="284607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https://burninglaserpointer.com/pub/media/catalog/product/cache/image/e9c3970ab036de70892d86c6d221abfe/w/l/wlfbl200mw405iz-09_1.jpg">
            <a:extLst>
              <a:ext uri="{FF2B5EF4-FFF2-40B4-BE49-F238E27FC236}">
                <a16:creationId xmlns:a16="http://schemas.microsoft.com/office/drawing/2014/main" id="{B5E840A4-1364-46F4-B0C6-29880CC09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r="-2" b="13150"/>
          <a:stretch/>
        </p:blipFill>
        <p:spPr bwMode="auto">
          <a:xfrm>
            <a:off x="6070045" y="2422097"/>
            <a:ext cx="28460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5972" y="5694097"/>
            <a:ext cx="6858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D610B54-3165-4B36-AE9B-03424DBC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Classifying Colour</a:t>
            </a:r>
            <a:endParaRPr lang="en-C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FA97-10E8-4D03-9F4F-64CA5C1E2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general, there are two ways that </a:t>
            </a:r>
            <a:r>
              <a:rPr lang="en-US" dirty="0" err="1"/>
              <a:t>colour</a:t>
            </a:r>
            <a:r>
              <a:rPr lang="en-US" dirty="0"/>
              <a:t> is produced.</a:t>
            </a:r>
          </a:p>
          <a:p>
            <a:pPr eaLnBrk="1" hangingPunct="1">
              <a:defRPr/>
            </a:pPr>
            <a:r>
              <a:rPr lang="en-US" dirty="0"/>
              <a:t>Light sources:</a:t>
            </a:r>
          </a:p>
          <a:p>
            <a:pPr lvl="1" eaLnBrk="1" hangingPunct="1">
              <a:defRPr/>
            </a:pPr>
            <a:r>
              <a:rPr lang="en-US" dirty="0"/>
              <a:t>Produce light on their own</a:t>
            </a:r>
          </a:p>
          <a:p>
            <a:pPr lvl="1" eaLnBrk="1" hangingPunct="1">
              <a:defRPr/>
            </a:pPr>
            <a:r>
              <a:rPr lang="en-US" dirty="0"/>
              <a:t>E.g. firework, laser pointer, sun, bioluminescence</a:t>
            </a:r>
          </a:p>
          <a:p>
            <a:pPr eaLnBrk="1" hangingPunct="1">
              <a:defRPr/>
            </a:pPr>
            <a:r>
              <a:rPr lang="en-US" dirty="0"/>
              <a:t>Absorb/reflect light:</a:t>
            </a:r>
          </a:p>
          <a:p>
            <a:pPr lvl="1" eaLnBrk="1" hangingPunct="1">
              <a:defRPr/>
            </a:pPr>
            <a:r>
              <a:rPr lang="en-US" dirty="0"/>
              <a:t>Need to be illuminated to see </a:t>
            </a:r>
            <a:r>
              <a:rPr lang="en-US" dirty="0" err="1"/>
              <a:t>colour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When illuminated by light, absorbs some wavelengths and reflects others</a:t>
            </a:r>
          </a:p>
          <a:p>
            <a:pPr lvl="1" eaLnBrk="1" hangingPunct="1">
              <a:defRPr/>
            </a:pPr>
            <a:r>
              <a:rPr lang="en-US" dirty="0"/>
              <a:t>E.g. flowers, hair, candy, most everyday objects</a:t>
            </a:r>
          </a:p>
          <a:p>
            <a:pPr lvl="1" eaLnBrk="1" hangingPunct="1">
              <a:defRPr/>
            </a:pPr>
            <a:endParaRPr lang="en-US" dirty="0"/>
          </a:p>
          <a:p>
            <a:pPr marL="0" indent="0" algn="ctr" eaLnBrk="1" hangingPunct="1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rgbClr val="00B05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What other examples can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9A7A18D-B8FB-4D18-9EE0-6756176C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344612"/>
          </a:xfrm>
        </p:spPr>
        <p:txBody>
          <a:bodyPr/>
          <a:lstStyle/>
          <a:p>
            <a:pPr eaLnBrk="1" hangingPunct="1"/>
            <a:r>
              <a:rPr lang="en-CA" altLang="en-US" sz="2400">
                <a:cs typeface="Arial" panose="020B0604020202020204" pitchFamily="34" charset="0"/>
              </a:rPr>
              <a:t>Concept 2: Light behaves differently when it encounters transparent, translucent, or opaque materials.</a:t>
            </a:r>
          </a:p>
        </p:txBody>
      </p:sp>
      <p:sp>
        <p:nvSpPr>
          <p:cNvPr id="36867" name="Content Placeholder 6">
            <a:extLst>
              <a:ext uri="{FF2B5EF4-FFF2-40B4-BE49-F238E27FC236}">
                <a16:creationId xmlns:a16="http://schemas.microsoft.com/office/drawing/2014/main" id="{D2F9A63B-848F-4F17-AF4E-1E863E633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12925"/>
            <a:ext cx="7886700" cy="4364038"/>
          </a:xfrm>
        </p:spPr>
        <p:txBody>
          <a:bodyPr/>
          <a:lstStyle/>
          <a:p>
            <a:pPr eaLnBrk="1" hangingPunct="1"/>
            <a:r>
              <a:rPr lang="en-CA" altLang="en-US" dirty="0"/>
              <a:t>A material can be transparent, translucent, or opaque depending on:</a:t>
            </a:r>
          </a:p>
          <a:p>
            <a:pPr lvl="1" eaLnBrk="1" hangingPunct="1"/>
            <a:r>
              <a:rPr lang="en-CA" altLang="en-US" dirty="0"/>
              <a:t>How much light it lets pass through</a:t>
            </a:r>
          </a:p>
          <a:p>
            <a:pPr lvl="1" eaLnBrk="1" hangingPunct="1"/>
            <a:r>
              <a:rPr lang="en-CA" altLang="en-US" dirty="0"/>
              <a:t>How the light behaves</a:t>
            </a:r>
          </a:p>
          <a:p>
            <a:pPr lvl="1" eaLnBrk="1" hangingPunct="1"/>
            <a:r>
              <a:rPr lang="en-CA" altLang="en-US" dirty="0"/>
              <a:t>If you can see through it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AA38E1-7EAD-4BD0-9D7B-06B69C19D4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5638" y="5937250"/>
            <a:ext cx="7832725" cy="4810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3.23: Light interacts with different materials in different ways.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2">
            <a:extLst>
              <a:ext uri="{FF2B5EF4-FFF2-40B4-BE49-F238E27FC236}">
                <a16:creationId xmlns:a16="http://schemas.microsoft.com/office/drawing/2014/main" id="{A37AA170-3DB2-4350-ACFA-0CC8AB4A3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84638"/>
            <a:ext cx="623728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3C163EF-DE7D-4E13-9DFA-120583C2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34461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Transparent Materials Transmit Light</a:t>
            </a:r>
          </a:p>
        </p:txBody>
      </p:sp>
      <p:sp>
        <p:nvSpPr>
          <p:cNvPr id="38915" name="Content Placeholder 6">
            <a:extLst>
              <a:ext uri="{FF2B5EF4-FFF2-40B4-BE49-F238E27FC236}">
                <a16:creationId xmlns:a16="http://schemas.microsoft.com/office/drawing/2014/main" id="{487257A9-45A1-4323-BAB5-E46C5EC98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52650"/>
            <a:ext cx="4086225" cy="4024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b="1" dirty="0"/>
              <a:t>Transparent materials</a:t>
            </a:r>
            <a:r>
              <a:rPr lang="en-CA" altLang="en-US" sz="2600" dirty="0"/>
              <a:t>:</a:t>
            </a:r>
          </a:p>
          <a:p>
            <a:pPr lvl="1" eaLnBrk="1" hangingPunct="1"/>
            <a:r>
              <a:rPr lang="en-CA" altLang="en-US" sz="2600" dirty="0"/>
              <a:t>Transmit almost all light rays</a:t>
            </a:r>
          </a:p>
          <a:p>
            <a:pPr lvl="1" eaLnBrk="1" hangingPunct="1"/>
            <a:r>
              <a:rPr lang="en-CA" altLang="en-US" sz="2600" dirty="0"/>
              <a:t>Objects can be seen clearly through them</a:t>
            </a:r>
          </a:p>
          <a:p>
            <a:pPr lvl="1" eaLnBrk="1" hangingPunct="1"/>
            <a:r>
              <a:rPr lang="en-CA" altLang="en-US" sz="2600" dirty="0"/>
              <a:t>Examples: clear glass, plastic, water, air</a:t>
            </a:r>
          </a:p>
          <a:p>
            <a:pPr lvl="1" eaLnBrk="1" hangingPunct="1"/>
            <a:endParaRPr lang="en-CA" altLang="en-US" sz="2600" dirty="0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C3103EA4-D9F5-42D2-B1AE-E2888328C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812925"/>
            <a:ext cx="38004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E5C4E-16F8-4F46-9AA9-F272D2A2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Transparent Materials Transmit 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5D402-C1B5-40C2-B143-26FAAC3B9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E.g. orange ski goggles: </a:t>
            </a:r>
          </a:p>
          <a:p>
            <a:pPr lvl="1"/>
            <a:r>
              <a:rPr lang="en-CA" dirty="0"/>
              <a:t>Orange light is transmitted but other colours are absorbed </a:t>
            </a:r>
          </a:p>
          <a:p>
            <a:pPr lvl="1"/>
            <a:r>
              <a:rPr lang="en-CA" dirty="0"/>
              <a:t>Considered transparent because image is clear, </a:t>
            </a:r>
            <a:r>
              <a:rPr lang="en-CA" b="1" i="1" dirty="0"/>
              <a:t>not </a:t>
            </a:r>
            <a:r>
              <a:rPr lang="en-CA" dirty="0"/>
              <a:t>blurry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61D9F3-80AC-40D7-9E6B-74C0228FB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7"/>
          <a:stretch/>
        </p:blipFill>
        <p:spPr bwMode="auto">
          <a:xfrm>
            <a:off x="4572000" y="3248724"/>
            <a:ext cx="4392015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 Amazing Ski Goggles For Kids From Toddler To Teen: 2022 Edition - Skiing  Kids">
            <a:extLst>
              <a:ext uri="{FF2B5EF4-FFF2-40B4-BE49-F238E27FC236}">
                <a16:creationId xmlns:a16="http://schemas.microsoft.com/office/drawing/2014/main" id="{4FE675C8-A3BC-44F3-ABCC-C59B28B0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6" y="3248724"/>
            <a:ext cx="4209134" cy="280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7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3A0BAB7-899B-4FA9-9025-A58FF29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8AF5C76-55EE-4777-8E9B-7425444B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b="1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8000" b="1">
                <a:latin typeface="The Hand" panose="03070502030502020204" pitchFamily="66" charset="0"/>
              </a:rPr>
              <a:t>Light  </a:t>
            </a:r>
            <a:r>
              <a:rPr lang="en-US" altLang="en-US" sz="8000" b="1"/>
              <a:t>is</a:t>
            </a:r>
            <a:r>
              <a:rPr lang="en-US" altLang="en-US" sz="8000" b="1">
                <a:latin typeface="The Hand" panose="03070502030502020204" pitchFamily="66" charset="0"/>
              </a:rPr>
              <a:t>  </a:t>
            </a:r>
            <a:r>
              <a:rPr lang="en-US" altLang="en-US" sz="8000" b="1">
                <a:latin typeface="Harlow Solid Italic" panose="04030604020F02020D02" pitchFamily="82" charset="0"/>
              </a:rPr>
              <a:t>w</a:t>
            </a:r>
            <a:r>
              <a:rPr lang="en-US" altLang="en-US" sz="8000">
                <a:latin typeface="Harlow Solid Italic" panose="04030604020F02020D02" pitchFamily="82" charset="0"/>
              </a:rPr>
              <a:t>eird.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What questions do you have based on observations you make in the following pictures?</a:t>
            </a:r>
            <a:endParaRPr lang="en-CA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BB73CA01-166D-4A6D-A227-517A4448E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962150"/>
            <a:ext cx="4067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D8216DDE-8623-4C49-BBD9-77DFD4A3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34461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Translucent Materials Scatter Light</a:t>
            </a:r>
          </a:p>
        </p:txBody>
      </p:sp>
      <p:sp>
        <p:nvSpPr>
          <p:cNvPr id="40964" name="Content Placeholder 6">
            <a:extLst>
              <a:ext uri="{FF2B5EF4-FFF2-40B4-BE49-F238E27FC236}">
                <a16:creationId xmlns:a16="http://schemas.microsoft.com/office/drawing/2014/main" id="{F878F97E-E95F-4650-9BB9-7EEBE1348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12925"/>
            <a:ext cx="4086225" cy="43640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b="1" dirty="0"/>
              <a:t>Translucent materials</a:t>
            </a:r>
            <a:r>
              <a:rPr lang="en-CA" altLang="en-US" sz="2600" dirty="0"/>
              <a:t>:</a:t>
            </a:r>
          </a:p>
          <a:p>
            <a:pPr lvl="1" eaLnBrk="1" hangingPunct="1"/>
            <a:r>
              <a:rPr lang="en-CA" altLang="en-US" sz="2600" dirty="0"/>
              <a:t>Allow most light to pass through them</a:t>
            </a:r>
          </a:p>
          <a:p>
            <a:pPr lvl="1" eaLnBrk="1" hangingPunct="1"/>
            <a:r>
              <a:rPr lang="en-CA" altLang="en-US" sz="2600" dirty="0"/>
              <a:t>Light is scatters in many directions as it passes through</a:t>
            </a:r>
          </a:p>
          <a:p>
            <a:pPr lvl="1" eaLnBrk="1" hangingPunct="1"/>
            <a:r>
              <a:rPr lang="en-CA" altLang="en-US" sz="2600" dirty="0"/>
              <a:t>Objects seen through them are blurry</a:t>
            </a:r>
          </a:p>
          <a:p>
            <a:pPr lvl="1" eaLnBrk="1" hangingPunct="1"/>
            <a:r>
              <a:rPr lang="en-CA" altLang="en-US" sz="2600" dirty="0"/>
              <a:t>Examples: frosted plastic, waxed paper</a:t>
            </a:r>
          </a:p>
          <a:p>
            <a:pPr lvl="1" eaLnBrk="1" hangingPunct="1"/>
            <a:endParaRPr lang="en-CA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>
            <a:extLst>
              <a:ext uri="{FF2B5EF4-FFF2-40B4-BE49-F238E27FC236}">
                <a16:creationId xmlns:a16="http://schemas.microsoft.com/office/drawing/2014/main" id="{D8AFEAEF-DFA1-4EBD-AC6B-B30587E66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76425"/>
            <a:ext cx="39433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1FBB320E-59CE-4D79-B9F3-9A90E2F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344612"/>
          </a:xfrm>
        </p:spPr>
        <p:txBody>
          <a:bodyPr/>
          <a:lstStyle/>
          <a:p>
            <a:pPr eaLnBrk="1" hangingPunct="1"/>
            <a:r>
              <a:rPr lang="en-CA" altLang="en-US" sz="2800">
                <a:cs typeface="Arial" panose="020B0604020202020204" pitchFamily="34" charset="0"/>
              </a:rPr>
              <a:t>Opaque Materials Reflect and Absorb Light</a:t>
            </a:r>
          </a:p>
        </p:txBody>
      </p:sp>
      <p:sp>
        <p:nvSpPr>
          <p:cNvPr id="43012" name="Content Placeholder 6">
            <a:extLst>
              <a:ext uri="{FF2B5EF4-FFF2-40B4-BE49-F238E27FC236}">
                <a16:creationId xmlns:a16="http://schemas.microsoft.com/office/drawing/2014/main" id="{78406C3E-29E9-4110-BD27-6916D246B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76425"/>
            <a:ext cx="3943350" cy="4300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b="1" dirty="0"/>
              <a:t>Opaque materials</a:t>
            </a:r>
            <a:r>
              <a:rPr lang="en-CA" altLang="en-US" sz="2600" dirty="0"/>
              <a:t>:</a:t>
            </a:r>
          </a:p>
          <a:p>
            <a:pPr lvl="1" eaLnBrk="1" hangingPunct="1"/>
            <a:r>
              <a:rPr lang="en-CA" altLang="en-US" sz="2600" dirty="0"/>
              <a:t>Reflect and absorb light</a:t>
            </a:r>
          </a:p>
          <a:p>
            <a:pPr lvl="1" eaLnBrk="1" hangingPunct="1"/>
            <a:r>
              <a:rPr lang="en-CA" altLang="en-US" sz="2600" dirty="0"/>
              <a:t>Do not allow any light to pass through them</a:t>
            </a:r>
          </a:p>
          <a:p>
            <a:pPr lvl="1" eaLnBrk="1" hangingPunct="1"/>
            <a:r>
              <a:rPr lang="en-CA" altLang="en-US" sz="2600" dirty="0"/>
              <a:t>Objects cannot be seen through them</a:t>
            </a:r>
          </a:p>
          <a:p>
            <a:pPr lvl="1" eaLnBrk="1" hangingPunct="1"/>
            <a:r>
              <a:rPr lang="en-CA" altLang="en-US" sz="2600" dirty="0"/>
              <a:t>Examples: wood, metal,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C336194-0750-4358-9722-379C62F4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9092A9-9BE9-466D-A373-697FFA15B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8800"/>
            <a:ext cx="4629150" cy="4348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800" dirty="0"/>
              <a:t>Choose a material from your daily life.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800" dirty="0"/>
              <a:t>Is the material transparent, translucent, or opaque? How could you confirm your decisions?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800" dirty="0"/>
              <a:t>Explain how the material’s interaction with light is related to its function.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36128-22FE-4CC2-A2DA-82092C8F7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22" r="33937" b="17142"/>
          <a:stretch/>
        </p:blipFill>
        <p:spPr>
          <a:xfrm>
            <a:off x="5643563" y="2169319"/>
            <a:ext cx="2605087" cy="2605087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2D3060C4-462B-43DF-91B7-41AE4EE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/>
              <a:t>Discussion Questions</a:t>
            </a:r>
          </a:p>
        </p:txBody>
      </p:sp>
      <p:sp>
        <p:nvSpPr>
          <p:cNvPr id="47107" name="Content Placeholder 4">
            <a:extLst>
              <a:ext uri="{FF2B5EF4-FFF2-40B4-BE49-F238E27FC236}">
                <a16:creationId xmlns:a16="http://schemas.microsoft.com/office/drawing/2014/main" id="{F40028E0-18B6-45E3-B39D-5ACCD1634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86050"/>
            <a:ext cx="4057650" cy="3490913"/>
          </a:xfrm>
        </p:spPr>
        <p:txBody>
          <a:bodyPr/>
          <a:lstStyle/>
          <a:p>
            <a:pPr eaLnBrk="1" hangingPunct="1"/>
            <a:r>
              <a:rPr lang="en-CA" altLang="en-US" sz="2800"/>
              <a:t>Some jellyfish are transparent. How might this affect their ability to survive?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620EA-7504-4A50-ABD8-4BAA95FDF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" r="3008"/>
          <a:stretch/>
        </p:blipFill>
        <p:spPr>
          <a:xfrm>
            <a:off x="5133975" y="2019300"/>
            <a:ext cx="2962275" cy="2962275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34A43F1-E23A-4DE0-93A7-F8CCBD71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4113"/>
          </a:xfrm>
        </p:spPr>
        <p:txBody>
          <a:bodyPr/>
          <a:lstStyle/>
          <a:p>
            <a:pPr eaLnBrk="1" hangingPunct="1"/>
            <a:r>
              <a:rPr lang="en-CA" altLang="en-US" sz="2600"/>
              <a:t>Summary: How does light behave when it encounters different materials and surfaces?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3956F7FD-8D65-41B4-A9AA-99559A702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09750"/>
            <a:ext cx="3790950" cy="4538663"/>
          </a:xfrm>
        </p:spPr>
        <p:txBody>
          <a:bodyPr/>
          <a:lstStyle/>
          <a:p>
            <a:pPr eaLnBrk="1" hangingPunct="1"/>
            <a:r>
              <a:rPr lang="en-CA" altLang="en-US" sz="2800"/>
              <a:t>Light can be reflected, absorbed, transmitted, or refracted.</a:t>
            </a:r>
          </a:p>
          <a:p>
            <a:pPr eaLnBrk="1" hangingPunct="1"/>
            <a:r>
              <a:rPr lang="en-CA" altLang="en-US" sz="2800"/>
              <a:t>Light behaves different when it encounters transparent, translucent, or opaque materials.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548F0-C735-4479-A618-FECCC8905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" r="462"/>
          <a:stretch/>
        </p:blipFill>
        <p:spPr>
          <a:xfrm>
            <a:off x="4842527" y="2009609"/>
            <a:ext cx="2276641" cy="2276641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4ED22-BE64-4F13-B2C9-5431647FF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8" r="3008"/>
          <a:stretch/>
        </p:blipFill>
        <p:spPr>
          <a:xfrm>
            <a:off x="6090083" y="3567030"/>
            <a:ext cx="2058170" cy="205817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9509D4A-B9E6-4F5C-B807-183CDFB9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ED3FEAF-7AC9-4A0C-8700-2F61CA3A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sh Kapoor on the Power of Concave Mirrors | COBO Social">
            <a:extLst>
              <a:ext uri="{FF2B5EF4-FFF2-40B4-BE49-F238E27FC236}">
                <a16:creationId xmlns:a16="http://schemas.microsoft.com/office/drawing/2014/main" id="{B515B84E-FE7D-4F25-9151-5C85D38D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0"/>
            <a:ext cx="664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C2C2A41-91A7-4096-BD49-7D8001BF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5D28AB9-D140-452E-A8E5-9C1E9229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AC0EE34-5DA8-4D9A-BC3C-0C240EC0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1307</Words>
  <Application>Microsoft Office PowerPoint</Application>
  <PresentationFormat>On-screen Show (4:3)</PresentationFormat>
  <Paragraphs>155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Aharoni</vt:lpstr>
      <vt:lpstr>Arial</vt:lpstr>
      <vt:lpstr>Calibri</vt:lpstr>
      <vt:lpstr>Harlow Solid Italic</vt:lpstr>
      <vt:lpstr>The Hand</vt:lpstr>
      <vt:lpstr>Times New Roman</vt:lpstr>
      <vt:lpstr>Office Theme</vt:lpstr>
      <vt:lpstr>PowerPoint Presentation</vt:lpstr>
      <vt:lpstr>UNIT 3 Energy can be transferred as both a particle and a wave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3.3: How does light behave when it encounters different materials and surfaces?</vt:lpstr>
      <vt:lpstr>Concept 1: Light can be reflected, absorbed, transmitted, or refracted.</vt:lpstr>
      <vt:lpstr>Reflection: Light Bounces Off</vt:lpstr>
      <vt:lpstr>Reflection Off an Extremely Smooth Surface</vt:lpstr>
      <vt:lpstr>Reflection Off a Rough Surface</vt:lpstr>
      <vt:lpstr>Absorption: Light Energy is Trapped</vt:lpstr>
      <vt:lpstr>Absorption: Light Energy is Trapped</vt:lpstr>
      <vt:lpstr>Case Study: Chlorophylls</vt:lpstr>
      <vt:lpstr>Case Study: Glow-in-the-dark Eyes</vt:lpstr>
      <vt:lpstr>Case Study: Glow-in-the-dark Eyes</vt:lpstr>
      <vt:lpstr>Case Study: Glow-in-the-dark Eyes</vt:lpstr>
      <vt:lpstr>Transmission: Light Passes Through</vt:lpstr>
      <vt:lpstr>Refraction: The Path of Light Bends</vt:lpstr>
      <vt:lpstr>Discussion Questions</vt:lpstr>
      <vt:lpstr>Classifying Colour</vt:lpstr>
      <vt:lpstr>Classifying Colour</vt:lpstr>
      <vt:lpstr>Concept 2: Light behaves differently when it encounters transparent, translucent, or opaque materials.</vt:lpstr>
      <vt:lpstr>Transparent Materials Transmit Light</vt:lpstr>
      <vt:lpstr>Transparent Materials Transmit Light</vt:lpstr>
      <vt:lpstr>Translucent Materials Scatter Light</vt:lpstr>
      <vt:lpstr>Opaque Materials Reflect and Absorb Light</vt:lpstr>
      <vt:lpstr>Discussion Questions</vt:lpstr>
      <vt:lpstr>Discussion Questions</vt:lpstr>
      <vt:lpstr>Summary: How does light behave when it encounters different materials and surfaces?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Au</dc:creator>
  <cp:lastModifiedBy>Linda Au</cp:lastModifiedBy>
  <cp:revision>9</cp:revision>
  <dcterms:created xsi:type="dcterms:W3CDTF">2020-11-12T19:07:10Z</dcterms:created>
  <dcterms:modified xsi:type="dcterms:W3CDTF">2022-01-18T23:22:05Z</dcterms:modified>
</cp:coreProperties>
</file>