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sldIdLst>
    <p:sldId id="292" r:id="rId2"/>
    <p:sldId id="257" r:id="rId3"/>
    <p:sldId id="310" r:id="rId4"/>
    <p:sldId id="262" r:id="rId5"/>
    <p:sldId id="279" r:id="rId6"/>
    <p:sldId id="300" r:id="rId7"/>
    <p:sldId id="316" r:id="rId8"/>
    <p:sldId id="280" r:id="rId9"/>
    <p:sldId id="302" r:id="rId10"/>
    <p:sldId id="317" r:id="rId11"/>
    <p:sldId id="318" r:id="rId12"/>
    <p:sldId id="319" r:id="rId13"/>
    <p:sldId id="294" r:id="rId14"/>
    <p:sldId id="281" r:id="rId15"/>
    <p:sldId id="282" r:id="rId16"/>
    <p:sldId id="283" r:id="rId17"/>
    <p:sldId id="284" r:id="rId18"/>
    <p:sldId id="285" r:id="rId19"/>
    <p:sldId id="286" r:id="rId20"/>
    <p:sldId id="313" r:id="rId21"/>
    <p:sldId id="314" r:id="rId22"/>
    <p:sldId id="268" r:id="rId23"/>
    <p:sldId id="270" r:id="rId24"/>
    <p:sldId id="277" r:id="rId25"/>
    <p:sldId id="278" r:id="rId26"/>
    <p:sldId id="293" r:id="rId27"/>
    <p:sldId id="261" r:id="rId28"/>
    <p:sldId id="271" r:id="rId29"/>
    <p:sldId id="287" r:id="rId30"/>
    <p:sldId id="272" r:id="rId31"/>
    <p:sldId id="273" r:id="rId32"/>
    <p:sldId id="288" r:id="rId33"/>
    <p:sldId id="274" r:id="rId34"/>
    <p:sldId id="275" r:id="rId35"/>
    <p:sldId id="289" r:id="rId36"/>
    <p:sldId id="312" r:id="rId37"/>
    <p:sldId id="290" r:id="rId38"/>
    <p:sldId id="309" r:id="rId39"/>
    <p:sldId id="276" r:id="rId40"/>
    <p:sldId id="269" r:id="rId41"/>
    <p:sldId id="303" r:id="rId42"/>
    <p:sldId id="311" r:id="rId43"/>
    <p:sldId id="315" r:id="rId44"/>
    <p:sldId id="296" r:id="rId45"/>
    <p:sldId id="308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6"/>
    <p:restoredTop sz="92132" autoAdjust="0"/>
  </p:normalViewPr>
  <p:slideViewPr>
    <p:cSldViewPr snapToGrid="0" snapToObjects="1">
      <p:cViewPr varScale="1">
        <p:scale>
          <a:sx n="78" d="100"/>
          <a:sy n="78" d="100"/>
        </p:scale>
        <p:origin x="18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2465E5-C691-4C7D-A9D9-96C7DBC63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7CC68-F7BF-4ED6-B59F-DF90F2C8BB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01132A-3EC4-440C-AB2D-EDDEAD9CB022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AFBB595-9939-4FE5-ABBE-B199C2A773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C864157-08C0-4C78-9643-277E7EAA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391FF-6D2A-45A3-B6A1-CACF651B40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5D280-B985-4CF9-A7D7-0CD6FAECF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089EED-5F4C-4326-BF63-D09AB7C7C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B2C4CFA-D023-43F5-88E1-9F6F06622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F0E03BB-FB0A-480A-ADBD-900490D3A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D2531ED-7FC1-40CD-BE96-899E2405D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78B89E-BE4E-443E-975D-CD847309CC7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2F2B8ABA-A172-4AA3-B98B-5A352DB413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6A44F965-545A-4F53-AF76-E3A7C6D818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vegetative propagation: asexual reproduction of a plant form a part of its roots, stems, or leaves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clone: an exact copy of a cell or organism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99B3A5DB-7874-4E54-84B9-49C4F4D6B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792FF9-8E2F-4C24-BB96-8F1E5D2E52B3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E64584B9-D782-4495-9A52-93B58E85CE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8839D36E-5D90-48FD-9330-A76AFFA70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7D7519BE-2957-4FB7-AE39-7E01768F9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A9777E2-A366-4203-B9A2-2083B8D2269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65D77058-0652-443E-8864-9D731C1C34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82797B3A-5257-450B-93B2-8D33B19438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Top: creeping buttercup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Bottom: strwaberry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ECDF4DF9-04B5-471D-9D08-4E42B05A3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2BF0D3-4466-4E28-AA55-C56858FAA19F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77DBD833-024C-45A5-9BD2-EC4ED9F42D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626F4FDC-45CD-42B3-A8C0-A539DEDC41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88BE6A0A-1A74-4994-A77A-E00C2851C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43356B-A039-4848-9412-5EEB3A0B48E9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699A5488-8BA4-4BF0-BB25-5911949123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79A22B4C-33AC-47CA-9A33-E059BFE609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868F5551-B310-481C-867D-70E5BD3DC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F520D5-64DF-4545-85AB-1F4B56A2662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B2C4CFA-D023-43F5-88E1-9F6F06622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F0E03BB-FB0A-480A-ADBD-900490D3A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D2531ED-7FC1-40CD-BE96-899E2405D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78B89E-BE4E-443E-975D-CD847309CC7A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490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Number of chromosomes remains the same</a:t>
            </a:r>
          </a:p>
          <a:p>
            <a:r>
              <a:rPr lang="en-CA" dirty="0"/>
              <a:t>What changes is the amount of DNA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89EED-5F4C-4326-BF63-D09AB7C7C873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3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B751DE4E-75C3-4DA9-8B53-667F787395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034C96E2-93F9-464D-948E-336CAEAC83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binary fission: a type of asexual reproduction in which a cell splits into two daughter cells that have identical genetic information (DNA)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730D815B-B9D2-40C4-8CE8-CA7B2E59F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22120AA-8E0B-4526-84BA-23D264F78AA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6851617-734F-4EEC-80DC-7DCF1D8974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4CFE170-98B3-489F-B30C-55A1955472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binary fission: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187A7B4-4108-4828-952D-E414E03C3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503F91-49B0-4035-87F8-B1EE0F09320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F6421E2-2FA2-4A2C-B4BC-1B448510C3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2DC6E3F-E8E4-49B4-938E-EE4ACE8FA3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binary fission: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525B28A-D34E-4B25-8BB4-04ED62C87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4488FD9-194E-4C38-806F-2FD9144F24B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E0BF418-59E4-41B7-B45E-A8CAD5F0FC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18B5965-71C5-41BC-A256-87ACF1F8E6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binary fission: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79F8B2B3-FDF5-495F-B416-93B48ACD5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D59F2D3-73F9-4F6B-8660-772C61731FC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F0378B80-6999-451C-A617-3583E8115A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444761B9-F5E0-43D2-969D-7334E18D05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budding: a type of asexual reproduction that involves the formation of an outgrowth, or bud, from a parent cell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51D06C8-E871-46A3-A95A-6AEDB7380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B226F29-DD9B-4028-9E2D-CEE64F5D689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850FD5F9-3384-4EDC-B57D-614053D154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307A9FF6-1C17-4B5A-9245-60E632D326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0E2F1829-8A82-46DD-8FF8-B28DE9025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E61FE7-6081-4BD6-994D-F529832E729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870A0050-534E-4561-B6AB-7853C1ABF0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81771AB7-F47C-48E7-8C8E-6430FF5FC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spore: a structure that produces a new organism by asexual reproduction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D833F2A-E6D4-4AFD-AF0C-DA0FACD9A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93C75E-199B-4B40-AEB4-33FCDBE26CD7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57DBB1C5-75CD-4EEF-B8B4-4A039CB8BA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A4C2108C-B9FF-4E8E-ABC9-F83606E281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F59F1A5-0617-4B96-AB74-4EE157FDD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95E236-F183-4827-8B0F-C904C4E164EC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41E7C-A1DF-427A-94FD-9EF03B6EE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649AE-E59C-4F33-96EB-36B347CB8BA2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87A6-E20D-42D0-874C-2F5FF1DB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A26D-7710-4BAA-AE0B-399AAA8E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DF29-DF0A-43CE-919D-7483229EE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88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ECA4F-9A6A-4F61-A2EF-ED65AF9E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9648-E4D8-48BD-977F-8AA5F6918626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19DFD-23DF-4180-BC5C-A8348F05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029-7A5A-4836-A3ED-C2B8EC83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C991B-A4F3-4269-9A22-A49B5D5E5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0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DEFE7-15E4-4786-ACC8-69A9B7460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AC16-0EC7-4EE2-BC8F-D6CB2DD59883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A526C-9B61-4EC4-B999-2527F985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68069-D4B1-4330-8F22-8D2ED3D8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069B-FA18-4225-8EE9-9D8EFB353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74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DCF21-5CB7-4F2D-8133-751FAA8A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4743-4D4E-45A1-B207-A832F796522C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CA8C9-4FC2-4B03-8E7C-46856AE8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D5CD4-5197-421F-BF8F-65EB713B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C6697-E036-45D4-9032-D18BC5D6A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94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17C50-1FFF-4708-AE37-F5707F3D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B672-163A-4E75-B4D3-5179AE06776B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4F7B0-AE18-4393-96F5-87A2DE69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AAEFA-E6D1-4DB2-851E-7F8E754B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A930-2D04-410D-943A-C1D12F700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63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7D2BA6-8464-4200-B8CB-A04BFC55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881C1-DD11-4D76-ADC1-3E34EA86127F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7AC9B7-9C46-4465-93DF-082C3EF95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8B3F7D-0A00-4D7B-AFEF-1729A945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EF5C-ADC7-4837-A4E7-2D33418CF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08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D8D1A1-0F9B-4128-B06E-5B29E267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F2E3C-A444-43B7-8919-7A939554B560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8C049D-5D16-4290-ABA1-6F6E1EEC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D7BEA5-4D8E-4864-AE29-ACA838B9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9306-468F-411C-9F8F-220726BBD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7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6DD157-9A34-492A-920F-B0306129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7180-FCDD-4B02-8156-BE822509B639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1B57C0-F49D-4661-A81F-86F75724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1225CF-8FC2-416B-9F8F-15665F6F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92430-0292-4F16-9DDE-90222726C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64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977CB31-0CE8-468B-863A-1D8F8942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3B85-0309-48CC-AFC5-AD1A8EEA3B61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A5A233-D258-41BC-B81D-A12D5D94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19F2504-E615-4034-86EB-AD6F127D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38F9-C7C8-4568-AB5A-E7A518865D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31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37657C-E9F7-4717-B53A-7E1500BB9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7776F-DB8D-4EE3-A951-9126F3EB833B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2081B8-A3B5-48AB-8D63-D80178C4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3F9121-04A7-4AFC-8CA9-F90B1CAF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50AB-3FC7-450F-8723-BFB038B6F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43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6290B5-CCF7-4AA0-94D3-1EE3015C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DD7D-930D-439C-8BB8-02B531F54EAC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7CFFAF-7BF6-4DCA-B606-93BE5951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9815D9-1B74-42CC-9869-2A33BF02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918C-04C6-4DDA-88BC-B85715E1B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50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22E97B05-E098-4862-B2FC-3A0D03A110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2CBE16E-1908-405A-B5E8-396DD9B1E3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E61A441-CE4F-4664-AAAF-950FCADE77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1B4D6-3F58-4953-8C87-CA25A721C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Times New Roman Regular" charset="0"/>
              </a:defRPr>
            </a:lvl1pPr>
          </a:lstStyle>
          <a:p>
            <a:pPr>
              <a:defRPr/>
            </a:pPr>
            <a:fld id="{C0EF1AC5-A7DC-4FB8-8051-B35F3218E494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E873B-9F9E-4E74-BDCC-F891CBB1F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Times New Roman Regular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C373E-3C23-4AB1-B539-1D3CD075D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 Regular"/>
              </a:defRPr>
            </a:lvl1pPr>
          </a:lstStyle>
          <a:p>
            <a:pPr>
              <a:defRPr/>
            </a:pPr>
            <a:fld id="{BBE82377-70BD-4061-9C80-3A2CDC0D9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 Bold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panose="020B07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panose="020B07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panose="020B07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panose="020B07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panose="020B07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panose="020B07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panose="020B07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old" panose="020B07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 Regular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 Regular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 Regular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 Regular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yberbridge.mcb.harvard.edu/mitosis_2.html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cz1FOWw0Cg?feature=oembed" TargetMode="External"/><Relationship Id="rId4" Type="http://schemas.openxmlformats.org/officeDocument/2006/relationships/hyperlink" Target="https://www.youtube.com/embed/gcz1FOWw0Cg?start=0&amp;end=24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A4C76F-6B27-4A80-A39A-5E86FD70F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03788"/>
            <a:ext cx="6858000" cy="9636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BC Science Connections 9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Unit 1: The continuity of life depends on cells being derived from cells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7D270B03-CFE1-43CC-9494-12833176B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655638"/>
            <a:ext cx="78168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EC2A-9F3F-AA76-CB48-96B2DA29D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FA741-1E24-55B1-29DB-1B0835D4F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068B978-C5B5-9F34-84BB-BC456575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518" y="6176963"/>
            <a:ext cx="7831388" cy="378005"/>
          </a:xfrm>
        </p:spPr>
        <p:txBody>
          <a:bodyPr/>
          <a:lstStyle/>
          <a:p>
            <a:pPr>
              <a:defRPr/>
            </a:pPr>
            <a:r>
              <a:rPr lang="en-US" dirty="0"/>
              <a:t>https://datbootcamp.com/biology-strategy/chromosome-and-chromatid-numbers-during-mitosis-and-meiosis/</a:t>
            </a:r>
          </a:p>
        </p:txBody>
      </p:sp>
      <p:pic>
        <p:nvPicPr>
          <p:cNvPr id="7" name="Picture 6" descr="http://academic.emporia.edu/mooredwi/genetics/pr3-4a.gif">
            <a:extLst>
              <a:ext uri="{FF2B5EF4-FFF2-40B4-BE49-F238E27FC236}">
                <a16:creationId xmlns:a16="http://schemas.microsoft.com/office/drawing/2014/main" id="{302D855B-9297-B35B-AB4D-4ED8C1F8C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/>
          <a:stretch/>
        </p:blipFill>
        <p:spPr bwMode="auto">
          <a:xfrm>
            <a:off x="1740518" y="1628217"/>
            <a:ext cx="5662963" cy="42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B41A5F-8326-9D19-9794-EBEF12E7CB59}"/>
              </a:ext>
            </a:extLst>
          </p:cNvPr>
          <p:cNvSpPr txBox="1"/>
          <p:nvPr/>
        </p:nvSpPr>
        <p:spPr>
          <a:xfrm>
            <a:off x="526427" y="577936"/>
            <a:ext cx="8371003" cy="461665"/>
          </a:xfrm>
          <a:custGeom>
            <a:avLst/>
            <a:gdLst>
              <a:gd name="connsiteX0" fmla="*/ 0 w 7036226"/>
              <a:gd name="connsiteY0" fmla="*/ 0 h 369332"/>
              <a:gd name="connsiteX1" fmla="*/ 639657 w 7036226"/>
              <a:gd name="connsiteY1" fmla="*/ 0 h 369332"/>
              <a:gd name="connsiteX2" fmla="*/ 1138589 w 7036226"/>
              <a:gd name="connsiteY2" fmla="*/ 0 h 369332"/>
              <a:gd name="connsiteX3" fmla="*/ 1567159 w 7036226"/>
              <a:gd name="connsiteY3" fmla="*/ 0 h 369332"/>
              <a:gd name="connsiteX4" fmla="*/ 2347541 w 7036226"/>
              <a:gd name="connsiteY4" fmla="*/ 0 h 369332"/>
              <a:gd name="connsiteX5" fmla="*/ 2916836 w 7036226"/>
              <a:gd name="connsiteY5" fmla="*/ 0 h 369332"/>
              <a:gd name="connsiteX6" fmla="*/ 3556492 w 7036226"/>
              <a:gd name="connsiteY6" fmla="*/ 0 h 369332"/>
              <a:gd name="connsiteX7" fmla="*/ 4196149 w 7036226"/>
              <a:gd name="connsiteY7" fmla="*/ 0 h 369332"/>
              <a:gd name="connsiteX8" fmla="*/ 4765444 w 7036226"/>
              <a:gd name="connsiteY8" fmla="*/ 0 h 369332"/>
              <a:gd name="connsiteX9" fmla="*/ 5475463 w 7036226"/>
              <a:gd name="connsiteY9" fmla="*/ 0 h 369332"/>
              <a:gd name="connsiteX10" fmla="*/ 6185482 w 7036226"/>
              <a:gd name="connsiteY10" fmla="*/ 0 h 369332"/>
              <a:gd name="connsiteX11" fmla="*/ 7036226 w 7036226"/>
              <a:gd name="connsiteY11" fmla="*/ 0 h 369332"/>
              <a:gd name="connsiteX12" fmla="*/ 7036226 w 7036226"/>
              <a:gd name="connsiteY12" fmla="*/ 369332 h 369332"/>
              <a:gd name="connsiteX13" fmla="*/ 6607656 w 7036226"/>
              <a:gd name="connsiteY13" fmla="*/ 369332 h 369332"/>
              <a:gd name="connsiteX14" fmla="*/ 5827274 w 7036226"/>
              <a:gd name="connsiteY14" fmla="*/ 369332 h 369332"/>
              <a:gd name="connsiteX15" fmla="*/ 5328342 w 7036226"/>
              <a:gd name="connsiteY15" fmla="*/ 369332 h 369332"/>
              <a:gd name="connsiteX16" fmla="*/ 4899772 w 7036226"/>
              <a:gd name="connsiteY16" fmla="*/ 369332 h 369332"/>
              <a:gd name="connsiteX17" fmla="*/ 4119390 w 7036226"/>
              <a:gd name="connsiteY17" fmla="*/ 369332 h 369332"/>
              <a:gd name="connsiteX18" fmla="*/ 3409371 w 7036226"/>
              <a:gd name="connsiteY18" fmla="*/ 369332 h 369332"/>
              <a:gd name="connsiteX19" fmla="*/ 2628990 w 7036226"/>
              <a:gd name="connsiteY19" fmla="*/ 369332 h 369332"/>
              <a:gd name="connsiteX20" fmla="*/ 1918971 w 7036226"/>
              <a:gd name="connsiteY20" fmla="*/ 369332 h 369332"/>
              <a:gd name="connsiteX21" fmla="*/ 1349676 w 7036226"/>
              <a:gd name="connsiteY21" fmla="*/ 369332 h 369332"/>
              <a:gd name="connsiteX22" fmla="*/ 921106 w 7036226"/>
              <a:gd name="connsiteY22" fmla="*/ 369332 h 369332"/>
              <a:gd name="connsiteX23" fmla="*/ 0 w 7036226"/>
              <a:gd name="connsiteY23" fmla="*/ 369332 h 369332"/>
              <a:gd name="connsiteX24" fmla="*/ 0 w 7036226"/>
              <a:gd name="connsiteY2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6226" h="369332" fill="none" extrusionOk="0">
                <a:moveTo>
                  <a:pt x="0" y="0"/>
                </a:moveTo>
                <a:cubicBezTo>
                  <a:pt x="267211" y="16346"/>
                  <a:pt x="400779" y="-21234"/>
                  <a:pt x="639657" y="0"/>
                </a:cubicBezTo>
                <a:cubicBezTo>
                  <a:pt x="878535" y="21234"/>
                  <a:pt x="897590" y="-8820"/>
                  <a:pt x="1138589" y="0"/>
                </a:cubicBezTo>
                <a:cubicBezTo>
                  <a:pt x="1379588" y="8820"/>
                  <a:pt x="1459427" y="-18400"/>
                  <a:pt x="1567159" y="0"/>
                </a:cubicBezTo>
                <a:cubicBezTo>
                  <a:pt x="1674891" y="18400"/>
                  <a:pt x="2046411" y="-36092"/>
                  <a:pt x="2347541" y="0"/>
                </a:cubicBezTo>
                <a:cubicBezTo>
                  <a:pt x="2648671" y="36092"/>
                  <a:pt x="2660369" y="2114"/>
                  <a:pt x="2916836" y="0"/>
                </a:cubicBezTo>
                <a:cubicBezTo>
                  <a:pt x="3173303" y="-2114"/>
                  <a:pt x="3323351" y="8919"/>
                  <a:pt x="3556492" y="0"/>
                </a:cubicBezTo>
                <a:cubicBezTo>
                  <a:pt x="3789633" y="-8919"/>
                  <a:pt x="3881761" y="-13633"/>
                  <a:pt x="4196149" y="0"/>
                </a:cubicBezTo>
                <a:cubicBezTo>
                  <a:pt x="4510537" y="13633"/>
                  <a:pt x="4610483" y="-27379"/>
                  <a:pt x="4765444" y="0"/>
                </a:cubicBezTo>
                <a:cubicBezTo>
                  <a:pt x="4920405" y="27379"/>
                  <a:pt x="5293538" y="-17568"/>
                  <a:pt x="5475463" y="0"/>
                </a:cubicBezTo>
                <a:cubicBezTo>
                  <a:pt x="5657388" y="17568"/>
                  <a:pt x="5885824" y="26789"/>
                  <a:pt x="6185482" y="0"/>
                </a:cubicBezTo>
                <a:cubicBezTo>
                  <a:pt x="6485140" y="-26789"/>
                  <a:pt x="6789609" y="-26052"/>
                  <a:pt x="7036226" y="0"/>
                </a:cubicBezTo>
                <a:cubicBezTo>
                  <a:pt x="7018146" y="138456"/>
                  <a:pt x="7042639" y="206846"/>
                  <a:pt x="7036226" y="369332"/>
                </a:cubicBezTo>
                <a:cubicBezTo>
                  <a:pt x="6941921" y="368904"/>
                  <a:pt x="6735110" y="372976"/>
                  <a:pt x="6607656" y="369332"/>
                </a:cubicBezTo>
                <a:cubicBezTo>
                  <a:pt x="6480202" y="365689"/>
                  <a:pt x="6206850" y="400781"/>
                  <a:pt x="5827274" y="369332"/>
                </a:cubicBezTo>
                <a:cubicBezTo>
                  <a:pt x="5447698" y="337883"/>
                  <a:pt x="5508557" y="387655"/>
                  <a:pt x="5328342" y="369332"/>
                </a:cubicBezTo>
                <a:cubicBezTo>
                  <a:pt x="5148127" y="351009"/>
                  <a:pt x="5097163" y="381291"/>
                  <a:pt x="4899772" y="369332"/>
                </a:cubicBezTo>
                <a:cubicBezTo>
                  <a:pt x="4702381" y="357374"/>
                  <a:pt x="4344743" y="359916"/>
                  <a:pt x="4119390" y="369332"/>
                </a:cubicBezTo>
                <a:cubicBezTo>
                  <a:pt x="3894037" y="378748"/>
                  <a:pt x="3641005" y="350786"/>
                  <a:pt x="3409371" y="369332"/>
                </a:cubicBezTo>
                <a:cubicBezTo>
                  <a:pt x="3177737" y="387878"/>
                  <a:pt x="2833165" y="353493"/>
                  <a:pt x="2628990" y="369332"/>
                </a:cubicBezTo>
                <a:cubicBezTo>
                  <a:pt x="2424815" y="385171"/>
                  <a:pt x="2205637" y="373121"/>
                  <a:pt x="1918971" y="369332"/>
                </a:cubicBezTo>
                <a:cubicBezTo>
                  <a:pt x="1632305" y="365543"/>
                  <a:pt x="1479720" y="348239"/>
                  <a:pt x="1349676" y="369332"/>
                </a:cubicBezTo>
                <a:cubicBezTo>
                  <a:pt x="1219633" y="390425"/>
                  <a:pt x="1096570" y="372756"/>
                  <a:pt x="921106" y="369332"/>
                </a:cubicBezTo>
                <a:cubicBezTo>
                  <a:pt x="745642" y="365909"/>
                  <a:pt x="335780" y="407858"/>
                  <a:pt x="0" y="369332"/>
                </a:cubicBezTo>
                <a:cubicBezTo>
                  <a:pt x="17348" y="187907"/>
                  <a:pt x="9363" y="113579"/>
                  <a:pt x="0" y="0"/>
                </a:cubicBezTo>
                <a:close/>
              </a:path>
              <a:path w="7036226" h="369332" stroke="0" extrusionOk="0">
                <a:moveTo>
                  <a:pt x="0" y="0"/>
                </a:moveTo>
                <a:cubicBezTo>
                  <a:pt x="353279" y="-3575"/>
                  <a:pt x="617929" y="-96"/>
                  <a:pt x="780381" y="0"/>
                </a:cubicBezTo>
                <a:cubicBezTo>
                  <a:pt x="942833" y="96"/>
                  <a:pt x="1228305" y="26383"/>
                  <a:pt x="1420038" y="0"/>
                </a:cubicBezTo>
                <a:cubicBezTo>
                  <a:pt x="1611771" y="-26383"/>
                  <a:pt x="1815929" y="-15755"/>
                  <a:pt x="2059695" y="0"/>
                </a:cubicBezTo>
                <a:cubicBezTo>
                  <a:pt x="2303461" y="15755"/>
                  <a:pt x="2339712" y="4152"/>
                  <a:pt x="2558628" y="0"/>
                </a:cubicBezTo>
                <a:cubicBezTo>
                  <a:pt x="2777544" y="-4152"/>
                  <a:pt x="2920818" y="1184"/>
                  <a:pt x="3057560" y="0"/>
                </a:cubicBezTo>
                <a:cubicBezTo>
                  <a:pt x="3194302" y="-1184"/>
                  <a:pt x="3492201" y="-13517"/>
                  <a:pt x="3837941" y="0"/>
                </a:cubicBezTo>
                <a:cubicBezTo>
                  <a:pt x="4183681" y="13517"/>
                  <a:pt x="4196601" y="-7549"/>
                  <a:pt x="4477598" y="0"/>
                </a:cubicBezTo>
                <a:cubicBezTo>
                  <a:pt x="4758595" y="7549"/>
                  <a:pt x="4884112" y="-12202"/>
                  <a:pt x="5046893" y="0"/>
                </a:cubicBezTo>
                <a:cubicBezTo>
                  <a:pt x="5209675" y="12202"/>
                  <a:pt x="5492815" y="11402"/>
                  <a:pt x="5756912" y="0"/>
                </a:cubicBezTo>
                <a:cubicBezTo>
                  <a:pt x="6021009" y="-11402"/>
                  <a:pt x="5989412" y="-831"/>
                  <a:pt x="6185482" y="0"/>
                </a:cubicBezTo>
                <a:cubicBezTo>
                  <a:pt x="6381552" y="831"/>
                  <a:pt x="6812998" y="-41633"/>
                  <a:pt x="7036226" y="0"/>
                </a:cubicBezTo>
                <a:cubicBezTo>
                  <a:pt x="7043010" y="105286"/>
                  <a:pt x="7034076" y="218316"/>
                  <a:pt x="7036226" y="369332"/>
                </a:cubicBezTo>
                <a:cubicBezTo>
                  <a:pt x="6651622" y="374182"/>
                  <a:pt x="6470101" y="382167"/>
                  <a:pt x="6255845" y="369332"/>
                </a:cubicBezTo>
                <a:cubicBezTo>
                  <a:pt x="6041589" y="356497"/>
                  <a:pt x="5891911" y="363280"/>
                  <a:pt x="5616188" y="369332"/>
                </a:cubicBezTo>
                <a:cubicBezTo>
                  <a:pt x="5340465" y="375384"/>
                  <a:pt x="5378372" y="352671"/>
                  <a:pt x="5187618" y="369332"/>
                </a:cubicBezTo>
                <a:cubicBezTo>
                  <a:pt x="4996864" y="385994"/>
                  <a:pt x="4783892" y="364259"/>
                  <a:pt x="4547961" y="369332"/>
                </a:cubicBezTo>
                <a:cubicBezTo>
                  <a:pt x="4312030" y="374405"/>
                  <a:pt x="4223866" y="362076"/>
                  <a:pt x="4119390" y="369332"/>
                </a:cubicBezTo>
                <a:cubicBezTo>
                  <a:pt x="4014914" y="376588"/>
                  <a:pt x="3861238" y="350099"/>
                  <a:pt x="3690820" y="369332"/>
                </a:cubicBezTo>
                <a:cubicBezTo>
                  <a:pt x="3520402" y="388566"/>
                  <a:pt x="3231213" y="358624"/>
                  <a:pt x="2910439" y="369332"/>
                </a:cubicBezTo>
                <a:cubicBezTo>
                  <a:pt x="2589665" y="380040"/>
                  <a:pt x="2613495" y="374152"/>
                  <a:pt x="2341144" y="369332"/>
                </a:cubicBezTo>
                <a:cubicBezTo>
                  <a:pt x="2068794" y="364512"/>
                  <a:pt x="1930658" y="397262"/>
                  <a:pt x="1560763" y="369332"/>
                </a:cubicBezTo>
                <a:cubicBezTo>
                  <a:pt x="1190868" y="341402"/>
                  <a:pt x="1051755" y="392855"/>
                  <a:pt x="780381" y="369332"/>
                </a:cubicBezTo>
                <a:cubicBezTo>
                  <a:pt x="509007" y="345809"/>
                  <a:pt x="194105" y="344274"/>
                  <a:pt x="0" y="369332"/>
                </a:cubicBezTo>
                <a:cubicBezTo>
                  <a:pt x="-14982" y="187330"/>
                  <a:pt x="2686" y="164780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/>
              <a:t>What phase? How many chromosomes? How many chromatids?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41CDF4-2C2F-844D-394C-7616CF42061B}"/>
              </a:ext>
            </a:extLst>
          </p:cNvPr>
          <p:cNvSpPr txBox="1"/>
          <p:nvPr/>
        </p:nvSpPr>
        <p:spPr>
          <a:xfrm>
            <a:off x="6495068" y="4976634"/>
            <a:ext cx="2477776" cy="1200329"/>
          </a:xfrm>
          <a:custGeom>
            <a:avLst/>
            <a:gdLst>
              <a:gd name="connsiteX0" fmla="*/ 0 w 7036226"/>
              <a:gd name="connsiteY0" fmla="*/ 0 h 369332"/>
              <a:gd name="connsiteX1" fmla="*/ 639657 w 7036226"/>
              <a:gd name="connsiteY1" fmla="*/ 0 h 369332"/>
              <a:gd name="connsiteX2" fmla="*/ 1138589 w 7036226"/>
              <a:gd name="connsiteY2" fmla="*/ 0 h 369332"/>
              <a:gd name="connsiteX3" fmla="*/ 1567159 w 7036226"/>
              <a:gd name="connsiteY3" fmla="*/ 0 h 369332"/>
              <a:gd name="connsiteX4" fmla="*/ 2347541 w 7036226"/>
              <a:gd name="connsiteY4" fmla="*/ 0 h 369332"/>
              <a:gd name="connsiteX5" fmla="*/ 2916836 w 7036226"/>
              <a:gd name="connsiteY5" fmla="*/ 0 h 369332"/>
              <a:gd name="connsiteX6" fmla="*/ 3556492 w 7036226"/>
              <a:gd name="connsiteY6" fmla="*/ 0 h 369332"/>
              <a:gd name="connsiteX7" fmla="*/ 4196149 w 7036226"/>
              <a:gd name="connsiteY7" fmla="*/ 0 h 369332"/>
              <a:gd name="connsiteX8" fmla="*/ 4765444 w 7036226"/>
              <a:gd name="connsiteY8" fmla="*/ 0 h 369332"/>
              <a:gd name="connsiteX9" fmla="*/ 5475463 w 7036226"/>
              <a:gd name="connsiteY9" fmla="*/ 0 h 369332"/>
              <a:gd name="connsiteX10" fmla="*/ 6185482 w 7036226"/>
              <a:gd name="connsiteY10" fmla="*/ 0 h 369332"/>
              <a:gd name="connsiteX11" fmla="*/ 7036226 w 7036226"/>
              <a:gd name="connsiteY11" fmla="*/ 0 h 369332"/>
              <a:gd name="connsiteX12" fmla="*/ 7036226 w 7036226"/>
              <a:gd name="connsiteY12" fmla="*/ 369332 h 369332"/>
              <a:gd name="connsiteX13" fmla="*/ 6607656 w 7036226"/>
              <a:gd name="connsiteY13" fmla="*/ 369332 h 369332"/>
              <a:gd name="connsiteX14" fmla="*/ 5827274 w 7036226"/>
              <a:gd name="connsiteY14" fmla="*/ 369332 h 369332"/>
              <a:gd name="connsiteX15" fmla="*/ 5328342 w 7036226"/>
              <a:gd name="connsiteY15" fmla="*/ 369332 h 369332"/>
              <a:gd name="connsiteX16" fmla="*/ 4899772 w 7036226"/>
              <a:gd name="connsiteY16" fmla="*/ 369332 h 369332"/>
              <a:gd name="connsiteX17" fmla="*/ 4119390 w 7036226"/>
              <a:gd name="connsiteY17" fmla="*/ 369332 h 369332"/>
              <a:gd name="connsiteX18" fmla="*/ 3409371 w 7036226"/>
              <a:gd name="connsiteY18" fmla="*/ 369332 h 369332"/>
              <a:gd name="connsiteX19" fmla="*/ 2628990 w 7036226"/>
              <a:gd name="connsiteY19" fmla="*/ 369332 h 369332"/>
              <a:gd name="connsiteX20" fmla="*/ 1918971 w 7036226"/>
              <a:gd name="connsiteY20" fmla="*/ 369332 h 369332"/>
              <a:gd name="connsiteX21" fmla="*/ 1349676 w 7036226"/>
              <a:gd name="connsiteY21" fmla="*/ 369332 h 369332"/>
              <a:gd name="connsiteX22" fmla="*/ 921106 w 7036226"/>
              <a:gd name="connsiteY22" fmla="*/ 369332 h 369332"/>
              <a:gd name="connsiteX23" fmla="*/ 0 w 7036226"/>
              <a:gd name="connsiteY23" fmla="*/ 369332 h 369332"/>
              <a:gd name="connsiteX24" fmla="*/ 0 w 7036226"/>
              <a:gd name="connsiteY2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6226" h="369332" fill="none" extrusionOk="0">
                <a:moveTo>
                  <a:pt x="0" y="0"/>
                </a:moveTo>
                <a:cubicBezTo>
                  <a:pt x="267211" y="16346"/>
                  <a:pt x="400779" y="-21234"/>
                  <a:pt x="639657" y="0"/>
                </a:cubicBezTo>
                <a:cubicBezTo>
                  <a:pt x="878535" y="21234"/>
                  <a:pt x="897590" y="-8820"/>
                  <a:pt x="1138589" y="0"/>
                </a:cubicBezTo>
                <a:cubicBezTo>
                  <a:pt x="1379588" y="8820"/>
                  <a:pt x="1459427" y="-18400"/>
                  <a:pt x="1567159" y="0"/>
                </a:cubicBezTo>
                <a:cubicBezTo>
                  <a:pt x="1674891" y="18400"/>
                  <a:pt x="2046411" y="-36092"/>
                  <a:pt x="2347541" y="0"/>
                </a:cubicBezTo>
                <a:cubicBezTo>
                  <a:pt x="2648671" y="36092"/>
                  <a:pt x="2660369" y="2114"/>
                  <a:pt x="2916836" y="0"/>
                </a:cubicBezTo>
                <a:cubicBezTo>
                  <a:pt x="3173303" y="-2114"/>
                  <a:pt x="3323351" y="8919"/>
                  <a:pt x="3556492" y="0"/>
                </a:cubicBezTo>
                <a:cubicBezTo>
                  <a:pt x="3789633" y="-8919"/>
                  <a:pt x="3881761" y="-13633"/>
                  <a:pt x="4196149" y="0"/>
                </a:cubicBezTo>
                <a:cubicBezTo>
                  <a:pt x="4510537" y="13633"/>
                  <a:pt x="4610483" y="-27379"/>
                  <a:pt x="4765444" y="0"/>
                </a:cubicBezTo>
                <a:cubicBezTo>
                  <a:pt x="4920405" y="27379"/>
                  <a:pt x="5293538" y="-17568"/>
                  <a:pt x="5475463" y="0"/>
                </a:cubicBezTo>
                <a:cubicBezTo>
                  <a:pt x="5657388" y="17568"/>
                  <a:pt x="5885824" y="26789"/>
                  <a:pt x="6185482" y="0"/>
                </a:cubicBezTo>
                <a:cubicBezTo>
                  <a:pt x="6485140" y="-26789"/>
                  <a:pt x="6789609" y="-26052"/>
                  <a:pt x="7036226" y="0"/>
                </a:cubicBezTo>
                <a:cubicBezTo>
                  <a:pt x="7018146" y="138456"/>
                  <a:pt x="7042639" y="206846"/>
                  <a:pt x="7036226" y="369332"/>
                </a:cubicBezTo>
                <a:cubicBezTo>
                  <a:pt x="6941921" y="368904"/>
                  <a:pt x="6735110" y="372976"/>
                  <a:pt x="6607656" y="369332"/>
                </a:cubicBezTo>
                <a:cubicBezTo>
                  <a:pt x="6480202" y="365689"/>
                  <a:pt x="6206850" y="400781"/>
                  <a:pt x="5827274" y="369332"/>
                </a:cubicBezTo>
                <a:cubicBezTo>
                  <a:pt x="5447698" y="337883"/>
                  <a:pt x="5508557" y="387655"/>
                  <a:pt x="5328342" y="369332"/>
                </a:cubicBezTo>
                <a:cubicBezTo>
                  <a:pt x="5148127" y="351009"/>
                  <a:pt x="5097163" y="381291"/>
                  <a:pt x="4899772" y="369332"/>
                </a:cubicBezTo>
                <a:cubicBezTo>
                  <a:pt x="4702381" y="357374"/>
                  <a:pt x="4344743" y="359916"/>
                  <a:pt x="4119390" y="369332"/>
                </a:cubicBezTo>
                <a:cubicBezTo>
                  <a:pt x="3894037" y="378748"/>
                  <a:pt x="3641005" y="350786"/>
                  <a:pt x="3409371" y="369332"/>
                </a:cubicBezTo>
                <a:cubicBezTo>
                  <a:pt x="3177737" y="387878"/>
                  <a:pt x="2833165" y="353493"/>
                  <a:pt x="2628990" y="369332"/>
                </a:cubicBezTo>
                <a:cubicBezTo>
                  <a:pt x="2424815" y="385171"/>
                  <a:pt x="2205637" y="373121"/>
                  <a:pt x="1918971" y="369332"/>
                </a:cubicBezTo>
                <a:cubicBezTo>
                  <a:pt x="1632305" y="365543"/>
                  <a:pt x="1479720" y="348239"/>
                  <a:pt x="1349676" y="369332"/>
                </a:cubicBezTo>
                <a:cubicBezTo>
                  <a:pt x="1219633" y="390425"/>
                  <a:pt x="1096570" y="372756"/>
                  <a:pt x="921106" y="369332"/>
                </a:cubicBezTo>
                <a:cubicBezTo>
                  <a:pt x="745642" y="365909"/>
                  <a:pt x="335780" y="407858"/>
                  <a:pt x="0" y="369332"/>
                </a:cubicBezTo>
                <a:cubicBezTo>
                  <a:pt x="17348" y="187907"/>
                  <a:pt x="9363" y="113579"/>
                  <a:pt x="0" y="0"/>
                </a:cubicBezTo>
                <a:close/>
              </a:path>
              <a:path w="7036226" h="369332" stroke="0" extrusionOk="0">
                <a:moveTo>
                  <a:pt x="0" y="0"/>
                </a:moveTo>
                <a:cubicBezTo>
                  <a:pt x="353279" y="-3575"/>
                  <a:pt x="617929" y="-96"/>
                  <a:pt x="780381" y="0"/>
                </a:cubicBezTo>
                <a:cubicBezTo>
                  <a:pt x="942833" y="96"/>
                  <a:pt x="1228305" y="26383"/>
                  <a:pt x="1420038" y="0"/>
                </a:cubicBezTo>
                <a:cubicBezTo>
                  <a:pt x="1611771" y="-26383"/>
                  <a:pt x="1815929" y="-15755"/>
                  <a:pt x="2059695" y="0"/>
                </a:cubicBezTo>
                <a:cubicBezTo>
                  <a:pt x="2303461" y="15755"/>
                  <a:pt x="2339712" y="4152"/>
                  <a:pt x="2558628" y="0"/>
                </a:cubicBezTo>
                <a:cubicBezTo>
                  <a:pt x="2777544" y="-4152"/>
                  <a:pt x="2920818" y="1184"/>
                  <a:pt x="3057560" y="0"/>
                </a:cubicBezTo>
                <a:cubicBezTo>
                  <a:pt x="3194302" y="-1184"/>
                  <a:pt x="3492201" y="-13517"/>
                  <a:pt x="3837941" y="0"/>
                </a:cubicBezTo>
                <a:cubicBezTo>
                  <a:pt x="4183681" y="13517"/>
                  <a:pt x="4196601" y="-7549"/>
                  <a:pt x="4477598" y="0"/>
                </a:cubicBezTo>
                <a:cubicBezTo>
                  <a:pt x="4758595" y="7549"/>
                  <a:pt x="4884112" y="-12202"/>
                  <a:pt x="5046893" y="0"/>
                </a:cubicBezTo>
                <a:cubicBezTo>
                  <a:pt x="5209675" y="12202"/>
                  <a:pt x="5492815" y="11402"/>
                  <a:pt x="5756912" y="0"/>
                </a:cubicBezTo>
                <a:cubicBezTo>
                  <a:pt x="6021009" y="-11402"/>
                  <a:pt x="5989412" y="-831"/>
                  <a:pt x="6185482" y="0"/>
                </a:cubicBezTo>
                <a:cubicBezTo>
                  <a:pt x="6381552" y="831"/>
                  <a:pt x="6812998" y="-41633"/>
                  <a:pt x="7036226" y="0"/>
                </a:cubicBezTo>
                <a:cubicBezTo>
                  <a:pt x="7043010" y="105286"/>
                  <a:pt x="7034076" y="218316"/>
                  <a:pt x="7036226" y="369332"/>
                </a:cubicBezTo>
                <a:cubicBezTo>
                  <a:pt x="6651622" y="374182"/>
                  <a:pt x="6470101" y="382167"/>
                  <a:pt x="6255845" y="369332"/>
                </a:cubicBezTo>
                <a:cubicBezTo>
                  <a:pt x="6041589" y="356497"/>
                  <a:pt x="5891911" y="363280"/>
                  <a:pt x="5616188" y="369332"/>
                </a:cubicBezTo>
                <a:cubicBezTo>
                  <a:pt x="5340465" y="375384"/>
                  <a:pt x="5378372" y="352671"/>
                  <a:pt x="5187618" y="369332"/>
                </a:cubicBezTo>
                <a:cubicBezTo>
                  <a:pt x="4996864" y="385994"/>
                  <a:pt x="4783892" y="364259"/>
                  <a:pt x="4547961" y="369332"/>
                </a:cubicBezTo>
                <a:cubicBezTo>
                  <a:pt x="4312030" y="374405"/>
                  <a:pt x="4223866" y="362076"/>
                  <a:pt x="4119390" y="369332"/>
                </a:cubicBezTo>
                <a:cubicBezTo>
                  <a:pt x="4014914" y="376588"/>
                  <a:pt x="3861238" y="350099"/>
                  <a:pt x="3690820" y="369332"/>
                </a:cubicBezTo>
                <a:cubicBezTo>
                  <a:pt x="3520402" y="388566"/>
                  <a:pt x="3231213" y="358624"/>
                  <a:pt x="2910439" y="369332"/>
                </a:cubicBezTo>
                <a:cubicBezTo>
                  <a:pt x="2589665" y="380040"/>
                  <a:pt x="2613495" y="374152"/>
                  <a:pt x="2341144" y="369332"/>
                </a:cubicBezTo>
                <a:cubicBezTo>
                  <a:pt x="2068794" y="364512"/>
                  <a:pt x="1930658" y="397262"/>
                  <a:pt x="1560763" y="369332"/>
                </a:cubicBezTo>
                <a:cubicBezTo>
                  <a:pt x="1190868" y="341402"/>
                  <a:pt x="1051755" y="392855"/>
                  <a:pt x="780381" y="369332"/>
                </a:cubicBezTo>
                <a:cubicBezTo>
                  <a:pt x="509007" y="345809"/>
                  <a:pt x="194105" y="344274"/>
                  <a:pt x="0" y="369332"/>
                </a:cubicBezTo>
                <a:cubicBezTo>
                  <a:pt x="-14982" y="187330"/>
                  <a:pt x="2686" y="164780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/>
              <a:t>Prophase*</a:t>
            </a:r>
          </a:p>
          <a:p>
            <a:pPr>
              <a:defRPr/>
            </a:pPr>
            <a:r>
              <a:rPr lang="en-CA" sz="2400" dirty="0"/>
              <a:t>6 chromosomes</a:t>
            </a:r>
          </a:p>
          <a:p>
            <a:pPr>
              <a:defRPr/>
            </a:pPr>
            <a:r>
              <a:rPr lang="en-CA" sz="2400" dirty="0"/>
              <a:t>12 chromatids</a:t>
            </a:r>
          </a:p>
        </p:txBody>
      </p:sp>
    </p:spTree>
    <p:extLst>
      <p:ext uri="{BB962C8B-B14F-4D97-AF65-F5344CB8AC3E}">
        <p14:creationId xmlns:p14="http://schemas.microsoft.com/office/powerpoint/2010/main" val="8265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EC2A-9F3F-AA76-CB48-96B2DA29D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FA741-1E24-55B1-29DB-1B0835D4F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2" descr="http://academic.emporia.edu/mooredwi/genetics/pr3-4b.gif">
            <a:extLst>
              <a:ext uri="{FF2B5EF4-FFF2-40B4-BE49-F238E27FC236}">
                <a16:creationId xmlns:a16="http://schemas.microsoft.com/office/drawing/2014/main" id="{7A328B88-7900-5915-C545-974FAF481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"/>
          <a:stretch/>
        </p:blipFill>
        <p:spPr bwMode="auto">
          <a:xfrm>
            <a:off x="1740518" y="1447620"/>
            <a:ext cx="5707750" cy="43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CDB9420-83CD-5C2C-579C-B90CC14734C4}"/>
              </a:ext>
            </a:extLst>
          </p:cNvPr>
          <p:cNvSpPr txBox="1">
            <a:spLocks/>
          </p:cNvSpPr>
          <p:nvPr/>
        </p:nvSpPr>
        <p:spPr>
          <a:xfrm>
            <a:off x="1740518" y="6176963"/>
            <a:ext cx="7831388" cy="3780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b="0" i="0" kern="1200">
                <a:solidFill>
                  <a:schemeClr val="tx1">
                    <a:tint val="75000"/>
                  </a:schemeClr>
                </a:solidFill>
                <a:latin typeface="Times New Roman Regular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https://datbootcamp.com/biology-strategy/chromosome-and-chromatid-numbers-during-mitosis-and-meiosis/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2E63BA-DF8F-7CE4-58B9-A08C2A339CEE}"/>
              </a:ext>
            </a:extLst>
          </p:cNvPr>
          <p:cNvSpPr txBox="1"/>
          <p:nvPr/>
        </p:nvSpPr>
        <p:spPr>
          <a:xfrm>
            <a:off x="526427" y="577936"/>
            <a:ext cx="8371003" cy="461665"/>
          </a:xfrm>
          <a:custGeom>
            <a:avLst/>
            <a:gdLst>
              <a:gd name="connsiteX0" fmla="*/ 0 w 7036226"/>
              <a:gd name="connsiteY0" fmla="*/ 0 h 369332"/>
              <a:gd name="connsiteX1" fmla="*/ 639657 w 7036226"/>
              <a:gd name="connsiteY1" fmla="*/ 0 h 369332"/>
              <a:gd name="connsiteX2" fmla="*/ 1138589 w 7036226"/>
              <a:gd name="connsiteY2" fmla="*/ 0 h 369332"/>
              <a:gd name="connsiteX3" fmla="*/ 1567159 w 7036226"/>
              <a:gd name="connsiteY3" fmla="*/ 0 h 369332"/>
              <a:gd name="connsiteX4" fmla="*/ 2347541 w 7036226"/>
              <a:gd name="connsiteY4" fmla="*/ 0 h 369332"/>
              <a:gd name="connsiteX5" fmla="*/ 2916836 w 7036226"/>
              <a:gd name="connsiteY5" fmla="*/ 0 h 369332"/>
              <a:gd name="connsiteX6" fmla="*/ 3556492 w 7036226"/>
              <a:gd name="connsiteY6" fmla="*/ 0 h 369332"/>
              <a:gd name="connsiteX7" fmla="*/ 4196149 w 7036226"/>
              <a:gd name="connsiteY7" fmla="*/ 0 h 369332"/>
              <a:gd name="connsiteX8" fmla="*/ 4765444 w 7036226"/>
              <a:gd name="connsiteY8" fmla="*/ 0 h 369332"/>
              <a:gd name="connsiteX9" fmla="*/ 5475463 w 7036226"/>
              <a:gd name="connsiteY9" fmla="*/ 0 h 369332"/>
              <a:gd name="connsiteX10" fmla="*/ 6185482 w 7036226"/>
              <a:gd name="connsiteY10" fmla="*/ 0 h 369332"/>
              <a:gd name="connsiteX11" fmla="*/ 7036226 w 7036226"/>
              <a:gd name="connsiteY11" fmla="*/ 0 h 369332"/>
              <a:gd name="connsiteX12" fmla="*/ 7036226 w 7036226"/>
              <a:gd name="connsiteY12" fmla="*/ 369332 h 369332"/>
              <a:gd name="connsiteX13" fmla="*/ 6607656 w 7036226"/>
              <a:gd name="connsiteY13" fmla="*/ 369332 h 369332"/>
              <a:gd name="connsiteX14" fmla="*/ 5827274 w 7036226"/>
              <a:gd name="connsiteY14" fmla="*/ 369332 h 369332"/>
              <a:gd name="connsiteX15" fmla="*/ 5328342 w 7036226"/>
              <a:gd name="connsiteY15" fmla="*/ 369332 h 369332"/>
              <a:gd name="connsiteX16" fmla="*/ 4899772 w 7036226"/>
              <a:gd name="connsiteY16" fmla="*/ 369332 h 369332"/>
              <a:gd name="connsiteX17" fmla="*/ 4119390 w 7036226"/>
              <a:gd name="connsiteY17" fmla="*/ 369332 h 369332"/>
              <a:gd name="connsiteX18" fmla="*/ 3409371 w 7036226"/>
              <a:gd name="connsiteY18" fmla="*/ 369332 h 369332"/>
              <a:gd name="connsiteX19" fmla="*/ 2628990 w 7036226"/>
              <a:gd name="connsiteY19" fmla="*/ 369332 h 369332"/>
              <a:gd name="connsiteX20" fmla="*/ 1918971 w 7036226"/>
              <a:gd name="connsiteY20" fmla="*/ 369332 h 369332"/>
              <a:gd name="connsiteX21" fmla="*/ 1349676 w 7036226"/>
              <a:gd name="connsiteY21" fmla="*/ 369332 h 369332"/>
              <a:gd name="connsiteX22" fmla="*/ 921106 w 7036226"/>
              <a:gd name="connsiteY22" fmla="*/ 369332 h 369332"/>
              <a:gd name="connsiteX23" fmla="*/ 0 w 7036226"/>
              <a:gd name="connsiteY23" fmla="*/ 369332 h 369332"/>
              <a:gd name="connsiteX24" fmla="*/ 0 w 7036226"/>
              <a:gd name="connsiteY2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6226" h="369332" fill="none" extrusionOk="0">
                <a:moveTo>
                  <a:pt x="0" y="0"/>
                </a:moveTo>
                <a:cubicBezTo>
                  <a:pt x="267211" y="16346"/>
                  <a:pt x="400779" y="-21234"/>
                  <a:pt x="639657" y="0"/>
                </a:cubicBezTo>
                <a:cubicBezTo>
                  <a:pt x="878535" y="21234"/>
                  <a:pt x="897590" y="-8820"/>
                  <a:pt x="1138589" y="0"/>
                </a:cubicBezTo>
                <a:cubicBezTo>
                  <a:pt x="1379588" y="8820"/>
                  <a:pt x="1459427" y="-18400"/>
                  <a:pt x="1567159" y="0"/>
                </a:cubicBezTo>
                <a:cubicBezTo>
                  <a:pt x="1674891" y="18400"/>
                  <a:pt x="2046411" y="-36092"/>
                  <a:pt x="2347541" y="0"/>
                </a:cubicBezTo>
                <a:cubicBezTo>
                  <a:pt x="2648671" y="36092"/>
                  <a:pt x="2660369" y="2114"/>
                  <a:pt x="2916836" y="0"/>
                </a:cubicBezTo>
                <a:cubicBezTo>
                  <a:pt x="3173303" y="-2114"/>
                  <a:pt x="3323351" y="8919"/>
                  <a:pt x="3556492" y="0"/>
                </a:cubicBezTo>
                <a:cubicBezTo>
                  <a:pt x="3789633" y="-8919"/>
                  <a:pt x="3881761" y="-13633"/>
                  <a:pt x="4196149" y="0"/>
                </a:cubicBezTo>
                <a:cubicBezTo>
                  <a:pt x="4510537" y="13633"/>
                  <a:pt x="4610483" y="-27379"/>
                  <a:pt x="4765444" y="0"/>
                </a:cubicBezTo>
                <a:cubicBezTo>
                  <a:pt x="4920405" y="27379"/>
                  <a:pt x="5293538" y="-17568"/>
                  <a:pt x="5475463" y="0"/>
                </a:cubicBezTo>
                <a:cubicBezTo>
                  <a:pt x="5657388" y="17568"/>
                  <a:pt x="5885824" y="26789"/>
                  <a:pt x="6185482" y="0"/>
                </a:cubicBezTo>
                <a:cubicBezTo>
                  <a:pt x="6485140" y="-26789"/>
                  <a:pt x="6789609" y="-26052"/>
                  <a:pt x="7036226" y="0"/>
                </a:cubicBezTo>
                <a:cubicBezTo>
                  <a:pt x="7018146" y="138456"/>
                  <a:pt x="7042639" y="206846"/>
                  <a:pt x="7036226" y="369332"/>
                </a:cubicBezTo>
                <a:cubicBezTo>
                  <a:pt x="6941921" y="368904"/>
                  <a:pt x="6735110" y="372976"/>
                  <a:pt x="6607656" y="369332"/>
                </a:cubicBezTo>
                <a:cubicBezTo>
                  <a:pt x="6480202" y="365689"/>
                  <a:pt x="6206850" y="400781"/>
                  <a:pt x="5827274" y="369332"/>
                </a:cubicBezTo>
                <a:cubicBezTo>
                  <a:pt x="5447698" y="337883"/>
                  <a:pt x="5508557" y="387655"/>
                  <a:pt x="5328342" y="369332"/>
                </a:cubicBezTo>
                <a:cubicBezTo>
                  <a:pt x="5148127" y="351009"/>
                  <a:pt x="5097163" y="381291"/>
                  <a:pt x="4899772" y="369332"/>
                </a:cubicBezTo>
                <a:cubicBezTo>
                  <a:pt x="4702381" y="357374"/>
                  <a:pt x="4344743" y="359916"/>
                  <a:pt x="4119390" y="369332"/>
                </a:cubicBezTo>
                <a:cubicBezTo>
                  <a:pt x="3894037" y="378748"/>
                  <a:pt x="3641005" y="350786"/>
                  <a:pt x="3409371" y="369332"/>
                </a:cubicBezTo>
                <a:cubicBezTo>
                  <a:pt x="3177737" y="387878"/>
                  <a:pt x="2833165" y="353493"/>
                  <a:pt x="2628990" y="369332"/>
                </a:cubicBezTo>
                <a:cubicBezTo>
                  <a:pt x="2424815" y="385171"/>
                  <a:pt x="2205637" y="373121"/>
                  <a:pt x="1918971" y="369332"/>
                </a:cubicBezTo>
                <a:cubicBezTo>
                  <a:pt x="1632305" y="365543"/>
                  <a:pt x="1479720" y="348239"/>
                  <a:pt x="1349676" y="369332"/>
                </a:cubicBezTo>
                <a:cubicBezTo>
                  <a:pt x="1219633" y="390425"/>
                  <a:pt x="1096570" y="372756"/>
                  <a:pt x="921106" y="369332"/>
                </a:cubicBezTo>
                <a:cubicBezTo>
                  <a:pt x="745642" y="365909"/>
                  <a:pt x="335780" y="407858"/>
                  <a:pt x="0" y="369332"/>
                </a:cubicBezTo>
                <a:cubicBezTo>
                  <a:pt x="17348" y="187907"/>
                  <a:pt x="9363" y="113579"/>
                  <a:pt x="0" y="0"/>
                </a:cubicBezTo>
                <a:close/>
              </a:path>
              <a:path w="7036226" h="369332" stroke="0" extrusionOk="0">
                <a:moveTo>
                  <a:pt x="0" y="0"/>
                </a:moveTo>
                <a:cubicBezTo>
                  <a:pt x="353279" y="-3575"/>
                  <a:pt x="617929" y="-96"/>
                  <a:pt x="780381" y="0"/>
                </a:cubicBezTo>
                <a:cubicBezTo>
                  <a:pt x="942833" y="96"/>
                  <a:pt x="1228305" y="26383"/>
                  <a:pt x="1420038" y="0"/>
                </a:cubicBezTo>
                <a:cubicBezTo>
                  <a:pt x="1611771" y="-26383"/>
                  <a:pt x="1815929" y="-15755"/>
                  <a:pt x="2059695" y="0"/>
                </a:cubicBezTo>
                <a:cubicBezTo>
                  <a:pt x="2303461" y="15755"/>
                  <a:pt x="2339712" y="4152"/>
                  <a:pt x="2558628" y="0"/>
                </a:cubicBezTo>
                <a:cubicBezTo>
                  <a:pt x="2777544" y="-4152"/>
                  <a:pt x="2920818" y="1184"/>
                  <a:pt x="3057560" y="0"/>
                </a:cubicBezTo>
                <a:cubicBezTo>
                  <a:pt x="3194302" y="-1184"/>
                  <a:pt x="3492201" y="-13517"/>
                  <a:pt x="3837941" y="0"/>
                </a:cubicBezTo>
                <a:cubicBezTo>
                  <a:pt x="4183681" y="13517"/>
                  <a:pt x="4196601" y="-7549"/>
                  <a:pt x="4477598" y="0"/>
                </a:cubicBezTo>
                <a:cubicBezTo>
                  <a:pt x="4758595" y="7549"/>
                  <a:pt x="4884112" y="-12202"/>
                  <a:pt x="5046893" y="0"/>
                </a:cubicBezTo>
                <a:cubicBezTo>
                  <a:pt x="5209675" y="12202"/>
                  <a:pt x="5492815" y="11402"/>
                  <a:pt x="5756912" y="0"/>
                </a:cubicBezTo>
                <a:cubicBezTo>
                  <a:pt x="6021009" y="-11402"/>
                  <a:pt x="5989412" y="-831"/>
                  <a:pt x="6185482" y="0"/>
                </a:cubicBezTo>
                <a:cubicBezTo>
                  <a:pt x="6381552" y="831"/>
                  <a:pt x="6812998" y="-41633"/>
                  <a:pt x="7036226" y="0"/>
                </a:cubicBezTo>
                <a:cubicBezTo>
                  <a:pt x="7043010" y="105286"/>
                  <a:pt x="7034076" y="218316"/>
                  <a:pt x="7036226" y="369332"/>
                </a:cubicBezTo>
                <a:cubicBezTo>
                  <a:pt x="6651622" y="374182"/>
                  <a:pt x="6470101" y="382167"/>
                  <a:pt x="6255845" y="369332"/>
                </a:cubicBezTo>
                <a:cubicBezTo>
                  <a:pt x="6041589" y="356497"/>
                  <a:pt x="5891911" y="363280"/>
                  <a:pt x="5616188" y="369332"/>
                </a:cubicBezTo>
                <a:cubicBezTo>
                  <a:pt x="5340465" y="375384"/>
                  <a:pt x="5378372" y="352671"/>
                  <a:pt x="5187618" y="369332"/>
                </a:cubicBezTo>
                <a:cubicBezTo>
                  <a:pt x="4996864" y="385994"/>
                  <a:pt x="4783892" y="364259"/>
                  <a:pt x="4547961" y="369332"/>
                </a:cubicBezTo>
                <a:cubicBezTo>
                  <a:pt x="4312030" y="374405"/>
                  <a:pt x="4223866" y="362076"/>
                  <a:pt x="4119390" y="369332"/>
                </a:cubicBezTo>
                <a:cubicBezTo>
                  <a:pt x="4014914" y="376588"/>
                  <a:pt x="3861238" y="350099"/>
                  <a:pt x="3690820" y="369332"/>
                </a:cubicBezTo>
                <a:cubicBezTo>
                  <a:pt x="3520402" y="388566"/>
                  <a:pt x="3231213" y="358624"/>
                  <a:pt x="2910439" y="369332"/>
                </a:cubicBezTo>
                <a:cubicBezTo>
                  <a:pt x="2589665" y="380040"/>
                  <a:pt x="2613495" y="374152"/>
                  <a:pt x="2341144" y="369332"/>
                </a:cubicBezTo>
                <a:cubicBezTo>
                  <a:pt x="2068794" y="364512"/>
                  <a:pt x="1930658" y="397262"/>
                  <a:pt x="1560763" y="369332"/>
                </a:cubicBezTo>
                <a:cubicBezTo>
                  <a:pt x="1190868" y="341402"/>
                  <a:pt x="1051755" y="392855"/>
                  <a:pt x="780381" y="369332"/>
                </a:cubicBezTo>
                <a:cubicBezTo>
                  <a:pt x="509007" y="345809"/>
                  <a:pt x="194105" y="344274"/>
                  <a:pt x="0" y="369332"/>
                </a:cubicBezTo>
                <a:cubicBezTo>
                  <a:pt x="-14982" y="187330"/>
                  <a:pt x="2686" y="164780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/>
              <a:t>What phase? How many chromosomes? How many chromatids?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99BE8-5FAF-BE24-F1AF-61BC6A8900EC}"/>
              </a:ext>
            </a:extLst>
          </p:cNvPr>
          <p:cNvSpPr txBox="1"/>
          <p:nvPr/>
        </p:nvSpPr>
        <p:spPr>
          <a:xfrm>
            <a:off x="6495068" y="4976634"/>
            <a:ext cx="2477776" cy="1200329"/>
          </a:xfrm>
          <a:custGeom>
            <a:avLst/>
            <a:gdLst>
              <a:gd name="connsiteX0" fmla="*/ 0 w 7036226"/>
              <a:gd name="connsiteY0" fmla="*/ 0 h 369332"/>
              <a:gd name="connsiteX1" fmla="*/ 639657 w 7036226"/>
              <a:gd name="connsiteY1" fmla="*/ 0 h 369332"/>
              <a:gd name="connsiteX2" fmla="*/ 1138589 w 7036226"/>
              <a:gd name="connsiteY2" fmla="*/ 0 h 369332"/>
              <a:gd name="connsiteX3" fmla="*/ 1567159 w 7036226"/>
              <a:gd name="connsiteY3" fmla="*/ 0 h 369332"/>
              <a:gd name="connsiteX4" fmla="*/ 2347541 w 7036226"/>
              <a:gd name="connsiteY4" fmla="*/ 0 h 369332"/>
              <a:gd name="connsiteX5" fmla="*/ 2916836 w 7036226"/>
              <a:gd name="connsiteY5" fmla="*/ 0 h 369332"/>
              <a:gd name="connsiteX6" fmla="*/ 3556492 w 7036226"/>
              <a:gd name="connsiteY6" fmla="*/ 0 h 369332"/>
              <a:gd name="connsiteX7" fmla="*/ 4196149 w 7036226"/>
              <a:gd name="connsiteY7" fmla="*/ 0 h 369332"/>
              <a:gd name="connsiteX8" fmla="*/ 4765444 w 7036226"/>
              <a:gd name="connsiteY8" fmla="*/ 0 h 369332"/>
              <a:gd name="connsiteX9" fmla="*/ 5475463 w 7036226"/>
              <a:gd name="connsiteY9" fmla="*/ 0 h 369332"/>
              <a:gd name="connsiteX10" fmla="*/ 6185482 w 7036226"/>
              <a:gd name="connsiteY10" fmla="*/ 0 h 369332"/>
              <a:gd name="connsiteX11" fmla="*/ 7036226 w 7036226"/>
              <a:gd name="connsiteY11" fmla="*/ 0 h 369332"/>
              <a:gd name="connsiteX12" fmla="*/ 7036226 w 7036226"/>
              <a:gd name="connsiteY12" fmla="*/ 369332 h 369332"/>
              <a:gd name="connsiteX13" fmla="*/ 6607656 w 7036226"/>
              <a:gd name="connsiteY13" fmla="*/ 369332 h 369332"/>
              <a:gd name="connsiteX14" fmla="*/ 5827274 w 7036226"/>
              <a:gd name="connsiteY14" fmla="*/ 369332 h 369332"/>
              <a:gd name="connsiteX15" fmla="*/ 5328342 w 7036226"/>
              <a:gd name="connsiteY15" fmla="*/ 369332 h 369332"/>
              <a:gd name="connsiteX16" fmla="*/ 4899772 w 7036226"/>
              <a:gd name="connsiteY16" fmla="*/ 369332 h 369332"/>
              <a:gd name="connsiteX17" fmla="*/ 4119390 w 7036226"/>
              <a:gd name="connsiteY17" fmla="*/ 369332 h 369332"/>
              <a:gd name="connsiteX18" fmla="*/ 3409371 w 7036226"/>
              <a:gd name="connsiteY18" fmla="*/ 369332 h 369332"/>
              <a:gd name="connsiteX19" fmla="*/ 2628990 w 7036226"/>
              <a:gd name="connsiteY19" fmla="*/ 369332 h 369332"/>
              <a:gd name="connsiteX20" fmla="*/ 1918971 w 7036226"/>
              <a:gd name="connsiteY20" fmla="*/ 369332 h 369332"/>
              <a:gd name="connsiteX21" fmla="*/ 1349676 w 7036226"/>
              <a:gd name="connsiteY21" fmla="*/ 369332 h 369332"/>
              <a:gd name="connsiteX22" fmla="*/ 921106 w 7036226"/>
              <a:gd name="connsiteY22" fmla="*/ 369332 h 369332"/>
              <a:gd name="connsiteX23" fmla="*/ 0 w 7036226"/>
              <a:gd name="connsiteY23" fmla="*/ 369332 h 369332"/>
              <a:gd name="connsiteX24" fmla="*/ 0 w 7036226"/>
              <a:gd name="connsiteY2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6226" h="369332" fill="none" extrusionOk="0">
                <a:moveTo>
                  <a:pt x="0" y="0"/>
                </a:moveTo>
                <a:cubicBezTo>
                  <a:pt x="267211" y="16346"/>
                  <a:pt x="400779" y="-21234"/>
                  <a:pt x="639657" y="0"/>
                </a:cubicBezTo>
                <a:cubicBezTo>
                  <a:pt x="878535" y="21234"/>
                  <a:pt x="897590" y="-8820"/>
                  <a:pt x="1138589" y="0"/>
                </a:cubicBezTo>
                <a:cubicBezTo>
                  <a:pt x="1379588" y="8820"/>
                  <a:pt x="1459427" y="-18400"/>
                  <a:pt x="1567159" y="0"/>
                </a:cubicBezTo>
                <a:cubicBezTo>
                  <a:pt x="1674891" y="18400"/>
                  <a:pt x="2046411" y="-36092"/>
                  <a:pt x="2347541" y="0"/>
                </a:cubicBezTo>
                <a:cubicBezTo>
                  <a:pt x="2648671" y="36092"/>
                  <a:pt x="2660369" y="2114"/>
                  <a:pt x="2916836" y="0"/>
                </a:cubicBezTo>
                <a:cubicBezTo>
                  <a:pt x="3173303" y="-2114"/>
                  <a:pt x="3323351" y="8919"/>
                  <a:pt x="3556492" y="0"/>
                </a:cubicBezTo>
                <a:cubicBezTo>
                  <a:pt x="3789633" y="-8919"/>
                  <a:pt x="3881761" y="-13633"/>
                  <a:pt x="4196149" y="0"/>
                </a:cubicBezTo>
                <a:cubicBezTo>
                  <a:pt x="4510537" y="13633"/>
                  <a:pt x="4610483" y="-27379"/>
                  <a:pt x="4765444" y="0"/>
                </a:cubicBezTo>
                <a:cubicBezTo>
                  <a:pt x="4920405" y="27379"/>
                  <a:pt x="5293538" y="-17568"/>
                  <a:pt x="5475463" y="0"/>
                </a:cubicBezTo>
                <a:cubicBezTo>
                  <a:pt x="5657388" y="17568"/>
                  <a:pt x="5885824" y="26789"/>
                  <a:pt x="6185482" y="0"/>
                </a:cubicBezTo>
                <a:cubicBezTo>
                  <a:pt x="6485140" y="-26789"/>
                  <a:pt x="6789609" y="-26052"/>
                  <a:pt x="7036226" y="0"/>
                </a:cubicBezTo>
                <a:cubicBezTo>
                  <a:pt x="7018146" y="138456"/>
                  <a:pt x="7042639" y="206846"/>
                  <a:pt x="7036226" y="369332"/>
                </a:cubicBezTo>
                <a:cubicBezTo>
                  <a:pt x="6941921" y="368904"/>
                  <a:pt x="6735110" y="372976"/>
                  <a:pt x="6607656" y="369332"/>
                </a:cubicBezTo>
                <a:cubicBezTo>
                  <a:pt x="6480202" y="365689"/>
                  <a:pt x="6206850" y="400781"/>
                  <a:pt x="5827274" y="369332"/>
                </a:cubicBezTo>
                <a:cubicBezTo>
                  <a:pt x="5447698" y="337883"/>
                  <a:pt x="5508557" y="387655"/>
                  <a:pt x="5328342" y="369332"/>
                </a:cubicBezTo>
                <a:cubicBezTo>
                  <a:pt x="5148127" y="351009"/>
                  <a:pt x="5097163" y="381291"/>
                  <a:pt x="4899772" y="369332"/>
                </a:cubicBezTo>
                <a:cubicBezTo>
                  <a:pt x="4702381" y="357374"/>
                  <a:pt x="4344743" y="359916"/>
                  <a:pt x="4119390" y="369332"/>
                </a:cubicBezTo>
                <a:cubicBezTo>
                  <a:pt x="3894037" y="378748"/>
                  <a:pt x="3641005" y="350786"/>
                  <a:pt x="3409371" y="369332"/>
                </a:cubicBezTo>
                <a:cubicBezTo>
                  <a:pt x="3177737" y="387878"/>
                  <a:pt x="2833165" y="353493"/>
                  <a:pt x="2628990" y="369332"/>
                </a:cubicBezTo>
                <a:cubicBezTo>
                  <a:pt x="2424815" y="385171"/>
                  <a:pt x="2205637" y="373121"/>
                  <a:pt x="1918971" y="369332"/>
                </a:cubicBezTo>
                <a:cubicBezTo>
                  <a:pt x="1632305" y="365543"/>
                  <a:pt x="1479720" y="348239"/>
                  <a:pt x="1349676" y="369332"/>
                </a:cubicBezTo>
                <a:cubicBezTo>
                  <a:pt x="1219633" y="390425"/>
                  <a:pt x="1096570" y="372756"/>
                  <a:pt x="921106" y="369332"/>
                </a:cubicBezTo>
                <a:cubicBezTo>
                  <a:pt x="745642" y="365909"/>
                  <a:pt x="335780" y="407858"/>
                  <a:pt x="0" y="369332"/>
                </a:cubicBezTo>
                <a:cubicBezTo>
                  <a:pt x="17348" y="187907"/>
                  <a:pt x="9363" y="113579"/>
                  <a:pt x="0" y="0"/>
                </a:cubicBezTo>
                <a:close/>
              </a:path>
              <a:path w="7036226" h="369332" stroke="0" extrusionOk="0">
                <a:moveTo>
                  <a:pt x="0" y="0"/>
                </a:moveTo>
                <a:cubicBezTo>
                  <a:pt x="353279" y="-3575"/>
                  <a:pt x="617929" y="-96"/>
                  <a:pt x="780381" y="0"/>
                </a:cubicBezTo>
                <a:cubicBezTo>
                  <a:pt x="942833" y="96"/>
                  <a:pt x="1228305" y="26383"/>
                  <a:pt x="1420038" y="0"/>
                </a:cubicBezTo>
                <a:cubicBezTo>
                  <a:pt x="1611771" y="-26383"/>
                  <a:pt x="1815929" y="-15755"/>
                  <a:pt x="2059695" y="0"/>
                </a:cubicBezTo>
                <a:cubicBezTo>
                  <a:pt x="2303461" y="15755"/>
                  <a:pt x="2339712" y="4152"/>
                  <a:pt x="2558628" y="0"/>
                </a:cubicBezTo>
                <a:cubicBezTo>
                  <a:pt x="2777544" y="-4152"/>
                  <a:pt x="2920818" y="1184"/>
                  <a:pt x="3057560" y="0"/>
                </a:cubicBezTo>
                <a:cubicBezTo>
                  <a:pt x="3194302" y="-1184"/>
                  <a:pt x="3492201" y="-13517"/>
                  <a:pt x="3837941" y="0"/>
                </a:cubicBezTo>
                <a:cubicBezTo>
                  <a:pt x="4183681" y="13517"/>
                  <a:pt x="4196601" y="-7549"/>
                  <a:pt x="4477598" y="0"/>
                </a:cubicBezTo>
                <a:cubicBezTo>
                  <a:pt x="4758595" y="7549"/>
                  <a:pt x="4884112" y="-12202"/>
                  <a:pt x="5046893" y="0"/>
                </a:cubicBezTo>
                <a:cubicBezTo>
                  <a:pt x="5209675" y="12202"/>
                  <a:pt x="5492815" y="11402"/>
                  <a:pt x="5756912" y="0"/>
                </a:cubicBezTo>
                <a:cubicBezTo>
                  <a:pt x="6021009" y="-11402"/>
                  <a:pt x="5989412" y="-831"/>
                  <a:pt x="6185482" y="0"/>
                </a:cubicBezTo>
                <a:cubicBezTo>
                  <a:pt x="6381552" y="831"/>
                  <a:pt x="6812998" y="-41633"/>
                  <a:pt x="7036226" y="0"/>
                </a:cubicBezTo>
                <a:cubicBezTo>
                  <a:pt x="7043010" y="105286"/>
                  <a:pt x="7034076" y="218316"/>
                  <a:pt x="7036226" y="369332"/>
                </a:cubicBezTo>
                <a:cubicBezTo>
                  <a:pt x="6651622" y="374182"/>
                  <a:pt x="6470101" y="382167"/>
                  <a:pt x="6255845" y="369332"/>
                </a:cubicBezTo>
                <a:cubicBezTo>
                  <a:pt x="6041589" y="356497"/>
                  <a:pt x="5891911" y="363280"/>
                  <a:pt x="5616188" y="369332"/>
                </a:cubicBezTo>
                <a:cubicBezTo>
                  <a:pt x="5340465" y="375384"/>
                  <a:pt x="5378372" y="352671"/>
                  <a:pt x="5187618" y="369332"/>
                </a:cubicBezTo>
                <a:cubicBezTo>
                  <a:pt x="4996864" y="385994"/>
                  <a:pt x="4783892" y="364259"/>
                  <a:pt x="4547961" y="369332"/>
                </a:cubicBezTo>
                <a:cubicBezTo>
                  <a:pt x="4312030" y="374405"/>
                  <a:pt x="4223866" y="362076"/>
                  <a:pt x="4119390" y="369332"/>
                </a:cubicBezTo>
                <a:cubicBezTo>
                  <a:pt x="4014914" y="376588"/>
                  <a:pt x="3861238" y="350099"/>
                  <a:pt x="3690820" y="369332"/>
                </a:cubicBezTo>
                <a:cubicBezTo>
                  <a:pt x="3520402" y="388566"/>
                  <a:pt x="3231213" y="358624"/>
                  <a:pt x="2910439" y="369332"/>
                </a:cubicBezTo>
                <a:cubicBezTo>
                  <a:pt x="2589665" y="380040"/>
                  <a:pt x="2613495" y="374152"/>
                  <a:pt x="2341144" y="369332"/>
                </a:cubicBezTo>
                <a:cubicBezTo>
                  <a:pt x="2068794" y="364512"/>
                  <a:pt x="1930658" y="397262"/>
                  <a:pt x="1560763" y="369332"/>
                </a:cubicBezTo>
                <a:cubicBezTo>
                  <a:pt x="1190868" y="341402"/>
                  <a:pt x="1051755" y="392855"/>
                  <a:pt x="780381" y="369332"/>
                </a:cubicBezTo>
                <a:cubicBezTo>
                  <a:pt x="509007" y="345809"/>
                  <a:pt x="194105" y="344274"/>
                  <a:pt x="0" y="369332"/>
                </a:cubicBezTo>
                <a:cubicBezTo>
                  <a:pt x="-14982" y="187330"/>
                  <a:pt x="2686" y="164780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/>
              <a:t>Metaphase </a:t>
            </a:r>
          </a:p>
          <a:p>
            <a:pPr>
              <a:defRPr/>
            </a:pPr>
            <a:r>
              <a:rPr lang="en-CA" sz="2400" dirty="0"/>
              <a:t>6 chromosomes</a:t>
            </a:r>
          </a:p>
          <a:p>
            <a:pPr>
              <a:defRPr/>
            </a:pPr>
            <a:r>
              <a:rPr lang="en-CA" sz="2400" dirty="0"/>
              <a:t>12 chromatids</a:t>
            </a:r>
          </a:p>
        </p:txBody>
      </p:sp>
    </p:spTree>
    <p:extLst>
      <p:ext uri="{BB962C8B-B14F-4D97-AF65-F5344CB8AC3E}">
        <p14:creationId xmlns:p14="http://schemas.microsoft.com/office/powerpoint/2010/main" val="19155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EC2A-9F3F-AA76-CB48-96B2DA29D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4" descr="http://academic.emporia.edu/mooredwi/genetics/pr3-4c.gif">
            <a:extLst>
              <a:ext uri="{FF2B5EF4-FFF2-40B4-BE49-F238E27FC236}">
                <a16:creationId xmlns:a16="http://schemas.microsoft.com/office/drawing/2014/main" id="{FEB762C4-E622-44DC-C183-65D80C7D3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52" y="1484383"/>
            <a:ext cx="5935746" cy="437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F3B4B3F-20B7-1042-CFA1-8C3C6EF3F81C}"/>
              </a:ext>
            </a:extLst>
          </p:cNvPr>
          <p:cNvSpPr txBox="1">
            <a:spLocks/>
          </p:cNvSpPr>
          <p:nvPr/>
        </p:nvSpPr>
        <p:spPr>
          <a:xfrm>
            <a:off x="1740518" y="6176963"/>
            <a:ext cx="7831388" cy="3780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b="0" i="0" kern="1200">
                <a:solidFill>
                  <a:schemeClr val="tx1">
                    <a:tint val="75000"/>
                  </a:schemeClr>
                </a:solidFill>
                <a:latin typeface="Times New Roman Regular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https://datbootcamp.com/biology-strategy/chromosome-and-chromatid-numbers-during-mitosis-and-meiosis/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C03FD-B86C-9601-8356-191C3E889AB8}"/>
              </a:ext>
            </a:extLst>
          </p:cNvPr>
          <p:cNvSpPr txBox="1"/>
          <p:nvPr/>
        </p:nvSpPr>
        <p:spPr>
          <a:xfrm>
            <a:off x="526427" y="577936"/>
            <a:ext cx="8371003" cy="461665"/>
          </a:xfrm>
          <a:custGeom>
            <a:avLst/>
            <a:gdLst>
              <a:gd name="connsiteX0" fmla="*/ 0 w 7036226"/>
              <a:gd name="connsiteY0" fmla="*/ 0 h 369332"/>
              <a:gd name="connsiteX1" fmla="*/ 639657 w 7036226"/>
              <a:gd name="connsiteY1" fmla="*/ 0 h 369332"/>
              <a:gd name="connsiteX2" fmla="*/ 1138589 w 7036226"/>
              <a:gd name="connsiteY2" fmla="*/ 0 h 369332"/>
              <a:gd name="connsiteX3" fmla="*/ 1567159 w 7036226"/>
              <a:gd name="connsiteY3" fmla="*/ 0 h 369332"/>
              <a:gd name="connsiteX4" fmla="*/ 2347541 w 7036226"/>
              <a:gd name="connsiteY4" fmla="*/ 0 h 369332"/>
              <a:gd name="connsiteX5" fmla="*/ 2916836 w 7036226"/>
              <a:gd name="connsiteY5" fmla="*/ 0 h 369332"/>
              <a:gd name="connsiteX6" fmla="*/ 3556492 w 7036226"/>
              <a:gd name="connsiteY6" fmla="*/ 0 h 369332"/>
              <a:gd name="connsiteX7" fmla="*/ 4196149 w 7036226"/>
              <a:gd name="connsiteY7" fmla="*/ 0 h 369332"/>
              <a:gd name="connsiteX8" fmla="*/ 4765444 w 7036226"/>
              <a:gd name="connsiteY8" fmla="*/ 0 h 369332"/>
              <a:gd name="connsiteX9" fmla="*/ 5475463 w 7036226"/>
              <a:gd name="connsiteY9" fmla="*/ 0 h 369332"/>
              <a:gd name="connsiteX10" fmla="*/ 6185482 w 7036226"/>
              <a:gd name="connsiteY10" fmla="*/ 0 h 369332"/>
              <a:gd name="connsiteX11" fmla="*/ 7036226 w 7036226"/>
              <a:gd name="connsiteY11" fmla="*/ 0 h 369332"/>
              <a:gd name="connsiteX12" fmla="*/ 7036226 w 7036226"/>
              <a:gd name="connsiteY12" fmla="*/ 369332 h 369332"/>
              <a:gd name="connsiteX13" fmla="*/ 6607656 w 7036226"/>
              <a:gd name="connsiteY13" fmla="*/ 369332 h 369332"/>
              <a:gd name="connsiteX14" fmla="*/ 5827274 w 7036226"/>
              <a:gd name="connsiteY14" fmla="*/ 369332 h 369332"/>
              <a:gd name="connsiteX15" fmla="*/ 5328342 w 7036226"/>
              <a:gd name="connsiteY15" fmla="*/ 369332 h 369332"/>
              <a:gd name="connsiteX16" fmla="*/ 4899772 w 7036226"/>
              <a:gd name="connsiteY16" fmla="*/ 369332 h 369332"/>
              <a:gd name="connsiteX17" fmla="*/ 4119390 w 7036226"/>
              <a:gd name="connsiteY17" fmla="*/ 369332 h 369332"/>
              <a:gd name="connsiteX18" fmla="*/ 3409371 w 7036226"/>
              <a:gd name="connsiteY18" fmla="*/ 369332 h 369332"/>
              <a:gd name="connsiteX19" fmla="*/ 2628990 w 7036226"/>
              <a:gd name="connsiteY19" fmla="*/ 369332 h 369332"/>
              <a:gd name="connsiteX20" fmla="*/ 1918971 w 7036226"/>
              <a:gd name="connsiteY20" fmla="*/ 369332 h 369332"/>
              <a:gd name="connsiteX21" fmla="*/ 1349676 w 7036226"/>
              <a:gd name="connsiteY21" fmla="*/ 369332 h 369332"/>
              <a:gd name="connsiteX22" fmla="*/ 921106 w 7036226"/>
              <a:gd name="connsiteY22" fmla="*/ 369332 h 369332"/>
              <a:gd name="connsiteX23" fmla="*/ 0 w 7036226"/>
              <a:gd name="connsiteY23" fmla="*/ 369332 h 369332"/>
              <a:gd name="connsiteX24" fmla="*/ 0 w 7036226"/>
              <a:gd name="connsiteY2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6226" h="369332" fill="none" extrusionOk="0">
                <a:moveTo>
                  <a:pt x="0" y="0"/>
                </a:moveTo>
                <a:cubicBezTo>
                  <a:pt x="267211" y="16346"/>
                  <a:pt x="400779" y="-21234"/>
                  <a:pt x="639657" y="0"/>
                </a:cubicBezTo>
                <a:cubicBezTo>
                  <a:pt x="878535" y="21234"/>
                  <a:pt x="897590" y="-8820"/>
                  <a:pt x="1138589" y="0"/>
                </a:cubicBezTo>
                <a:cubicBezTo>
                  <a:pt x="1379588" y="8820"/>
                  <a:pt x="1459427" y="-18400"/>
                  <a:pt x="1567159" y="0"/>
                </a:cubicBezTo>
                <a:cubicBezTo>
                  <a:pt x="1674891" y="18400"/>
                  <a:pt x="2046411" y="-36092"/>
                  <a:pt x="2347541" y="0"/>
                </a:cubicBezTo>
                <a:cubicBezTo>
                  <a:pt x="2648671" y="36092"/>
                  <a:pt x="2660369" y="2114"/>
                  <a:pt x="2916836" y="0"/>
                </a:cubicBezTo>
                <a:cubicBezTo>
                  <a:pt x="3173303" y="-2114"/>
                  <a:pt x="3323351" y="8919"/>
                  <a:pt x="3556492" y="0"/>
                </a:cubicBezTo>
                <a:cubicBezTo>
                  <a:pt x="3789633" y="-8919"/>
                  <a:pt x="3881761" y="-13633"/>
                  <a:pt x="4196149" y="0"/>
                </a:cubicBezTo>
                <a:cubicBezTo>
                  <a:pt x="4510537" y="13633"/>
                  <a:pt x="4610483" y="-27379"/>
                  <a:pt x="4765444" y="0"/>
                </a:cubicBezTo>
                <a:cubicBezTo>
                  <a:pt x="4920405" y="27379"/>
                  <a:pt x="5293538" y="-17568"/>
                  <a:pt x="5475463" y="0"/>
                </a:cubicBezTo>
                <a:cubicBezTo>
                  <a:pt x="5657388" y="17568"/>
                  <a:pt x="5885824" y="26789"/>
                  <a:pt x="6185482" y="0"/>
                </a:cubicBezTo>
                <a:cubicBezTo>
                  <a:pt x="6485140" y="-26789"/>
                  <a:pt x="6789609" y="-26052"/>
                  <a:pt x="7036226" y="0"/>
                </a:cubicBezTo>
                <a:cubicBezTo>
                  <a:pt x="7018146" y="138456"/>
                  <a:pt x="7042639" y="206846"/>
                  <a:pt x="7036226" y="369332"/>
                </a:cubicBezTo>
                <a:cubicBezTo>
                  <a:pt x="6941921" y="368904"/>
                  <a:pt x="6735110" y="372976"/>
                  <a:pt x="6607656" y="369332"/>
                </a:cubicBezTo>
                <a:cubicBezTo>
                  <a:pt x="6480202" y="365689"/>
                  <a:pt x="6206850" y="400781"/>
                  <a:pt x="5827274" y="369332"/>
                </a:cubicBezTo>
                <a:cubicBezTo>
                  <a:pt x="5447698" y="337883"/>
                  <a:pt x="5508557" y="387655"/>
                  <a:pt x="5328342" y="369332"/>
                </a:cubicBezTo>
                <a:cubicBezTo>
                  <a:pt x="5148127" y="351009"/>
                  <a:pt x="5097163" y="381291"/>
                  <a:pt x="4899772" y="369332"/>
                </a:cubicBezTo>
                <a:cubicBezTo>
                  <a:pt x="4702381" y="357374"/>
                  <a:pt x="4344743" y="359916"/>
                  <a:pt x="4119390" y="369332"/>
                </a:cubicBezTo>
                <a:cubicBezTo>
                  <a:pt x="3894037" y="378748"/>
                  <a:pt x="3641005" y="350786"/>
                  <a:pt x="3409371" y="369332"/>
                </a:cubicBezTo>
                <a:cubicBezTo>
                  <a:pt x="3177737" y="387878"/>
                  <a:pt x="2833165" y="353493"/>
                  <a:pt x="2628990" y="369332"/>
                </a:cubicBezTo>
                <a:cubicBezTo>
                  <a:pt x="2424815" y="385171"/>
                  <a:pt x="2205637" y="373121"/>
                  <a:pt x="1918971" y="369332"/>
                </a:cubicBezTo>
                <a:cubicBezTo>
                  <a:pt x="1632305" y="365543"/>
                  <a:pt x="1479720" y="348239"/>
                  <a:pt x="1349676" y="369332"/>
                </a:cubicBezTo>
                <a:cubicBezTo>
                  <a:pt x="1219633" y="390425"/>
                  <a:pt x="1096570" y="372756"/>
                  <a:pt x="921106" y="369332"/>
                </a:cubicBezTo>
                <a:cubicBezTo>
                  <a:pt x="745642" y="365909"/>
                  <a:pt x="335780" y="407858"/>
                  <a:pt x="0" y="369332"/>
                </a:cubicBezTo>
                <a:cubicBezTo>
                  <a:pt x="17348" y="187907"/>
                  <a:pt x="9363" y="113579"/>
                  <a:pt x="0" y="0"/>
                </a:cubicBezTo>
                <a:close/>
              </a:path>
              <a:path w="7036226" h="369332" stroke="0" extrusionOk="0">
                <a:moveTo>
                  <a:pt x="0" y="0"/>
                </a:moveTo>
                <a:cubicBezTo>
                  <a:pt x="353279" y="-3575"/>
                  <a:pt x="617929" y="-96"/>
                  <a:pt x="780381" y="0"/>
                </a:cubicBezTo>
                <a:cubicBezTo>
                  <a:pt x="942833" y="96"/>
                  <a:pt x="1228305" y="26383"/>
                  <a:pt x="1420038" y="0"/>
                </a:cubicBezTo>
                <a:cubicBezTo>
                  <a:pt x="1611771" y="-26383"/>
                  <a:pt x="1815929" y="-15755"/>
                  <a:pt x="2059695" y="0"/>
                </a:cubicBezTo>
                <a:cubicBezTo>
                  <a:pt x="2303461" y="15755"/>
                  <a:pt x="2339712" y="4152"/>
                  <a:pt x="2558628" y="0"/>
                </a:cubicBezTo>
                <a:cubicBezTo>
                  <a:pt x="2777544" y="-4152"/>
                  <a:pt x="2920818" y="1184"/>
                  <a:pt x="3057560" y="0"/>
                </a:cubicBezTo>
                <a:cubicBezTo>
                  <a:pt x="3194302" y="-1184"/>
                  <a:pt x="3492201" y="-13517"/>
                  <a:pt x="3837941" y="0"/>
                </a:cubicBezTo>
                <a:cubicBezTo>
                  <a:pt x="4183681" y="13517"/>
                  <a:pt x="4196601" y="-7549"/>
                  <a:pt x="4477598" y="0"/>
                </a:cubicBezTo>
                <a:cubicBezTo>
                  <a:pt x="4758595" y="7549"/>
                  <a:pt x="4884112" y="-12202"/>
                  <a:pt x="5046893" y="0"/>
                </a:cubicBezTo>
                <a:cubicBezTo>
                  <a:pt x="5209675" y="12202"/>
                  <a:pt x="5492815" y="11402"/>
                  <a:pt x="5756912" y="0"/>
                </a:cubicBezTo>
                <a:cubicBezTo>
                  <a:pt x="6021009" y="-11402"/>
                  <a:pt x="5989412" y="-831"/>
                  <a:pt x="6185482" y="0"/>
                </a:cubicBezTo>
                <a:cubicBezTo>
                  <a:pt x="6381552" y="831"/>
                  <a:pt x="6812998" y="-41633"/>
                  <a:pt x="7036226" y="0"/>
                </a:cubicBezTo>
                <a:cubicBezTo>
                  <a:pt x="7043010" y="105286"/>
                  <a:pt x="7034076" y="218316"/>
                  <a:pt x="7036226" y="369332"/>
                </a:cubicBezTo>
                <a:cubicBezTo>
                  <a:pt x="6651622" y="374182"/>
                  <a:pt x="6470101" y="382167"/>
                  <a:pt x="6255845" y="369332"/>
                </a:cubicBezTo>
                <a:cubicBezTo>
                  <a:pt x="6041589" y="356497"/>
                  <a:pt x="5891911" y="363280"/>
                  <a:pt x="5616188" y="369332"/>
                </a:cubicBezTo>
                <a:cubicBezTo>
                  <a:pt x="5340465" y="375384"/>
                  <a:pt x="5378372" y="352671"/>
                  <a:pt x="5187618" y="369332"/>
                </a:cubicBezTo>
                <a:cubicBezTo>
                  <a:pt x="4996864" y="385994"/>
                  <a:pt x="4783892" y="364259"/>
                  <a:pt x="4547961" y="369332"/>
                </a:cubicBezTo>
                <a:cubicBezTo>
                  <a:pt x="4312030" y="374405"/>
                  <a:pt x="4223866" y="362076"/>
                  <a:pt x="4119390" y="369332"/>
                </a:cubicBezTo>
                <a:cubicBezTo>
                  <a:pt x="4014914" y="376588"/>
                  <a:pt x="3861238" y="350099"/>
                  <a:pt x="3690820" y="369332"/>
                </a:cubicBezTo>
                <a:cubicBezTo>
                  <a:pt x="3520402" y="388566"/>
                  <a:pt x="3231213" y="358624"/>
                  <a:pt x="2910439" y="369332"/>
                </a:cubicBezTo>
                <a:cubicBezTo>
                  <a:pt x="2589665" y="380040"/>
                  <a:pt x="2613495" y="374152"/>
                  <a:pt x="2341144" y="369332"/>
                </a:cubicBezTo>
                <a:cubicBezTo>
                  <a:pt x="2068794" y="364512"/>
                  <a:pt x="1930658" y="397262"/>
                  <a:pt x="1560763" y="369332"/>
                </a:cubicBezTo>
                <a:cubicBezTo>
                  <a:pt x="1190868" y="341402"/>
                  <a:pt x="1051755" y="392855"/>
                  <a:pt x="780381" y="369332"/>
                </a:cubicBezTo>
                <a:cubicBezTo>
                  <a:pt x="509007" y="345809"/>
                  <a:pt x="194105" y="344274"/>
                  <a:pt x="0" y="369332"/>
                </a:cubicBezTo>
                <a:cubicBezTo>
                  <a:pt x="-14982" y="187330"/>
                  <a:pt x="2686" y="164780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/>
              <a:t>What phase? How many chromosomes? How many chromatids?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0CE53-A9B3-C491-3DA8-B9D66BF67F29}"/>
              </a:ext>
            </a:extLst>
          </p:cNvPr>
          <p:cNvSpPr txBox="1"/>
          <p:nvPr/>
        </p:nvSpPr>
        <p:spPr>
          <a:xfrm>
            <a:off x="6495068" y="4976634"/>
            <a:ext cx="2477776" cy="1200329"/>
          </a:xfrm>
          <a:custGeom>
            <a:avLst/>
            <a:gdLst>
              <a:gd name="connsiteX0" fmla="*/ 0 w 7036226"/>
              <a:gd name="connsiteY0" fmla="*/ 0 h 369332"/>
              <a:gd name="connsiteX1" fmla="*/ 639657 w 7036226"/>
              <a:gd name="connsiteY1" fmla="*/ 0 h 369332"/>
              <a:gd name="connsiteX2" fmla="*/ 1138589 w 7036226"/>
              <a:gd name="connsiteY2" fmla="*/ 0 h 369332"/>
              <a:gd name="connsiteX3" fmla="*/ 1567159 w 7036226"/>
              <a:gd name="connsiteY3" fmla="*/ 0 h 369332"/>
              <a:gd name="connsiteX4" fmla="*/ 2347541 w 7036226"/>
              <a:gd name="connsiteY4" fmla="*/ 0 h 369332"/>
              <a:gd name="connsiteX5" fmla="*/ 2916836 w 7036226"/>
              <a:gd name="connsiteY5" fmla="*/ 0 h 369332"/>
              <a:gd name="connsiteX6" fmla="*/ 3556492 w 7036226"/>
              <a:gd name="connsiteY6" fmla="*/ 0 h 369332"/>
              <a:gd name="connsiteX7" fmla="*/ 4196149 w 7036226"/>
              <a:gd name="connsiteY7" fmla="*/ 0 h 369332"/>
              <a:gd name="connsiteX8" fmla="*/ 4765444 w 7036226"/>
              <a:gd name="connsiteY8" fmla="*/ 0 h 369332"/>
              <a:gd name="connsiteX9" fmla="*/ 5475463 w 7036226"/>
              <a:gd name="connsiteY9" fmla="*/ 0 h 369332"/>
              <a:gd name="connsiteX10" fmla="*/ 6185482 w 7036226"/>
              <a:gd name="connsiteY10" fmla="*/ 0 h 369332"/>
              <a:gd name="connsiteX11" fmla="*/ 7036226 w 7036226"/>
              <a:gd name="connsiteY11" fmla="*/ 0 h 369332"/>
              <a:gd name="connsiteX12" fmla="*/ 7036226 w 7036226"/>
              <a:gd name="connsiteY12" fmla="*/ 369332 h 369332"/>
              <a:gd name="connsiteX13" fmla="*/ 6607656 w 7036226"/>
              <a:gd name="connsiteY13" fmla="*/ 369332 h 369332"/>
              <a:gd name="connsiteX14" fmla="*/ 5827274 w 7036226"/>
              <a:gd name="connsiteY14" fmla="*/ 369332 h 369332"/>
              <a:gd name="connsiteX15" fmla="*/ 5328342 w 7036226"/>
              <a:gd name="connsiteY15" fmla="*/ 369332 h 369332"/>
              <a:gd name="connsiteX16" fmla="*/ 4899772 w 7036226"/>
              <a:gd name="connsiteY16" fmla="*/ 369332 h 369332"/>
              <a:gd name="connsiteX17" fmla="*/ 4119390 w 7036226"/>
              <a:gd name="connsiteY17" fmla="*/ 369332 h 369332"/>
              <a:gd name="connsiteX18" fmla="*/ 3409371 w 7036226"/>
              <a:gd name="connsiteY18" fmla="*/ 369332 h 369332"/>
              <a:gd name="connsiteX19" fmla="*/ 2628990 w 7036226"/>
              <a:gd name="connsiteY19" fmla="*/ 369332 h 369332"/>
              <a:gd name="connsiteX20" fmla="*/ 1918971 w 7036226"/>
              <a:gd name="connsiteY20" fmla="*/ 369332 h 369332"/>
              <a:gd name="connsiteX21" fmla="*/ 1349676 w 7036226"/>
              <a:gd name="connsiteY21" fmla="*/ 369332 h 369332"/>
              <a:gd name="connsiteX22" fmla="*/ 921106 w 7036226"/>
              <a:gd name="connsiteY22" fmla="*/ 369332 h 369332"/>
              <a:gd name="connsiteX23" fmla="*/ 0 w 7036226"/>
              <a:gd name="connsiteY23" fmla="*/ 369332 h 369332"/>
              <a:gd name="connsiteX24" fmla="*/ 0 w 7036226"/>
              <a:gd name="connsiteY2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6226" h="369332" fill="none" extrusionOk="0">
                <a:moveTo>
                  <a:pt x="0" y="0"/>
                </a:moveTo>
                <a:cubicBezTo>
                  <a:pt x="267211" y="16346"/>
                  <a:pt x="400779" y="-21234"/>
                  <a:pt x="639657" y="0"/>
                </a:cubicBezTo>
                <a:cubicBezTo>
                  <a:pt x="878535" y="21234"/>
                  <a:pt x="897590" y="-8820"/>
                  <a:pt x="1138589" y="0"/>
                </a:cubicBezTo>
                <a:cubicBezTo>
                  <a:pt x="1379588" y="8820"/>
                  <a:pt x="1459427" y="-18400"/>
                  <a:pt x="1567159" y="0"/>
                </a:cubicBezTo>
                <a:cubicBezTo>
                  <a:pt x="1674891" y="18400"/>
                  <a:pt x="2046411" y="-36092"/>
                  <a:pt x="2347541" y="0"/>
                </a:cubicBezTo>
                <a:cubicBezTo>
                  <a:pt x="2648671" y="36092"/>
                  <a:pt x="2660369" y="2114"/>
                  <a:pt x="2916836" y="0"/>
                </a:cubicBezTo>
                <a:cubicBezTo>
                  <a:pt x="3173303" y="-2114"/>
                  <a:pt x="3323351" y="8919"/>
                  <a:pt x="3556492" y="0"/>
                </a:cubicBezTo>
                <a:cubicBezTo>
                  <a:pt x="3789633" y="-8919"/>
                  <a:pt x="3881761" y="-13633"/>
                  <a:pt x="4196149" y="0"/>
                </a:cubicBezTo>
                <a:cubicBezTo>
                  <a:pt x="4510537" y="13633"/>
                  <a:pt x="4610483" y="-27379"/>
                  <a:pt x="4765444" y="0"/>
                </a:cubicBezTo>
                <a:cubicBezTo>
                  <a:pt x="4920405" y="27379"/>
                  <a:pt x="5293538" y="-17568"/>
                  <a:pt x="5475463" y="0"/>
                </a:cubicBezTo>
                <a:cubicBezTo>
                  <a:pt x="5657388" y="17568"/>
                  <a:pt x="5885824" y="26789"/>
                  <a:pt x="6185482" y="0"/>
                </a:cubicBezTo>
                <a:cubicBezTo>
                  <a:pt x="6485140" y="-26789"/>
                  <a:pt x="6789609" y="-26052"/>
                  <a:pt x="7036226" y="0"/>
                </a:cubicBezTo>
                <a:cubicBezTo>
                  <a:pt x="7018146" y="138456"/>
                  <a:pt x="7042639" y="206846"/>
                  <a:pt x="7036226" y="369332"/>
                </a:cubicBezTo>
                <a:cubicBezTo>
                  <a:pt x="6941921" y="368904"/>
                  <a:pt x="6735110" y="372976"/>
                  <a:pt x="6607656" y="369332"/>
                </a:cubicBezTo>
                <a:cubicBezTo>
                  <a:pt x="6480202" y="365689"/>
                  <a:pt x="6206850" y="400781"/>
                  <a:pt x="5827274" y="369332"/>
                </a:cubicBezTo>
                <a:cubicBezTo>
                  <a:pt x="5447698" y="337883"/>
                  <a:pt x="5508557" y="387655"/>
                  <a:pt x="5328342" y="369332"/>
                </a:cubicBezTo>
                <a:cubicBezTo>
                  <a:pt x="5148127" y="351009"/>
                  <a:pt x="5097163" y="381291"/>
                  <a:pt x="4899772" y="369332"/>
                </a:cubicBezTo>
                <a:cubicBezTo>
                  <a:pt x="4702381" y="357374"/>
                  <a:pt x="4344743" y="359916"/>
                  <a:pt x="4119390" y="369332"/>
                </a:cubicBezTo>
                <a:cubicBezTo>
                  <a:pt x="3894037" y="378748"/>
                  <a:pt x="3641005" y="350786"/>
                  <a:pt x="3409371" y="369332"/>
                </a:cubicBezTo>
                <a:cubicBezTo>
                  <a:pt x="3177737" y="387878"/>
                  <a:pt x="2833165" y="353493"/>
                  <a:pt x="2628990" y="369332"/>
                </a:cubicBezTo>
                <a:cubicBezTo>
                  <a:pt x="2424815" y="385171"/>
                  <a:pt x="2205637" y="373121"/>
                  <a:pt x="1918971" y="369332"/>
                </a:cubicBezTo>
                <a:cubicBezTo>
                  <a:pt x="1632305" y="365543"/>
                  <a:pt x="1479720" y="348239"/>
                  <a:pt x="1349676" y="369332"/>
                </a:cubicBezTo>
                <a:cubicBezTo>
                  <a:pt x="1219633" y="390425"/>
                  <a:pt x="1096570" y="372756"/>
                  <a:pt x="921106" y="369332"/>
                </a:cubicBezTo>
                <a:cubicBezTo>
                  <a:pt x="745642" y="365909"/>
                  <a:pt x="335780" y="407858"/>
                  <a:pt x="0" y="369332"/>
                </a:cubicBezTo>
                <a:cubicBezTo>
                  <a:pt x="17348" y="187907"/>
                  <a:pt x="9363" y="113579"/>
                  <a:pt x="0" y="0"/>
                </a:cubicBezTo>
                <a:close/>
              </a:path>
              <a:path w="7036226" h="369332" stroke="0" extrusionOk="0">
                <a:moveTo>
                  <a:pt x="0" y="0"/>
                </a:moveTo>
                <a:cubicBezTo>
                  <a:pt x="353279" y="-3575"/>
                  <a:pt x="617929" y="-96"/>
                  <a:pt x="780381" y="0"/>
                </a:cubicBezTo>
                <a:cubicBezTo>
                  <a:pt x="942833" y="96"/>
                  <a:pt x="1228305" y="26383"/>
                  <a:pt x="1420038" y="0"/>
                </a:cubicBezTo>
                <a:cubicBezTo>
                  <a:pt x="1611771" y="-26383"/>
                  <a:pt x="1815929" y="-15755"/>
                  <a:pt x="2059695" y="0"/>
                </a:cubicBezTo>
                <a:cubicBezTo>
                  <a:pt x="2303461" y="15755"/>
                  <a:pt x="2339712" y="4152"/>
                  <a:pt x="2558628" y="0"/>
                </a:cubicBezTo>
                <a:cubicBezTo>
                  <a:pt x="2777544" y="-4152"/>
                  <a:pt x="2920818" y="1184"/>
                  <a:pt x="3057560" y="0"/>
                </a:cubicBezTo>
                <a:cubicBezTo>
                  <a:pt x="3194302" y="-1184"/>
                  <a:pt x="3492201" y="-13517"/>
                  <a:pt x="3837941" y="0"/>
                </a:cubicBezTo>
                <a:cubicBezTo>
                  <a:pt x="4183681" y="13517"/>
                  <a:pt x="4196601" y="-7549"/>
                  <a:pt x="4477598" y="0"/>
                </a:cubicBezTo>
                <a:cubicBezTo>
                  <a:pt x="4758595" y="7549"/>
                  <a:pt x="4884112" y="-12202"/>
                  <a:pt x="5046893" y="0"/>
                </a:cubicBezTo>
                <a:cubicBezTo>
                  <a:pt x="5209675" y="12202"/>
                  <a:pt x="5492815" y="11402"/>
                  <a:pt x="5756912" y="0"/>
                </a:cubicBezTo>
                <a:cubicBezTo>
                  <a:pt x="6021009" y="-11402"/>
                  <a:pt x="5989412" y="-831"/>
                  <a:pt x="6185482" y="0"/>
                </a:cubicBezTo>
                <a:cubicBezTo>
                  <a:pt x="6381552" y="831"/>
                  <a:pt x="6812998" y="-41633"/>
                  <a:pt x="7036226" y="0"/>
                </a:cubicBezTo>
                <a:cubicBezTo>
                  <a:pt x="7043010" y="105286"/>
                  <a:pt x="7034076" y="218316"/>
                  <a:pt x="7036226" y="369332"/>
                </a:cubicBezTo>
                <a:cubicBezTo>
                  <a:pt x="6651622" y="374182"/>
                  <a:pt x="6470101" y="382167"/>
                  <a:pt x="6255845" y="369332"/>
                </a:cubicBezTo>
                <a:cubicBezTo>
                  <a:pt x="6041589" y="356497"/>
                  <a:pt x="5891911" y="363280"/>
                  <a:pt x="5616188" y="369332"/>
                </a:cubicBezTo>
                <a:cubicBezTo>
                  <a:pt x="5340465" y="375384"/>
                  <a:pt x="5378372" y="352671"/>
                  <a:pt x="5187618" y="369332"/>
                </a:cubicBezTo>
                <a:cubicBezTo>
                  <a:pt x="4996864" y="385994"/>
                  <a:pt x="4783892" y="364259"/>
                  <a:pt x="4547961" y="369332"/>
                </a:cubicBezTo>
                <a:cubicBezTo>
                  <a:pt x="4312030" y="374405"/>
                  <a:pt x="4223866" y="362076"/>
                  <a:pt x="4119390" y="369332"/>
                </a:cubicBezTo>
                <a:cubicBezTo>
                  <a:pt x="4014914" y="376588"/>
                  <a:pt x="3861238" y="350099"/>
                  <a:pt x="3690820" y="369332"/>
                </a:cubicBezTo>
                <a:cubicBezTo>
                  <a:pt x="3520402" y="388566"/>
                  <a:pt x="3231213" y="358624"/>
                  <a:pt x="2910439" y="369332"/>
                </a:cubicBezTo>
                <a:cubicBezTo>
                  <a:pt x="2589665" y="380040"/>
                  <a:pt x="2613495" y="374152"/>
                  <a:pt x="2341144" y="369332"/>
                </a:cubicBezTo>
                <a:cubicBezTo>
                  <a:pt x="2068794" y="364512"/>
                  <a:pt x="1930658" y="397262"/>
                  <a:pt x="1560763" y="369332"/>
                </a:cubicBezTo>
                <a:cubicBezTo>
                  <a:pt x="1190868" y="341402"/>
                  <a:pt x="1051755" y="392855"/>
                  <a:pt x="780381" y="369332"/>
                </a:cubicBezTo>
                <a:cubicBezTo>
                  <a:pt x="509007" y="345809"/>
                  <a:pt x="194105" y="344274"/>
                  <a:pt x="0" y="369332"/>
                </a:cubicBezTo>
                <a:cubicBezTo>
                  <a:pt x="-14982" y="187330"/>
                  <a:pt x="2686" y="164780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/>
              <a:t>Anaphase </a:t>
            </a:r>
          </a:p>
          <a:p>
            <a:pPr>
              <a:defRPr/>
            </a:pPr>
            <a:r>
              <a:rPr lang="en-CA" sz="2400" dirty="0"/>
              <a:t>12 chromosomes</a:t>
            </a:r>
          </a:p>
          <a:p>
            <a:pPr>
              <a:defRPr/>
            </a:pPr>
            <a:r>
              <a:rPr lang="en-CA" sz="2400" dirty="0"/>
              <a:t>12 chromatids</a:t>
            </a:r>
          </a:p>
        </p:txBody>
      </p:sp>
    </p:spTree>
    <p:extLst>
      <p:ext uri="{BB962C8B-B14F-4D97-AF65-F5344CB8AC3E}">
        <p14:creationId xmlns:p14="http://schemas.microsoft.com/office/powerpoint/2010/main" val="27701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F982E0F-345B-4D2C-8E83-BE4BB22E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>
                <a:latin typeface="Arial Bold" panose="020B0704020202020204" pitchFamily="34" charset="0"/>
              </a:rPr>
              <a:t>Growth and Development: Interphase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6986DBA-0F82-4472-86CD-63EF9A79F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0513"/>
            <a:ext cx="4609306" cy="461645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 Regular"/>
              </a:rPr>
              <a:t>Regular cell processes (growth, number of organelles increases)</a:t>
            </a:r>
          </a:p>
          <a:p>
            <a:pPr eaLnBrk="1" hangingPunct="1"/>
            <a:r>
              <a:rPr lang="en-US" altLang="en-US" dirty="0">
                <a:latin typeface="Times New Roman Regular"/>
              </a:rPr>
              <a:t>DNA (chromatin) is copied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4D7A49E3-B3A0-41CE-9B92-29720CC61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56" y="1492250"/>
            <a:ext cx="3413125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Life Sciences Cyberbridge">
            <a:extLst>
              <a:ext uri="{FF2B5EF4-FFF2-40B4-BE49-F238E27FC236}">
                <a16:creationId xmlns:a16="http://schemas.microsoft.com/office/drawing/2014/main" id="{F8A02A0B-A920-4DCD-95C3-7CC77E73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4"/>
          <a:stretch>
            <a:fillRect/>
          </a:stretch>
        </p:blipFill>
        <p:spPr bwMode="auto">
          <a:xfrm>
            <a:off x="631824" y="3868738"/>
            <a:ext cx="42084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993B202-A715-4BAF-866F-9A3B9995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Cell Division: Phase 1 of Mitosis (Prophase)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E517-5757-4C87-A35F-D57260D4F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4012"/>
            <a:ext cx="4278313" cy="4868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Nuclear membrane </a:t>
            </a:r>
            <a:r>
              <a:rPr lang="en-US" dirty="0"/>
              <a:t>begins to disappear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DNA condenses into chromosomes</a:t>
            </a:r>
            <a:endParaRPr lang="en-US" sz="2800" dirty="0"/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FE9073FF-FCA9-4BBC-B340-30DC13461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546225"/>
            <a:ext cx="3948112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9B9D9D-D873-4BF2-87B1-FCE2F71FA52D}"/>
              </a:ext>
            </a:extLst>
          </p:cNvPr>
          <p:cNvSpPr txBox="1">
            <a:spLocks/>
          </p:cNvSpPr>
          <p:nvPr/>
        </p:nvSpPr>
        <p:spPr bwMode="auto">
          <a:xfrm>
            <a:off x="217487" y="4927600"/>
            <a:ext cx="4354513" cy="1565275"/>
          </a:xfrm>
          <a:custGeom>
            <a:avLst/>
            <a:gdLst>
              <a:gd name="connsiteX0" fmla="*/ 0 w 3866811"/>
              <a:gd name="connsiteY0" fmla="*/ 0 h 1565768"/>
              <a:gd name="connsiteX1" fmla="*/ 629738 w 3866811"/>
              <a:gd name="connsiteY1" fmla="*/ 0 h 1565768"/>
              <a:gd name="connsiteX2" fmla="*/ 1104803 w 3866811"/>
              <a:gd name="connsiteY2" fmla="*/ 0 h 1565768"/>
              <a:gd name="connsiteX3" fmla="*/ 1618537 w 3866811"/>
              <a:gd name="connsiteY3" fmla="*/ 0 h 1565768"/>
              <a:gd name="connsiteX4" fmla="*/ 2248274 w 3866811"/>
              <a:gd name="connsiteY4" fmla="*/ 0 h 1565768"/>
              <a:gd name="connsiteX5" fmla="*/ 2839344 w 3866811"/>
              <a:gd name="connsiteY5" fmla="*/ 0 h 1565768"/>
              <a:gd name="connsiteX6" fmla="*/ 3353078 w 3866811"/>
              <a:gd name="connsiteY6" fmla="*/ 0 h 1565768"/>
              <a:gd name="connsiteX7" fmla="*/ 3866811 w 3866811"/>
              <a:gd name="connsiteY7" fmla="*/ 0 h 1565768"/>
              <a:gd name="connsiteX8" fmla="*/ 3866811 w 3866811"/>
              <a:gd name="connsiteY8" fmla="*/ 506265 h 1565768"/>
              <a:gd name="connsiteX9" fmla="*/ 3866811 w 3866811"/>
              <a:gd name="connsiteY9" fmla="*/ 1012530 h 1565768"/>
              <a:gd name="connsiteX10" fmla="*/ 3866811 w 3866811"/>
              <a:gd name="connsiteY10" fmla="*/ 1565768 h 1565768"/>
              <a:gd name="connsiteX11" fmla="*/ 3430414 w 3866811"/>
              <a:gd name="connsiteY11" fmla="*/ 1565768 h 1565768"/>
              <a:gd name="connsiteX12" fmla="*/ 2916680 w 3866811"/>
              <a:gd name="connsiteY12" fmla="*/ 1565768 h 1565768"/>
              <a:gd name="connsiteX13" fmla="*/ 2480283 w 3866811"/>
              <a:gd name="connsiteY13" fmla="*/ 1565768 h 1565768"/>
              <a:gd name="connsiteX14" fmla="*/ 1850545 w 3866811"/>
              <a:gd name="connsiteY14" fmla="*/ 1565768 h 1565768"/>
              <a:gd name="connsiteX15" fmla="*/ 1220807 w 3866811"/>
              <a:gd name="connsiteY15" fmla="*/ 1565768 h 1565768"/>
              <a:gd name="connsiteX16" fmla="*/ 629738 w 3866811"/>
              <a:gd name="connsiteY16" fmla="*/ 1565768 h 1565768"/>
              <a:gd name="connsiteX17" fmla="*/ 0 w 3866811"/>
              <a:gd name="connsiteY17" fmla="*/ 1565768 h 1565768"/>
              <a:gd name="connsiteX18" fmla="*/ 0 w 3866811"/>
              <a:gd name="connsiteY18" fmla="*/ 1090818 h 1565768"/>
              <a:gd name="connsiteX19" fmla="*/ 0 w 3866811"/>
              <a:gd name="connsiteY19" fmla="*/ 537580 h 1565768"/>
              <a:gd name="connsiteX20" fmla="*/ 0 w 3866811"/>
              <a:gd name="connsiteY20" fmla="*/ 0 h 156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66811" h="1565768" fill="none" extrusionOk="0">
                <a:moveTo>
                  <a:pt x="0" y="0"/>
                </a:moveTo>
                <a:cubicBezTo>
                  <a:pt x="126841" y="-58014"/>
                  <a:pt x="318009" y="17432"/>
                  <a:pt x="629738" y="0"/>
                </a:cubicBezTo>
                <a:cubicBezTo>
                  <a:pt x="941467" y="-17432"/>
                  <a:pt x="981984" y="48035"/>
                  <a:pt x="1104803" y="0"/>
                </a:cubicBezTo>
                <a:cubicBezTo>
                  <a:pt x="1227622" y="-48035"/>
                  <a:pt x="1505020" y="3190"/>
                  <a:pt x="1618537" y="0"/>
                </a:cubicBezTo>
                <a:cubicBezTo>
                  <a:pt x="1732054" y="-3190"/>
                  <a:pt x="2109241" y="63466"/>
                  <a:pt x="2248274" y="0"/>
                </a:cubicBezTo>
                <a:cubicBezTo>
                  <a:pt x="2387307" y="-63466"/>
                  <a:pt x="2561323" y="39446"/>
                  <a:pt x="2839344" y="0"/>
                </a:cubicBezTo>
                <a:cubicBezTo>
                  <a:pt x="3117365" y="-39446"/>
                  <a:pt x="3188077" y="157"/>
                  <a:pt x="3353078" y="0"/>
                </a:cubicBezTo>
                <a:cubicBezTo>
                  <a:pt x="3518079" y="-157"/>
                  <a:pt x="3721538" y="6693"/>
                  <a:pt x="3866811" y="0"/>
                </a:cubicBezTo>
                <a:cubicBezTo>
                  <a:pt x="3892834" y="149443"/>
                  <a:pt x="3818256" y="355340"/>
                  <a:pt x="3866811" y="506265"/>
                </a:cubicBezTo>
                <a:cubicBezTo>
                  <a:pt x="3915366" y="657190"/>
                  <a:pt x="3865863" y="862416"/>
                  <a:pt x="3866811" y="1012530"/>
                </a:cubicBezTo>
                <a:cubicBezTo>
                  <a:pt x="3867759" y="1162645"/>
                  <a:pt x="3830422" y="1422116"/>
                  <a:pt x="3866811" y="1565768"/>
                </a:cubicBezTo>
                <a:cubicBezTo>
                  <a:pt x="3709510" y="1582122"/>
                  <a:pt x="3603033" y="1520580"/>
                  <a:pt x="3430414" y="1565768"/>
                </a:cubicBezTo>
                <a:cubicBezTo>
                  <a:pt x="3257795" y="1610956"/>
                  <a:pt x="3078602" y="1559707"/>
                  <a:pt x="2916680" y="1565768"/>
                </a:cubicBezTo>
                <a:cubicBezTo>
                  <a:pt x="2754758" y="1571829"/>
                  <a:pt x="2600484" y="1519213"/>
                  <a:pt x="2480283" y="1565768"/>
                </a:cubicBezTo>
                <a:cubicBezTo>
                  <a:pt x="2360082" y="1612323"/>
                  <a:pt x="2083644" y="1516552"/>
                  <a:pt x="1850545" y="1565768"/>
                </a:cubicBezTo>
                <a:cubicBezTo>
                  <a:pt x="1617446" y="1614984"/>
                  <a:pt x="1387345" y="1533910"/>
                  <a:pt x="1220807" y="1565768"/>
                </a:cubicBezTo>
                <a:cubicBezTo>
                  <a:pt x="1054269" y="1597626"/>
                  <a:pt x="848215" y="1519198"/>
                  <a:pt x="629738" y="1565768"/>
                </a:cubicBezTo>
                <a:cubicBezTo>
                  <a:pt x="411261" y="1612338"/>
                  <a:pt x="160851" y="1496263"/>
                  <a:pt x="0" y="1565768"/>
                </a:cubicBezTo>
                <a:cubicBezTo>
                  <a:pt x="-47" y="1418302"/>
                  <a:pt x="11651" y="1210069"/>
                  <a:pt x="0" y="1090818"/>
                </a:cubicBezTo>
                <a:cubicBezTo>
                  <a:pt x="-11651" y="971567"/>
                  <a:pt x="11187" y="672039"/>
                  <a:pt x="0" y="537580"/>
                </a:cubicBezTo>
                <a:cubicBezTo>
                  <a:pt x="-11187" y="403121"/>
                  <a:pt x="26962" y="174144"/>
                  <a:pt x="0" y="0"/>
                </a:cubicBezTo>
                <a:close/>
              </a:path>
              <a:path w="3866811" h="1565768" stroke="0" extrusionOk="0">
                <a:moveTo>
                  <a:pt x="0" y="0"/>
                </a:moveTo>
                <a:cubicBezTo>
                  <a:pt x="240207" y="-48858"/>
                  <a:pt x="427612" y="35475"/>
                  <a:pt x="629738" y="0"/>
                </a:cubicBezTo>
                <a:cubicBezTo>
                  <a:pt x="831864" y="-35475"/>
                  <a:pt x="1030687" y="22565"/>
                  <a:pt x="1143471" y="0"/>
                </a:cubicBezTo>
                <a:cubicBezTo>
                  <a:pt x="1256255" y="-22565"/>
                  <a:pt x="1517078" y="12685"/>
                  <a:pt x="1773209" y="0"/>
                </a:cubicBezTo>
                <a:cubicBezTo>
                  <a:pt x="2029340" y="-12685"/>
                  <a:pt x="2235753" y="9175"/>
                  <a:pt x="2364279" y="0"/>
                </a:cubicBezTo>
                <a:cubicBezTo>
                  <a:pt x="2492805" y="-9175"/>
                  <a:pt x="2670723" y="26449"/>
                  <a:pt x="2839344" y="0"/>
                </a:cubicBezTo>
                <a:cubicBezTo>
                  <a:pt x="3007965" y="-26449"/>
                  <a:pt x="3591879" y="36567"/>
                  <a:pt x="3866811" y="0"/>
                </a:cubicBezTo>
                <a:cubicBezTo>
                  <a:pt x="3889274" y="228577"/>
                  <a:pt x="3817458" y="369240"/>
                  <a:pt x="3866811" y="521923"/>
                </a:cubicBezTo>
                <a:cubicBezTo>
                  <a:pt x="3916164" y="674606"/>
                  <a:pt x="3837252" y="861072"/>
                  <a:pt x="3866811" y="1028188"/>
                </a:cubicBezTo>
                <a:cubicBezTo>
                  <a:pt x="3896370" y="1195305"/>
                  <a:pt x="3830329" y="1343835"/>
                  <a:pt x="3866811" y="1565768"/>
                </a:cubicBezTo>
                <a:cubicBezTo>
                  <a:pt x="3659985" y="1597363"/>
                  <a:pt x="3504883" y="1512321"/>
                  <a:pt x="3275741" y="1565768"/>
                </a:cubicBezTo>
                <a:cubicBezTo>
                  <a:pt x="3046599" y="1619215"/>
                  <a:pt x="3032956" y="1530033"/>
                  <a:pt x="2800676" y="1565768"/>
                </a:cubicBezTo>
                <a:cubicBezTo>
                  <a:pt x="2568396" y="1601503"/>
                  <a:pt x="2475710" y="1560763"/>
                  <a:pt x="2325611" y="1565768"/>
                </a:cubicBezTo>
                <a:cubicBezTo>
                  <a:pt x="2175512" y="1570773"/>
                  <a:pt x="1920430" y="1542904"/>
                  <a:pt x="1773209" y="1565768"/>
                </a:cubicBezTo>
                <a:cubicBezTo>
                  <a:pt x="1625988" y="1588632"/>
                  <a:pt x="1352493" y="1504889"/>
                  <a:pt x="1220807" y="1565768"/>
                </a:cubicBezTo>
                <a:cubicBezTo>
                  <a:pt x="1089121" y="1626647"/>
                  <a:pt x="863763" y="1518066"/>
                  <a:pt x="745742" y="1565768"/>
                </a:cubicBezTo>
                <a:cubicBezTo>
                  <a:pt x="627721" y="1613470"/>
                  <a:pt x="176416" y="1511880"/>
                  <a:pt x="0" y="1565768"/>
                </a:cubicBezTo>
                <a:cubicBezTo>
                  <a:pt x="-4803" y="1373270"/>
                  <a:pt x="1709" y="1290344"/>
                  <a:pt x="0" y="1028188"/>
                </a:cubicBezTo>
                <a:cubicBezTo>
                  <a:pt x="-1709" y="766032"/>
                  <a:pt x="55149" y="671296"/>
                  <a:pt x="0" y="537580"/>
                </a:cubicBezTo>
                <a:cubicBezTo>
                  <a:pt x="-55149" y="403864"/>
                  <a:pt x="11509" y="26622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 Regular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 Regular" charset="0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 Regular" charset="0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Times New Roman Regular" charset="0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Times New Roman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/>
              <a:t>Note about diagram:</a:t>
            </a:r>
            <a:br>
              <a:rPr lang="en-US" sz="1600" dirty="0"/>
            </a:br>
            <a:r>
              <a:rPr lang="en-US" sz="1600" dirty="0"/>
              <a:t>Red chromosomes from mom; blue chromosomes from dad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/>
              <a:t>Each pair of chromosomes with the same shape and length contains the same gene locations: they are a homologous pair of chromosomes.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3">
            <a:extLst>
              <a:ext uri="{FF2B5EF4-FFF2-40B4-BE49-F238E27FC236}">
                <a16:creationId xmlns:a16="http://schemas.microsoft.com/office/drawing/2014/main" id="{2DE3F6F7-4452-4303-BF3C-FF29088AA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32739" y="2024490"/>
            <a:ext cx="3765065" cy="519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>
            <a:extLst>
              <a:ext uri="{FF2B5EF4-FFF2-40B4-BE49-F238E27FC236}">
                <a16:creationId xmlns:a16="http://schemas.microsoft.com/office/drawing/2014/main" id="{9D47E978-15E9-4F8E-8BA3-02F8A0FC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Cell Division: Phase 2 of Mitosis (Metaphase)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1F8D6-BF24-4184-86B0-FDDACD88C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0688"/>
            <a:ext cx="8450037" cy="4486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Spindle </a:t>
            </a:r>
            <a:r>
              <a:rPr lang="en-US" b="1" dirty="0" err="1"/>
              <a:t>fibres</a:t>
            </a:r>
            <a:r>
              <a:rPr lang="en-US" dirty="0"/>
              <a:t> attach to chromosome </a:t>
            </a:r>
            <a:r>
              <a:rPr lang="en-US" b="1" dirty="0"/>
              <a:t>centromeres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Spindle fibers pull chromosomes to the middle of the cell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3">
            <a:extLst>
              <a:ext uri="{FF2B5EF4-FFF2-40B4-BE49-F238E27FC236}">
                <a16:creationId xmlns:a16="http://schemas.microsoft.com/office/drawing/2014/main" id="{140CF9E3-6991-4DF0-B430-1BE579817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26729" y="2008078"/>
            <a:ext cx="3490542" cy="547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>
            <a:extLst>
              <a:ext uri="{FF2B5EF4-FFF2-40B4-BE49-F238E27FC236}">
                <a16:creationId xmlns:a16="http://schemas.microsoft.com/office/drawing/2014/main" id="{F8530A0C-3396-4F39-990D-5E1A214C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Cell Division: Phase 3 of Mitosis (Anaphase)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705C9-7C97-4E2A-AF5A-E70671361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375391" cy="4486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Spindle fibers pull chromosomes apart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Sister chromatids </a:t>
            </a:r>
            <a:r>
              <a:rPr lang="en-US" dirty="0"/>
              <a:t>go to each end of the cell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3">
            <a:extLst>
              <a:ext uri="{FF2B5EF4-FFF2-40B4-BE49-F238E27FC236}">
                <a16:creationId xmlns:a16="http://schemas.microsoft.com/office/drawing/2014/main" id="{EE87DF63-53DF-4E01-8FE3-14C5824A0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72841" y="1500190"/>
            <a:ext cx="3565007" cy="595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>
            <a:extLst>
              <a:ext uri="{FF2B5EF4-FFF2-40B4-BE49-F238E27FC236}">
                <a16:creationId xmlns:a16="http://schemas.microsoft.com/office/drawing/2014/main" id="{DA7AAC28-5715-4507-B675-36365BBA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Cell Division: Phase 4 of Mitosis (Telophase)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E69B-D263-4393-9842-D76AA50C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0688"/>
            <a:ext cx="8310077" cy="4486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New nuclear envelopes form around each set of chromosomes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">
            <a:extLst>
              <a:ext uri="{FF2B5EF4-FFF2-40B4-BE49-F238E27FC236}">
                <a16:creationId xmlns:a16="http://schemas.microsoft.com/office/drawing/2014/main" id="{CF561E41-10B7-4038-8A2B-FA2EBC4B1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2494" y="2255879"/>
            <a:ext cx="3201602" cy="537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>
            <a:extLst>
              <a:ext uri="{FF2B5EF4-FFF2-40B4-BE49-F238E27FC236}">
                <a16:creationId xmlns:a16="http://schemas.microsoft.com/office/drawing/2014/main" id="{5B5709D7-F960-4924-9DCD-585ED21A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542925"/>
          </a:xfrm>
        </p:spPr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Cell Division: Cytokinesis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0238B-A649-4AB3-ACDC-CDAD7F762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250"/>
            <a:ext cx="8450036" cy="45577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Cytoplasm and organelles are divided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New cell membrane (and cell wall in plant cells) forms between daughter cells </a:t>
            </a:r>
            <a:endParaRPr 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DNA unravels to form chromatin, as the cell enters interphase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1B42CE7-A7CD-4AF2-AC2E-32351B3C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>
                <a:latin typeface="Arial Bold" panose="020B0704020202020204" pitchFamily="34" charset="0"/>
              </a:rPr>
              <a:t>Cell Cycle Summary: Overall</a:t>
            </a:r>
          </a:p>
        </p:txBody>
      </p:sp>
      <p:grpSp>
        <p:nvGrpSpPr>
          <p:cNvPr id="31747" name="Group 6">
            <a:extLst>
              <a:ext uri="{FF2B5EF4-FFF2-40B4-BE49-F238E27FC236}">
                <a16:creationId xmlns:a16="http://schemas.microsoft.com/office/drawing/2014/main" id="{BCB1F591-94B6-4B7A-B160-1F8C2393D026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1274763"/>
            <a:ext cx="8624888" cy="2663825"/>
            <a:chOff x="118430" y="2276177"/>
            <a:chExt cx="8623876" cy="2663938"/>
          </a:xfrm>
        </p:grpSpPr>
        <p:pic>
          <p:nvPicPr>
            <p:cNvPr id="31751" name="Picture 5">
              <a:extLst>
                <a:ext uri="{FF2B5EF4-FFF2-40B4-BE49-F238E27FC236}">
                  <a16:creationId xmlns:a16="http://schemas.microsoft.com/office/drawing/2014/main" id="{FFED09D3-D01A-4087-90E6-B706218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650" y="2310713"/>
              <a:ext cx="4528656" cy="262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4">
              <a:extLst>
                <a:ext uri="{FF2B5EF4-FFF2-40B4-BE49-F238E27FC236}">
                  <a16:creationId xmlns:a16="http://schemas.microsoft.com/office/drawing/2014/main" id="{708DB355-1C31-49DF-86ED-2ED68FA07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30" y="2276177"/>
              <a:ext cx="4528654" cy="245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8" name="TextBox 7">
            <a:extLst>
              <a:ext uri="{FF2B5EF4-FFF2-40B4-BE49-F238E27FC236}">
                <a16:creationId xmlns:a16="http://schemas.microsoft.com/office/drawing/2014/main" id="{80936085-8F0A-4D75-9C2E-B201ACED8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3973513"/>
            <a:ext cx="6686550" cy="584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Figure 1.9: Cell reproduction by mitosis results in daughter cells that are genetically identical to each other and to the parent cell.</a:t>
            </a:r>
          </a:p>
        </p:txBody>
      </p:sp>
      <p:pic>
        <p:nvPicPr>
          <p:cNvPr id="22533" name="Picture 2" descr="Life Sciences Cyberbridge">
            <a:extLst>
              <a:ext uri="{FF2B5EF4-FFF2-40B4-BE49-F238E27FC236}">
                <a16:creationId xmlns:a16="http://schemas.microsoft.com/office/drawing/2014/main" id="{36C363C6-C44B-4279-83B7-7B845694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4737100"/>
            <a:ext cx="47561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2">
            <a:extLst>
              <a:ext uri="{FF2B5EF4-FFF2-40B4-BE49-F238E27FC236}">
                <a16:creationId xmlns:a16="http://schemas.microsoft.com/office/drawing/2014/main" id="{C0A5EE22-21AF-4575-BB20-95F68139D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3452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000">
                <a:latin typeface="Calibri" panose="020F0502020204030204" pitchFamily="34" charset="0"/>
                <a:hlinkClick r:id="rId5"/>
              </a:rPr>
              <a:t>http://cyberbridge.mcb.harvard.edu/mitosis_2.html</a:t>
            </a:r>
            <a:endParaRPr lang="en-CA" altLang="en-US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93CB3FD-E517-4061-9783-2E0E4BB9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>
                <a:latin typeface="Arial Bold" panose="020B0704020202020204" pitchFamily="34" charset="0"/>
              </a:rPr>
              <a:t>Topic 1.2: What are different ways that living things reproduce asexually?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BBD4D-C2B1-466F-BFA3-6F75C3DB4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48150" cy="43513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Bacteria reproduce by binary fission.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All eukaryotic cells reproduce by the cell cycle.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Yeasts reproduce by budding.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Moulds</a:t>
            </a:r>
            <a:r>
              <a:rPr lang="en-US" dirty="0"/>
              <a:t> reproduce using spores.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Plants have many ways to reproduce asexually.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1C1ED-4A77-4145-A702-D0B2496D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9" t="5544" r="6303" b="5764"/>
          <a:stretch/>
        </p:blipFill>
        <p:spPr>
          <a:xfrm>
            <a:off x="4845467" y="1825625"/>
            <a:ext cx="3669883" cy="3660775"/>
          </a:xfrm>
          <a:prstGeom prst="ellipse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B5709D7-F960-4924-9DCD-585ED21A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54292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latin typeface="Arial Bold" panose="020B0704020202020204" pitchFamily="34" charset="0"/>
              </a:rPr>
              <a:t>Cell Cycle Summary: Nucleus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AD86B6-E2EE-4BE0-9FE2-774C134A2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284185"/>
              </p:ext>
            </p:extLst>
          </p:nvPr>
        </p:nvGraphicFramePr>
        <p:xfrm>
          <a:off x="628649" y="1330674"/>
          <a:ext cx="7886700" cy="481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2889">
                  <a:extLst>
                    <a:ext uri="{9D8B030D-6E8A-4147-A177-3AD203B41FA5}">
                      <a16:colId xmlns:a16="http://schemas.microsoft.com/office/drawing/2014/main" val="1698986747"/>
                    </a:ext>
                  </a:extLst>
                </a:gridCol>
                <a:gridCol w="3603811">
                  <a:extLst>
                    <a:ext uri="{9D8B030D-6E8A-4147-A177-3AD203B41FA5}">
                      <a16:colId xmlns:a16="http://schemas.microsoft.com/office/drawing/2014/main" val="1180514385"/>
                    </a:ext>
                  </a:extLst>
                </a:gridCol>
              </a:tblGrid>
              <a:tr h="688351">
                <a:tc>
                  <a:txBody>
                    <a:bodyPr/>
                    <a:lstStyle/>
                    <a:p>
                      <a:r>
                        <a:rPr lang="en-C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 of the Cell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959443"/>
                  </a:ext>
                </a:extLst>
              </a:tr>
              <a:tr h="688351">
                <a:tc>
                  <a:txBody>
                    <a:bodyPr/>
                    <a:lstStyle/>
                    <a:p>
                      <a:r>
                        <a:rPr lang="en-C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144386"/>
                  </a:ext>
                </a:extLst>
              </a:tr>
              <a:tr h="688351">
                <a:tc>
                  <a:txBody>
                    <a:bodyPr/>
                    <a:lstStyle/>
                    <a:p>
                      <a:r>
                        <a:rPr lang="en-C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Mitosis: Prophase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Breaks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444263"/>
                  </a:ext>
                </a:extLst>
              </a:tr>
              <a:tr h="688351">
                <a:tc>
                  <a:txBody>
                    <a:bodyPr/>
                    <a:lstStyle/>
                    <a:p>
                      <a:r>
                        <a:rPr lang="en-C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Mitosis: Metaphase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853314"/>
                  </a:ext>
                </a:extLst>
              </a:tr>
              <a:tr h="688351">
                <a:tc>
                  <a:txBody>
                    <a:bodyPr/>
                    <a:lstStyle/>
                    <a:p>
                      <a:r>
                        <a:rPr lang="en-C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Mitosis: Anaphase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650673"/>
                  </a:ext>
                </a:extLst>
              </a:tr>
              <a:tr h="688351">
                <a:tc>
                  <a:txBody>
                    <a:bodyPr/>
                    <a:lstStyle/>
                    <a:p>
                      <a:r>
                        <a:rPr lang="en-C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Mitosis: Telophase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Reforms (2 nuclei)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99034"/>
                  </a:ext>
                </a:extLst>
              </a:tr>
              <a:tr h="688351">
                <a:tc>
                  <a:txBody>
                    <a:bodyPr/>
                    <a:lstStyle/>
                    <a:p>
                      <a:r>
                        <a:rPr lang="en-C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Cytokinesis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✓</a:t>
                      </a:r>
                      <a:endParaRPr lang="en-C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139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937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B5709D7-F960-4924-9DCD-585ED21A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54292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latin typeface="Arial Bold" panose="020B0704020202020204" pitchFamily="34" charset="0"/>
              </a:rPr>
              <a:t>Cell Cycle Summary: DNA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AD86B6-E2EE-4BE0-9FE2-774C134A2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135611"/>
              </p:ext>
            </p:extLst>
          </p:nvPr>
        </p:nvGraphicFramePr>
        <p:xfrm>
          <a:off x="628650" y="1137553"/>
          <a:ext cx="788670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779">
                  <a:extLst>
                    <a:ext uri="{9D8B030D-6E8A-4147-A177-3AD203B41FA5}">
                      <a16:colId xmlns:a16="http://schemas.microsoft.com/office/drawing/2014/main" val="1698986747"/>
                    </a:ext>
                  </a:extLst>
                </a:gridCol>
                <a:gridCol w="1971413">
                  <a:extLst>
                    <a:ext uri="{9D8B030D-6E8A-4147-A177-3AD203B41FA5}">
                      <a16:colId xmlns:a16="http://schemas.microsoft.com/office/drawing/2014/main" val="1180514385"/>
                    </a:ext>
                  </a:extLst>
                </a:gridCol>
                <a:gridCol w="3213509">
                  <a:extLst>
                    <a:ext uri="{9D8B030D-6E8A-4147-A177-3AD203B41FA5}">
                      <a16:colId xmlns:a16="http://schemas.microsoft.com/office/drawing/2014/main" val="1084541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 of the Cell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DNA Appearance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 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95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Chromatin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DNA replicates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14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Mitosis: Prophase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DNA condensing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chromatids per chromosome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444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Mitosis: Metaphase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Chromosome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85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Mitosis: Anaphase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Chromosome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Sister chromatids separate; 1 chromatid per chromosome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65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Mitosis: Telophase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Chromosome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9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Cytokinesis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Chromatin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Each nucleus has a complete set of DNA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139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35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C09D80B2-1973-4D86-A09A-747B481D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F953E-6306-4448-8735-0B4554D62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005388" cy="435133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What happens to the DNA in a cell during interphase? Why is this step important for the reproduction process?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In two or three sentences, describe what the cell cycle is.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DE4E931-DA31-4AE8-B50E-C0F8F102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>
                <a:latin typeface="Arial Bold" panose="020B0704020202020204" pitchFamily="34" charset="0"/>
              </a:rPr>
              <a:t>Concept 1: Bacteria reproduce by binary fission.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A6A99-28F2-4C72-BB4B-6D17EE3EE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95775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Bacteria: Micro-organisms that exist as single prokaryotic cells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Reproduce asexually by a process called </a:t>
            </a:r>
            <a:r>
              <a:rPr lang="en-US" b="1" dirty="0"/>
              <a:t>binary</a:t>
            </a:r>
            <a:r>
              <a:rPr lang="en-US" dirty="0"/>
              <a:t> </a:t>
            </a:r>
            <a:r>
              <a:rPr lang="en-US" b="1" dirty="0"/>
              <a:t>fission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D7026B15-682E-41DC-941C-FF38E78F2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338" y="5662613"/>
            <a:ext cx="3157537" cy="8318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Figure 1.6: Bacteria are in, on, and all around us. Bacteria is used in food production (left) and can cause disease, such as strep throat (right).</a:t>
            </a:r>
          </a:p>
        </p:txBody>
      </p:sp>
      <p:pic>
        <p:nvPicPr>
          <p:cNvPr id="6149" name="Picture 4">
            <a:extLst>
              <a:ext uri="{FF2B5EF4-FFF2-40B4-BE49-F238E27FC236}">
                <a16:creationId xmlns:a16="http://schemas.microsoft.com/office/drawing/2014/main" id="{7AD4D935-759B-4B8C-BB0A-90352BF46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1690688"/>
            <a:ext cx="25701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id="{93718A29-33D6-491F-B74F-D672BB081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3659188"/>
            <a:ext cx="2603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F5F20B-989F-4DAD-80C6-C99AD13BAE79}"/>
              </a:ext>
            </a:extLst>
          </p:cNvPr>
          <p:cNvSpPr txBox="1"/>
          <p:nvPr/>
        </p:nvSpPr>
        <p:spPr>
          <a:xfrm>
            <a:off x="492125" y="5165725"/>
            <a:ext cx="4575175" cy="923925"/>
          </a:xfrm>
          <a:custGeom>
            <a:avLst/>
            <a:gdLst>
              <a:gd name="connsiteX0" fmla="*/ 0 w 4574752"/>
              <a:gd name="connsiteY0" fmla="*/ 0 h 923330"/>
              <a:gd name="connsiteX1" fmla="*/ 653536 w 4574752"/>
              <a:gd name="connsiteY1" fmla="*/ 0 h 923330"/>
              <a:gd name="connsiteX2" fmla="*/ 1261324 w 4574752"/>
              <a:gd name="connsiteY2" fmla="*/ 0 h 923330"/>
              <a:gd name="connsiteX3" fmla="*/ 1914860 w 4574752"/>
              <a:gd name="connsiteY3" fmla="*/ 0 h 923330"/>
              <a:gd name="connsiteX4" fmla="*/ 2614144 w 4574752"/>
              <a:gd name="connsiteY4" fmla="*/ 0 h 923330"/>
              <a:gd name="connsiteX5" fmla="*/ 3176185 w 4574752"/>
              <a:gd name="connsiteY5" fmla="*/ 0 h 923330"/>
              <a:gd name="connsiteX6" fmla="*/ 3921216 w 4574752"/>
              <a:gd name="connsiteY6" fmla="*/ 0 h 923330"/>
              <a:gd name="connsiteX7" fmla="*/ 4574752 w 4574752"/>
              <a:gd name="connsiteY7" fmla="*/ 0 h 923330"/>
              <a:gd name="connsiteX8" fmla="*/ 4574752 w 4574752"/>
              <a:gd name="connsiteY8" fmla="*/ 443198 h 923330"/>
              <a:gd name="connsiteX9" fmla="*/ 4574752 w 4574752"/>
              <a:gd name="connsiteY9" fmla="*/ 923330 h 923330"/>
              <a:gd name="connsiteX10" fmla="*/ 3875468 w 4574752"/>
              <a:gd name="connsiteY10" fmla="*/ 923330 h 923330"/>
              <a:gd name="connsiteX11" fmla="*/ 3176185 w 4574752"/>
              <a:gd name="connsiteY11" fmla="*/ 923330 h 923330"/>
              <a:gd name="connsiteX12" fmla="*/ 2476901 w 4574752"/>
              <a:gd name="connsiteY12" fmla="*/ 923330 h 923330"/>
              <a:gd name="connsiteX13" fmla="*/ 1777618 w 4574752"/>
              <a:gd name="connsiteY13" fmla="*/ 923330 h 923330"/>
              <a:gd name="connsiteX14" fmla="*/ 1215577 w 4574752"/>
              <a:gd name="connsiteY14" fmla="*/ 923330 h 923330"/>
              <a:gd name="connsiteX15" fmla="*/ 0 w 4574752"/>
              <a:gd name="connsiteY15" fmla="*/ 923330 h 923330"/>
              <a:gd name="connsiteX16" fmla="*/ 0 w 4574752"/>
              <a:gd name="connsiteY16" fmla="*/ 470898 h 923330"/>
              <a:gd name="connsiteX17" fmla="*/ 0 w 4574752"/>
              <a:gd name="connsiteY17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74752" h="923330" fill="none" extrusionOk="0">
                <a:moveTo>
                  <a:pt x="0" y="0"/>
                </a:moveTo>
                <a:cubicBezTo>
                  <a:pt x="182799" y="14351"/>
                  <a:pt x="394358" y="21552"/>
                  <a:pt x="653536" y="0"/>
                </a:cubicBezTo>
                <a:cubicBezTo>
                  <a:pt x="912714" y="-21552"/>
                  <a:pt x="999543" y="16351"/>
                  <a:pt x="1261324" y="0"/>
                </a:cubicBezTo>
                <a:cubicBezTo>
                  <a:pt x="1523105" y="-16351"/>
                  <a:pt x="1625950" y="1858"/>
                  <a:pt x="1914860" y="0"/>
                </a:cubicBezTo>
                <a:cubicBezTo>
                  <a:pt x="2203770" y="-1858"/>
                  <a:pt x="2345276" y="-23495"/>
                  <a:pt x="2614144" y="0"/>
                </a:cubicBezTo>
                <a:cubicBezTo>
                  <a:pt x="2883012" y="23495"/>
                  <a:pt x="3018633" y="20088"/>
                  <a:pt x="3176185" y="0"/>
                </a:cubicBezTo>
                <a:cubicBezTo>
                  <a:pt x="3333737" y="-20088"/>
                  <a:pt x="3672614" y="13887"/>
                  <a:pt x="3921216" y="0"/>
                </a:cubicBezTo>
                <a:cubicBezTo>
                  <a:pt x="4169818" y="-13887"/>
                  <a:pt x="4304507" y="-24692"/>
                  <a:pt x="4574752" y="0"/>
                </a:cubicBezTo>
                <a:cubicBezTo>
                  <a:pt x="4567390" y="135473"/>
                  <a:pt x="4584686" y="282872"/>
                  <a:pt x="4574752" y="443198"/>
                </a:cubicBezTo>
                <a:cubicBezTo>
                  <a:pt x="4564818" y="603524"/>
                  <a:pt x="4566235" y="741096"/>
                  <a:pt x="4574752" y="923330"/>
                </a:cubicBezTo>
                <a:cubicBezTo>
                  <a:pt x="4402369" y="889257"/>
                  <a:pt x="4178901" y="924992"/>
                  <a:pt x="3875468" y="923330"/>
                </a:cubicBezTo>
                <a:cubicBezTo>
                  <a:pt x="3572035" y="921668"/>
                  <a:pt x="3504789" y="954602"/>
                  <a:pt x="3176185" y="923330"/>
                </a:cubicBezTo>
                <a:cubicBezTo>
                  <a:pt x="2847581" y="892058"/>
                  <a:pt x="2681253" y="941669"/>
                  <a:pt x="2476901" y="923330"/>
                </a:cubicBezTo>
                <a:cubicBezTo>
                  <a:pt x="2272549" y="904991"/>
                  <a:pt x="2124225" y="952553"/>
                  <a:pt x="1777618" y="923330"/>
                </a:cubicBezTo>
                <a:cubicBezTo>
                  <a:pt x="1431011" y="894107"/>
                  <a:pt x="1389186" y="924736"/>
                  <a:pt x="1215577" y="923330"/>
                </a:cubicBezTo>
                <a:cubicBezTo>
                  <a:pt x="1041968" y="921924"/>
                  <a:pt x="373797" y="972055"/>
                  <a:pt x="0" y="923330"/>
                </a:cubicBezTo>
                <a:cubicBezTo>
                  <a:pt x="-16427" y="798041"/>
                  <a:pt x="-11762" y="634158"/>
                  <a:pt x="0" y="470898"/>
                </a:cubicBezTo>
                <a:cubicBezTo>
                  <a:pt x="11762" y="307638"/>
                  <a:pt x="-2619" y="201859"/>
                  <a:pt x="0" y="0"/>
                </a:cubicBezTo>
                <a:close/>
              </a:path>
              <a:path w="4574752" h="923330" stroke="0" extrusionOk="0">
                <a:moveTo>
                  <a:pt x="0" y="0"/>
                </a:moveTo>
                <a:cubicBezTo>
                  <a:pt x="248632" y="-29715"/>
                  <a:pt x="462003" y="27785"/>
                  <a:pt x="745031" y="0"/>
                </a:cubicBezTo>
                <a:cubicBezTo>
                  <a:pt x="1028059" y="-27785"/>
                  <a:pt x="1149188" y="15420"/>
                  <a:pt x="1398567" y="0"/>
                </a:cubicBezTo>
                <a:cubicBezTo>
                  <a:pt x="1647946" y="-15420"/>
                  <a:pt x="1775621" y="-28349"/>
                  <a:pt x="2052103" y="0"/>
                </a:cubicBezTo>
                <a:cubicBezTo>
                  <a:pt x="2328585" y="28349"/>
                  <a:pt x="2405378" y="27361"/>
                  <a:pt x="2614144" y="0"/>
                </a:cubicBezTo>
                <a:cubicBezTo>
                  <a:pt x="2822910" y="-27361"/>
                  <a:pt x="2905903" y="14529"/>
                  <a:pt x="3176185" y="0"/>
                </a:cubicBezTo>
                <a:cubicBezTo>
                  <a:pt x="3446467" y="-14529"/>
                  <a:pt x="3631885" y="-24870"/>
                  <a:pt x="3921216" y="0"/>
                </a:cubicBezTo>
                <a:cubicBezTo>
                  <a:pt x="4210547" y="24870"/>
                  <a:pt x="4379608" y="16860"/>
                  <a:pt x="4574752" y="0"/>
                </a:cubicBezTo>
                <a:cubicBezTo>
                  <a:pt x="4564270" y="218583"/>
                  <a:pt x="4595926" y="357005"/>
                  <a:pt x="4574752" y="452432"/>
                </a:cubicBezTo>
                <a:cubicBezTo>
                  <a:pt x="4553578" y="547859"/>
                  <a:pt x="4570357" y="801400"/>
                  <a:pt x="4574752" y="923330"/>
                </a:cubicBezTo>
                <a:cubicBezTo>
                  <a:pt x="4403411" y="930201"/>
                  <a:pt x="4168544" y="939685"/>
                  <a:pt x="3829721" y="923330"/>
                </a:cubicBezTo>
                <a:cubicBezTo>
                  <a:pt x="3490898" y="906975"/>
                  <a:pt x="3367803" y="929651"/>
                  <a:pt x="3130437" y="923330"/>
                </a:cubicBezTo>
                <a:cubicBezTo>
                  <a:pt x="2893071" y="917009"/>
                  <a:pt x="2725768" y="941120"/>
                  <a:pt x="2614144" y="923330"/>
                </a:cubicBezTo>
                <a:cubicBezTo>
                  <a:pt x="2502520" y="905540"/>
                  <a:pt x="2331071" y="941856"/>
                  <a:pt x="2052103" y="923330"/>
                </a:cubicBezTo>
                <a:cubicBezTo>
                  <a:pt x="1773135" y="904804"/>
                  <a:pt x="1721243" y="904802"/>
                  <a:pt x="1398567" y="923330"/>
                </a:cubicBezTo>
                <a:cubicBezTo>
                  <a:pt x="1075891" y="941858"/>
                  <a:pt x="1081680" y="946800"/>
                  <a:pt x="882274" y="923330"/>
                </a:cubicBezTo>
                <a:cubicBezTo>
                  <a:pt x="682868" y="899860"/>
                  <a:pt x="281058" y="914114"/>
                  <a:pt x="0" y="923330"/>
                </a:cubicBezTo>
                <a:cubicBezTo>
                  <a:pt x="-19366" y="770752"/>
                  <a:pt x="13390" y="606644"/>
                  <a:pt x="0" y="489365"/>
                </a:cubicBezTo>
                <a:cubicBezTo>
                  <a:pt x="-13390" y="372086"/>
                  <a:pt x="4928" y="187562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dirty="0"/>
              <a:t>Note: binary fission occurs in </a:t>
            </a:r>
            <a:r>
              <a:rPr lang="en-CA" b="1" i="1" dirty="0"/>
              <a:t>both</a:t>
            </a:r>
            <a:r>
              <a:rPr lang="en-CA" dirty="0"/>
              <a:t> eukaryotic and prokaryotic organisms, but in eukaryotic organisms the process is simple mitosis.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75032C5-DBFD-474F-B001-F211CAB7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7050"/>
            <a:ext cx="7886700" cy="376238"/>
          </a:xfrm>
        </p:spPr>
        <p:txBody>
          <a:bodyPr/>
          <a:lstStyle/>
          <a:p>
            <a:pPr algn="ctr" eaLnBrk="1" hangingPunct="1"/>
            <a:r>
              <a:rPr lang="en-US" altLang="en-US" sz="2400">
                <a:latin typeface="Arial Bold" panose="020B0704020202020204" pitchFamily="34" charset="0"/>
              </a:rPr>
              <a:t>Reproduction by Binary Fission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80439-8E25-465D-AD89-90CD522E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8113"/>
            <a:ext cx="3287713" cy="47688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/>
              <a:t>Binary fission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Type of asexual reproduction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A parent cell splits into two individual, identical cells (daughter cells)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Daughter cells have identical genetic information (DNA)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BD8AB805-317D-4A12-930B-01D378505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136650"/>
            <a:ext cx="4348163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>
            <a:extLst>
              <a:ext uri="{FF2B5EF4-FFF2-40B4-BE49-F238E27FC236}">
                <a16:creationId xmlns:a16="http://schemas.microsoft.com/office/drawing/2014/main" id="{2A20D394-7336-4A40-A210-D2B2FB067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727700"/>
            <a:ext cx="2424112" cy="3381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Figure 1.7: Binary fission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AC48-F5C0-406A-93C8-CCDDE727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2600"/>
            <a:ext cx="7886700" cy="3698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/>
              <a:t>Reproduction by Binary Fission (continued)</a:t>
            </a: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4F52F371-B16F-4969-BF88-96A072660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38213"/>
            <a:ext cx="4435475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>
            <a:extLst>
              <a:ext uri="{FF2B5EF4-FFF2-40B4-BE49-F238E27FC236}">
                <a16:creationId xmlns:a16="http://schemas.microsoft.com/office/drawing/2014/main" id="{8B48E6E2-4A3F-4DFE-BEE7-2B6B14919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63613"/>
            <a:ext cx="3224213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>
            <a:extLst>
              <a:ext uri="{FF2B5EF4-FFF2-40B4-BE49-F238E27FC236}">
                <a16:creationId xmlns:a16="http://schemas.microsoft.com/office/drawing/2014/main" id="{FADD7A56-CF1E-43B3-B734-D948EFA0C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038" y="5343525"/>
            <a:ext cx="2422525" cy="10779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Figure 1.7: (A) Binary fission. (B) Many types of bacteria are found as chains and clusters.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6934-2E3A-4A74-9FB5-F498E6CF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2600"/>
            <a:ext cx="7886700" cy="3698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/>
              <a:t>Reproduction by Binary Fission (continued)</a:t>
            </a:r>
          </a:p>
        </p:txBody>
      </p:sp>
      <p:pic>
        <p:nvPicPr>
          <p:cNvPr id="12291" name="Picture 2" descr="Image result for sexual reproduction comic">
            <a:extLst>
              <a:ext uri="{FF2B5EF4-FFF2-40B4-BE49-F238E27FC236}">
                <a16:creationId xmlns:a16="http://schemas.microsoft.com/office/drawing/2014/main" id="{5686B6DF-03C8-4B90-803B-501B894B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852488"/>
            <a:ext cx="62579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ADDAE84-716D-4322-A6CA-71D691FC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Discussion Questions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9BDF457-3C22-4450-8F33-1B118B4A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005388" cy="4351338"/>
          </a:xfrm>
        </p:spPr>
        <p:txBody>
          <a:bodyPr/>
          <a:lstStyle/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en-US" altLang="en-US">
                <a:latin typeface="Times New Roman Regular"/>
              </a:rPr>
              <a:t>What key piece of evidence tells you that bacteria reproduce asexually?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68230269-BD80-4551-B931-D81D57A1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1075"/>
          </a:xfrm>
        </p:spPr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Concept 3: Yeasts reproduce by budding.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98EC-12BE-4DAB-A2F8-478F11FB8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6200"/>
            <a:ext cx="7886700" cy="48307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Yeasts are unicellular eukaryotic micro-organisms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Commonly used to make dough, bread, pretzels, soy sauce, cheese, vinegar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Reproduce by asexual reproduction: </a:t>
            </a:r>
            <a:r>
              <a:rPr lang="en-US" b="1" dirty="0"/>
              <a:t>budding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944F37F2-A4F4-4925-B416-D63F75326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3544888"/>
            <a:ext cx="39687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5">
            <a:extLst>
              <a:ext uri="{FF2B5EF4-FFF2-40B4-BE49-F238E27FC236}">
                <a16:creationId xmlns:a16="http://schemas.microsoft.com/office/drawing/2014/main" id="{EA8C036D-E858-4B6C-A806-FF8F3326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75" y="5838825"/>
            <a:ext cx="1831975" cy="3381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Figure 1.11: Yeast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>
            <a:extLst>
              <a:ext uri="{FF2B5EF4-FFF2-40B4-BE49-F238E27FC236}">
                <a16:creationId xmlns:a16="http://schemas.microsoft.com/office/drawing/2014/main" id="{8D8F3E07-8C04-4EB2-B013-98E67CB08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457325"/>
            <a:ext cx="50038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>
            <a:extLst>
              <a:ext uri="{FF2B5EF4-FFF2-40B4-BE49-F238E27FC236}">
                <a16:creationId xmlns:a16="http://schemas.microsoft.com/office/drawing/2014/main" id="{F72673FF-1DE5-4692-8289-0BBDB27F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5463"/>
            <a:ext cx="7886700" cy="771525"/>
          </a:xfrm>
        </p:spPr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Asexual Reproduction in Yeast: Budding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FF7EE-FF39-4347-9F44-0D12AB9F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4638"/>
            <a:ext cx="3683000" cy="46323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Budding</a:t>
            </a:r>
            <a:r>
              <a:rPr lang="en-US" dirty="0"/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Yeast cell grows a bud that pinches off to become a separate cell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New cell is smaller than original cell at first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/>
              <a:t>Eventually grows to the same size as other yeast cells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35845" name="TextBox 4">
            <a:extLst>
              <a:ext uri="{FF2B5EF4-FFF2-40B4-BE49-F238E27FC236}">
                <a16:creationId xmlns:a16="http://schemas.microsoft.com/office/drawing/2014/main" id="{BA0DD9C3-77A1-4101-85B8-525B0DDAE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5795963"/>
            <a:ext cx="2903538" cy="584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Figure 1.11: Yeasts reproduce asexually by budding.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A7A96F18-F73F-4E89-8C8A-6973668A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</a:rPr>
              <a:t>Review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69365C0-A290-48C8-AF9D-AF8FACB59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CA" altLang="en-US">
                <a:latin typeface="Times New Roman Regular"/>
              </a:rPr>
              <a:t>What is a prokaryotic vs eukaryotic organism?</a:t>
            </a:r>
          </a:p>
        </p:txBody>
      </p:sp>
      <p:pic>
        <p:nvPicPr>
          <p:cNvPr id="73730" name="Picture 2" descr="What&amp;#39;s the Difference Between Prokaryotic and Eukaryotic Cells? |  HowStuffWorks">
            <a:extLst>
              <a:ext uri="{FF2B5EF4-FFF2-40B4-BE49-F238E27FC236}">
                <a16:creationId xmlns:a16="http://schemas.microsoft.com/office/drawing/2014/main" id="{C35556AA-BBD7-45D8-9CC1-69C918B8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2603500"/>
            <a:ext cx="65944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2ACD888E-0FEE-4C36-B9C8-2378D850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1E8DE-FDDE-45DE-8E49-FC067E4FB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005388" cy="435133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In what ways is reproduction in yeasts and bacteria similar? In what ways is it different?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Why is a daughter yeast cell identical to the parent cell?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996D3285-1854-44E1-989C-39A7B2DC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Concept 4: Moulds reproduce using spores.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971D-55BA-4A94-A1A8-5321630F0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16388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/>
              <a:t>Moulds</a:t>
            </a:r>
            <a:r>
              <a:rPr lang="en-US" dirty="0"/>
              <a:t> are composed of many eukaryotic cells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Reproduce by asexual reproduction using </a:t>
            </a:r>
            <a:r>
              <a:rPr lang="en-US" b="1" dirty="0"/>
              <a:t>spores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30912F9A-B618-466B-90DF-8FE8FFC2C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8813"/>
            <a:ext cx="40163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5">
            <a:extLst>
              <a:ext uri="{FF2B5EF4-FFF2-40B4-BE49-F238E27FC236}">
                <a16:creationId xmlns:a16="http://schemas.microsoft.com/office/drawing/2014/main" id="{4E918565-1ADC-4F93-9463-26E0B017C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838" y="5795963"/>
            <a:ext cx="2459037" cy="584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Figure 1.12: Moulds reproduce using spores.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42BD2D1A-2BA2-46E8-91D2-996F4A86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Asexual Reproduction in Moulds: Spores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2DC13-3EA4-4662-BA4E-B5F3D2300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17963" cy="43513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Spores are released into the air from a specialized structure</a:t>
            </a:r>
            <a:endParaRPr lang="en-US" b="1" i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When a spore lands in a </a:t>
            </a:r>
            <a:r>
              <a:rPr lang="en-US" dirty="0" err="1"/>
              <a:t>favourable</a:t>
            </a:r>
            <a:r>
              <a:rPr lang="en-US" dirty="0"/>
              <a:t> environment (warm, moist), it grows and divides by mitosis and cytokinesis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/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0BD3D6BA-F5C7-4656-B92A-9CE163946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928813"/>
            <a:ext cx="401796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4">
            <a:extLst>
              <a:ext uri="{FF2B5EF4-FFF2-40B4-BE49-F238E27FC236}">
                <a16:creationId xmlns:a16="http://schemas.microsoft.com/office/drawing/2014/main" id="{535E9339-3CF0-4277-9001-6BDABA2C9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63" y="5795963"/>
            <a:ext cx="2459037" cy="584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Figure 1.12: Moulds reproduce using spores.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AF2CB96A-5383-42B9-BDA9-B8409FB63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7924B-5021-4079-A766-79C9691F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005388" cy="435133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What role do spores play in the asexual reproduction of </a:t>
            </a:r>
            <a:r>
              <a:rPr lang="en-US" dirty="0" err="1"/>
              <a:t>moulds</a:t>
            </a:r>
            <a:r>
              <a:rPr lang="en-US" dirty="0"/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515FF1FB-901B-426B-B6A3-37CFD3E7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2763"/>
            <a:ext cx="7886700" cy="895350"/>
          </a:xfrm>
        </p:spPr>
        <p:txBody>
          <a:bodyPr/>
          <a:lstStyle/>
          <a:p>
            <a:pPr algn="ctr" eaLnBrk="1" hangingPunct="1"/>
            <a:r>
              <a:rPr lang="en-US" altLang="en-US" sz="2400">
                <a:latin typeface="Arial Bold" panose="020B0704020202020204" pitchFamily="34" charset="0"/>
              </a:rPr>
              <a:t>Concept 5: Plants have many ways to reproduce asexually.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3C67-8B7B-49C2-B9BB-28F97929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8113"/>
            <a:ext cx="7886700" cy="47688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Plants reproduce sexually and asexually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Asexual reproduction: </a:t>
            </a:r>
            <a:r>
              <a:rPr lang="en-US" b="1" dirty="0"/>
              <a:t>Vegetative propagation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/>
              <a:t>New plants grow from a portion of the roots, stems, or leaves from an existing plant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/>
              <a:t>New plants are </a:t>
            </a:r>
            <a:r>
              <a:rPr lang="en-US" sz="2800" b="1" dirty="0"/>
              <a:t>clones</a:t>
            </a:r>
            <a:r>
              <a:rPr lang="en-US" sz="2800" dirty="0"/>
              <a:t> (copies) of the parent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B4D30AC2-2227-4AA6-9FE3-06BB840B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95350"/>
          </a:xfrm>
        </p:spPr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Vegetative Propagation: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895A9-D6AA-476E-8044-655288C56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9238"/>
            <a:ext cx="4264025" cy="46577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Potatoes: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New roots and shoots grow from the eyes of a potato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If you plant a potato with this new growth, a potato plant will develop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new plant will be identical to the parent plant</a:t>
            </a:r>
          </a:p>
        </p:txBody>
      </p:sp>
      <p:sp>
        <p:nvSpPr>
          <p:cNvPr id="46084" name="TextBox 3">
            <a:extLst>
              <a:ext uri="{FF2B5EF4-FFF2-40B4-BE49-F238E27FC236}">
                <a16:creationId xmlns:a16="http://schemas.microsoft.com/office/drawing/2014/main" id="{A443F9A7-E519-42AD-ACBC-0A8B95F32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5738813"/>
            <a:ext cx="1271588" cy="3381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Figure 1.13</a:t>
            </a: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28D729A7-FCAE-4959-90D3-52C83B13E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690688"/>
            <a:ext cx="29718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6237A191-EED9-4C3B-9693-4FBB9605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95350"/>
          </a:xfrm>
        </p:spPr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Vegetative Propagation: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65DA0-4A63-4E64-8AAA-6CB2E999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9238"/>
            <a:ext cx="4264025" cy="46577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Runners </a:t>
            </a:r>
            <a:r>
              <a:rPr lang="en-US" dirty="0"/>
              <a:t>are horizontal stems that give rise to new plants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E.g. strawberries, buttercup, clover</a:t>
            </a:r>
          </a:p>
        </p:txBody>
      </p:sp>
      <p:pic>
        <p:nvPicPr>
          <p:cNvPr id="48132" name="Picture 3">
            <a:extLst>
              <a:ext uri="{FF2B5EF4-FFF2-40B4-BE49-F238E27FC236}">
                <a16:creationId xmlns:a16="http://schemas.microsoft.com/office/drawing/2014/main" id="{313C65F4-C345-40F3-B1A1-D3340DD76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02088"/>
            <a:ext cx="36290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3BF8F20-61C0-41E0-8B25-FB0175C75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30850"/>
            <a:ext cx="4373563" cy="9001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Figure 1.13: If you look closely at a field of strawberry plants, you will see smaller plants growing near a larger plant. These smaller plants are new plants that grow along runners. Runners are like stems that grow horizontally, above the ground, from a full-grown plant. Eventually runners die, leaving independent, identical plants.</a:t>
            </a:r>
          </a:p>
        </p:txBody>
      </p:sp>
      <p:pic>
        <p:nvPicPr>
          <p:cNvPr id="48134" name="Picture 4" descr="What is a buttercup? A buttercup is a spring- and summer-flowering  perennial plant with yellow flowers that grows close to the ground.">
            <a:extLst>
              <a:ext uri="{FF2B5EF4-FFF2-40B4-BE49-F238E27FC236}">
                <a16:creationId xmlns:a16="http://schemas.microsoft.com/office/drawing/2014/main" id="{9F388489-4AA0-463D-B377-34A2443FB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389063"/>
            <a:ext cx="362902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4EFA5DB3-8BE8-4055-904F-1832DD7A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Artificial Vegetative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62548-D787-47A4-B747-77E98C9C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57450"/>
            <a:ext cx="3943350" cy="37195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Times New Roman Regular"/>
              </a:rPr>
              <a:t>Example: </a:t>
            </a:r>
            <a:r>
              <a:rPr lang="en-US" altLang="en-US" b="1">
                <a:latin typeface="Times New Roman Regular"/>
              </a:rPr>
              <a:t>Grafting</a:t>
            </a:r>
          </a:p>
          <a:p>
            <a:pPr lvl="1" eaLnBrk="1" hangingPunct="1"/>
            <a:r>
              <a:rPr lang="en-US" altLang="en-US" sz="2800">
                <a:latin typeface="Times New Roman Regular"/>
              </a:rPr>
              <a:t>A bud, stem, or root is cut from one plant and joined to another</a:t>
            </a:r>
          </a:p>
          <a:p>
            <a:pPr lvl="1" eaLnBrk="1" hangingPunct="1"/>
            <a:r>
              <a:rPr lang="en-US" altLang="en-US" sz="2800">
                <a:latin typeface="Times New Roman Regular"/>
              </a:rPr>
              <a:t>Used to produce trees with high-quality fruit or resistance to disease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Times New Roman Regular"/>
            </a:endParaRPr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id="{FE0F4F77-AC9A-4B0A-B344-98F70B75B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328863"/>
            <a:ext cx="3725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F1FDC2-F0D2-4E92-AFE9-C96E2DD93512}"/>
              </a:ext>
            </a:extLst>
          </p:cNvPr>
          <p:cNvSpPr txBox="1">
            <a:spLocks/>
          </p:cNvSpPr>
          <p:nvPr/>
        </p:nvSpPr>
        <p:spPr bwMode="auto">
          <a:xfrm>
            <a:off x="628650" y="1363663"/>
            <a:ext cx="81883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Artificial vegetative propagation uses techniques to produce plants with specific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ictured: the spectacular cherry tree with cascades of white AND pink  blossom | Daily Mail Online">
            <a:extLst>
              <a:ext uri="{FF2B5EF4-FFF2-40B4-BE49-F238E27FC236}">
                <a16:creationId xmlns:a16="http://schemas.microsoft.com/office/drawing/2014/main" id="{1E5B22E2-5AE1-484F-9876-8C3C784C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08013"/>
            <a:ext cx="78867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9EC7970D-FAAE-428A-A055-0D233E8A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EFE99-B9AE-4018-9596-71C5DDBC6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005388" cy="435133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Describe an example of vegetative propagation.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Why are new strawberry plants that form from runners identical to the parent plant?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E2D4709-389B-413C-A93B-7437A53E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Concept 2: All eukaryotic cells reproduce by the cell cycle.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9187A-048B-4980-841C-76F4CF8C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276600" cy="4351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Purpose of cell division: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Replace older cells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Replace damaged cells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Produce new offspring in single-celled organisms (amoebas)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/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615963D8-D0D9-4153-B7B3-36F589B2A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1825625"/>
            <a:ext cx="4665662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>
            <a:extLst>
              <a:ext uri="{FF2B5EF4-FFF2-40B4-BE49-F238E27FC236}">
                <a16:creationId xmlns:a16="http://schemas.microsoft.com/office/drawing/2014/main" id="{630315DC-75F4-47CF-96E8-968A14E0E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913" y="5229225"/>
            <a:ext cx="4665662" cy="1076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Figure 1.8: A scab forms as some of the remaining skin cells beneath the wound reproduce repeatedly to form a new skin layer to replace what was scraped away.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10F2-FA8B-4981-9EE9-03492798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/>
              <a:t>Topic 1.2 Summary: What are different ways that living things reproduce asexually?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4FD52-521D-451A-A080-582D8DB75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48150" cy="43513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Bacteria reproduce by binary fission.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All eukaryotic cells reproduce by the cell cycle.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Yeasts reproduce by budding.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Moulds</a:t>
            </a:r>
            <a:r>
              <a:rPr lang="en-US" dirty="0"/>
              <a:t> reproduce using spores.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Plants have many ways to reproduce asexually.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DC60A-FC41-4563-BB97-E1F7B85A5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9" t="5544" r="6303" b="5764"/>
          <a:stretch/>
        </p:blipFill>
        <p:spPr>
          <a:xfrm>
            <a:off x="4845467" y="1825625"/>
            <a:ext cx="3669883" cy="3660775"/>
          </a:xfrm>
          <a:prstGeom prst="ellipse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D9382DA-36DA-480B-8ABD-5DEAAE26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Chromosomes Elaborations (not in textbook)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8EB6BF2-D0F8-422F-AD56-E56CF8257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1428750"/>
            <a:ext cx="7786687" cy="47482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CA" altLang="en-US" dirty="0">
                <a:latin typeface="Times New Roman Regular"/>
              </a:rPr>
              <a:t>DNA is replicated during interphase.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>
                <a:latin typeface="Times New Roman Regular"/>
              </a:rPr>
              <a:t>Chromatid</a:t>
            </a:r>
            <a:r>
              <a:rPr lang="en-US" altLang="en-US" dirty="0">
                <a:latin typeface="Times New Roman Regular"/>
              </a:rPr>
              <a:t>: a complete (double helix) copy of the DNA sequence that is on one chromosome.</a:t>
            </a:r>
            <a:endParaRPr lang="en-CA" altLang="en-US" dirty="0">
              <a:latin typeface="Times New Roman Regular"/>
            </a:endParaRPr>
          </a:p>
          <a:p>
            <a:pPr lvl="1"/>
            <a:r>
              <a:rPr lang="en-CA" altLang="en-US" dirty="0">
                <a:latin typeface="Times New Roman Regular"/>
              </a:rPr>
              <a:t>Before replication, each chromosome is one chromatid. </a:t>
            </a:r>
          </a:p>
          <a:p>
            <a:pPr lvl="1"/>
            <a:r>
              <a:rPr lang="en-CA" altLang="en-US" dirty="0">
                <a:latin typeface="Times New Roman Regular"/>
              </a:rPr>
              <a:t>After replication, each chromosome is made of two identical </a:t>
            </a:r>
            <a:r>
              <a:rPr lang="en-CA" altLang="en-US" b="1" dirty="0">
                <a:latin typeface="Times New Roman Regular"/>
              </a:rPr>
              <a:t>sister chromatids</a:t>
            </a:r>
            <a:r>
              <a:rPr lang="en-CA" altLang="en-US" dirty="0">
                <a:latin typeface="Times New Roman Regular"/>
              </a:rPr>
              <a:t> connected by a single centromere.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880EEDB-640C-4494-B92C-10E6473B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Chromosomes Elaborations (not in textbook)</a:t>
            </a:r>
          </a:p>
        </p:txBody>
      </p:sp>
      <p:sp>
        <p:nvSpPr>
          <p:cNvPr id="22531" name="TextBox 1">
            <a:extLst>
              <a:ext uri="{FF2B5EF4-FFF2-40B4-BE49-F238E27FC236}">
                <a16:creationId xmlns:a16="http://schemas.microsoft.com/office/drawing/2014/main" id="{65A66623-F116-43C2-840A-5C515E9FA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6369050"/>
            <a:ext cx="91170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000">
                <a:latin typeface="Calibri" panose="020F0502020204030204" pitchFamily="34" charset="0"/>
              </a:rPr>
              <a:t>https://www.khanacademy.org/science/high-school-biology/hs-reproduction-and-cell-division/hs-chromosome-structure-and-numbers/a/dna-and-chromosomes-article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84DFD3E0-D8B2-4DFE-947C-B4B3F579E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825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318FBAC-D570-40A3-87C5-D1848E72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Chromosomes Elaborations (not in textbook)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ED0C53B-62EC-4490-9A84-BBF711C3B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5" y="1428750"/>
            <a:ext cx="3648075" cy="4748213"/>
          </a:xfrm>
        </p:spPr>
        <p:txBody>
          <a:bodyPr/>
          <a:lstStyle/>
          <a:p>
            <a:r>
              <a:rPr lang="en-US" altLang="en-US" sz="2400" dirty="0">
                <a:latin typeface="Times New Roman Regular"/>
              </a:rPr>
              <a:t>Chromosomes come in different shapes and sizes.</a:t>
            </a:r>
          </a:p>
          <a:p>
            <a:r>
              <a:rPr lang="en-US" altLang="en-US" sz="2400" i="1" dirty="0">
                <a:latin typeface="Times New Roman Regular"/>
              </a:rPr>
              <a:t>Each chromosome has one </a:t>
            </a:r>
            <a:r>
              <a:rPr lang="en-US" altLang="en-US" sz="2400" b="1" i="1" dirty="0">
                <a:latin typeface="Times New Roman Regular"/>
              </a:rPr>
              <a:t>centromere</a:t>
            </a:r>
            <a:r>
              <a:rPr lang="en-US" altLang="en-US" sz="2400" i="1" dirty="0">
                <a:latin typeface="Times New Roman Regular"/>
              </a:rPr>
              <a:t>.</a:t>
            </a:r>
          </a:p>
        </p:txBody>
      </p:sp>
      <p:pic>
        <p:nvPicPr>
          <p:cNvPr id="16391" name="Picture 7" descr="Chromosome- Structure, Types and Functions | Molecular Biology / Genetics |  Microbe Notes">
            <a:extLst>
              <a:ext uri="{FF2B5EF4-FFF2-40B4-BE49-F238E27FC236}">
                <a16:creationId xmlns:a16="http://schemas.microsoft.com/office/drawing/2014/main" id="{64AC39E6-A547-4911-B4AA-C2A96743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84"/>
          <a:stretch>
            <a:fillRect/>
          </a:stretch>
        </p:blipFill>
        <p:spPr bwMode="auto">
          <a:xfrm>
            <a:off x="762000" y="1428750"/>
            <a:ext cx="39719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9">
            <a:extLst>
              <a:ext uri="{FF2B5EF4-FFF2-40B4-BE49-F238E27FC236}">
                <a16:creationId xmlns:a16="http://schemas.microsoft.com/office/drawing/2014/main" id="{E2DCE52E-2BC1-4D3E-805A-D35662EC9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5" y="6303963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100">
                <a:latin typeface="Calibri" panose="020F0502020204030204" pitchFamily="34" charset="0"/>
              </a:rPr>
              <a:t>https://microbenotes.com/chromosome-structure-types-and-functions/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15628-430A-4063-A0CA-28A89B48A923}"/>
              </a:ext>
            </a:extLst>
          </p:cNvPr>
          <p:cNvSpPr/>
          <p:nvPr/>
        </p:nvSpPr>
        <p:spPr>
          <a:xfrm>
            <a:off x="1908175" y="3071813"/>
            <a:ext cx="1181100" cy="2571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Centromere</a:t>
            </a:r>
            <a:endParaRPr lang="en-CA" sz="1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A8EDD-2FCB-4CEB-8C3D-5C1A0A229CD9}"/>
              </a:ext>
            </a:extLst>
          </p:cNvPr>
          <p:cNvSpPr/>
          <p:nvPr/>
        </p:nvSpPr>
        <p:spPr>
          <a:xfrm>
            <a:off x="3640138" y="1428750"/>
            <a:ext cx="1093787" cy="49053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Sister chromatids</a:t>
            </a:r>
            <a:endParaRPr lang="en-CA" sz="1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C0BC9-8971-4206-A13A-BD94A629352D}"/>
              </a:ext>
            </a:extLst>
          </p:cNvPr>
          <p:cNvSpPr/>
          <p:nvPr/>
        </p:nvSpPr>
        <p:spPr>
          <a:xfrm>
            <a:off x="628650" y="5105400"/>
            <a:ext cx="1420813" cy="2571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Chromosome</a:t>
            </a:r>
            <a:endParaRPr lang="en-CA" sz="1400" b="1" dirty="0"/>
          </a:p>
        </p:txBody>
      </p:sp>
      <p:pic>
        <p:nvPicPr>
          <p:cNvPr id="17417" name="Picture 7" descr="Chromosome- Structure, Types and Functions | Molecular Biology / Genetics |  Microbe Notes">
            <a:extLst>
              <a:ext uri="{FF2B5EF4-FFF2-40B4-BE49-F238E27FC236}">
                <a16:creationId xmlns:a16="http://schemas.microsoft.com/office/drawing/2014/main" id="{7E79FFD1-5C8A-45AF-BFBA-6A6D7FA10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1" t="-1501" r="-739" b="1501"/>
          <a:stretch>
            <a:fillRect/>
          </a:stretch>
        </p:blipFill>
        <p:spPr bwMode="auto">
          <a:xfrm>
            <a:off x="5476875" y="3068638"/>
            <a:ext cx="29051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8" name="Group 3">
            <a:extLst>
              <a:ext uri="{FF2B5EF4-FFF2-40B4-BE49-F238E27FC236}">
                <a16:creationId xmlns:a16="http://schemas.microsoft.com/office/drawing/2014/main" id="{7C6C6BAE-DFC9-4B99-8EAC-4601B8CF9362}"/>
              </a:ext>
            </a:extLst>
          </p:cNvPr>
          <p:cNvGrpSpPr>
            <a:grpSpLocks/>
          </p:cNvGrpSpPr>
          <p:nvPr/>
        </p:nvGrpSpPr>
        <p:grpSpPr bwMode="auto">
          <a:xfrm>
            <a:off x="1409700" y="2114550"/>
            <a:ext cx="2395538" cy="3238500"/>
            <a:chOff x="1409350" y="2114026"/>
            <a:chExt cx="2396605" cy="32386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76D5F5F-D364-41D1-87AF-756F20243E3F}"/>
                </a:ext>
              </a:extLst>
            </p:cNvPr>
            <p:cNvSpPr/>
            <p:nvPr/>
          </p:nvSpPr>
          <p:spPr>
            <a:xfrm>
              <a:off x="1409350" y="2114026"/>
              <a:ext cx="2382311" cy="730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F53F16-B234-451D-B2D3-50A747CF74A6}"/>
                </a:ext>
              </a:extLst>
            </p:cNvPr>
            <p:cNvSpPr/>
            <p:nvPr/>
          </p:nvSpPr>
          <p:spPr>
            <a:xfrm>
              <a:off x="1557054" y="4060371"/>
              <a:ext cx="2142491" cy="728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887E8F-0DDE-4B4F-A0E9-294508625652}"/>
                </a:ext>
              </a:extLst>
            </p:cNvPr>
            <p:cNvSpPr/>
            <p:nvPr/>
          </p:nvSpPr>
          <p:spPr>
            <a:xfrm>
              <a:off x="2718033" y="4622366"/>
              <a:ext cx="1003747" cy="730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C5CFB8-BAB6-4888-95E7-CB003A1AE717}"/>
                </a:ext>
              </a:extLst>
            </p:cNvPr>
            <p:cNvSpPr/>
            <p:nvPr/>
          </p:nvSpPr>
          <p:spPr>
            <a:xfrm rot="20565121">
              <a:off x="3691604" y="2404549"/>
              <a:ext cx="114351" cy="730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AA41B7F-E172-4AB5-A9E8-4BA12D45F9A4}"/>
              </a:ext>
            </a:extLst>
          </p:cNvPr>
          <p:cNvSpPr/>
          <p:nvPr/>
        </p:nvSpPr>
        <p:spPr>
          <a:xfrm rot="16200000">
            <a:off x="6074569" y="4156869"/>
            <a:ext cx="201612" cy="73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5AF91A-C132-4C47-98E1-2B61D4BC07C3}"/>
              </a:ext>
            </a:extLst>
          </p:cNvPr>
          <p:cNvSpPr/>
          <p:nvPr/>
        </p:nvSpPr>
        <p:spPr>
          <a:xfrm rot="16200000">
            <a:off x="7576344" y="3994944"/>
            <a:ext cx="201612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0F498-B06F-4D7E-BA4B-8A230EE32E13}"/>
              </a:ext>
            </a:extLst>
          </p:cNvPr>
          <p:cNvSpPr/>
          <p:nvPr/>
        </p:nvSpPr>
        <p:spPr>
          <a:xfrm rot="16200000">
            <a:off x="6097587" y="5518151"/>
            <a:ext cx="201613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B5A4DA-48C9-4F40-8B09-FF1B3B53A00C}"/>
              </a:ext>
            </a:extLst>
          </p:cNvPr>
          <p:cNvSpPr/>
          <p:nvPr/>
        </p:nvSpPr>
        <p:spPr>
          <a:xfrm rot="16200000">
            <a:off x="7535068" y="5609432"/>
            <a:ext cx="201613" cy="73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3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23CC96D-53BF-422C-A3FA-21FC1072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Chromosomes Elaborations (not in textbook)</a:t>
            </a:r>
          </a:p>
        </p:txBody>
      </p:sp>
      <p:sp>
        <p:nvSpPr>
          <p:cNvPr id="19459" name="Content Placeholder 1">
            <a:extLst>
              <a:ext uri="{FF2B5EF4-FFF2-40B4-BE49-F238E27FC236}">
                <a16:creationId xmlns:a16="http://schemas.microsoft.com/office/drawing/2014/main" id="{3503D7AE-0C05-4C46-A668-72036F457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1428750"/>
            <a:ext cx="7786687" cy="47482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CA" altLang="en-US">
                <a:latin typeface="Times New Roman Regular"/>
              </a:rPr>
              <a:t>DNA is replicated during interphase. </a:t>
            </a:r>
          </a:p>
        </p:txBody>
      </p:sp>
      <p:pic>
        <p:nvPicPr>
          <p:cNvPr id="19460" name="Picture 8" descr="Chromosomes (article) | Khan Academy">
            <a:extLst>
              <a:ext uri="{FF2B5EF4-FFF2-40B4-BE49-F238E27FC236}">
                <a16:creationId xmlns:a16="http://schemas.microsoft.com/office/drawing/2014/main" id="{F9983FFE-DCEC-4C4C-87E4-143D50618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632075"/>
            <a:ext cx="8416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6">
            <a:extLst>
              <a:ext uri="{FF2B5EF4-FFF2-40B4-BE49-F238E27FC236}">
                <a16:creationId xmlns:a16="http://schemas.microsoft.com/office/drawing/2014/main" id="{54A03F70-F33F-4069-9326-B8C06B3B5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6030913"/>
            <a:ext cx="6492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200">
                <a:latin typeface="Calibri" panose="020F0502020204030204" pitchFamily="34" charset="0"/>
              </a:rPr>
              <a:t>https://www.khanacademy.org/science/high-school-biology/hs-reproduction-and-cell-division/hs-chromosome-structure-and-numbers/a/dna-and-chromosomes-article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DCA362F-3F56-47A7-97BE-B4C5B1BA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Chromosomes Elaborations (not in textbook)</a:t>
            </a:r>
          </a:p>
        </p:txBody>
      </p:sp>
      <p:sp>
        <p:nvSpPr>
          <p:cNvPr id="23555" name="Content Placeholder 1">
            <a:extLst>
              <a:ext uri="{FF2B5EF4-FFF2-40B4-BE49-F238E27FC236}">
                <a16:creationId xmlns:a16="http://schemas.microsoft.com/office/drawing/2014/main" id="{68093970-2DAF-4D8A-AB7E-676059BC4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1428750"/>
            <a:ext cx="7786687" cy="47482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CA" altLang="en-US">
                <a:latin typeface="Times New Roman Regular"/>
              </a:rPr>
              <a:t>Note: sister chromatids have </a:t>
            </a:r>
            <a:r>
              <a:rPr lang="en-CA" altLang="en-US" b="1" i="1">
                <a:latin typeface="Times New Roman Regular"/>
              </a:rPr>
              <a:t>exactly the same </a:t>
            </a:r>
            <a:r>
              <a:rPr lang="en-CA" altLang="en-US">
                <a:latin typeface="Times New Roman Regular"/>
              </a:rPr>
              <a:t>DNA sequence.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altLang="en-US">
                <a:latin typeface="Times New Roman Regular"/>
              </a:rPr>
              <a:t>(This is different from homologous chromosomes, which will differ slightly from each other. Stay tuned.)</a:t>
            </a:r>
            <a:endParaRPr lang="en-CA" altLang="en-US" sz="2400">
              <a:latin typeface="Times New Roman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FDA1027-7936-49EA-B05E-359E81A2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Reproduction and the Cell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40496-18E4-4A18-A564-5F8175C89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25" y="1570038"/>
            <a:ext cx="4576763" cy="492283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The </a:t>
            </a:r>
            <a:r>
              <a:rPr lang="en-US" b="1" dirty="0"/>
              <a:t>cell cycle </a:t>
            </a:r>
            <a:r>
              <a:rPr lang="en-US" dirty="0"/>
              <a:t>has two stages: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1. Growth and development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/>
              <a:t>Interphase (replication of DNA, regular cell activities)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2.  Cell division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/>
              <a:t>Mitosis (division of nucleus)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/>
              <a:t>Cytokinesis (division of cytoplasm and cell membrane)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0263F8CA-C973-470E-8E35-17EB6902F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1819275"/>
            <a:ext cx="38227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>
            <a:extLst>
              <a:ext uri="{FF2B5EF4-FFF2-40B4-BE49-F238E27FC236}">
                <a16:creationId xmlns:a16="http://schemas.microsoft.com/office/drawing/2014/main" id="{453B44B2-F374-45DC-9CEB-4558919D7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5748338"/>
            <a:ext cx="2608263" cy="3381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Figure 1.10: The cell 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EC3A751-7BF3-4262-92D9-8713BF94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>
              <a:latin typeface="Arial Bold" panose="020B0704020202020204" pitchFamily="34" charset="0"/>
            </a:endParaRPr>
          </a:p>
        </p:txBody>
      </p:sp>
      <p:pic>
        <p:nvPicPr>
          <p:cNvPr id="6" name="Online Media 5" title="Chromosome Numbers During Division: Demystified!">
            <a:hlinkClick r:id="" action="ppaction://media"/>
            <a:extLst>
              <a:ext uri="{FF2B5EF4-FFF2-40B4-BE49-F238E27FC236}">
                <a16:creationId xmlns:a16="http://schemas.microsoft.com/office/drawing/2014/main" id="{9EEBC6B5-AC00-49F7-B80C-7EF730A8517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281" y="876300"/>
            <a:ext cx="9074150" cy="5105400"/>
          </a:xfrm>
        </p:spPr>
      </p:pic>
      <p:sp>
        <p:nvSpPr>
          <p:cNvPr id="24580" name="TextBox 4">
            <a:extLst>
              <a:ext uri="{FF2B5EF4-FFF2-40B4-BE49-F238E27FC236}">
                <a16:creationId xmlns:a16="http://schemas.microsoft.com/office/drawing/2014/main" id="{20125A0B-B147-4776-BBD2-074C9E347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965" y="6304713"/>
            <a:ext cx="5354425" cy="31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https://www.youtube.com/embed/gcz1FOWw0Cg?start=0&amp;end=241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472F-D240-E28F-88B3-DDFA8AB8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7AA59-6A91-1558-6363-DF9B15752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CD7EB-9A9D-8D99-D7ED-D32744B4A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1" y="1078550"/>
            <a:ext cx="8917757" cy="50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2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7" descr="Chromosome- Structure, Types and Functions | Molecular Biology / Genetics |  Microbe Notes">
            <a:extLst>
              <a:ext uri="{FF2B5EF4-FFF2-40B4-BE49-F238E27FC236}">
                <a16:creationId xmlns:a16="http://schemas.microsoft.com/office/drawing/2014/main" id="{8689E4F3-3AA0-9A71-CA7D-8BB2050E8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6" t="9959" r="47884"/>
          <a:stretch/>
        </p:blipFill>
        <p:spPr bwMode="auto">
          <a:xfrm>
            <a:off x="6402861" y="2231093"/>
            <a:ext cx="2275234" cy="382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D35DE3F-C00F-111C-87D1-7DB968999256}"/>
              </a:ext>
            </a:extLst>
          </p:cNvPr>
          <p:cNvSpPr/>
          <p:nvPr/>
        </p:nvSpPr>
        <p:spPr>
          <a:xfrm>
            <a:off x="7266462" y="1713211"/>
            <a:ext cx="1246958" cy="52116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sister chromatids</a:t>
            </a:r>
            <a:endParaRPr lang="en-CA" b="1" dirty="0"/>
          </a:p>
        </p:txBody>
      </p:sp>
      <p:grpSp>
        <p:nvGrpSpPr>
          <p:cNvPr id="43" name="Group 3">
            <a:extLst>
              <a:ext uri="{FF2B5EF4-FFF2-40B4-BE49-F238E27FC236}">
                <a16:creationId xmlns:a16="http://schemas.microsoft.com/office/drawing/2014/main" id="{1D44F38F-9A1F-3946-B03E-9DF62C33034A}"/>
              </a:ext>
            </a:extLst>
          </p:cNvPr>
          <p:cNvGrpSpPr>
            <a:grpSpLocks/>
          </p:cNvGrpSpPr>
          <p:nvPr/>
        </p:nvGrpSpPr>
        <p:grpSpPr bwMode="auto">
          <a:xfrm>
            <a:off x="5146339" y="2536443"/>
            <a:ext cx="2545091" cy="3440679"/>
            <a:chOff x="1409350" y="2114026"/>
            <a:chExt cx="2396605" cy="323861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9F95973-1BAE-F285-2743-5B8F2E809417}"/>
                </a:ext>
              </a:extLst>
            </p:cNvPr>
            <p:cNvSpPr/>
            <p:nvPr/>
          </p:nvSpPr>
          <p:spPr>
            <a:xfrm>
              <a:off x="1409350" y="2114026"/>
              <a:ext cx="2382311" cy="730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BDCF7DB-EADD-60DF-8326-A23C7C22C513}"/>
                </a:ext>
              </a:extLst>
            </p:cNvPr>
            <p:cNvSpPr/>
            <p:nvPr/>
          </p:nvSpPr>
          <p:spPr>
            <a:xfrm>
              <a:off x="1557054" y="4060371"/>
              <a:ext cx="2142491" cy="728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F912D03-B875-21A7-3ECC-26969E480D23}"/>
                </a:ext>
              </a:extLst>
            </p:cNvPr>
            <p:cNvSpPr/>
            <p:nvPr/>
          </p:nvSpPr>
          <p:spPr>
            <a:xfrm>
              <a:off x="2718033" y="4622366"/>
              <a:ext cx="1003747" cy="730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D1702FE-968F-8220-75D1-D08803077CBD}"/>
                </a:ext>
              </a:extLst>
            </p:cNvPr>
            <p:cNvSpPr/>
            <p:nvPr/>
          </p:nvSpPr>
          <p:spPr>
            <a:xfrm rot="20565121">
              <a:off x="3691604" y="2404549"/>
              <a:ext cx="114351" cy="730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9AA395D-85F5-49A5-A021-94DE868BD9AE}"/>
              </a:ext>
            </a:extLst>
          </p:cNvPr>
          <p:cNvGrpSpPr/>
          <p:nvPr/>
        </p:nvGrpSpPr>
        <p:grpSpPr>
          <a:xfrm>
            <a:off x="4180345" y="1808288"/>
            <a:ext cx="3492533" cy="4250250"/>
            <a:chOff x="517931" y="1428750"/>
            <a:chExt cx="3287307" cy="4000500"/>
          </a:xfrm>
        </p:grpSpPr>
        <p:pic>
          <p:nvPicPr>
            <p:cNvPr id="16391" name="Picture 7" descr="Chromosome- Structure, Types and Functions | Molecular Biology / Genetics |  Microbe Notes">
              <a:extLst>
                <a:ext uri="{FF2B5EF4-FFF2-40B4-BE49-F238E27FC236}">
                  <a16:creationId xmlns:a16="http://schemas.microsoft.com/office/drawing/2014/main" id="{64AC39E6-A547-4911-B4AA-C2A96743B0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66"/>
            <a:stretch/>
          </p:blipFill>
          <p:spPr bwMode="auto">
            <a:xfrm>
              <a:off x="762000" y="1428750"/>
              <a:ext cx="1663981" cy="400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415628-430A-4063-A0CA-28A89B48A923}"/>
                </a:ext>
              </a:extLst>
            </p:cNvPr>
            <p:cNvSpPr/>
            <p:nvPr/>
          </p:nvSpPr>
          <p:spPr>
            <a:xfrm>
              <a:off x="1792083" y="3071813"/>
              <a:ext cx="1297192" cy="257175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centromere</a:t>
              </a:r>
              <a:endParaRPr lang="en-CA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4C0BC9-8971-4206-A13A-BD94A629352D}"/>
                </a:ext>
              </a:extLst>
            </p:cNvPr>
            <p:cNvSpPr/>
            <p:nvPr/>
          </p:nvSpPr>
          <p:spPr>
            <a:xfrm>
              <a:off x="517931" y="5096933"/>
              <a:ext cx="1420813" cy="257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1 Chromosome</a:t>
              </a:r>
              <a:endParaRPr lang="en-CA" b="1" dirty="0"/>
            </a:p>
          </p:txBody>
        </p:sp>
        <p:grpSp>
          <p:nvGrpSpPr>
            <p:cNvPr id="17418" name="Group 3">
              <a:extLst>
                <a:ext uri="{FF2B5EF4-FFF2-40B4-BE49-F238E27FC236}">
                  <a16:creationId xmlns:a16="http://schemas.microsoft.com/office/drawing/2014/main" id="{7C6C6BAE-DFC9-4B99-8EAC-4601B8CF9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9700" y="2114550"/>
              <a:ext cx="2395538" cy="3238500"/>
              <a:chOff x="1409350" y="2114026"/>
              <a:chExt cx="2396605" cy="323861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6D5F5F-D364-41D1-87AF-756F20243E3F}"/>
                  </a:ext>
                </a:extLst>
              </p:cNvPr>
              <p:cNvSpPr/>
              <p:nvPr/>
            </p:nvSpPr>
            <p:spPr>
              <a:xfrm>
                <a:off x="1409350" y="2114026"/>
                <a:ext cx="2382311" cy="7302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2F53F16-B234-451D-B2D3-50A747CF74A6}"/>
                  </a:ext>
                </a:extLst>
              </p:cNvPr>
              <p:cNvSpPr/>
              <p:nvPr/>
            </p:nvSpPr>
            <p:spPr>
              <a:xfrm>
                <a:off x="1557054" y="4060371"/>
                <a:ext cx="2142491" cy="7286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887E8F-0DDE-4B4F-A0E9-294508625652}"/>
                  </a:ext>
                </a:extLst>
              </p:cNvPr>
              <p:cNvSpPr/>
              <p:nvPr/>
            </p:nvSpPr>
            <p:spPr>
              <a:xfrm>
                <a:off x="2718033" y="4622366"/>
                <a:ext cx="1003747" cy="7302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DC5CFB8-BAB6-4888-95E7-CB003A1AE717}"/>
                  </a:ext>
                </a:extLst>
              </p:cNvPr>
              <p:cNvSpPr/>
              <p:nvPr/>
            </p:nvSpPr>
            <p:spPr>
              <a:xfrm rot="20565121">
                <a:off x="3691604" y="2404549"/>
                <a:ext cx="114351" cy="7302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1647D6-7470-280E-6872-C4FC76069004}"/>
              </a:ext>
            </a:extLst>
          </p:cNvPr>
          <p:cNvSpPr/>
          <p:nvPr/>
        </p:nvSpPr>
        <p:spPr>
          <a:xfrm>
            <a:off x="4054648" y="5990007"/>
            <a:ext cx="1979743" cy="55479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 chromosome before replication</a:t>
            </a:r>
            <a:endParaRPr lang="en-CA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C5861C-F649-AAC5-A916-6D706950AD9F}"/>
              </a:ext>
            </a:extLst>
          </p:cNvPr>
          <p:cNvSpPr/>
          <p:nvPr/>
        </p:nvSpPr>
        <p:spPr>
          <a:xfrm>
            <a:off x="7036528" y="5986965"/>
            <a:ext cx="2075245" cy="55479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 chromosome after replication</a:t>
            </a:r>
            <a:endParaRPr lang="en-CA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006577-E958-E77E-6F28-4B3D9C75BAE1}"/>
              </a:ext>
            </a:extLst>
          </p:cNvPr>
          <p:cNvCxnSpPr/>
          <p:nvPr/>
        </p:nvCxnSpPr>
        <p:spPr>
          <a:xfrm flipV="1">
            <a:off x="8074810" y="5625642"/>
            <a:ext cx="0" cy="31010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187F97-5194-D05C-D8FE-C793831B00B8}"/>
              </a:ext>
            </a:extLst>
          </p:cNvPr>
          <p:cNvCxnSpPr>
            <a:cxnSpLocks/>
          </p:cNvCxnSpPr>
          <p:nvPr/>
        </p:nvCxnSpPr>
        <p:spPr>
          <a:xfrm flipV="1">
            <a:off x="4981521" y="5671580"/>
            <a:ext cx="0" cy="25995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itle 1">
            <a:extLst>
              <a:ext uri="{FF2B5EF4-FFF2-40B4-BE49-F238E27FC236}">
                <a16:creationId xmlns:a16="http://schemas.microsoft.com/office/drawing/2014/main" id="{A318FBAC-D570-40A3-87C5-D1848E72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Chromosomes Elaborations (not in textbook)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5A0B8-1814-4A70-1CC3-8945478D8619}"/>
              </a:ext>
            </a:extLst>
          </p:cNvPr>
          <p:cNvSpPr txBox="1"/>
          <p:nvPr/>
        </p:nvSpPr>
        <p:spPr>
          <a:xfrm>
            <a:off x="552433" y="1396418"/>
            <a:ext cx="64039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 Regular"/>
              </a:rPr>
              <a:t>Each chromosome has one </a:t>
            </a:r>
            <a:r>
              <a:rPr lang="en-US" altLang="en-US" sz="2800" b="1" dirty="0">
                <a:latin typeface="Times New Roman Regular"/>
              </a:rPr>
              <a:t>centromere</a:t>
            </a:r>
            <a:r>
              <a:rPr lang="en-US" altLang="en-US" sz="2800" dirty="0">
                <a:latin typeface="Times New Roman Regular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 Regular"/>
              </a:rPr>
              <a:t>Chromosomes look different depending on whether DNA </a:t>
            </a:r>
            <a:br>
              <a:rPr lang="en-US" altLang="en-US" sz="2800" dirty="0">
                <a:latin typeface="Times New Roman Regular"/>
              </a:rPr>
            </a:br>
            <a:r>
              <a:rPr lang="en-US" altLang="en-US" sz="2800" dirty="0">
                <a:latin typeface="Times New Roman Regular"/>
              </a:rPr>
              <a:t>has been copied yet. </a:t>
            </a:r>
          </a:p>
        </p:txBody>
      </p:sp>
      <p:sp>
        <p:nvSpPr>
          <p:cNvPr id="17413" name="TextBox 9">
            <a:extLst>
              <a:ext uri="{FF2B5EF4-FFF2-40B4-BE49-F238E27FC236}">
                <a16:creationId xmlns:a16="http://schemas.microsoft.com/office/drawing/2014/main" id="{E2DCE52E-2BC1-4D3E-805A-D35662EC9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669" y="6598943"/>
            <a:ext cx="4572000" cy="2619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 Regular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 Regular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 Regular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 Regular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100" dirty="0">
                <a:latin typeface="Calibri" panose="020F0502020204030204" pitchFamily="34" charset="0"/>
              </a:rPr>
              <a:t>https://microbenotes.com/chromosome-structure-types-and-functions/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CDBA64-947B-3571-AE2B-7BE7669171BD}"/>
              </a:ext>
            </a:extLst>
          </p:cNvPr>
          <p:cNvGrpSpPr/>
          <p:nvPr/>
        </p:nvGrpSpPr>
        <p:grpSpPr>
          <a:xfrm>
            <a:off x="690488" y="3261046"/>
            <a:ext cx="2905125" cy="3108325"/>
            <a:chOff x="745196" y="3298033"/>
            <a:chExt cx="2905125" cy="3108325"/>
          </a:xfrm>
        </p:grpSpPr>
        <p:pic>
          <p:nvPicPr>
            <p:cNvPr id="27" name="Picture 7" descr="Chromosome- Structure, Types and Functions | Molecular Biology / Genetics |  Microbe Notes">
              <a:extLst>
                <a:ext uri="{FF2B5EF4-FFF2-40B4-BE49-F238E27FC236}">
                  <a16:creationId xmlns:a16="http://schemas.microsoft.com/office/drawing/2014/main" id="{5DC9CC37-C6A9-6FF1-33C6-A880C71A0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91" t="-1501" r="-739" b="1501"/>
            <a:stretch>
              <a:fillRect/>
            </a:stretch>
          </p:blipFill>
          <p:spPr bwMode="auto">
            <a:xfrm>
              <a:off x="745196" y="3298033"/>
              <a:ext cx="2905125" cy="310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D45632-1DFF-CE3E-DC87-C5037D158188}"/>
                </a:ext>
              </a:extLst>
            </p:cNvPr>
            <p:cNvSpPr/>
            <p:nvPr/>
          </p:nvSpPr>
          <p:spPr>
            <a:xfrm>
              <a:off x="1029167" y="4716850"/>
              <a:ext cx="850433" cy="110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0860B2E-861A-B35E-51A2-97FBFD36675A}"/>
                </a:ext>
              </a:extLst>
            </p:cNvPr>
            <p:cNvSpPr/>
            <p:nvPr/>
          </p:nvSpPr>
          <p:spPr>
            <a:xfrm>
              <a:off x="2299374" y="4716850"/>
              <a:ext cx="1011984" cy="110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11E865-C43B-A75E-F1D6-9BEC2821C571}"/>
                </a:ext>
              </a:extLst>
            </p:cNvPr>
            <p:cNvSpPr/>
            <p:nvPr/>
          </p:nvSpPr>
          <p:spPr>
            <a:xfrm>
              <a:off x="1071253" y="6190894"/>
              <a:ext cx="949233" cy="110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75AA4E-765C-85F2-1E0E-7C90D39AC9DB}"/>
                </a:ext>
              </a:extLst>
            </p:cNvPr>
            <p:cNvSpPr/>
            <p:nvPr/>
          </p:nvSpPr>
          <p:spPr>
            <a:xfrm>
              <a:off x="2521885" y="6159298"/>
              <a:ext cx="850433" cy="110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6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4A69FF40-C32B-4799-8C6F-13632B0C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>
                <a:latin typeface="Arial Bold" panose="020B0704020202020204" pitchFamily="34" charset="0"/>
              </a:rPr>
              <a:t>Chromosomes Elaborations (not in textbook)</a:t>
            </a:r>
          </a:p>
        </p:txBody>
      </p:sp>
      <p:pic>
        <p:nvPicPr>
          <p:cNvPr id="21507" name="Picture 8">
            <a:extLst>
              <a:ext uri="{FF2B5EF4-FFF2-40B4-BE49-F238E27FC236}">
                <a16:creationId xmlns:a16="http://schemas.microsoft.com/office/drawing/2014/main" id="{056E9D95-4FE5-45D0-8587-CE3938FAE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" r="278" b="598"/>
          <a:stretch>
            <a:fillRect/>
          </a:stretch>
        </p:blipFill>
        <p:spPr bwMode="auto">
          <a:xfrm>
            <a:off x="901700" y="3259317"/>
            <a:ext cx="76136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D626C9-F91A-9178-F477-359B14F75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1428751"/>
            <a:ext cx="7786687" cy="285369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>
                <a:latin typeface="Times New Roman Regular"/>
              </a:rPr>
              <a:t>Chromatid</a:t>
            </a:r>
            <a:r>
              <a:rPr lang="en-US" altLang="en-US" dirty="0">
                <a:latin typeface="Times New Roman Regular"/>
              </a:rPr>
              <a:t>: a complete (double helix) copy of the DNA sequence that is on one chromosome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>
                <a:latin typeface="Times New Roman Regular"/>
              </a:rPr>
              <a:t>Sister chromatids</a:t>
            </a:r>
            <a:r>
              <a:rPr lang="en-US" altLang="en-US" dirty="0">
                <a:latin typeface="Times New Roman Regular"/>
              </a:rPr>
              <a:t>: </a:t>
            </a:r>
            <a:r>
              <a:rPr lang="en-US" altLang="en-US" i="1" dirty="0">
                <a:latin typeface="Times New Roman Regular"/>
              </a:rPr>
              <a:t>identical</a:t>
            </a:r>
            <a:r>
              <a:rPr lang="en-US" altLang="en-US" dirty="0">
                <a:latin typeface="Times New Roman Regular"/>
              </a:rPr>
              <a:t> chromatids (same DNA sequence); formed by replication during interphase</a:t>
            </a:r>
            <a:endParaRPr lang="en-CA" altLang="en-US" b="1" dirty="0">
              <a:latin typeface="Times New Roman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BBEB8-49C6-A04D-AE0C-039629891C79}"/>
              </a:ext>
            </a:extLst>
          </p:cNvPr>
          <p:cNvSpPr txBox="1"/>
          <p:nvPr/>
        </p:nvSpPr>
        <p:spPr>
          <a:xfrm>
            <a:off x="475297" y="6262042"/>
            <a:ext cx="8293417" cy="461665"/>
          </a:xfrm>
          <a:custGeom>
            <a:avLst/>
            <a:gdLst>
              <a:gd name="connsiteX0" fmla="*/ 0 w 7036226"/>
              <a:gd name="connsiteY0" fmla="*/ 0 h 369332"/>
              <a:gd name="connsiteX1" fmla="*/ 639657 w 7036226"/>
              <a:gd name="connsiteY1" fmla="*/ 0 h 369332"/>
              <a:gd name="connsiteX2" fmla="*/ 1138589 w 7036226"/>
              <a:gd name="connsiteY2" fmla="*/ 0 h 369332"/>
              <a:gd name="connsiteX3" fmla="*/ 1567159 w 7036226"/>
              <a:gd name="connsiteY3" fmla="*/ 0 h 369332"/>
              <a:gd name="connsiteX4" fmla="*/ 2347541 w 7036226"/>
              <a:gd name="connsiteY4" fmla="*/ 0 h 369332"/>
              <a:gd name="connsiteX5" fmla="*/ 2916836 w 7036226"/>
              <a:gd name="connsiteY5" fmla="*/ 0 h 369332"/>
              <a:gd name="connsiteX6" fmla="*/ 3556492 w 7036226"/>
              <a:gd name="connsiteY6" fmla="*/ 0 h 369332"/>
              <a:gd name="connsiteX7" fmla="*/ 4196149 w 7036226"/>
              <a:gd name="connsiteY7" fmla="*/ 0 h 369332"/>
              <a:gd name="connsiteX8" fmla="*/ 4765444 w 7036226"/>
              <a:gd name="connsiteY8" fmla="*/ 0 h 369332"/>
              <a:gd name="connsiteX9" fmla="*/ 5475463 w 7036226"/>
              <a:gd name="connsiteY9" fmla="*/ 0 h 369332"/>
              <a:gd name="connsiteX10" fmla="*/ 6185482 w 7036226"/>
              <a:gd name="connsiteY10" fmla="*/ 0 h 369332"/>
              <a:gd name="connsiteX11" fmla="*/ 7036226 w 7036226"/>
              <a:gd name="connsiteY11" fmla="*/ 0 h 369332"/>
              <a:gd name="connsiteX12" fmla="*/ 7036226 w 7036226"/>
              <a:gd name="connsiteY12" fmla="*/ 369332 h 369332"/>
              <a:gd name="connsiteX13" fmla="*/ 6607656 w 7036226"/>
              <a:gd name="connsiteY13" fmla="*/ 369332 h 369332"/>
              <a:gd name="connsiteX14" fmla="*/ 5827274 w 7036226"/>
              <a:gd name="connsiteY14" fmla="*/ 369332 h 369332"/>
              <a:gd name="connsiteX15" fmla="*/ 5328342 w 7036226"/>
              <a:gd name="connsiteY15" fmla="*/ 369332 h 369332"/>
              <a:gd name="connsiteX16" fmla="*/ 4899772 w 7036226"/>
              <a:gd name="connsiteY16" fmla="*/ 369332 h 369332"/>
              <a:gd name="connsiteX17" fmla="*/ 4119390 w 7036226"/>
              <a:gd name="connsiteY17" fmla="*/ 369332 h 369332"/>
              <a:gd name="connsiteX18" fmla="*/ 3409371 w 7036226"/>
              <a:gd name="connsiteY18" fmla="*/ 369332 h 369332"/>
              <a:gd name="connsiteX19" fmla="*/ 2628990 w 7036226"/>
              <a:gd name="connsiteY19" fmla="*/ 369332 h 369332"/>
              <a:gd name="connsiteX20" fmla="*/ 1918971 w 7036226"/>
              <a:gd name="connsiteY20" fmla="*/ 369332 h 369332"/>
              <a:gd name="connsiteX21" fmla="*/ 1349676 w 7036226"/>
              <a:gd name="connsiteY21" fmla="*/ 369332 h 369332"/>
              <a:gd name="connsiteX22" fmla="*/ 921106 w 7036226"/>
              <a:gd name="connsiteY22" fmla="*/ 369332 h 369332"/>
              <a:gd name="connsiteX23" fmla="*/ 0 w 7036226"/>
              <a:gd name="connsiteY23" fmla="*/ 369332 h 369332"/>
              <a:gd name="connsiteX24" fmla="*/ 0 w 7036226"/>
              <a:gd name="connsiteY2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6226" h="369332" fill="none" extrusionOk="0">
                <a:moveTo>
                  <a:pt x="0" y="0"/>
                </a:moveTo>
                <a:cubicBezTo>
                  <a:pt x="267211" y="16346"/>
                  <a:pt x="400779" y="-21234"/>
                  <a:pt x="639657" y="0"/>
                </a:cubicBezTo>
                <a:cubicBezTo>
                  <a:pt x="878535" y="21234"/>
                  <a:pt x="897590" y="-8820"/>
                  <a:pt x="1138589" y="0"/>
                </a:cubicBezTo>
                <a:cubicBezTo>
                  <a:pt x="1379588" y="8820"/>
                  <a:pt x="1459427" y="-18400"/>
                  <a:pt x="1567159" y="0"/>
                </a:cubicBezTo>
                <a:cubicBezTo>
                  <a:pt x="1674891" y="18400"/>
                  <a:pt x="2046411" y="-36092"/>
                  <a:pt x="2347541" y="0"/>
                </a:cubicBezTo>
                <a:cubicBezTo>
                  <a:pt x="2648671" y="36092"/>
                  <a:pt x="2660369" y="2114"/>
                  <a:pt x="2916836" y="0"/>
                </a:cubicBezTo>
                <a:cubicBezTo>
                  <a:pt x="3173303" y="-2114"/>
                  <a:pt x="3323351" y="8919"/>
                  <a:pt x="3556492" y="0"/>
                </a:cubicBezTo>
                <a:cubicBezTo>
                  <a:pt x="3789633" y="-8919"/>
                  <a:pt x="3881761" y="-13633"/>
                  <a:pt x="4196149" y="0"/>
                </a:cubicBezTo>
                <a:cubicBezTo>
                  <a:pt x="4510537" y="13633"/>
                  <a:pt x="4610483" y="-27379"/>
                  <a:pt x="4765444" y="0"/>
                </a:cubicBezTo>
                <a:cubicBezTo>
                  <a:pt x="4920405" y="27379"/>
                  <a:pt x="5293538" y="-17568"/>
                  <a:pt x="5475463" y="0"/>
                </a:cubicBezTo>
                <a:cubicBezTo>
                  <a:pt x="5657388" y="17568"/>
                  <a:pt x="5885824" y="26789"/>
                  <a:pt x="6185482" y="0"/>
                </a:cubicBezTo>
                <a:cubicBezTo>
                  <a:pt x="6485140" y="-26789"/>
                  <a:pt x="6789609" y="-26052"/>
                  <a:pt x="7036226" y="0"/>
                </a:cubicBezTo>
                <a:cubicBezTo>
                  <a:pt x="7018146" y="138456"/>
                  <a:pt x="7042639" y="206846"/>
                  <a:pt x="7036226" y="369332"/>
                </a:cubicBezTo>
                <a:cubicBezTo>
                  <a:pt x="6941921" y="368904"/>
                  <a:pt x="6735110" y="372976"/>
                  <a:pt x="6607656" y="369332"/>
                </a:cubicBezTo>
                <a:cubicBezTo>
                  <a:pt x="6480202" y="365689"/>
                  <a:pt x="6206850" y="400781"/>
                  <a:pt x="5827274" y="369332"/>
                </a:cubicBezTo>
                <a:cubicBezTo>
                  <a:pt x="5447698" y="337883"/>
                  <a:pt x="5508557" y="387655"/>
                  <a:pt x="5328342" y="369332"/>
                </a:cubicBezTo>
                <a:cubicBezTo>
                  <a:pt x="5148127" y="351009"/>
                  <a:pt x="5097163" y="381291"/>
                  <a:pt x="4899772" y="369332"/>
                </a:cubicBezTo>
                <a:cubicBezTo>
                  <a:pt x="4702381" y="357374"/>
                  <a:pt x="4344743" y="359916"/>
                  <a:pt x="4119390" y="369332"/>
                </a:cubicBezTo>
                <a:cubicBezTo>
                  <a:pt x="3894037" y="378748"/>
                  <a:pt x="3641005" y="350786"/>
                  <a:pt x="3409371" y="369332"/>
                </a:cubicBezTo>
                <a:cubicBezTo>
                  <a:pt x="3177737" y="387878"/>
                  <a:pt x="2833165" y="353493"/>
                  <a:pt x="2628990" y="369332"/>
                </a:cubicBezTo>
                <a:cubicBezTo>
                  <a:pt x="2424815" y="385171"/>
                  <a:pt x="2205637" y="373121"/>
                  <a:pt x="1918971" y="369332"/>
                </a:cubicBezTo>
                <a:cubicBezTo>
                  <a:pt x="1632305" y="365543"/>
                  <a:pt x="1479720" y="348239"/>
                  <a:pt x="1349676" y="369332"/>
                </a:cubicBezTo>
                <a:cubicBezTo>
                  <a:pt x="1219633" y="390425"/>
                  <a:pt x="1096570" y="372756"/>
                  <a:pt x="921106" y="369332"/>
                </a:cubicBezTo>
                <a:cubicBezTo>
                  <a:pt x="745642" y="365909"/>
                  <a:pt x="335780" y="407858"/>
                  <a:pt x="0" y="369332"/>
                </a:cubicBezTo>
                <a:cubicBezTo>
                  <a:pt x="17348" y="187907"/>
                  <a:pt x="9363" y="113579"/>
                  <a:pt x="0" y="0"/>
                </a:cubicBezTo>
                <a:close/>
              </a:path>
              <a:path w="7036226" h="369332" stroke="0" extrusionOk="0">
                <a:moveTo>
                  <a:pt x="0" y="0"/>
                </a:moveTo>
                <a:cubicBezTo>
                  <a:pt x="353279" y="-3575"/>
                  <a:pt x="617929" y="-96"/>
                  <a:pt x="780381" y="0"/>
                </a:cubicBezTo>
                <a:cubicBezTo>
                  <a:pt x="942833" y="96"/>
                  <a:pt x="1228305" y="26383"/>
                  <a:pt x="1420038" y="0"/>
                </a:cubicBezTo>
                <a:cubicBezTo>
                  <a:pt x="1611771" y="-26383"/>
                  <a:pt x="1815929" y="-15755"/>
                  <a:pt x="2059695" y="0"/>
                </a:cubicBezTo>
                <a:cubicBezTo>
                  <a:pt x="2303461" y="15755"/>
                  <a:pt x="2339712" y="4152"/>
                  <a:pt x="2558628" y="0"/>
                </a:cubicBezTo>
                <a:cubicBezTo>
                  <a:pt x="2777544" y="-4152"/>
                  <a:pt x="2920818" y="1184"/>
                  <a:pt x="3057560" y="0"/>
                </a:cubicBezTo>
                <a:cubicBezTo>
                  <a:pt x="3194302" y="-1184"/>
                  <a:pt x="3492201" y="-13517"/>
                  <a:pt x="3837941" y="0"/>
                </a:cubicBezTo>
                <a:cubicBezTo>
                  <a:pt x="4183681" y="13517"/>
                  <a:pt x="4196601" y="-7549"/>
                  <a:pt x="4477598" y="0"/>
                </a:cubicBezTo>
                <a:cubicBezTo>
                  <a:pt x="4758595" y="7549"/>
                  <a:pt x="4884112" y="-12202"/>
                  <a:pt x="5046893" y="0"/>
                </a:cubicBezTo>
                <a:cubicBezTo>
                  <a:pt x="5209675" y="12202"/>
                  <a:pt x="5492815" y="11402"/>
                  <a:pt x="5756912" y="0"/>
                </a:cubicBezTo>
                <a:cubicBezTo>
                  <a:pt x="6021009" y="-11402"/>
                  <a:pt x="5989412" y="-831"/>
                  <a:pt x="6185482" y="0"/>
                </a:cubicBezTo>
                <a:cubicBezTo>
                  <a:pt x="6381552" y="831"/>
                  <a:pt x="6812998" y="-41633"/>
                  <a:pt x="7036226" y="0"/>
                </a:cubicBezTo>
                <a:cubicBezTo>
                  <a:pt x="7043010" y="105286"/>
                  <a:pt x="7034076" y="218316"/>
                  <a:pt x="7036226" y="369332"/>
                </a:cubicBezTo>
                <a:cubicBezTo>
                  <a:pt x="6651622" y="374182"/>
                  <a:pt x="6470101" y="382167"/>
                  <a:pt x="6255845" y="369332"/>
                </a:cubicBezTo>
                <a:cubicBezTo>
                  <a:pt x="6041589" y="356497"/>
                  <a:pt x="5891911" y="363280"/>
                  <a:pt x="5616188" y="369332"/>
                </a:cubicBezTo>
                <a:cubicBezTo>
                  <a:pt x="5340465" y="375384"/>
                  <a:pt x="5378372" y="352671"/>
                  <a:pt x="5187618" y="369332"/>
                </a:cubicBezTo>
                <a:cubicBezTo>
                  <a:pt x="4996864" y="385994"/>
                  <a:pt x="4783892" y="364259"/>
                  <a:pt x="4547961" y="369332"/>
                </a:cubicBezTo>
                <a:cubicBezTo>
                  <a:pt x="4312030" y="374405"/>
                  <a:pt x="4223866" y="362076"/>
                  <a:pt x="4119390" y="369332"/>
                </a:cubicBezTo>
                <a:cubicBezTo>
                  <a:pt x="4014914" y="376588"/>
                  <a:pt x="3861238" y="350099"/>
                  <a:pt x="3690820" y="369332"/>
                </a:cubicBezTo>
                <a:cubicBezTo>
                  <a:pt x="3520402" y="388566"/>
                  <a:pt x="3231213" y="358624"/>
                  <a:pt x="2910439" y="369332"/>
                </a:cubicBezTo>
                <a:cubicBezTo>
                  <a:pt x="2589665" y="380040"/>
                  <a:pt x="2613495" y="374152"/>
                  <a:pt x="2341144" y="369332"/>
                </a:cubicBezTo>
                <a:cubicBezTo>
                  <a:pt x="2068794" y="364512"/>
                  <a:pt x="1930658" y="397262"/>
                  <a:pt x="1560763" y="369332"/>
                </a:cubicBezTo>
                <a:cubicBezTo>
                  <a:pt x="1190868" y="341402"/>
                  <a:pt x="1051755" y="392855"/>
                  <a:pt x="780381" y="369332"/>
                </a:cubicBezTo>
                <a:cubicBezTo>
                  <a:pt x="509007" y="345809"/>
                  <a:pt x="194105" y="344274"/>
                  <a:pt x="0" y="369332"/>
                </a:cubicBezTo>
                <a:cubicBezTo>
                  <a:pt x="-14982" y="187330"/>
                  <a:pt x="2686" y="164780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/>
              <a:t>How many chromosomes in each stage? How many chromatids?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26992</TotalTime>
  <Words>1738</Words>
  <Application>Microsoft Office PowerPoint</Application>
  <PresentationFormat>On-screen Show (4:3)</PresentationFormat>
  <Paragraphs>238</Paragraphs>
  <Slides>45</Slides>
  <Notes>16</Notes>
  <HiddenSlides>6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Arial Bold</vt:lpstr>
      <vt:lpstr>Calibri</vt:lpstr>
      <vt:lpstr>Calibri Light</vt:lpstr>
      <vt:lpstr>Times New Roman</vt:lpstr>
      <vt:lpstr>Times New Roman Regular</vt:lpstr>
      <vt:lpstr>Office Theme</vt:lpstr>
      <vt:lpstr>PowerPoint Presentation</vt:lpstr>
      <vt:lpstr>Topic 1.2: What are different ways that living things reproduce asexually?</vt:lpstr>
      <vt:lpstr>Review</vt:lpstr>
      <vt:lpstr>Concept 2: All eukaryotic cells reproduce by the cell cycle.</vt:lpstr>
      <vt:lpstr>Reproduction and the Cell Cycle</vt:lpstr>
      <vt:lpstr>PowerPoint Presentation</vt:lpstr>
      <vt:lpstr>PowerPoint Presentation</vt:lpstr>
      <vt:lpstr>Chromosomes Elaborations (not in textbook)</vt:lpstr>
      <vt:lpstr>Chromosomes Elaborations (not in textbook)</vt:lpstr>
      <vt:lpstr>PowerPoint Presentation</vt:lpstr>
      <vt:lpstr>PowerPoint Presentation</vt:lpstr>
      <vt:lpstr>PowerPoint Presentation</vt:lpstr>
      <vt:lpstr>Growth and Development: Interphase</vt:lpstr>
      <vt:lpstr>Cell Division: Phase 1 of Mitosis (Prophase)</vt:lpstr>
      <vt:lpstr>Cell Division: Phase 2 of Mitosis (Metaphase)</vt:lpstr>
      <vt:lpstr>Cell Division: Phase 3 of Mitosis (Anaphase)</vt:lpstr>
      <vt:lpstr>Cell Division: Phase 4 of Mitosis (Telophase)</vt:lpstr>
      <vt:lpstr>Cell Division: Cytokinesis</vt:lpstr>
      <vt:lpstr>Cell Cycle Summary: Overall</vt:lpstr>
      <vt:lpstr>Cell Cycle Summary: Nucleus</vt:lpstr>
      <vt:lpstr>Cell Cycle Summary: DNA </vt:lpstr>
      <vt:lpstr>Discussion Questions</vt:lpstr>
      <vt:lpstr>Concept 1: Bacteria reproduce by binary fission.</vt:lpstr>
      <vt:lpstr>Reproduction by Binary Fission</vt:lpstr>
      <vt:lpstr>Reproduction by Binary Fission (continued)</vt:lpstr>
      <vt:lpstr>Reproduction by Binary Fission (continued)</vt:lpstr>
      <vt:lpstr>Discussion Questions</vt:lpstr>
      <vt:lpstr>Concept 3: Yeasts reproduce by budding.</vt:lpstr>
      <vt:lpstr>Asexual Reproduction in Yeast: Budding</vt:lpstr>
      <vt:lpstr>Discussion Questions</vt:lpstr>
      <vt:lpstr>Concept 4: Moulds reproduce using spores.</vt:lpstr>
      <vt:lpstr>Asexual Reproduction in Moulds: Spores</vt:lpstr>
      <vt:lpstr>Discussion Questions</vt:lpstr>
      <vt:lpstr>Concept 5: Plants have many ways to reproduce asexually.</vt:lpstr>
      <vt:lpstr>Vegetative Propagation: Example</vt:lpstr>
      <vt:lpstr>Vegetative Propagation: Example</vt:lpstr>
      <vt:lpstr>Artificial Vegetative Propagation</vt:lpstr>
      <vt:lpstr>PowerPoint Presentation</vt:lpstr>
      <vt:lpstr>Discussion Questions</vt:lpstr>
      <vt:lpstr>Topic 1.2 Summary: What are different ways that living things reproduce asexually?</vt:lpstr>
      <vt:lpstr>Chromosomes Elaborations (not in textbook)</vt:lpstr>
      <vt:lpstr>Chromosomes Elaborations (not in textbook)</vt:lpstr>
      <vt:lpstr>Chromosomes Elaborations (not in textbook)</vt:lpstr>
      <vt:lpstr>Chromosomes Elaborations (not in textbook)</vt:lpstr>
      <vt:lpstr>Chromosomes Elaborations (not in textbook)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F</dc:creator>
  <cp:lastModifiedBy>Linda Au</cp:lastModifiedBy>
  <cp:revision>72</cp:revision>
  <dcterms:created xsi:type="dcterms:W3CDTF">2017-02-06T23:10:39Z</dcterms:created>
  <dcterms:modified xsi:type="dcterms:W3CDTF">2022-10-13T21:43:05Z</dcterms:modified>
</cp:coreProperties>
</file>