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97" r:id="rId2"/>
    <p:sldId id="257" r:id="rId3"/>
    <p:sldId id="270" r:id="rId4"/>
    <p:sldId id="275" r:id="rId5"/>
    <p:sldId id="276" r:id="rId6"/>
    <p:sldId id="277" r:id="rId7"/>
    <p:sldId id="278" r:id="rId8"/>
    <p:sldId id="261" r:id="rId9"/>
    <p:sldId id="300" r:id="rId10"/>
    <p:sldId id="304" r:id="rId11"/>
    <p:sldId id="323" r:id="rId12"/>
    <p:sldId id="319" r:id="rId13"/>
    <p:sldId id="262" r:id="rId14"/>
    <p:sldId id="310" r:id="rId15"/>
    <p:sldId id="302" r:id="rId16"/>
    <p:sldId id="313" r:id="rId17"/>
    <p:sldId id="305" r:id="rId18"/>
    <p:sldId id="308" r:id="rId19"/>
    <p:sldId id="309" r:id="rId20"/>
    <p:sldId id="315" r:id="rId21"/>
    <p:sldId id="316" r:id="rId22"/>
    <p:sldId id="317" r:id="rId23"/>
    <p:sldId id="303" r:id="rId24"/>
    <p:sldId id="320" r:id="rId25"/>
    <p:sldId id="280" r:id="rId26"/>
    <p:sldId id="281" r:id="rId27"/>
    <p:sldId id="282" r:id="rId28"/>
    <p:sldId id="283" r:id="rId29"/>
    <p:sldId id="284" r:id="rId30"/>
    <p:sldId id="285" r:id="rId31"/>
    <p:sldId id="286" r:id="rId32"/>
    <p:sldId id="287" r:id="rId33"/>
    <p:sldId id="288" r:id="rId34"/>
    <p:sldId id="289" r:id="rId35"/>
    <p:sldId id="298" r:id="rId36"/>
    <p:sldId id="299" r:id="rId37"/>
    <p:sldId id="268" r:id="rId38"/>
    <p:sldId id="271" r:id="rId39"/>
    <p:sldId id="290" r:id="rId40"/>
    <p:sldId id="291" r:id="rId41"/>
    <p:sldId id="272" r:id="rId42"/>
    <p:sldId id="273" r:id="rId43"/>
    <p:sldId id="292" r:id="rId44"/>
    <p:sldId id="293" r:id="rId45"/>
    <p:sldId id="294" r:id="rId46"/>
    <p:sldId id="295" r:id="rId47"/>
    <p:sldId id="296" r:id="rId48"/>
    <p:sldId id="274" r:id="rId49"/>
    <p:sldId id="269"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5503" autoAdjust="0"/>
  </p:normalViewPr>
  <p:slideViewPr>
    <p:cSldViewPr snapToGrid="0" snapToObjects="1">
      <p:cViewPr varScale="1">
        <p:scale>
          <a:sx n="91" d="100"/>
          <a:sy n="91" d="100"/>
        </p:scale>
        <p:origin x="60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DDA1D7-5796-4DB7-B3FA-B04813451B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9688A2C-D4C6-4DD7-ACD5-B3890E79D2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E73C3CC-537C-4058-A6CE-E24973EF45FB}" type="datetimeFigureOut">
              <a:rPr lang="en-US"/>
              <a:pPr>
                <a:defRPr/>
              </a:pPr>
              <a:t>10/4/2021</a:t>
            </a:fld>
            <a:endParaRPr lang="en-US"/>
          </a:p>
        </p:txBody>
      </p:sp>
      <p:sp>
        <p:nvSpPr>
          <p:cNvPr id="4" name="Slide Image Placeholder 3">
            <a:extLst>
              <a:ext uri="{FF2B5EF4-FFF2-40B4-BE49-F238E27FC236}">
                <a16:creationId xmlns:a16="http://schemas.microsoft.com/office/drawing/2014/main" id="{D17EFCF0-F69D-4C0A-9E18-732D326F2B3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5844D47-4270-4EF7-A5A1-C830F520893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B9D240A-C1CF-4AC7-B87C-A19823B0786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DE65FF6-B370-464C-ABA5-814B2539496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AAF098E-8A2F-426D-8709-57969FA6F3B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55ABED34-21F8-4FCC-A26D-1EFE6A7239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9CF215E3-EEF8-4EB4-B1D2-141CD0AF5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gamete: male or female reproductive cell</a:t>
            </a:r>
          </a:p>
        </p:txBody>
      </p:sp>
      <p:sp>
        <p:nvSpPr>
          <p:cNvPr id="7171" name="Slide Number Placeholder 3">
            <a:extLst>
              <a:ext uri="{FF2B5EF4-FFF2-40B4-BE49-F238E27FC236}">
                <a16:creationId xmlns:a16="http://schemas.microsoft.com/office/drawing/2014/main" id="{82F5D427-B059-45F2-90E2-D289022ADD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542C30D-7476-421B-A831-BFABAF232D81}" type="slidenum">
              <a:rPr lang="en-US" altLang="en-US"/>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A068C3D-65E9-453A-B3DF-30EB3E14A1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B8B26E0-846F-4867-9ABE-03EDD65263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699" name="Slide Number Placeholder 3">
            <a:extLst>
              <a:ext uri="{FF2B5EF4-FFF2-40B4-BE49-F238E27FC236}">
                <a16:creationId xmlns:a16="http://schemas.microsoft.com/office/drawing/2014/main" id="{0A2E97CD-C604-45EA-A157-44CE085C71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ECF055-221A-4ED5-A06A-CF89C5A5703C}" type="slidenum">
              <a:rPr lang="en-US" altLang="en-US"/>
              <a:pPr/>
              <a:t>31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DF3651D-CACE-413E-B87A-66F985F0F1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8B50CE89-5BC9-47A6-AFDE-3B51B0190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7" name="Slide Number Placeholder 3">
            <a:extLst>
              <a:ext uri="{FF2B5EF4-FFF2-40B4-BE49-F238E27FC236}">
                <a16:creationId xmlns:a16="http://schemas.microsoft.com/office/drawing/2014/main" id="{FA683A09-9F08-4BD8-835A-83C35BA954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1409FAA-8E3D-48C1-9E49-C9C9DC94CF09}" type="slidenum">
              <a:rPr lang="en-US" altLang="en-US"/>
              <a:pPr/>
              <a:t>32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FE1618A2-82E8-4FA4-A44F-65C3B67AA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ACAC005F-9F10-4902-98C3-C1CA240D10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5" name="Slide Number Placeholder 3">
            <a:extLst>
              <a:ext uri="{FF2B5EF4-FFF2-40B4-BE49-F238E27FC236}">
                <a16:creationId xmlns:a16="http://schemas.microsoft.com/office/drawing/2014/main" id="{FA8DD7DB-D1DD-4973-9F50-241E09C6D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4242BC1-205D-44A2-AADC-07E6615F7372}" type="slidenum">
              <a:rPr lang="en-US" altLang="en-US"/>
              <a:pPr/>
              <a:t>33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9504928-99A7-47F2-AC44-69FB9CE4F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F5E9353A-EEDF-4E10-82A5-4FED2F6F2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3" name="Slide Number Placeholder 3">
            <a:extLst>
              <a:ext uri="{FF2B5EF4-FFF2-40B4-BE49-F238E27FC236}">
                <a16:creationId xmlns:a16="http://schemas.microsoft.com/office/drawing/2014/main" id="{FA557691-7FB3-407D-86EA-4B6A7F2C1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05CB50-ACC8-4F5C-A1C1-E23E3F9974AE}" type="slidenum">
              <a:rPr lang="en-US" altLang="en-US"/>
              <a:pPr/>
              <a:t>34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B9D97922-7DA0-4DF9-8BF6-BCD5FD592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CAD1E2D-4661-4DFA-ABAB-94A0DD5D2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1" name="Slide Number Placeholder 3">
            <a:extLst>
              <a:ext uri="{FF2B5EF4-FFF2-40B4-BE49-F238E27FC236}">
                <a16:creationId xmlns:a16="http://schemas.microsoft.com/office/drawing/2014/main" id="{56D854E1-A49D-4134-BD48-1BA5B3852F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1B2EC08-0117-46CA-9F95-206ADD22B6F2}" type="slidenum">
              <a:rPr lang="en-US" altLang="en-US"/>
              <a:pPr/>
              <a:t>35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D365A536-F995-4D11-A08C-4205035749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F6CBAE6F-EA58-4D1A-B086-72E591CE71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9939" name="Slide Number Placeholder 3">
            <a:extLst>
              <a:ext uri="{FF2B5EF4-FFF2-40B4-BE49-F238E27FC236}">
                <a16:creationId xmlns:a16="http://schemas.microsoft.com/office/drawing/2014/main" id="{E0C48DDC-B3F8-47AC-B14D-DFC8EA4083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46084B0-1AD1-4B1B-B61C-F9610C27AE79}" type="slidenum">
              <a:rPr lang="en-US" altLang="en-US"/>
              <a:pPr/>
              <a:t>36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DF178CFC-6B73-458B-9CDF-668938E562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017924D2-8509-4725-ABF0-B9E6F0DEA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1" name="Slide Number Placeholder 3">
            <a:extLst>
              <a:ext uri="{FF2B5EF4-FFF2-40B4-BE49-F238E27FC236}">
                <a16:creationId xmlns:a16="http://schemas.microsoft.com/office/drawing/2014/main" id="{7F34C2B4-4CAD-4E1F-9421-E80A6101C8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29F553-F1B0-406D-8CDC-FE7B745DF081}" type="slidenum">
              <a:rPr lang="en-US" altLang="en-US"/>
              <a:pPr/>
              <a:t>38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CB761C7B-450D-4184-A7D1-292FB9B203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BF90336-BD57-4B25-9B1E-619B56DA8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5059" name="Slide Number Placeholder 3">
            <a:extLst>
              <a:ext uri="{FF2B5EF4-FFF2-40B4-BE49-F238E27FC236}">
                <a16:creationId xmlns:a16="http://schemas.microsoft.com/office/drawing/2014/main" id="{9327CE4F-87B0-4D70-9CE6-1B88703193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C5AB24A-44AF-4930-BC53-239261DEB5B3}" type="slidenum">
              <a:rPr lang="en-US" altLang="en-US"/>
              <a:pPr/>
              <a:t>39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43FDCA35-BAE0-4DE7-BD40-D2374074D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F425F785-FF28-498F-BDC2-748E37B2B8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7" name="Slide Number Placeholder 3">
            <a:extLst>
              <a:ext uri="{FF2B5EF4-FFF2-40B4-BE49-F238E27FC236}">
                <a16:creationId xmlns:a16="http://schemas.microsoft.com/office/drawing/2014/main" id="{059E32AC-46A4-4D6A-881F-C46A43A31D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E5BF70-6E72-472D-8FBA-3AD6BD2A73F7}" type="slidenum">
              <a:rPr lang="en-US" altLang="en-US"/>
              <a:pPr/>
              <a:t>40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6FC4DFD8-21AB-48A6-A465-AFC1586A00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FAEDE559-F810-48A5-A237-762CC6846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79" name="Slide Number Placeholder 3">
            <a:extLst>
              <a:ext uri="{FF2B5EF4-FFF2-40B4-BE49-F238E27FC236}">
                <a16:creationId xmlns:a16="http://schemas.microsoft.com/office/drawing/2014/main" id="{0341BB5D-EBCA-4700-9B5D-8EFD8CD50B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856D23-B8A0-44E2-9514-AA216C33F21E}" type="slidenum">
              <a:rPr lang="en-US" altLang="en-US"/>
              <a:pPr/>
              <a:t>42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2BC841AE-31E5-4C33-A7ED-F9CB6D6B4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2A6E6AD1-E035-47D3-9D97-351C8F05FD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fertilization: the process in which male and female gametes combine</a:t>
            </a:r>
          </a:p>
          <a:p>
            <a:pPr>
              <a:spcBef>
                <a:spcPct val="0"/>
              </a:spcBef>
            </a:pPr>
            <a:endParaRPr lang="en-US" altLang="en-US"/>
          </a:p>
        </p:txBody>
      </p:sp>
      <p:sp>
        <p:nvSpPr>
          <p:cNvPr id="10243" name="Slide Number Placeholder 3">
            <a:extLst>
              <a:ext uri="{FF2B5EF4-FFF2-40B4-BE49-F238E27FC236}">
                <a16:creationId xmlns:a16="http://schemas.microsoft.com/office/drawing/2014/main" id="{4A263204-FCA2-4BA8-B205-19B85746E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15C5AF1-5370-4132-99F4-16BC7A33F716}" type="slidenum">
              <a:rPr lang="en-US" altLang="en-US"/>
              <a:pPr/>
              <a:t>6</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B94CFBBE-9D64-4479-8524-23A9E50FD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83659CAF-5116-41C5-B056-B651060E3C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7" name="Slide Number Placeholder 3">
            <a:extLst>
              <a:ext uri="{FF2B5EF4-FFF2-40B4-BE49-F238E27FC236}">
                <a16:creationId xmlns:a16="http://schemas.microsoft.com/office/drawing/2014/main" id="{2F1982C7-25CE-489F-A20E-B39A6C0DD6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FF7E87-6A22-4A5A-9B41-710DFC47D14B}" type="slidenum">
              <a:rPr lang="en-US" altLang="en-US"/>
              <a:pPr/>
              <a:t>43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9B1681C-F662-4E1C-984A-98FEC58309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C88F1EA0-CA0F-4C38-98BE-3E5F8798BA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5" name="Slide Number Placeholder 3">
            <a:extLst>
              <a:ext uri="{FF2B5EF4-FFF2-40B4-BE49-F238E27FC236}">
                <a16:creationId xmlns:a16="http://schemas.microsoft.com/office/drawing/2014/main" id="{333868F2-9E65-41EF-AF32-C6025D11CE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4A01244-3EFD-4BE0-919A-ED2879942180}" type="slidenum">
              <a:rPr lang="en-US" altLang="en-US"/>
              <a:pPr/>
              <a:t>44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9A2A4A6-341D-40B9-B1B4-7EFD366E1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1CBD410-9759-43E8-B14D-9818F68E7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3" name="Slide Number Placeholder 3">
            <a:extLst>
              <a:ext uri="{FF2B5EF4-FFF2-40B4-BE49-F238E27FC236}">
                <a16:creationId xmlns:a16="http://schemas.microsoft.com/office/drawing/2014/main" id="{69214434-709E-457B-8FFC-A78690B10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4F0C00-4214-4571-A301-3C1CDEC9B3D4}" type="slidenum">
              <a:rPr lang="en-US" altLang="en-US"/>
              <a:pPr/>
              <a:t>45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60971C94-88BC-4450-87AD-2EC2993BD3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ED103D26-5E83-4DF0-83EE-56B5780BCD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1" name="Slide Number Placeholder 3">
            <a:extLst>
              <a:ext uri="{FF2B5EF4-FFF2-40B4-BE49-F238E27FC236}">
                <a16:creationId xmlns:a16="http://schemas.microsoft.com/office/drawing/2014/main" id="{28C42D81-E7F0-4FFB-ACFE-B0E1862F5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94D609B-487C-447D-BD20-5A9993D74929}" type="slidenum">
              <a:rPr lang="en-US" altLang="en-US"/>
              <a:pPr/>
              <a:t>46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1D0B8B6F-40E0-425D-9540-ADD3D855D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4997F409-04D6-4CCD-9AF3-7D16B554C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19" name="Slide Number Placeholder 3">
            <a:extLst>
              <a:ext uri="{FF2B5EF4-FFF2-40B4-BE49-F238E27FC236}">
                <a16:creationId xmlns:a16="http://schemas.microsoft.com/office/drawing/2014/main" id="{943FF65B-D483-42A8-935C-7A3657BB04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D0B639-E36F-4C9B-A97D-2D679C29BC1D}" type="slidenum">
              <a:rPr lang="en-US" altLang="en-US"/>
              <a:pPr/>
              <a:t>47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4227287A-0027-456C-8A4E-651E29A64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00B42BC-E0CF-4EE2-94AB-DFEFDC212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haploid: a cell with half the number of chromosomes as the parent cell</a:t>
            </a:r>
          </a:p>
          <a:p>
            <a:pPr>
              <a:spcBef>
                <a:spcPct val="0"/>
              </a:spcBef>
            </a:pPr>
            <a:endParaRPr lang="en-US" altLang="en-US"/>
          </a:p>
          <a:p>
            <a:pPr>
              <a:spcBef>
                <a:spcPct val="0"/>
              </a:spcBef>
            </a:pPr>
            <a:r>
              <a:rPr lang="en-US" altLang="en-US"/>
              <a:t>diploid: a cell with a complete set of chromosomes</a:t>
            </a:r>
          </a:p>
        </p:txBody>
      </p:sp>
      <p:sp>
        <p:nvSpPr>
          <p:cNvPr id="15363" name="Slide Number Placeholder 3">
            <a:extLst>
              <a:ext uri="{FF2B5EF4-FFF2-40B4-BE49-F238E27FC236}">
                <a16:creationId xmlns:a16="http://schemas.microsoft.com/office/drawing/2014/main" id="{5553E47D-F2C8-4168-AD0E-FD8E387F70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2218AF6-3FBE-4C0F-910B-3255A5675A44}" type="slidenum">
              <a:rPr lang="en-US" altLang="en-US"/>
              <a:pPr/>
              <a:t>15</a:t>
            </a:fld>
            <a:endParaRPr lang="en-US" altLang="en-US"/>
          </a:p>
        </p:txBody>
      </p:sp>
    </p:spTree>
    <p:extLst>
      <p:ext uri="{BB962C8B-B14F-4D97-AF65-F5344CB8AC3E}">
        <p14:creationId xmlns:p14="http://schemas.microsoft.com/office/powerpoint/2010/main" val="20355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24EB9612-DCA6-4E10-A685-51025C892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5D3C7DB6-8E69-4965-9DA3-FB792D10B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Remember that in mitosis, you end up with exactly the number of chromosomes you began with. </a:t>
            </a:r>
          </a:p>
        </p:txBody>
      </p:sp>
      <p:sp>
        <p:nvSpPr>
          <p:cNvPr id="17411" name="Slide Number Placeholder 3">
            <a:extLst>
              <a:ext uri="{FF2B5EF4-FFF2-40B4-BE49-F238E27FC236}">
                <a16:creationId xmlns:a16="http://schemas.microsoft.com/office/drawing/2014/main" id="{BAC3568F-B417-4653-9412-72EC7D6F0C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7C96546-9670-43B0-8D58-ED4BE31AFC00}" type="slidenum">
              <a:rPr lang="en-US" altLang="en-US"/>
              <a:pPr/>
              <a:t>25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1867D49-5048-4C4C-AC86-D01D78059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5228545-50CD-479F-816C-E3C467B7F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59" name="Slide Number Placeholder 3">
            <a:extLst>
              <a:ext uri="{FF2B5EF4-FFF2-40B4-BE49-F238E27FC236}">
                <a16:creationId xmlns:a16="http://schemas.microsoft.com/office/drawing/2014/main" id="{B346C953-EB74-4DE1-BF60-45DECF2BE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A0BC10-5928-478C-BF6D-6DE13A409A32}" type="slidenum">
              <a:rPr lang="en-US" altLang="en-US"/>
              <a:pPr/>
              <a:t>26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B8D7CA08-CBBD-4D65-AD93-A8F1573180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31E841C-73C8-499F-8AB1-A4A488A0F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7" name="Slide Number Placeholder 3">
            <a:extLst>
              <a:ext uri="{FF2B5EF4-FFF2-40B4-BE49-F238E27FC236}">
                <a16:creationId xmlns:a16="http://schemas.microsoft.com/office/drawing/2014/main" id="{11656480-4B44-457C-93C5-48F34AB3C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C53CFC1-7AA8-4698-BDF9-132E19B16071}" type="slidenum">
              <a:rPr lang="en-US" altLang="en-US"/>
              <a:pPr/>
              <a:t>27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A2CCB40-6EC1-4246-83AA-E27A70EB6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02B7AE0B-BF5D-4078-8285-CD324229D2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5" name="Slide Number Placeholder 3">
            <a:extLst>
              <a:ext uri="{FF2B5EF4-FFF2-40B4-BE49-F238E27FC236}">
                <a16:creationId xmlns:a16="http://schemas.microsoft.com/office/drawing/2014/main" id="{9D9D049B-67C0-41E3-9F5A-58420CD21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067E37F-D802-47D0-A97E-CB825A8CE53D}" type="slidenum">
              <a:rPr lang="en-US" altLang="en-US"/>
              <a:pPr/>
              <a:t>28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5354B71-0F10-4883-A9E1-A63B60118B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C6DE305B-2615-4149-AC60-7009EC4FE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3" name="Slide Number Placeholder 3">
            <a:extLst>
              <a:ext uri="{FF2B5EF4-FFF2-40B4-BE49-F238E27FC236}">
                <a16:creationId xmlns:a16="http://schemas.microsoft.com/office/drawing/2014/main" id="{BD243497-81BD-4E4D-8D00-FD7157A11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D508D7-46A3-45F8-A7AD-54ADC629DF98}" type="slidenum">
              <a:rPr lang="en-US" altLang="en-US"/>
              <a:pPr/>
              <a:t>29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F153A89-5C4A-45BD-9D26-DC7A2E4A9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753FF451-3CA1-417F-B6E7-2247FEBA5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Slide Number Placeholder 3">
            <a:extLst>
              <a:ext uri="{FF2B5EF4-FFF2-40B4-BE49-F238E27FC236}">
                <a16:creationId xmlns:a16="http://schemas.microsoft.com/office/drawing/2014/main" id="{CB448C10-228D-45EC-83BF-99F8150B5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1159B3F-D377-48EA-9456-3F479F0D4E78}" type="slidenum">
              <a:rPr lang="en-US" altLang="en-US"/>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68CA80B-FFDA-4A91-AE75-23B3D8E81B23}"/>
              </a:ext>
            </a:extLst>
          </p:cNvPr>
          <p:cNvSpPr>
            <a:spLocks noGrp="1"/>
          </p:cNvSpPr>
          <p:nvPr>
            <p:ph type="dt" sz="half" idx="10"/>
          </p:nvPr>
        </p:nvSpPr>
        <p:spPr/>
        <p:txBody>
          <a:bodyPr/>
          <a:lstStyle>
            <a:lvl1pPr>
              <a:defRPr/>
            </a:lvl1pPr>
          </a:lstStyle>
          <a:p>
            <a:pPr>
              <a:defRPr/>
            </a:pPr>
            <a:fld id="{6F6BBCDF-4935-4930-B231-DFA5F7BDE94C}" type="datetimeFigureOut">
              <a:rPr lang="en-US"/>
              <a:pPr>
                <a:defRPr/>
              </a:pPr>
              <a:t>10/4/2021</a:t>
            </a:fld>
            <a:endParaRPr lang="en-US" dirty="0"/>
          </a:p>
        </p:txBody>
      </p:sp>
      <p:sp>
        <p:nvSpPr>
          <p:cNvPr id="5" name="Footer Placeholder 4">
            <a:extLst>
              <a:ext uri="{FF2B5EF4-FFF2-40B4-BE49-F238E27FC236}">
                <a16:creationId xmlns:a16="http://schemas.microsoft.com/office/drawing/2014/main" id="{FB140C7B-4C06-43B0-B3E6-42F7AE698B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C021A2-C302-499E-8770-EEC191320DAC}"/>
              </a:ext>
            </a:extLst>
          </p:cNvPr>
          <p:cNvSpPr>
            <a:spLocks noGrp="1"/>
          </p:cNvSpPr>
          <p:nvPr>
            <p:ph type="sldNum" sz="quarter" idx="12"/>
          </p:nvPr>
        </p:nvSpPr>
        <p:spPr/>
        <p:txBody>
          <a:bodyPr/>
          <a:lstStyle>
            <a:lvl1pPr>
              <a:defRPr/>
            </a:lvl1pPr>
          </a:lstStyle>
          <a:p>
            <a:fld id="{0395EF85-CB3A-4CFF-A41F-09728F242EFF}" type="slidenum">
              <a:rPr lang="en-US" altLang="en-US"/>
              <a:pPr/>
              <a:t>‹#›</a:t>
            </a:fld>
            <a:endParaRPr lang="en-US" altLang="en-US"/>
          </a:p>
        </p:txBody>
      </p:sp>
    </p:spTree>
    <p:extLst>
      <p:ext uri="{BB962C8B-B14F-4D97-AF65-F5344CB8AC3E}">
        <p14:creationId xmlns:p14="http://schemas.microsoft.com/office/powerpoint/2010/main" val="267392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16E2C00-33CB-4C9F-A171-623EAF56B86B}"/>
              </a:ext>
            </a:extLst>
          </p:cNvPr>
          <p:cNvSpPr>
            <a:spLocks noGrp="1"/>
          </p:cNvSpPr>
          <p:nvPr>
            <p:ph type="dt" sz="half" idx="10"/>
          </p:nvPr>
        </p:nvSpPr>
        <p:spPr/>
        <p:txBody>
          <a:bodyPr/>
          <a:lstStyle>
            <a:lvl1pPr>
              <a:defRPr/>
            </a:lvl1pPr>
          </a:lstStyle>
          <a:p>
            <a:pPr>
              <a:defRPr/>
            </a:pPr>
            <a:fld id="{85A54AE1-017A-45AE-A8A6-A151599C8E72}" type="datetimeFigureOut">
              <a:rPr lang="en-US"/>
              <a:pPr>
                <a:defRPr/>
              </a:pPr>
              <a:t>10/4/2021</a:t>
            </a:fld>
            <a:endParaRPr lang="en-US" dirty="0"/>
          </a:p>
        </p:txBody>
      </p:sp>
      <p:sp>
        <p:nvSpPr>
          <p:cNvPr id="5" name="Footer Placeholder 4">
            <a:extLst>
              <a:ext uri="{FF2B5EF4-FFF2-40B4-BE49-F238E27FC236}">
                <a16:creationId xmlns:a16="http://schemas.microsoft.com/office/drawing/2014/main" id="{7BE1DA68-53F3-4404-84BC-011549D61B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A3C621-4223-47D6-B308-EF36CFD20837}"/>
              </a:ext>
            </a:extLst>
          </p:cNvPr>
          <p:cNvSpPr>
            <a:spLocks noGrp="1"/>
          </p:cNvSpPr>
          <p:nvPr>
            <p:ph type="sldNum" sz="quarter" idx="12"/>
          </p:nvPr>
        </p:nvSpPr>
        <p:spPr/>
        <p:txBody>
          <a:bodyPr/>
          <a:lstStyle>
            <a:lvl1pPr>
              <a:defRPr/>
            </a:lvl1pPr>
          </a:lstStyle>
          <a:p>
            <a:fld id="{B5A02E4E-74AD-4697-8C5D-4B30A55A97EF}" type="slidenum">
              <a:rPr lang="en-US" altLang="en-US"/>
              <a:pPr/>
              <a:t>‹#›</a:t>
            </a:fld>
            <a:endParaRPr lang="en-US" altLang="en-US"/>
          </a:p>
        </p:txBody>
      </p:sp>
    </p:spTree>
    <p:extLst>
      <p:ext uri="{BB962C8B-B14F-4D97-AF65-F5344CB8AC3E}">
        <p14:creationId xmlns:p14="http://schemas.microsoft.com/office/powerpoint/2010/main" val="2672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4E9B5D-5FF4-4324-B933-F43D45B18538}"/>
              </a:ext>
            </a:extLst>
          </p:cNvPr>
          <p:cNvSpPr>
            <a:spLocks noGrp="1"/>
          </p:cNvSpPr>
          <p:nvPr>
            <p:ph type="dt" sz="half" idx="10"/>
          </p:nvPr>
        </p:nvSpPr>
        <p:spPr/>
        <p:txBody>
          <a:bodyPr/>
          <a:lstStyle>
            <a:lvl1pPr>
              <a:defRPr/>
            </a:lvl1pPr>
          </a:lstStyle>
          <a:p>
            <a:pPr>
              <a:defRPr/>
            </a:pPr>
            <a:fld id="{3261C294-B40B-4DDE-AE6D-7399C61D7DE9}" type="datetimeFigureOut">
              <a:rPr lang="en-US"/>
              <a:pPr>
                <a:defRPr/>
              </a:pPr>
              <a:t>10/4/2021</a:t>
            </a:fld>
            <a:endParaRPr lang="en-US" dirty="0"/>
          </a:p>
        </p:txBody>
      </p:sp>
      <p:sp>
        <p:nvSpPr>
          <p:cNvPr id="5" name="Footer Placeholder 4">
            <a:extLst>
              <a:ext uri="{FF2B5EF4-FFF2-40B4-BE49-F238E27FC236}">
                <a16:creationId xmlns:a16="http://schemas.microsoft.com/office/drawing/2014/main" id="{B5E96FBA-663E-4D7A-A923-BA6C50A5B8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1FE1B7-6340-4222-9E4D-5890D900525D}"/>
              </a:ext>
            </a:extLst>
          </p:cNvPr>
          <p:cNvSpPr>
            <a:spLocks noGrp="1"/>
          </p:cNvSpPr>
          <p:nvPr>
            <p:ph type="sldNum" sz="quarter" idx="12"/>
          </p:nvPr>
        </p:nvSpPr>
        <p:spPr/>
        <p:txBody>
          <a:bodyPr/>
          <a:lstStyle>
            <a:lvl1pPr>
              <a:defRPr/>
            </a:lvl1pPr>
          </a:lstStyle>
          <a:p>
            <a:fld id="{6A31A90B-44EC-409A-9FC7-A1009DFB42B8}" type="slidenum">
              <a:rPr lang="en-US" altLang="en-US"/>
              <a:pPr/>
              <a:t>‹#›</a:t>
            </a:fld>
            <a:endParaRPr lang="en-US" altLang="en-US"/>
          </a:p>
        </p:txBody>
      </p:sp>
    </p:spTree>
    <p:extLst>
      <p:ext uri="{BB962C8B-B14F-4D97-AF65-F5344CB8AC3E}">
        <p14:creationId xmlns:p14="http://schemas.microsoft.com/office/powerpoint/2010/main" val="319456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91E0012-D8AE-4B97-B071-ADD70CD9854E}"/>
              </a:ext>
            </a:extLst>
          </p:cNvPr>
          <p:cNvSpPr>
            <a:spLocks noGrp="1"/>
          </p:cNvSpPr>
          <p:nvPr>
            <p:ph type="dt" sz="half" idx="10"/>
          </p:nvPr>
        </p:nvSpPr>
        <p:spPr/>
        <p:txBody>
          <a:bodyPr/>
          <a:lstStyle>
            <a:lvl1pPr>
              <a:defRPr/>
            </a:lvl1pPr>
          </a:lstStyle>
          <a:p>
            <a:pPr>
              <a:defRPr/>
            </a:pPr>
            <a:fld id="{8CB00369-34B1-4F47-B990-B76071517E55}" type="datetimeFigureOut">
              <a:rPr lang="en-US"/>
              <a:pPr>
                <a:defRPr/>
              </a:pPr>
              <a:t>10/4/2021</a:t>
            </a:fld>
            <a:endParaRPr lang="en-US" dirty="0"/>
          </a:p>
        </p:txBody>
      </p:sp>
      <p:sp>
        <p:nvSpPr>
          <p:cNvPr id="5" name="Footer Placeholder 4">
            <a:extLst>
              <a:ext uri="{FF2B5EF4-FFF2-40B4-BE49-F238E27FC236}">
                <a16:creationId xmlns:a16="http://schemas.microsoft.com/office/drawing/2014/main" id="{71BA80DA-0177-4815-AC55-DA77A93DCA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AF9E11-DD40-4D21-9965-4D4722FFB319}"/>
              </a:ext>
            </a:extLst>
          </p:cNvPr>
          <p:cNvSpPr>
            <a:spLocks noGrp="1"/>
          </p:cNvSpPr>
          <p:nvPr>
            <p:ph type="sldNum" sz="quarter" idx="12"/>
          </p:nvPr>
        </p:nvSpPr>
        <p:spPr/>
        <p:txBody>
          <a:bodyPr/>
          <a:lstStyle>
            <a:lvl1pPr>
              <a:defRPr/>
            </a:lvl1pPr>
          </a:lstStyle>
          <a:p>
            <a:fld id="{9C5518E5-DBBD-4CDA-88B7-917E135EFBFE}" type="slidenum">
              <a:rPr lang="en-US" altLang="en-US"/>
              <a:pPr/>
              <a:t>‹#›</a:t>
            </a:fld>
            <a:endParaRPr lang="en-US" altLang="en-US"/>
          </a:p>
        </p:txBody>
      </p:sp>
    </p:spTree>
    <p:extLst>
      <p:ext uri="{BB962C8B-B14F-4D97-AF65-F5344CB8AC3E}">
        <p14:creationId xmlns:p14="http://schemas.microsoft.com/office/powerpoint/2010/main" val="72442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9E7B2-9B63-4B26-9289-AB85934CA5A1}"/>
              </a:ext>
            </a:extLst>
          </p:cNvPr>
          <p:cNvSpPr>
            <a:spLocks noGrp="1"/>
          </p:cNvSpPr>
          <p:nvPr>
            <p:ph type="dt" sz="half" idx="10"/>
          </p:nvPr>
        </p:nvSpPr>
        <p:spPr/>
        <p:txBody>
          <a:bodyPr/>
          <a:lstStyle>
            <a:lvl1pPr>
              <a:defRPr/>
            </a:lvl1pPr>
          </a:lstStyle>
          <a:p>
            <a:pPr>
              <a:defRPr/>
            </a:pPr>
            <a:fld id="{3B2F5152-778F-4CAF-99DF-C3EF4473A353}" type="datetimeFigureOut">
              <a:rPr lang="en-US"/>
              <a:pPr>
                <a:defRPr/>
              </a:pPr>
              <a:t>10/4/2021</a:t>
            </a:fld>
            <a:endParaRPr lang="en-US" dirty="0"/>
          </a:p>
        </p:txBody>
      </p:sp>
      <p:sp>
        <p:nvSpPr>
          <p:cNvPr id="5" name="Footer Placeholder 4">
            <a:extLst>
              <a:ext uri="{FF2B5EF4-FFF2-40B4-BE49-F238E27FC236}">
                <a16:creationId xmlns:a16="http://schemas.microsoft.com/office/drawing/2014/main" id="{987A2693-E639-48E7-8DCC-C12233F444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CD422C-7DD6-4FB8-8B90-E280E8A9C562}"/>
              </a:ext>
            </a:extLst>
          </p:cNvPr>
          <p:cNvSpPr>
            <a:spLocks noGrp="1"/>
          </p:cNvSpPr>
          <p:nvPr>
            <p:ph type="sldNum" sz="quarter" idx="12"/>
          </p:nvPr>
        </p:nvSpPr>
        <p:spPr/>
        <p:txBody>
          <a:bodyPr/>
          <a:lstStyle>
            <a:lvl1pPr>
              <a:defRPr/>
            </a:lvl1pPr>
          </a:lstStyle>
          <a:p>
            <a:fld id="{E56324F5-379C-4E9E-80C1-ECC8684E2AFA}" type="slidenum">
              <a:rPr lang="en-US" altLang="en-US"/>
              <a:pPr/>
              <a:t>‹#›</a:t>
            </a:fld>
            <a:endParaRPr lang="en-US" altLang="en-US"/>
          </a:p>
        </p:txBody>
      </p:sp>
    </p:spTree>
    <p:extLst>
      <p:ext uri="{BB962C8B-B14F-4D97-AF65-F5344CB8AC3E}">
        <p14:creationId xmlns:p14="http://schemas.microsoft.com/office/powerpoint/2010/main" val="277600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1B2B569-AE57-4F7C-A391-1315703A3E42}"/>
              </a:ext>
            </a:extLst>
          </p:cNvPr>
          <p:cNvSpPr>
            <a:spLocks noGrp="1"/>
          </p:cNvSpPr>
          <p:nvPr>
            <p:ph type="dt" sz="half" idx="10"/>
          </p:nvPr>
        </p:nvSpPr>
        <p:spPr/>
        <p:txBody>
          <a:bodyPr/>
          <a:lstStyle>
            <a:lvl1pPr>
              <a:defRPr/>
            </a:lvl1pPr>
          </a:lstStyle>
          <a:p>
            <a:pPr>
              <a:defRPr/>
            </a:pPr>
            <a:fld id="{719EB0F6-D21E-48A7-8CBA-C1604B7779D8}" type="datetimeFigureOut">
              <a:rPr lang="en-US"/>
              <a:pPr>
                <a:defRPr/>
              </a:pPr>
              <a:t>10/4/2021</a:t>
            </a:fld>
            <a:endParaRPr lang="en-US" dirty="0"/>
          </a:p>
        </p:txBody>
      </p:sp>
      <p:sp>
        <p:nvSpPr>
          <p:cNvPr id="6" name="Footer Placeholder 4">
            <a:extLst>
              <a:ext uri="{FF2B5EF4-FFF2-40B4-BE49-F238E27FC236}">
                <a16:creationId xmlns:a16="http://schemas.microsoft.com/office/drawing/2014/main" id="{2F99A19E-C14C-432F-B3FF-55826F992C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C1F611-4C0D-4A84-B632-99D819B0990F}"/>
              </a:ext>
            </a:extLst>
          </p:cNvPr>
          <p:cNvSpPr>
            <a:spLocks noGrp="1"/>
          </p:cNvSpPr>
          <p:nvPr>
            <p:ph type="sldNum" sz="quarter" idx="12"/>
          </p:nvPr>
        </p:nvSpPr>
        <p:spPr/>
        <p:txBody>
          <a:bodyPr/>
          <a:lstStyle>
            <a:lvl1pPr>
              <a:defRPr/>
            </a:lvl1pPr>
          </a:lstStyle>
          <a:p>
            <a:fld id="{452AB337-A20D-4DF8-93AB-E3011511105C}" type="slidenum">
              <a:rPr lang="en-US" altLang="en-US"/>
              <a:pPr/>
              <a:t>‹#›</a:t>
            </a:fld>
            <a:endParaRPr lang="en-US" altLang="en-US"/>
          </a:p>
        </p:txBody>
      </p:sp>
    </p:spTree>
    <p:extLst>
      <p:ext uri="{BB962C8B-B14F-4D97-AF65-F5344CB8AC3E}">
        <p14:creationId xmlns:p14="http://schemas.microsoft.com/office/powerpoint/2010/main" val="306605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9899373-333D-4EF2-BD4E-D5806BB534B1}"/>
              </a:ext>
            </a:extLst>
          </p:cNvPr>
          <p:cNvSpPr>
            <a:spLocks noGrp="1"/>
          </p:cNvSpPr>
          <p:nvPr>
            <p:ph type="dt" sz="half" idx="10"/>
          </p:nvPr>
        </p:nvSpPr>
        <p:spPr/>
        <p:txBody>
          <a:bodyPr/>
          <a:lstStyle>
            <a:lvl1pPr>
              <a:defRPr/>
            </a:lvl1pPr>
          </a:lstStyle>
          <a:p>
            <a:pPr>
              <a:defRPr/>
            </a:pPr>
            <a:fld id="{472F2DCC-0AC9-4219-9A48-676FB0F91744}" type="datetimeFigureOut">
              <a:rPr lang="en-US"/>
              <a:pPr>
                <a:defRPr/>
              </a:pPr>
              <a:t>10/4/2021</a:t>
            </a:fld>
            <a:endParaRPr lang="en-US" dirty="0"/>
          </a:p>
        </p:txBody>
      </p:sp>
      <p:sp>
        <p:nvSpPr>
          <p:cNvPr id="8" name="Footer Placeholder 4">
            <a:extLst>
              <a:ext uri="{FF2B5EF4-FFF2-40B4-BE49-F238E27FC236}">
                <a16:creationId xmlns:a16="http://schemas.microsoft.com/office/drawing/2014/main" id="{62D89480-AA30-4CF4-9477-D37FF0ADE5A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54540B-660F-4DDE-B079-8A5EC6A81DD2}"/>
              </a:ext>
            </a:extLst>
          </p:cNvPr>
          <p:cNvSpPr>
            <a:spLocks noGrp="1"/>
          </p:cNvSpPr>
          <p:nvPr>
            <p:ph type="sldNum" sz="quarter" idx="12"/>
          </p:nvPr>
        </p:nvSpPr>
        <p:spPr/>
        <p:txBody>
          <a:bodyPr/>
          <a:lstStyle>
            <a:lvl1pPr>
              <a:defRPr/>
            </a:lvl1pPr>
          </a:lstStyle>
          <a:p>
            <a:fld id="{9BDFC8D7-88F1-4592-B73E-911F8DD3A3E5}" type="slidenum">
              <a:rPr lang="en-US" altLang="en-US"/>
              <a:pPr/>
              <a:t>‹#›</a:t>
            </a:fld>
            <a:endParaRPr lang="en-US" altLang="en-US"/>
          </a:p>
        </p:txBody>
      </p:sp>
    </p:spTree>
    <p:extLst>
      <p:ext uri="{BB962C8B-B14F-4D97-AF65-F5344CB8AC3E}">
        <p14:creationId xmlns:p14="http://schemas.microsoft.com/office/powerpoint/2010/main" val="306972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DAC9BED-42D4-43E4-8DE0-F27E9D086A49}"/>
              </a:ext>
            </a:extLst>
          </p:cNvPr>
          <p:cNvSpPr>
            <a:spLocks noGrp="1"/>
          </p:cNvSpPr>
          <p:nvPr>
            <p:ph type="dt" sz="half" idx="10"/>
          </p:nvPr>
        </p:nvSpPr>
        <p:spPr/>
        <p:txBody>
          <a:bodyPr/>
          <a:lstStyle>
            <a:lvl1pPr>
              <a:defRPr/>
            </a:lvl1pPr>
          </a:lstStyle>
          <a:p>
            <a:pPr>
              <a:defRPr/>
            </a:pPr>
            <a:fld id="{A8995CE3-EA41-41E1-88EA-52BFD1BB5B02}" type="datetimeFigureOut">
              <a:rPr lang="en-US"/>
              <a:pPr>
                <a:defRPr/>
              </a:pPr>
              <a:t>10/4/2021</a:t>
            </a:fld>
            <a:endParaRPr lang="en-US" dirty="0"/>
          </a:p>
        </p:txBody>
      </p:sp>
      <p:sp>
        <p:nvSpPr>
          <p:cNvPr id="4" name="Footer Placeholder 4">
            <a:extLst>
              <a:ext uri="{FF2B5EF4-FFF2-40B4-BE49-F238E27FC236}">
                <a16:creationId xmlns:a16="http://schemas.microsoft.com/office/drawing/2014/main" id="{61DF4647-3064-4A59-8932-C12BE5336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D3896F-2A9A-4A96-9F38-692E57D461FF}"/>
              </a:ext>
            </a:extLst>
          </p:cNvPr>
          <p:cNvSpPr>
            <a:spLocks noGrp="1"/>
          </p:cNvSpPr>
          <p:nvPr>
            <p:ph type="sldNum" sz="quarter" idx="12"/>
          </p:nvPr>
        </p:nvSpPr>
        <p:spPr/>
        <p:txBody>
          <a:bodyPr/>
          <a:lstStyle>
            <a:lvl1pPr>
              <a:defRPr/>
            </a:lvl1pPr>
          </a:lstStyle>
          <a:p>
            <a:fld id="{87CDC53A-5984-4F8D-9A78-063C5419367A}" type="slidenum">
              <a:rPr lang="en-US" altLang="en-US"/>
              <a:pPr/>
              <a:t>‹#›</a:t>
            </a:fld>
            <a:endParaRPr lang="en-US" altLang="en-US"/>
          </a:p>
        </p:txBody>
      </p:sp>
    </p:spTree>
    <p:extLst>
      <p:ext uri="{BB962C8B-B14F-4D97-AF65-F5344CB8AC3E}">
        <p14:creationId xmlns:p14="http://schemas.microsoft.com/office/powerpoint/2010/main" val="425341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4C8F52-FC04-4477-BC9A-99B4AD2264CC}"/>
              </a:ext>
            </a:extLst>
          </p:cNvPr>
          <p:cNvSpPr>
            <a:spLocks noGrp="1"/>
          </p:cNvSpPr>
          <p:nvPr>
            <p:ph type="dt" sz="half" idx="10"/>
          </p:nvPr>
        </p:nvSpPr>
        <p:spPr/>
        <p:txBody>
          <a:bodyPr/>
          <a:lstStyle>
            <a:lvl1pPr>
              <a:defRPr/>
            </a:lvl1pPr>
          </a:lstStyle>
          <a:p>
            <a:pPr>
              <a:defRPr/>
            </a:pPr>
            <a:fld id="{9658C57C-A820-42E3-A1D9-4368A8B79189}" type="datetimeFigureOut">
              <a:rPr lang="en-US"/>
              <a:pPr>
                <a:defRPr/>
              </a:pPr>
              <a:t>10/4/2021</a:t>
            </a:fld>
            <a:endParaRPr lang="en-US" dirty="0"/>
          </a:p>
        </p:txBody>
      </p:sp>
      <p:sp>
        <p:nvSpPr>
          <p:cNvPr id="3" name="Footer Placeholder 4">
            <a:extLst>
              <a:ext uri="{FF2B5EF4-FFF2-40B4-BE49-F238E27FC236}">
                <a16:creationId xmlns:a16="http://schemas.microsoft.com/office/drawing/2014/main" id="{5A74A520-3D12-43A0-9919-F43B5E468C3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F0AD4FD-1311-4709-BDB2-EC08B785210F}"/>
              </a:ext>
            </a:extLst>
          </p:cNvPr>
          <p:cNvSpPr>
            <a:spLocks noGrp="1"/>
          </p:cNvSpPr>
          <p:nvPr>
            <p:ph type="sldNum" sz="quarter" idx="12"/>
          </p:nvPr>
        </p:nvSpPr>
        <p:spPr/>
        <p:txBody>
          <a:bodyPr/>
          <a:lstStyle>
            <a:lvl1pPr>
              <a:defRPr/>
            </a:lvl1pPr>
          </a:lstStyle>
          <a:p>
            <a:fld id="{A45D5D17-E816-4BEB-A464-37D448691485}" type="slidenum">
              <a:rPr lang="en-US" altLang="en-US"/>
              <a:pPr/>
              <a:t>‹#›</a:t>
            </a:fld>
            <a:endParaRPr lang="en-US" altLang="en-US"/>
          </a:p>
        </p:txBody>
      </p:sp>
    </p:spTree>
    <p:extLst>
      <p:ext uri="{BB962C8B-B14F-4D97-AF65-F5344CB8AC3E}">
        <p14:creationId xmlns:p14="http://schemas.microsoft.com/office/powerpoint/2010/main" val="146471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BB3065A-89BC-41B4-BF47-6949C75553CD}"/>
              </a:ext>
            </a:extLst>
          </p:cNvPr>
          <p:cNvSpPr>
            <a:spLocks noGrp="1"/>
          </p:cNvSpPr>
          <p:nvPr>
            <p:ph type="dt" sz="half" idx="10"/>
          </p:nvPr>
        </p:nvSpPr>
        <p:spPr/>
        <p:txBody>
          <a:bodyPr/>
          <a:lstStyle>
            <a:lvl1pPr>
              <a:defRPr/>
            </a:lvl1pPr>
          </a:lstStyle>
          <a:p>
            <a:pPr>
              <a:defRPr/>
            </a:pPr>
            <a:fld id="{7D7E9950-78A2-41E2-9707-22DD15F93902}" type="datetimeFigureOut">
              <a:rPr lang="en-US"/>
              <a:pPr>
                <a:defRPr/>
              </a:pPr>
              <a:t>10/4/2021</a:t>
            </a:fld>
            <a:endParaRPr lang="en-US" dirty="0"/>
          </a:p>
        </p:txBody>
      </p:sp>
      <p:sp>
        <p:nvSpPr>
          <p:cNvPr id="6" name="Footer Placeholder 4">
            <a:extLst>
              <a:ext uri="{FF2B5EF4-FFF2-40B4-BE49-F238E27FC236}">
                <a16:creationId xmlns:a16="http://schemas.microsoft.com/office/drawing/2014/main" id="{8B1D4B42-4489-483A-86C2-5E57EF2982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082845-F988-4973-A90A-C78E8A8D57D6}"/>
              </a:ext>
            </a:extLst>
          </p:cNvPr>
          <p:cNvSpPr>
            <a:spLocks noGrp="1"/>
          </p:cNvSpPr>
          <p:nvPr>
            <p:ph type="sldNum" sz="quarter" idx="12"/>
          </p:nvPr>
        </p:nvSpPr>
        <p:spPr/>
        <p:txBody>
          <a:bodyPr/>
          <a:lstStyle>
            <a:lvl1pPr>
              <a:defRPr/>
            </a:lvl1pPr>
          </a:lstStyle>
          <a:p>
            <a:fld id="{BF45E995-BDF3-4CA9-8195-FD322AE6D064}" type="slidenum">
              <a:rPr lang="en-US" altLang="en-US"/>
              <a:pPr/>
              <a:t>‹#›</a:t>
            </a:fld>
            <a:endParaRPr lang="en-US" altLang="en-US"/>
          </a:p>
        </p:txBody>
      </p:sp>
    </p:spTree>
    <p:extLst>
      <p:ext uri="{BB962C8B-B14F-4D97-AF65-F5344CB8AC3E}">
        <p14:creationId xmlns:p14="http://schemas.microsoft.com/office/powerpoint/2010/main" val="272848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B70319B-C32D-4EDD-852F-CB08F937C860}"/>
              </a:ext>
            </a:extLst>
          </p:cNvPr>
          <p:cNvSpPr>
            <a:spLocks noGrp="1"/>
          </p:cNvSpPr>
          <p:nvPr>
            <p:ph type="dt" sz="half" idx="10"/>
          </p:nvPr>
        </p:nvSpPr>
        <p:spPr/>
        <p:txBody>
          <a:bodyPr/>
          <a:lstStyle>
            <a:lvl1pPr>
              <a:defRPr/>
            </a:lvl1pPr>
          </a:lstStyle>
          <a:p>
            <a:pPr>
              <a:defRPr/>
            </a:pPr>
            <a:fld id="{574FBFBE-9EB0-4E34-AABF-D6536D34C829}" type="datetimeFigureOut">
              <a:rPr lang="en-US"/>
              <a:pPr>
                <a:defRPr/>
              </a:pPr>
              <a:t>10/4/2021</a:t>
            </a:fld>
            <a:endParaRPr lang="en-US" dirty="0"/>
          </a:p>
        </p:txBody>
      </p:sp>
      <p:sp>
        <p:nvSpPr>
          <p:cNvPr id="6" name="Footer Placeholder 4">
            <a:extLst>
              <a:ext uri="{FF2B5EF4-FFF2-40B4-BE49-F238E27FC236}">
                <a16:creationId xmlns:a16="http://schemas.microsoft.com/office/drawing/2014/main" id="{41A31798-45FC-41D1-93EF-DD9DA65E8D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FCDD30-89AF-4EA2-B88E-731475800C90}"/>
              </a:ext>
            </a:extLst>
          </p:cNvPr>
          <p:cNvSpPr>
            <a:spLocks noGrp="1"/>
          </p:cNvSpPr>
          <p:nvPr>
            <p:ph type="sldNum" sz="quarter" idx="12"/>
          </p:nvPr>
        </p:nvSpPr>
        <p:spPr/>
        <p:txBody>
          <a:bodyPr/>
          <a:lstStyle>
            <a:lvl1pPr>
              <a:defRPr/>
            </a:lvl1pPr>
          </a:lstStyle>
          <a:p>
            <a:fld id="{D9F9EF4D-873B-42A7-99D7-F91C96282EAB}" type="slidenum">
              <a:rPr lang="en-US" altLang="en-US"/>
              <a:pPr/>
              <a:t>‹#›</a:t>
            </a:fld>
            <a:endParaRPr lang="en-US" altLang="en-US"/>
          </a:p>
        </p:txBody>
      </p:sp>
    </p:spTree>
    <p:extLst>
      <p:ext uri="{BB962C8B-B14F-4D97-AF65-F5344CB8AC3E}">
        <p14:creationId xmlns:p14="http://schemas.microsoft.com/office/powerpoint/2010/main" val="378811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7C25A072-391C-4499-84AA-0F67FAC5DB6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464DC1D-F169-4F37-B8B5-0589460EBB6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59251B3-682F-405C-B67D-2E77BD93CDB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81C90C-4917-4989-BEFF-AAE6F47DFF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Times New Roman Regular" charset="0"/>
              </a:defRPr>
            </a:lvl1pPr>
          </a:lstStyle>
          <a:p>
            <a:pPr>
              <a:defRPr/>
            </a:pPr>
            <a:fld id="{800B3C2F-B677-4392-85D5-0C3AAAF62B57}" type="datetimeFigureOut">
              <a:rPr lang="en-US"/>
              <a:pPr>
                <a:defRPr/>
              </a:pPr>
              <a:t>10/4/2021</a:t>
            </a:fld>
            <a:endParaRPr lang="en-US" dirty="0"/>
          </a:p>
        </p:txBody>
      </p:sp>
      <p:sp>
        <p:nvSpPr>
          <p:cNvPr id="5" name="Footer Placeholder 4">
            <a:extLst>
              <a:ext uri="{FF2B5EF4-FFF2-40B4-BE49-F238E27FC236}">
                <a16:creationId xmlns:a16="http://schemas.microsoft.com/office/drawing/2014/main" id="{10980333-DAC8-4F5F-BD21-8D04D686459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dirty="0">
                <a:solidFill>
                  <a:schemeClr val="tx1">
                    <a:tint val="75000"/>
                  </a:schemeClr>
                </a:solidFill>
                <a:latin typeface="Times New Roman Regular" charset="0"/>
              </a:defRPr>
            </a:lvl1pPr>
          </a:lstStyle>
          <a:p>
            <a:pPr>
              <a:defRPr/>
            </a:pPr>
            <a:endParaRPr lang="en-US"/>
          </a:p>
        </p:txBody>
      </p:sp>
      <p:sp>
        <p:nvSpPr>
          <p:cNvPr id="6" name="Slide Number Placeholder 5">
            <a:extLst>
              <a:ext uri="{FF2B5EF4-FFF2-40B4-BE49-F238E27FC236}">
                <a16:creationId xmlns:a16="http://schemas.microsoft.com/office/drawing/2014/main" id="{CF883185-0BCF-4B33-B8C6-8D6691E0A82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Regular"/>
              </a:defRPr>
            </a:lvl1pPr>
          </a:lstStyle>
          <a:p>
            <a:fld id="{C13E59A3-D600-4831-A264-4DE8F1AE3F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b="1" kern="1200">
          <a:solidFill>
            <a:schemeClr val="tx1"/>
          </a:solidFill>
          <a:latin typeface="Arial Bold" charset="0"/>
          <a:ea typeface="+mj-ea"/>
          <a:cs typeface="+mj-cs"/>
        </a:defRPr>
      </a:lvl1pPr>
      <a:lvl2pPr algn="l" rtl="0" fontAlgn="base">
        <a:lnSpc>
          <a:spcPct val="90000"/>
        </a:lnSpc>
        <a:spcBef>
          <a:spcPct val="0"/>
        </a:spcBef>
        <a:spcAft>
          <a:spcPct val="0"/>
        </a:spcAft>
        <a:defRPr sz="4400" b="1">
          <a:solidFill>
            <a:schemeClr val="tx1"/>
          </a:solidFill>
          <a:latin typeface="Arial Bold" panose="020B0704020202020204" pitchFamily="34" charset="0"/>
        </a:defRPr>
      </a:lvl2pPr>
      <a:lvl3pPr algn="l" rtl="0" fontAlgn="base">
        <a:lnSpc>
          <a:spcPct val="90000"/>
        </a:lnSpc>
        <a:spcBef>
          <a:spcPct val="0"/>
        </a:spcBef>
        <a:spcAft>
          <a:spcPct val="0"/>
        </a:spcAft>
        <a:defRPr sz="4400" b="1">
          <a:solidFill>
            <a:schemeClr val="tx1"/>
          </a:solidFill>
          <a:latin typeface="Arial Bold" panose="020B0704020202020204" pitchFamily="34" charset="0"/>
        </a:defRPr>
      </a:lvl3pPr>
      <a:lvl4pPr algn="l" rtl="0" fontAlgn="base">
        <a:lnSpc>
          <a:spcPct val="90000"/>
        </a:lnSpc>
        <a:spcBef>
          <a:spcPct val="0"/>
        </a:spcBef>
        <a:spcAft>
          <a:spcPct val="0"/>
        </a:spcAft>
        <a:defRPr sz="4400" b="1">
          <a:solidFill>
            <a:schemeClr val="tx1"/>
          </a:solidFill>
          <a:latin typeface="Arial Bold" panose="020B0704020202020204" pitchFamily="34" charset="0"/>
        </a:defRPr>
      </a:lvl4pPr>
      <a:lvl5pPr algn="l" rtl="0" fontAlgn="base">
        <a:lnSpc>
          <a:spcPct val="90000"/>
        </a:lnSpc>
        <a:spcBef>
          <a:spcPct val="0"/>
        </a:spcBef>
        <a:spcAft>
          <a:spcPct val="0"/>
        </a:spcAft>
        <a:defRPr sz="4400" b="1">
          <a:solidFill>
            <a:schemeClr val="tx1"/>
          </a:solidFill>
          <a:latin typeface="Arial Bold" panose="020B0704020202020204" pitchFamily="34" charset="0"/>
        </a:defRPr>
      </a:lvl5pPr>
      <a:lvl6pPr marL="457200" algn="l" rtl="0" fontAlgn="base">
        <a:lnSpc>
          <a:spcPct val="90000"/>
        </a:lnSpc>
        <a:spcBef>
          <a:spcPct val="0"/>
        </a:spcBef>
        <a:spcAft>
          <a:spcPct val="0"/>
        </a:spcAft>
        <a:defRPr sz="4400" b="1">
          <a:solidFill>
            <a:schemeClr val="tx1"/>
          </a:solidFill>
          <a:latin typeface="Arial Bold" panose="020B0704020202020204" pitchFamily="34" charset="0"/>
        </a:defRPr>
      </a:lvl6pPr>
      <a:lvl7pPr marL="914400" algn="l" rtl="0" fontAlgn="base">
        <a:lnSpc>
          <a:spcPct val="90000"/>
        </a:lnSpc>
        <a:spcBef>
          <a:spcPct val="0"/>
        </a:spcBef>
        <a:spcAft>
          <a:spcPct val="0"/>
        </a:spcAft>
        <a:defRPr sz="4400" b="1">
          <a:solidFill>
            <a:schemeClr val="tx1"/>
          </a:solidFill>
          <a:latin typeface="Arial Bold" panose="020B0704020202020204" pitchFamily="34" charset="0"/>
        </a:defRPr>
      </a:lvl7pPr>
      <a:lvl8pPr marL="1371600" algn="l" rtl="0" fontAlgn="base">
        <a:lnSpc>
          <a:spcPct val="90000"/>
        </a:lnSpc>
        <a:spcBef>
          <a:spcPct val="0"/>
        </a:spcBef>
        <a:spcAft>
          <a:spcPct val="0"/>
        </a:spcAft>
        <a:defRPr sz="4400" b="1">
          <a:solidFill>
            <a:schemeClr val="tx1"/>
          </a:solidFill>
          <a:latin typeface="Arial Bold" panose="020B0704020202020204" pitchFamily="34" charset="0"/>
        </a:defRPr>
      </a:lvl8pPr>
      <a:lvl9pPr marL="1828800" algn="l" rtl="0" fontAlgn="base">
        <a:lnSpc>
          <a:spcPct val="90000"/>
        </a:lnSpc>
        <a:spcBef>
          <a:spcPct val="0"/>
        </a:spcBef>
        <a:spcAft>
          <a:spcPct val="0"/>
        </a:spcAft>
        <a:defRPr sz="4400" b="1">
          <a:solidFill>
            <a:schemeClr val="tx1"/>
          </a:solidFill>
          <a:latin typeface="Arial Bold" panose="020B07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versity.org/wiki/File:Homologous_chromosomes.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mBq1ULWJp_M?feature=oembed" TargetMode="External"/><Relationship Id="rId4" Type="http://schemas.openxmlformats.org/officeDocument/2006/relationships/hyperlink" Target="https://www.youtube.com/watch?v=mBq1ULWJp_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4D44E9-44F6-4150-8D3B-87528E7A3403}"/>
              </a:ext>
            </a:extLst>
          </p:cNvPr>
          <p:cNvSpPr>
            <a:spLocks noGrp="1"/>
          </p:cNvSpPr>
          <p:nvPr>
            <p:ph type="subTitle" idx="1"/>
          </p:nvPr>
        </p:nvSpPr>
        <p:spPr>
          <a:xfrm>
            <a:off x="1143000" y="4903788"/>
            <a:ext cx="6858000" cy="963612"/>
          </a:xfrm>
        </p:spPr>
        <p:txBody>
          <a:bodyPr rtlCol="0">
            <a:normAutofit fontScale="92500" lnSpcReduction="20000"/>
          </a:bodyPr>
          <a:lstStyle/>
          <a:p>
            <a:pPr fontAlgn="auto">
              <a:spcAft>
                <a:spcPts val="0"/>
              </a:spcAft>
              <a:defRPr/>
            </a:pPr>
            <a:r>
              <a:rPr lang="en-US" dirty="0">
                <a:latin typeface="Arial" charset="0"/>
                <a:ea typeface="Arial" charset="0"/>
                <a:cs typeface="Arial" charset="0"/>
              </a:rPr>
              <a:t>BC Science Connections 9</a:t>
            </a:r>
          </a:p>
          <a:p>
            <a:pPr fontAlgn="auto">
              <a:spcAft>
                <a:spcPts val="0"/>
              </a:spcAft>
              <a:defRPr/>
            </a:pPr>
            <a:r>
              <a:rPr lang="en-US" dirty="0">
                <a:latin typeface="Arial" charset="0"/>
                <a:ea typeface="Arial" charset="0"/>
                <a:cs typeface="Arial" charset="0"/>
              </a:rPr>
              <a:t>Unit 1: The continuity of life depends on cells being derived from cells</a:t>
            </a:r>
          </a:p>
        </p:txBody>
      </p:sp>
      <p:pic>
        <p:nvPicPr>
          <p:cNvPr id="3074" name="Picture 3">
            <a:extLst>
              <a:ext uri="{FF2B5EF4-FFF2-40B4-BE49-F238E27FC236}">
                <a16:creationId xmlns:a16="http://schemas.microsoft.com/office/drawing/2014/main" id="{5E42E006-4259-4B76-91CD-C41C72C69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575" y="655638"/>
            <a:ext cx="78168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Number of Chromosomes in Cells: </a:t>
            </a:r>
            <a:br>
              <a:rPr lang="en-US" altLang="en-US" sz="3200" dirty="0">
                <a:latin typeface="Arial Bold" panose="020B0704020202020204" pitchFamily="34" charset="0"/>
              </a:rPr>
            </a:br>
            <a:r>
              <a:rPr lang="en-US" altLang="en-US" sz="3200" dirty="0">
                <a:latin typeface="Arial Bold" panose="020B0704020202020204" pitchFamily="34" charset="0"/>
              </a:rPr>
              <a:t>Haploid and Diploid</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446212"/>
            <a:ext cx="7692404" cy="4762499"/>
          </a:xfrm>
        </p:spPr>
        <p:txBody>
          <a:bodyPr/>
          <a:lstStyle/>
          <a:p>
            <a:pPr marL="0" indent="0">
              <a:buNone/>
            </a:pPr>
            <a:r>
              <a:rPr lang="en-US" altLang="en-US" b="1" dirty="0">
                <a:latin typeface="Times New Roman Regular"/>
              </a:rPr>
              <a:t>Haploid (n)</a:t>
            </a:r>
            <a:r>
              <a:rPr lang="en-US" altLang="en-US" dirty="0">
                <a:latin typeface="Times New Roman Regular"/>
              </a:rPr>
              <a:t>: cells with half the normal number of chromosomes (e.g. gametes) </a:t>
            </a:r>
          </a:p>
          <a:p>
            <a:pPr marL="0" indent="0">
              <a:buNone/>
            </a:pPr>
            <a:r>
              <a:rPr lang="en-US" altLang="en-US" b="1" dirty="0">
                <a:latin typeface="Times New Roman Regular"/>
              </a:rPr>
              <a:t>Diploid (2n)</a:t>
            </a:r>
            <a:r>
              <a:rPr lang="en-US" altLang="en-US" dirty="0">
                <a:latin typeface="Times New Roman Regular"/>
              </a:rPr>
              <a:t>: cells with the normal number of chromosomes (all other body cells: e.g. skin cells, brain cells, etc.)</a:t>
            </a:r>
          </a:p>
        </p:txBody>
      </p:sp>
      <p:pic>
        <p:nvPicPr>
          <p:cNvPr id="4" name="Picture 3" descr="0051l">
            <a:extLst>
              <a:ext uri="{FF2B5EF4-FFF2-40B4-BE49-F238E27FC236}">
                <a16:creationId xmlns:a16="http://schemas.microsoft.com/office/drawing/2014/main" id="{12E8221B-9BC2-430A-A31D-65250C4A4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22098" r="1616" b="1978"/>
          <a:stretch>
            <a:fillRect/>
          </a:stretch>
        </p:blipFill>
        <p:spPr bwMode="auto">
          <a:xfrm>
            <a:off x="2286323" y="3640849"/>
            <a:ext cx="4926240" cy="28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2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Number of Chromosomes in Cells: </a:t>
            </a:r>
            <a:br>
              <a:rPr lang="en-US" altLang="en-US" sz="3200" dirty="0">
                <a:latin typeface="Arial Bold" panose="020B0704020202020204" pitchFamily="34" charset="0"/>
              </a:rPr>
            </a:br>
            <a:r>
              <a:rPr lang="en-US" altLang="en-US" sz="3200" dirty="0">
                <a:latin typeface="Arial Bold" panose="020B0704020202020204" pitchFamily="34" charset="0"/>
              </a:rPr>
              <a:t>Haploid and Diploid</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446212"/>
            <a:ext cx="7692404" cy="4762499"/>
          </a:xfrm>
        </p:spPr>
        <p:txBody>
          <a:bodyPr/>
          <a:lstStyle/>
          <a:p>
            <a:pPr marL="0" indent="0">
              <a:buNone/>
            </a:pPr>
            <a:r>
              <a:rPr lang="en-US" altLang="en-US" dirty="0">
                <a:latin typeface="Times New Roman Regular"/>
              </a:rPr>
              <a:t>In </a:t>
            </a:r>
            <a:r>
              <a:rPr lang="en-US" altLang="en-US" b="1" dirty="0">
                <a:latin typeface="Times New Roman Regular"/>
              </a:rPr>
              <a:t>fertilization</a:t>
            </a:r>
            <a:r>
              <a:rPr lang="en-US" altLang="en-US" dirty="0">
                <a:latin typeface="Times New Roman Regular"/>
              </a:rPr>
              <a:t>, two haploid gametes fuse into a diploid zygote which undergoes mitosis. </a:t>
            </a:r>
          </a:p>
          <a:p>
            <a:pPr marL="0" indent="0">
              <a:buNone/>
            </a:pPr>
            <a:r>
              <a:rPr lang="en-US" altLang="en-US" dirty="0">
                <a:latin typeface="Times New Roman Regular"/>
              </a:rPr>
              <a:t>The result is a human with [mostly] diploid cells. </a:t>
            </a:r>
          </a:p>
        </p:txBody>
      </p:sp>
      <p:pic>
        <p:nvPicPr>
          <p:cNvPr id="5" name="Picture 3">
            <a:extLst>
              <a:ext uri="{FF2B5EF4-FFF2-40B4-BE49-F238E27FC236}">
                <a16:creationId xmlns:a16="http://schemas.microsoft.com/office/drawing/2014/main" id="{1813E51A-DC8C-4FCF-AA09-320F247B2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3068" y="2896318"/>
            <a:ext cx="6306654" cy="351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2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Number of Chromosomes in Cells: </a:t>
            </a:r>
            <a:br>
              <a:rPr lang="en-US" altLang="en-US" sz="3200" dirty="0">
                <a:latin typeface="Arial Bold" panose="020B0704020202020204" pitchFamily="34" charset="0"/>
              </a:rPr>
            </a:br>
            <a:r>
              <a:rPr lang="en-US" altLang="en-US" sz="3200" dirty="0">
                <a:latin typeface="Arial Bold" panose="020B0704020202020204" pitchFamily="34" charset="0"/>
              </a:rPr>
              <a:t>Haploid and Diploid</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446212"/>
            <a:ext cx="7692404" cy="4762499"/>
          </a:xfrm>
        </p:spPr>
        <p:txBody>
          <a:bodyPr/>
          <a:lstStyle/>
          <a:p>
            <a:pPr marL="0" indent="0">
              <a:buNone/>
            </a:pPr>
            <a:r>
              <a:rPr lang="en-US" altLang="en-US" dirty="0">
                <a:latin typeface="Times New Roman Regular"/>
              </a:rPr>
              <a:t>Different species have different numbers of chromosomes. </a:t>
            </a:r>
          </a:p>
          <a:p>
            <a:pPr marL="0" indent="0">
              <a:buNone/>
            </a:pPr>
            <a:r>
              <a:rPr lang="en-US" altLang="en-US" dirty="0">
                <a:latin typeface="Times New Roman Regular"/>
              </a:rPr>
              <a:t>The diploid number of chromosomes is always twice that of the haploid number. The haploid number of chromosomes is always half that of the diploid number.</a:t>
            </a:r>
          </a:p>
          <a:p>
            <a:pPr marL="0" indent="0">
              <a:buNone/>
            </a:pPr>
            <a:endParaRPr lang="en-US" altLang="en-US" sz="2000" dirty="0">
              <a:latin typeface="Times New Roman Regular"/>
            </a:endParaRPr>
          </a:p>
          <a:p>
            <a:pPr marL="0" indent="0">
              <a:buNone/>
            </a:pPr>
            <a:r>
              <a:rPr lang="en-US" altLang="en-US" dirty="0">
                <a:latin typeface="Times New Roman Regular"/>
              </a:rPr>
              <a:t>Extra Practice/Research:</a:t>
            </a:r>
          </a:p>
          <a:p>
            <a:r>
              <a:rPr lang="en-US" altLang="en-US" sz="2000" dirty="0">
                <a:latin typeface="Times New Roman Regular"/>
              </a:rPr>
              <a:t>Workbook </a:t>
            </a:r>
            <a:r>
              <a:rPr lang="en-US" altLang="en-US" sz="2000" dirty="0" err="1">
                <a:latin typeface="Times New Roman Regular"/>
              </a:rPr>
              <a:t>pg</a:t>
            </a:r>
            <a:r>
              <a:rPr lang="en-US" altLang="en-US" sz="2000" dirty="0">
                <a:latin typeface="Times New Roman Regular"/>
              </a:rPr>
              <a:t> 25</a:t>
            </a:r>
          </a:p>
          <a:p>
            <a:r>
              <a:rPr lang="en-US" altLang="en-US" sz="2000" dirty="0">
                <a:latin typeface="Times New Roman Regular"/>
              </a:rPr>
              <a:t>How many chromosomes does your </a:t>
            </a:r>
            <a:r>
              <a:rPr lang="en-US" altLang="en-US" sz="2000" dirty="0" err="1">
                <a:latin typeface="Times New Roman Regular"/>
              </a:rPr>
              <a:t>favourite</a:t>
            </a:r>
            <a:r>
              <a:rPr lang="en-US" altLang="en-US" sz="2000" dirty="0">
                <a:latin typeface="Times New Roman Regular"/>
              </a:rPr>
              <a:t> living organism have?</a:t>
            </a:r>
          </a:p>
          <a:p>
            <a:r>
              <a:rPr lang="en-US" altLang="en-US" sz="2000" dirty="0">
                <a:latin typeface="Times New Roman Regular"/>
              </a:rPr>
              <a:t>Research triploid, tetraploid, etc. organisms. </a:t>
            </a:r>
            <a:endParaRPr lang="en-US" altLang="en-US" dirty="0">
              <a:latin typeface="Times New Roman Regular"/>
            </a:endParaRPr>
          </a:p>
          <a:p>
            <a:endParaRPr lang="en-US" altLang="en-US" dirty="0">
              <a:latin typeface="Times New Roman Regular"/>
            </a:endParaRPr>
          </a:p>
        </p:txBody>
      </p:sp>
    </p:spTree>
    <p:extLst>
      <p:ext uri="{BB962C8B-B14F-4D97-AF65-F5344CB8AC3E}">
        <p14:creationId xmlns:p14="http://schemas.microsoft.com/office/powerpoint/2010/main" val="26300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uman karyotypes">
            <a:extLst>
              <a:ext uri="{FF2B5EF4-FFF2-40B4-BE49-F238E27FC236}">
                <a16:creationId xmlns:a16="http://schemas.microsoft.com/office/drawing/2014/main" id="{85CE5F53-1E57-4CA0-91C1-9D4E75997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202" y="1315615"/>
            <a:ext cx="6368496" cy="387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92DEB09E-657D-46DF-8500-56FBE7306C7A}"/>
              </a:ext>
            </a:extLst>
          </p:cNvPr>
          <p:cNvSpPr>
            <a:spLocks noGrp="1"/>
          </p:cNvSpPr>
          <p:nvPr>
            <p:ph type="title"/>
          </p:nvPr>
        </p:nvSpPr>
        <p:spPr>
          <a:xfrm>
            <a:off x="628650" y="365125"/>
            <a:ext cx="7886700" cy="1325563"/>
          </a:xfrm>
        </p:spPr>
        <p:txBody>
          <a:bodyPr/>
          <a:lstStyle/>
          <a:p>
            <a:pPr algn="ctr"/>
            <a:r>
              <a:rPr lang="en-US" altLang="en-US" sz="2800" dirty="0">
                <a:latin typeface="Arial Bold" panose="020B0704020202020204" pitchFamily="34" charset="0"/>
              </a:rPr>
              <a:t>Chromosome Organization</a:t>
            </a:r>
          </a:p>
        </p:txBody>
      </p:sp>
      <p:sp>
        <p:nvSpPr>
          <p:cNvPr id="10" name="Content Placeholder 2">
            <a:extLst>
              <a:ext uri="{FF2B5EF4-FFF2-40B4-BE49-F238E27FC236}">
                <a16:creationId xmlns:a16="http://schemas.microsoft.com/office/drawing/2014/main" id="{8E14381D-F0B8-498C-966F-EC9119D33259}"/>
              </a:ext>
            </a:extLst>
          </p:cNvPr>
          <p:cNvSpPr txBox="1">
            <a:spLocks/>
          </p:cNvSpPr>
          <p:nvPr/>
        </p:nvSpPr>
        <p:spPr bwMode="auto">
          <a:xfrm>
            <a:off x="359769" y="5374616"/>
            <a:ext cx="8424462" cy="1014099"/>
          </a:xfrm>
          <a:custGeom>
            <a:avLst/>
            <a:gdLst>
              <a:gd name="connsiteX0" fmla="*/ 0 w 8424462"/>
              <a:gd name="connsiteY0" fmla="*/ 0 h 1014099"/>
              <a:gd name="connsiteX1" fmla="*/ 8424462 w 8424462"/>
              <a:gd name="connsiteY1" fmla="*/ 0 h 1014099"/>
              <a:gd name="connsiteX2" fmla="*/ 8424462 w 8424462"/>
              <a:gd name="connsiteY2" fmla="*/ 1014099 h 1014099"/>
              <a:gd name="connsiteX3" fmla="*/ 0 w 8424462"/>
              <a:gd name="connsiteY3" fmla="*/ 1014099 h 1014099"/>
              <a:gd name="connsiteX4" fmla="*/ 0 w 8424462"/>
              <a:gd name="connsiteY4" fmla="*/ 0 h 10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462" h="1014099" fill="none" extrusionOk="0">
                <a:moveTo>
                  <a:pt x="0" y="0"/>
                </a:moveTo>
                <a:cubicBezTo>
                  <a:pt x="2981532" y="167909"/>
                  <a:pt x="6077057" y="58455"/>
                  <a:pt x="8424462" y="0"/>
                </a:cubicBezTo>
                <a:cubicBezTo>
                  <a:pt x="8349815" y="332552"/>
                  <a:pt x="8469764" y="648496"/>
                  <a:pt x="8424462" y="1014099"/>
                </a:cubicBezTo>
                <a:cubicBezTo>
                  <a:pt x="4393450" y="930671"/>
                  <a:pt x="3305761" y="1169017"/>
                  <a:pt x="0" y="1014099"/>
                </a:cubicBezTo>
                <a:cubicBezTo>
                  <a:pt x="66427" y="731387"/>
                  <a:pt x="53236" y="105855"/>
                  <a:pt x="0" y="0"/>
                </a:cubicBezTo>
                <a:close/>
              </a:path>
              <a:path w="8424462" h="1014099" stroke="0" extrusionOk="0">
                <a:moveTo>
                  <a:pt x="0" y="0"/>
                </a:moveTo>
                <a:cubicBezTo>
                  <a:pt x="1976683" y="-113184"/>
                  <a:pt x="4949925" y="46109"/>
                  <a:pt x="8424462" y="0"/>
                </a:cubicBezTo>
                <a:cubicBezTo>
                  <a:pt x="8379674" y="195364"/>
                  <a:pt x="8501223" y="638676"/>
                  <a:pt x="8424462" y="1014099"/>
                </a:cubicBezTo>
                <a:cubicBezTo>
                  <a:pt x="6662546" y="1132684"/>
                  <a:pt x="1881117" y="851980"/>
                  <a:pt x="0" y="1014099"/>
                </a:cubicBezTo>
                <a:cubicBezTo>
                  <a:pt x="8742" y="855343"/>
                  <a:pt x="24129" y="155683"/>
                  <a:pt x="0" y="0"/>
                </a:cubicBezTo>
                <a:close/>
              </a:path>
            </a:pathLst>
          </a:custGeom>
          <a:solidFill>
            <a:schemeClr val="accent6">
              <a:lumMod val="20000"/>
              <a:lumOff val="80000"/>
            </a:schemeClr>
          </a:solidFill>
          <a:ln w="28575">
            <a:solidFill>
              <a:schemeClr val="accent6">
                <a:lumMod val="60000"/>
                <a:lumOff val="40000"/>
              </a:schemeClr>
            </a:solidFill>
            <a:miter lim="800000"/>
            <a:headEnd/>
            <a:tailEnd/>
            <a:extLst>
              <a:ext uri="{C807C97D-BFC1-408E-A445-0C87EB9F89A2}">
                <ask:lineSketchStyleProps xmlns:ask="http://schemas.microsoft.com/office/drawing/2018/sketchyshapes" sd="2692807477">
                  <a:prstGeom prst="rect">
                    <a:avLst/>
                  </a:prstGeom>
                  <ask:type>
                    <ask:lineSketchCurved/>
                  </ask:type>
                </ask:lineSketchStyleProps>
              </a:ext>
            </a:extLst>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a:t>How many chromosomes do humans have? </a:t>
            </a:r>
            <a:br>
              <a:rPr lang="en-US" sz="2400" dirty="0"/>
            </a:br>
            <a:r>
              <a:rPr lang="en-US" sz="2400" dirty="0"/>
              <a:t>How have chromosomes been paired up in this karyotype (picture of all chromosomes)?</a:t>
            </a:r>
          </a:p>
          <a:p>
            <a:pPr eaLnBrk="1" hangingPunct="1"/>
            <a:endParaRPr lang="en-US" altLang="en-US" sz="2400" dirty="0">
              <a:latin typeface="Times New Roman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AD995B66-2F21-41D9-9FAF-3F817FFCC0F4}"/>
              </a:ext>
            </a:extLst>
          </p:cNvPr>
          <p:cNvSpPr>
            <a:spLocks noGrp="1"/>
          </p:cNvSpPr>
          <p:nvPr>
            <p:ph type="title"/>
          </p:nvPr>
        </p:nvSpPr>
        <p:spPr/>
        <p:txBody>
          <a:bodyPr/>
          <a:lstStyle/>
          <a:p>
            <a:pPr algn="ctr"/>
            <a:r>
              <a:rPr lang="en-US" altLang="en-US" sz="2800" dirty="0">
                <a:latin typeface="Arial Bold" panose="020B0704020202020204" pitchFamily="34" charset="0"/>
              </a:rPr>
              <a:t>Chromosome Organization</a:t>
            </a:r>
          </a:p>
        </p:txBody>
      </p:sp>
      <p:sp>
        <p:nvSpPr>
          <p:cNvPr id="3" name="Content Placeholder 2">
            <a:extLst>
              <a:ext uri="{FF2B5EF4-FFF2-40B4-BE49-F238E27FC236}">
                <a16:creationId xmlns:a16="http://schemas.microsoft.com/office/drawing/2014/main" id="{82D686A7-0255-444F-B629-F7FE6E0AC178}"/>
              </a:ext>
            </a:extLst>
          </p:cNvPr>
          <p:cNvSpPr>
            <a:spLocks noGrp="1"/>
          </p:cNvSpPr>
          <p:nvPr>
            <p:ph idx="1"/>
          </p:nvPr>
        </p:nvSpPr>
        <p:spPr>
          <a:xfrm>
            <a:off x="628650" y="1825625"/>
            <a:ext cx="4178300" cy="4351338"/>
          </a:xfrm>
        </p:spPr>
        <p:txBody>
          <a:bodyPr rtlCol="0">
            <a:normAutofit/>
          </a:bodyPr>
          <a:lstStyle/>
          <a:p>
            <a:pPr marL="0" indent="0" fontAlgn="auto">
              <a:spcAft>
                <a:spcPts val="0"/>
              </a:spcAft>
              <a:buFont typeface="Arial" panose="020B0604020202020204" pitchFamily="34" charset="0"/>
              <a:buNone/>
              <a:defRPr/>
            </a:pPr>
            <a:r>
              <a:rPr lang="en-US" dirty="0"/>
              <a:t>Humans have 46 chromosomes (23 pairs)</a:t>
            </a:r>
          </a:p>
          <a:p>
            <a:pPr fontAlgn="auto">
              <a:spcAft>
                <a:spcPts val="0"/>
              </a:spcAft>
              <a:defRPr/>
            </a:pPr>
            <a:r>
              <a:rPr lang="en-US" dirty="0"/>
              <a:t>Paired chromosomes are called </a:t>
            </a:r>
            <a:r>
              <a:rPr lang="en-US" i="1" dirty="0"/>
              <a:t>homologous chromosomes</a:t>
            </a:r>
          </a:p>
          <a:p>
            <a:pPr fontAlgn="auto">
              <a:spcAft>
                <a:spcPts val="0"/>
              </a:spcAft>
              <a:defRPr/>
            </a:pPr>
            <a:r>
              <a:rPr lang="en-US" dirty="0"/>
              <a:t>During fertilization, each parent contributes one chromosome of each pair</a:t>
            </a:r>
          </a:p>
          <a:p>
            <a:pPr marL="0" indent="0" fontAlgn="auto">
              <a:spcAft>
                <a:spcPts val="0"/>
              </a:spcAft>
              <a:buFont typeface="Arial" panose="020B0604020202020204" pitchFamily="34" charset="0"/>
              <a:buNone/>
              <a:defRPr/>
            </a:pPr>
            <a:endParaRPr lang="en-US" dirty="0"/>
          </a:p>
        </p:txBody>
      </p:sp>
      <p:pic>
        <p:nvPicPr>
          <p:cNvPr id="13315" name="Picture 3">
            <a:extLst>
              <a:ext uri="{FF2B5EF4-FFF2-40B4-BE49-F238E27FC236}">
                <a16:creationId xmlns:a16="http://schemas.microsoft.com/office/drawing/2014/main" id="{9436B811-E9DB-49CB-BEC5-FF7C5F15D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7163" y="2017713"/>
            <a:ext cx="327818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a:extLst>
              <a:ext uri="{FF2B5EF4-FFF2-40B4-BE49-F238E27FC236}">
                <a16:creationId xmlns:a16="http://schemas.microsoft.com/office/drawing/2014/main" id="{8845263C-8004-4349-B770-C0023EFBBDFF}"/>
              </a:ext>
            </a:extLst>
          </p:cNvPr>
          <p:cNvSpPr txBox="1">
            <a:spLocks noChangeArrowheads="1"/>
          </p:cNvSpPr>
          <p:nvPr/>
        </p:nvSpPr>
        <p:spPr bwMode="auto">
          <a:xfrm>
            <a:off x="5237163" y="4852988"/>
            <a:ext cx="3278187" cy="1323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1.18: In a pair of homologous chromosomes, the female parent contributes one chromosome, and the male parent contributes the other.</a:t>
            </a:r>
          </a:p>
        </p:txBody>
      </p:sp>
    </p:spTree>
    <p:extLst>
      <p:ext uri="{BB962C8B-B14F-4D97-AF65-F5344CB8AC3E}">
        <p14:creationId xmlns:p14="http://schemas.microsoft.com/office/powerpoint/2010/main" val="37242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E99DA84-78BA-447C-AE8F-2BED1A5D1C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38" t="25412" b="16051"/>
          <a:stretch/>
        </p:blipFill>
        <p:spPr bwMode="auto">
          <a:xfrm>
            <a:off x="6724693" y="4660276"/>
            <a:ext cx="1790657" cy="1610349"/>
          </a:xfrm>
          <a:prstGeom prst="rect">
            <a:avLst/>
          </a:prstGeom>
          <a:noFill/>
          <a:extLst>
            <a:ext uri="{909E8E84-426E-40DD-AFC4-6F175D3DCCD1}">
              <a14:hiddenFill xmlns:a14="http://schemas.microsoft.com/office/drawing/2010/main">
                <a:solidFill>
                  <a:srgbClr val="FFFFFF"/>
                </a:solidFill>
              </a14:hiddenFill>
            </a:ext>
          </a:extLst>
        </p:spPr>
      </p:pic>
      <p:sp>
        <p:nvSpPr>
          <p:cNvPr id="14337" name="Title 1">
            <a:extLst>
              <a:ext uri="{FF2B5EF4-FFF2-40B4-BE49-F238E27FC236}">
                <a16:creationId xmlns:a16="http://schemas.microsoft.com/office/drawing/2014/main" id="{4407BDD9-3329-4742-A13E-E186688729C6}"/>
              </a:ext>
            </a:extLst>
          </p:cNvPr>
          <p:cNvSpPr>
            <a:spLocks noGrp="1"/>
          </p:cNvSpPr>
          <p:nvPr>
            <p:ph type="title"/>
          </p:nvPr>
        </p:nvSpPr>
        <p:spPr>
          <a:xfrm>
            <a:off x="628650" y="587375"/>
            <a:ext cx="7886700" cy="895350"/>
          </a:xfrm>
        </p:spPr>
        <p:txBody>
          <a:bodyPr/>
          <a:lstStyle/>
          <a:p>
            <a:pPr algn="ctr"/>
            <a:r>
              <a:rPr lang="en-US" altLang="en-US" sz="2800" dirty="0">
                <a:latin typeface="Arial Bold" panose="020B0704020202020204" pitchFamily="34" charset="0"/>
              </a:rPr>
              <a:t>Chromosome Organization</a:t>
            </a:r>
          </a:p>
        </p:txBody>
      </p:sp>
      <p:sp>
        <p:nvSpPr>
          <p:cNvPr id="14338" name="Content Placeholder 2">
            <a:extLst>
              <a:ext uri="{FF2B5EF4-FFF2-40B4-BE49-F238E27FC236}">
                <a16:creationId xmlns:a16="http://schemas.microsoft.com/office/drawing/2014/main" id="{3D092F02-0B9E-4A65-9652-3217684D9B8A}"/>
              </a:ext>
            </a:extLst>
          </p:cNvPr>
          <p:cNvSpPr>
            <a:spLocks noGrp="1"/>
          </p:cNvSpPr>
          <p:nvPr>
            <p:ph idx="1"/>
          </p:nvPr>
        </p:nvSpPr>
        <p:spPr>
          <a:xfrm>
            <a:off x="628651" y="1882887"/>
            <a:ext cx="5183064" cy="3190259"/>
          </a:xfrm>
        </p:spPr>
        <p:txBody>
          <a:bodyPr/>
          <a:lstStyle/>
          <a:p>
            <a:pPr marL="0" indent="0">
              <a:buNone/>
            </a:pPr>
            <a:r>
              <a:rPr lang="en-US" altLang="en-US" dirty="0">
                <a:latin typeface="Times New Roman Regular"/>
              </a:rPr>
              <a:t>Homologous chromosomes share: </a:t>
            </a:r>
          </a:p>
          <a:p>
            <a:r>
              <a:rPr lang="en-US" altLang="en-US" dirty="0">
                <a:latin typeface="Times New Roman Regular"/>
              </a:rPr>
              <a:t>Same chromosome length</a:t>
            </a:r>
          </a:p>
          <a:p>
            <a:r>
              <a:rPr lang="en-US" altLang="en-US" dirty="0">
                <a:latin typeface="Times New Roman Regular"/>
              </a:rPr>
              <a:t>Same centromere position</a:t>
            </a:r>
          </a:p>
          <a:p>
            <a:r>
              <a:rPr lang="en-US" altLang="en-US" dirty="0">
                <a:latin typeface="Times New Roman Regular"/>
              </a:rPr>
              <a:t>Very similar (</a:t>
            </a:r>
            <a:r>
              <a:rPr lang="en-US" altLang="en-US" b="1" i="1" dirty="0">
                <a:latin typeface="Times New Roman Regular"/>
              </a:rPr>
              <a:t>but not identical</a:t>
            </a:r>
            <a:r>
              <a:rPr lang="en-US" altLang="en-US" dirty="0">
                <a:latin typeface="Times New Roman Regular"/>
              </a:rPr>
              <a:t>) genetic information </a:t>
            </a:r>
            <a:endParaRPr lang="en-US" altLang="en-US" sz="2400" dirty="0">
              <a:latin typeface="Times New Roman Regular"/>
            </a:endParaRPr>
          </a:p>
          <a:p>
            <a:endParaRPr lang="en-US" altLang="en-US" dirty="0">
              <a:latin typeface="Times New Roman Regular"/>
            </a:endParaRPr>
          </a:p>
        </p:txBody>
      </p:sp>
      <p:sp>
        <p:nvSpPr>
          <p:cNvPr id="8" name="TextBox 7">
            <a:extLst>
              <a:ext uri="{FF2B5EF4-FFF2-40B4-BE49-F238E27FC236}">
                <a16:creationId xmlns:a16="http://schemas.microsoft.com/office/drawing/2014/main" id="{98D5E0B8-5B76-415F-BA84-3BE606725D53}"/>
              </a:ext>
            </a:extLst>
          </p:cNvPr>
          <p:cNvSpPr txBox="1"/>
          <p:nvPr/>
        </p:nvSpPr>
        <p:spPr>
          <a:xfrm>
            <a:off x="5286652" y="6270625"/>
            <a:ext cx="4572000" cy="246221"/>
          </a:xfrm>
          <a:prstGeom prst="rect">
            <a:avLst/>
          </a:prstGeom>
          <a:noFill/>
        </p:spPr>
        <p:txBody>
          <a:bodyPr wrap="square">
            <a:spAutoFit/>
          </a:bodyPr>
          <a:lstStyle/>
          <a:p>
            <a:r>
              <a:rPr lang="en-CA" sz="1000" dirty="0">
                <a:hlinkClick r:id="rId4"/>
              </a:rPr>
              <a:t>https://en.wikiversity.org/wiki/File:Homologous_chromosomes.png</a:t>
            </a:r>
            <a:endParaRPr lang="en-CA" sz="1000" dirty="0"/>
          </a:p>
        </p:txBody>
      </p:sp>
      <p:pic>
        <p:nvPicPr>
          <p:cNvPr id="7" name="Picture 6">
            <a:extLst>
              <a:ext uri="{FF2B5EF4-FFF2-40B4-BE49-F238E27FC236}">
                <a16:creationId xmlns:a16="http://schemas.microsoft.com/office/drawing/2014/main" id="{F801C77A-A053-4787-8B91-95682B43F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289"/>
          <a:stretch/>
        </p:blipFill>
        <p:spPr bwMode="auto">
          <a:xfrm>
            <a:off x="6107654" y="1360586"/>
            <a:ext cx="2632699" cy="333311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D9FAB17D-B739-4ED5-B345-07814CD9318D}"/>
              </a:ext>
            </a:extLst>
          </p:cNvPr>
          <p:cNvSpPr txBox="1">
            <a:spLocks/>
          </p:cNvSpPr>
          <p:nvPr/>
        </p:nvSpPr>
        <p:spPr bwMode="auto">
          <a:xfrm>
            <a:off x="769320" y="4975113"/>
            <a:ext cx="5338334" cy="1014099"/>
          </a:xfrm>
          <a:custGeom>
            <a:avLst/>
            <a:gdLst>
              <a:gd name="connsiteX0" fmla="*/ 0 w 5338334"/>
              <a:gd name="connsiteY0" fmla="*/ 0 h 1014099"/>
              <a:gd name="connsiteX1" fmla="*/ 5338334 w 5338334"/>
              <a:gd name="connsiteY1" fmla="*/ 0 h 1014099"/>
              <a:gd name="connsiteX2" fmla="*/ 5338334 w 5338334"/>
              <a:gd name="connsiteY2" fmla="*/ 1014099 h 1014099"/>
              <a:gd name="connsiteX3" fmla="*/ 0 w 5338334"/>
              <a:gd name="connsiteY3" fmla="*/ 1014099 h 1014099"/>
              <a:gd name="connsiteX4" fmla="*/ 0 w 5338334"/>
              <a:gd name="connsiteY4" fmla="*/ 0 h 10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8334" h="1014099" fill="none" extrusionOk="0">
                <a:moveTo>
                  <a:pt x="0" y="0"/>
                </a:moveTo>
                <a:cubicBezTo>
                  <a:pt x="1712894" y="167909"/>
                  <a:pt x="2729723" y="58455"/>
                  <a:pt x="5338334" y="0"/>
                </a:cubicBezTo>
                <a:cubicBezTo>
                  <a:pt x="5263687" y="332552"/>
                  <a:pt x="5383636" y="648496"/>
                  <a:pt x="5338334" y="1014099"/>
                </a:cubicBezTo>
                <a:cubicBezTo>
                  <a:pt x="3522529" y="930671"/>
                  <a:pt x="2577217" y="1169017"/>
                  <a:pt x="0" y="1014099"/>
                </a:cubicBezTo>
                <a:cubicBezTo>
                  <a:pt x="66427" y="731387"/>
                  <a:pt x="53236" y="105855"/>
                  <a:pt x="0" y="0"/>
                </a:cubicBezTo>
                <a:close/>
              </a:path>
              <a:path w="5338334" h="1014099" stroke="0" extrusionOk="0">
                <a:moveTo>
                  <a:pt x="0" y="0"/>
                </a:moveTo>
                <a:cubicBezTo>
                  <a:pt x="1867710" y="-113184"/>
                  <a:pt x="4597191" y="46109"/>
                  <a:pt x="5338334" y="0"/>
                </a:cubicBezTo>
                <a:cubicBezTo>
                  <a:pt x="5293546" y="195364"/>
                  <a:pt x="5415095" y="638676"/>
                  <a:pt x="5338334" y="1014099"/>
                </a:cubicBezTo>
                <a:cubicBezTo>
                  <a:pt x="4258653" y="1132684"/>
                  <a:pt x="1372865" y="851980"/>
                  <a:pt x="0" y="1014099"/>
                </a:cubicBezTo>
                <a:cubicBezTo>
                  <a:pt x="8742" y="855343"/>
                  <a:pt x="24129" y="155683"/>
                  <a:pt x="0" y="0"/>
                </a:cubicBezTo>
                <a:close/>
              </a:path>
            </a:pathLst>
          </a:custGeom>
          <a:solidFill>
            <a:schemeClr val="accent6">
              <a:lumMod val="20000"/>
              <a:lumOff val="80000"/>
            </a:schemeClr>
          </a:solidFill>
          <a:ln w="28575">
            <a:solidFill>
              <a:schemeClr val="accent6">
                <a:lumMod val="60000"/>
                <a:lumOff val="40000"/>
              </a:schemeClr>
            </a:solidFill>
            <a:miter lim="800000"/>
            <a:headEnd/>
            <a:tailEnd/>
            <a:extLst>
              <a:ext uri="{C807C97D-BFC1-408E-A445-0C87EB9F89A2}">
                <ask:lineSketchStyleProps xmlns:ask="http://schemas.microsoft.com/office/drawing/2018/sketchyshapes" sd="2692807477">
                  <a:prstGeom prst="rect">
                    <a:avLst/>
                  </a:prstGeom>
                  <ask:type>
                    <ask:lineSketchCurved/>
                  </ask:type>
                </ask:lineSketchStyleProps>
              </a:ext>
            </a:extLst>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dirty="0">
                <a:latin typeface="Times New Roman Regular"/>
              </a:rPr>
              <a:t>How are homologous chromosomes and sister chromatids different?</a:t>
            </a:r>
            <a:endParaRPr lang="en-US" altLang="en-US" sz="2400" dirty="0">
              <a:latin typeface="Times New Roman Regular"/>
            </a:endParaRPr>
          </a:p>
          <a:p>
            <a:pPr eaLnBrk="1" hangingPunct="1"/>
            <a:endParaRPr lang="en-US" altLang="en-US" dirty="0">
              <a:latin typeface="Times New Roman Regular"/>
            </a:endParaRPr>
          </a:p>
        </p:txBody>
      </p:sp>
    </p:spTree>
    <p:extLst>
      <p:ext uri="{BB962C8B-B14F-4D97-AF65-F5344CB8AC3E}">
        <p14:creationId xmlns:p14="http://schemas.microsoft.com/office/powerpoint/2010/main" val="3979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omologous Pairs | BioNinja">
            <a:extLst>
              <a:ext uri="{FF2B5EF4-FFF2-40B4-BE49-F238E27FC236}">
                <a16:creationId xmlns:a16="http://schemas.microsoft.com/office/drawing/2014/main" id="{11336DA1-858E-4250-9AD8-C785253B6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6231"/>
          <a:stretch>
            <a:fillRect/>
          </a:stretch>
        </p:blipFill>
        <p:spPr bwMode="auto">
          <a:xfrm>
            <a:off x="366097" y="1406315"/>
            <a:ext cx="3240088"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F5DB2911-F89E-43A0-BF86-EFB720CA02D6}"/>
              </a:ext>
            </a:extLst>
          </p:cNvPr>
          <p:cNvSpPr>
            <a:spLocks noGrp="1"/>
          </p:cNvSpPr>
          <p:nvPr>
            <p:ph type="title"/>
          </p:nvPr>
        </p:nvSpPr>
        <p:spPr/>
        <p:txBody>
          <a:bodyPr/>
          <a:lstStyle/>
          <a:p>
            <a:pPr algn="ctr" eaLnBrk="1" hangingPunct="1"/>
            <a:r>
              <a:rPr lang="en-US" altLang="en-US" sz="2800" dirty="0">
                <a:latin typeface="Arial Bold" panose="020B0704020202020204" pitchFamily="34" charset="0"/>
              </a:rPr>
              <a:t>Chromosome Organization</a:t>
            </a:r>
          </a:p>
        </p:txBody>
      </p:sp>
      <p:sp>
        <p:nvSpPr>
          <p:cNvPr id="24581" name="TextBox 6">
            <a:extLst>
              <a:ext uri="{FF2B5EF4-FFF2-40B4-BE49-F238E27FC236}">
                <a16:creationId xmlns:a16="http://schemas.microsoft.com/office/drawing/2014/main" id="{2C3167C0-6E30-4322-AFF4-40ABCFF4DF55}"/>
              </a:ext>
            </a:extLst>
          </p:cNvPr>
          <p:cNvSpPr txBox="1">
            <a:spLocks noChangeArrowheads="1"/>
          </p:cNvSpPr>
          <p:nvPr/>
        </p:nvSpPr>
        <p:spPr bwMode="auto">
          <a:xfrm>
            <a:off x="2605088" y="6278563"/>
            <a:ext cx="6946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CA" altLang="en-US" sz="1200">
                <a:latin typeface="Calibri" panose="020F0502020204030204" pitchFamily="34" charset="0"/>
              </a:rPr>
              <a:t>https://ib.bioninja.com.au/standard-level/topic-3-genetics/32-chromosomes/homologous-pairs.html</a:t>
            </a:r>
          </a:p>
        </p:txBody>
      </p:sp>
      <p:pic>
        <p:nvPicPr>
          <p:cNvPr id="24582" name="Picture 2" descr="Homologous Pairs | BioNinja">
            <a:extLst>
              <a:ext uri="{FF2B5EF4-FFF2-40B4-BE49-F238E27FC236}">
                <a16:creationId xmlns:a16="http://schemas.microsoft.com/office/drawing/2014/main" id="{110F6404-7D05-46D5-B8B3-3E933ED21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864" t="28850" b="38942"/>
          <a:stretch>
            <a:fillRect/>
          </a:stretch>
        </p:blipFill>
        <p:spPr bwMode="auto">
          <a:xfrm>
            <a:off x="909638" y="5118424"/>
            <a:ext cx="2286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earn Chromosomes in 3 minutes.">
            <a:extLst>
              <a:ext uri="{FF2B5EF4-FFF2-40B4-BE49-F238E27FC236}">
                <a16:creationId xmlns:a16="http://schemas.microsoft.com/office/drawing/2014/main" id="{80EF5266-AC7C-4031-9BE7-364AF1FD2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447" y="1899914"/>
            <a:ext cx="4205903" cy="323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DFD5FD4-0E9C-4725-9D4B-C7175EFB4A54}"/>
              </a:ext>
            </a:extLst>
          </p:cNvPr>
          <p:cNvSpPr txBox="1">
            <a:spLocks noChangeArrowheads="1"/>
          </p:cNvSpPr>
          <p:nvPr/>
        </p:nvSpPr>
        <p:spPr bwMode="auto">
          <a:xfrm>
            <a:off x="4851400" y="6069337"/>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CA" altLang="en-US" sz="1200">
                <a:latin typeface="Calibri" panose="020F0502020204030204" pitchFamily="34" charset="0"/>
              </a:rPr>
              <a:t>https://www.toppr.com/content/story/amp/chromosomes-397/</a:t>
            </a:r>
          </a:p>
        </p:txBody>
      </p:sp>
    </p:spTree>
    <p:extLst>
      <p:ext uri="{BB962C8B-B14F-4D97-AF65-F5344CB8AC3E}">
        <p14:creationId xmlns:p14="http://schemas.microsoft.com/office/powerpoint/2010/main" val="79137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Practice!</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261156"/>
            <a:ext cx="7692404" cy="666672"/>
          </a:xfrm>
        </p:spPr>
        <p:txBody>
          <a:bodyPr/>
          <a:lstStyle/>
          <a:p>
            <a:pPr marL="514350" indent="-514350">
              <a:buFont typeface="+mj-lt"/>
              <a:buAutoNum type="arabicPeriod"/>
            </a:pPr>
            <a:r>
              <a:rPr lang="en-US" altLang="en-US" dirty="0">
                <a:latin typeface="Times New Roman Regular"/>
              </a:rPr>
              <a:t>At what stage(s) of the cell cycle is DNA in the form of chromatin?</a:t>
            </a:r>
          </a:p>
          <a:p>
            <a:pPr marL="514350" indent="-514350">
              <a:buFont typeface="+mj-lt"/>
              <a:buAutoNum type="arabicPeriod"/>
            </a:pPr>
            <a:r>
              <a:rPr lang="en-US" altLang="en-US" dirty="0">
                <a:latin typeface="Times New Roman Regular"/>
              </a:rPr>
              <a:t>Draw and label:</a:t>
            </a:r>
          </a:p>
          <a:p>
            <a:pPr marL="914400" lvl="1" indent="-457200">
              <a:buFont typeface="+mj-lt"/>
              <a:buAutoNum type="alphaLcParenR"/>
            </a:pPr>
            <a:r>
              <a:rPr lang="en-US" altLang="en-US" dirty="0">
                <a:latin typeface="Times New Roman Regular"/>
              </a:rPr>
              <a:t>One replicated chromosome (circle one of the sister chromatids)</a:t>
            </a:r>
          </a:p>
          <a:p>
            <a:pPr marL="914400" lvl="1" indent="-457200">
              <a:buFont typeface="+mj-lt"/>
              <a:buAutoNum type="alphaLcParenR"/>
            </a:pPr>
            <a:r>
              <a:rPr lang="en-US" altLang="en-US" dirty="0">
                <a:latin typeface="Times New Roman Regular"/>
              </a:rPr>
              <a:t>One </a:t>
            </a:r>
            <a:r>
              <a:rPr lang="en-US" altLang="en-US" dirty="0" err="1">
                <a:latin typeface="Times New Roman Regular"/>
              </a:rPr>
              <a:t>unreplicated</a:t>
            </a:r>
            <a:r>
              <a:rPr lang="en-US" altLang="en-US" dirty="0">
                <a:latin typeface="Times New Roman Regular"/>
              </a:rPr>
              <a:t> chromosome</a:t>
            </a:r>
          </a:p>
          <a:p>
            <a:pPr marL="914400" lvl="1" indent="-457200">
              <a:buFont typeface="+mj-lt"/>
              <a:buAutoNum type="alphaLcParenR"/>
            </a:pPr>
            <a:r>
              <a:rPr lang="en-US" altLang="en-US" dirty="0">
                <a:latin typeface="Times New Roman Regular"/>
              </a:rPr>
              <a:t>One pair of homologous chromosomes, replicated</a:t>
            </a:r>
          </a:p>
        </p:txBody>
      </p:sp>
    </p:spTree>
    <p:extLst>
      <p:ext uri="{BB962C8B-B14F-4D97-AF65-F5344CB8AC3E}">
        <p14:creationId xmlns:p14="http://schemas.microsoft.com/office/powerpoint/2010/main" val="232185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Practice!</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261156"/>
            <a:ext cx="7692404" cy="666672"/>
          </a:xfrm>
        </p:spPr>
        <p:txBody>
          <a:bodyPr/>
          <a:lstStyle/>
          <a:p>
            <a:pPr marL="514350" indent="-514350">
              <a:buFont typeface="+mj-lt"/>
              <a:buAutoNum type="arabicPeriod"/>
            </a:pPr>
            <a:r>
              <a:rPr lang="en-US" altLang="en-US" dirty="0">
                <a:latin typeface="Times New Roman Regular"/>
              </a:rPr>
              <a:t>At what stage(s) of the cell cycle is DNA in the form of chromatin?</a:t>
            </a:r>
          </a:p>
          <a:p>
            <a:pPr marL="457200" lvl="1" indent="0">
              <a:buNone/>
            </a:pPr>
            <a:r>
              <a:rPr lang="en-US" altLang="en-US" dirty="0">
                <a:solidFill>
                  <a:srgbClr val="FF0000"/>
                </a:solidFill>
                <a:latin typeface="Times New Roman Regular"/>
              </a:rPr>
              <a:t>interphase</a:t>
            </a:r>
          </a:p>
          <a:p>
            <a:pPr marL="514350" indent="-514350">
              <a:buFont typeface="+mj-lt"/>
              <a:buAutoNum type="arabicPeriod"/>
            </a:pPr>
            <a:r>
              <a:rPr lang="en-US" altLang="en-US" dirty="0">
                <a:latin typeface="Times New Roman Regular"/>
              </a:rPr>
              <a:t>Draw and label:</a:t>
            </a:r>
          </a:p>
          <a:p>
            <a:pPr marL="914400" lvl="1" indent="-457200">
              <a:buFont typeface="+mj-lt"/>
              <a:buAutoNum type="alphaLcParenR"/>
            </a:pPr>
            <a:r>
              <a:rPr lang="en-US" altLang="en-US" dirty="0">
                <a:latin typeface="Times New Roman Regular"/>
              </a:rPr>
              <a:t>One replicated chromosome (circle one of the sister chromatids)</a:t>
            </a:r>
          </a:p>
        </p:txBody>
      </p:sp>
      <p:pic>
        <p:nvPicPr>
          <p:cNvPr id="77830" name="Picture 6" descr="What is the difference between homologous chromosomes, a pair of ...">
            <a:extLst>
              <a:ext uri="{FF2B5EF4-FFF2-40B4-BE49-F238E27FC236}">
                <a16:creationId xmlns:a16="http://schemas.microsoft.com/office/drawing/2014/main" id="{564582F0-8AC2-4417-81EF-AE0DD661C2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501" t="23846" r="22283" b="21510"/>
          <a:stretch/>
        </p:blipFill>
        <p:spPr bwMode="auto">
          <a:xfrm>
            <a:off x="6745347" y="3907972"/>
            <a:ext cx="700481" cy="185813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DCB6BCE-998E-4D22-A4C8-BDD827D1A6F5}"/>
              </a:ext>
            </a:extLst>
          </p:cNvPr>
          <p:cNvSpPr/>
          <p:nvPr/>
        </p:nvSpPr>
        <p:spPr>
          <a:xfrm>
            <a:off x="6379029" y="3788229"/>
            <a:ext cx="794657" cy="21989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718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Practice!</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261156"/>
            <a:ext cx="7692404" cy="666672"/>
          </a:xfrm>
        </p:spPr>
        <p:txBody>
          <a:bodyPr/>
          <a:lstStyle/>
          <a:p>
            <a:pPr marL="514350" indent="-514350">
              <a:buFont typeface="+mj-lt"/>
              <a:buAutoNum type="arabicPeriod" startAt="2"/>
            </a:pPr>
            <a:r>
              <a:rPr lang="en-US" altLang="en-US" dirty="0">
                <a:latin typeface="Times New Roman Regular"/>
              </a:rPr>
              <a:t>Draw and label:</a:t>
            </a:r>
          </a:p>
          <a:p>
            <a:pPr marL="914400" lvl="1" indent="-457200">
              <a:buFont typeface="+mj-lt"/>
              <a:buAutoNum type="alphaLcParenR" startAt="2"/>
            </a:pPr>
            <a:r>
              <a:rPr lang="en-US" altLang="en-US" dirty="0">
                <a:latin typeface="Times New Roman Regular"/>
              </a:rPr>
              <a:t>One </a:t>
            </a:r>
            <a:r>
              <a:rPr lang="en-US" altLang="en-US" dirty="0" err="1">
                <a:latin typeface="Times New Roman Regular"/>
              </a:rPr>
              <a:t>unreplicated</a:t>
            </a:r>
            <a:r>
              <a:rPr lang="en-US" altLang="en-US" dirty="0">
                <a:latin typeface="Times New Roman Regular"/>
              </a:rPr>
              <a:t> chromosome</a:t>
            </a:r>
          </a:p>
          <a:p>
            <a:pPr marL="914400" lvl="1" indent="-457200">
              <a:buFont typeface="+mj-lt"/>
              <a:buAutoNum type="alphaLcParenR" startAt="2"/>
            </a:pPr>
            <a:endParaRPr lang="en-US" altLang="en-US" dirty="0">
              <a:latin typeface="Times New Roman Regular"/>
            </a:endParaRPr>
          </a:p>
          <a:p>
            <a:pPr marL="914400" lvl="1" indent="-457200">
              <a:buFont typeface="+mj-lt"/>
              <a:buAutoNum type="alphaLcParenR" startAt="2"/>
            </a:pPr>
            <a:endParaRPr lang="en-US" altLang="en-US" dirty="0">
              <a:latin typeface="Times New Roman Regular"/>
            </a:endParaRPr>
          </a:p>
          <a:p>
            <a:pPr marL="914400" lvl="1" indent="-457200">
              <a:buFont typeface="+mj-lt"/>
              <a:buAutoNum type="alphaLcParenR" startAt="2"/>
            </a:pPr>
            <a:endParaRPr lang="en-US" altLang="en-US" dirty="0">
              <a:latin typeface="Times New Roman Regular"/>
            </a:endParaRPr>
          </a:p>
          <a:p>
            <a:pPr marL="914400" lvl="1" indent="-457200">
              <a:buFont typeface="+mj-lt"/>
              <a:buAutoNum type="alphaLcParenR" startAt="2"/>
            </a:pPr>
            <a:endParaRPr lang="en-US" altLang="en-US" dirty="0">
              <a:latin typeface="Times New Roman Regular"/>
            </a:endParaRPr>
          </a:p>
          <a:p>
            <a:pPr marL="914400" lvl="1" indent="-457200">
              <a:buFont typeface="+mj-lt"/>
              <a:buAutoNum type="alphaLcParenR" startAt="2"/>
            </a:pPr>
            <a:r>
              <a:rPr lang="en-US" altLang="en-US" dirty="0">
                <a:latin typeface="Times New Roman Regular"/>
              </a:rPr>
              <a:t>One pair of homologous chromosomes, replicated</a:t>
            </a:r>
          </a:p>
        </p:txBody>
      </p:sp>
      <p:pic>
        <p:nvPicPr>
          <p:cNvPr id="77828" name="Picture 4" descr="What is the difference between homologous chromosomes, a pair of ...">
            <a:extLst>
              <a:ext uri="{FF2B5EF4-FFF2-40B4-BE49-F238E27FC236}">
                <a16:creationId xmlns:a16="http://schemas.microsoft.com/office/drawing/2014/main" id="{05DBEB2C-7414-493F-AE28-76407DD07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48" r="76198" b="21828"/>
          <a:stretch/>
        </p:blipFill>
        <p:spPr bwMode="auto">
          <a:xfrm>
            <a:off x="6077094" y="1342267"/>
            <a:ext cx="1364796" cy="1847247"/>
          </a:xfrm>
          <a:prstGeom prst="rect">
            <a:avLst/>
          </a:prstGeom>
          <a:noFill/>
          <a:extLst>
            <a:ext uri="{909E8E84-426E-40DD-AFC4-6F175D3DCCD1}">
              <a14:hiddenFill xmlns:a14="http://schemas.microsoft.com/office/drawing/2010/main">
                <a:solidFill>
                  <a:srgbClr val="FFFFFF"/>
                </a:solidFill>
              </a14:hiddenFill>
            </a:ext>
          </a:extLst>
        </p:spPr>
      </p:pic>
      <p:pic>
        <p:nvPicPr>
          <p:cNvPr id="77832" name="Picture 8" descr="What is the difference between homologous chromosomes, a pair of ...">
            <a:extLst>
              <a:ext uri="{FF2B5EF4-FFF2-40B4-BE49-F238E27FC236}">
                <a16:creationId xmlns:a16="http://schemas.microsoft.com/office/drawing/2014/main" id="{6C731379-6E4E-465F-A5D9-F8B9DD9FA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09" t="23848" r="4572" b="21508"/>
          <a:stretch/>
        </p:blipFill>
        <p:spPr bwMode="auto">
          <a:xfrm>
            <a:off x="6550478" y="4173658"/>
            <a:ext cx="1755752" cy="185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7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2E30785E-25A5-4D27-BE7C-84FAC8CAF73B}"/>
              </a:ext>
            </a:extLst>
          </p:cNvPr>
          <p:cNvSpPr>
            <a:spLocks noGrp="1"/>
          </p:cNvSpPr>
          <p:nvPr>
            <p:ph type="title"/>
          </p:nvPr>
        </p:nvSpPr>
        <p:spPr/>
        <p:txBody>
          <a:bodyPr/>
          <a:lstStyle/>
          <a:p>
            <a:pPr algn="ctr"/>
            <a:r>
              <a:rPr lang="en-US" altLang="en-US" sz="3200">
                <a:latin typeface="Arial Bold" panose="020B0704020202020204" pitchFamily="34" charset="0"/>
              </a:rPr>
              <a:t>Topic 1.3: How do living things sexually reproduce?</a:t>
            </a:r>
          </a:p>
        </p:txBody>
      </p:sp>
      <p:sp>
        <p:nvSpPr>
          <p:cNvPr id="3" name="Content Placeholder 2">
            <a:extLst>
              <a:ext uri="{FF2B5EF4-FFF2-40B4-BE49-F238E27FC236}">
                <a16:creationId xmlns:a16="http://schemas.microsoft.com/office/drawing/2014/main" id="{2B2D4F54-2D5B-43E0-8947-E26F7931635D}"/>
              </a:ext>
            </a:extLst>
          </p:cNvPr>
          <p:cNvSpPr>
            <a:spLocks noGrp="1"/>
          </p:cNvSpPr>
          <p:nvPr>
            <p:ph idx="1"/>
          </p:nvPr>
        </p:nvSpPr>
        <p:spPr>
          <a:xfrm>
            <a:off x="628650" y="1825625"/>
            <a:ext cx="4248150" cy="4351338"/>
          </a:xfrm>
        </p:spPr>
        <p:txBody>
          <a:bodyPr rtlCol="0">
            <a:normAutofit lnSpcReduction="10000"/>
          </a:bodyPr>
          <a:lstStyle/>
          <a:p>
            <a:pPr fontAlgn="auto">
              <a:spcAft>
                <a:spcPts val="0"/>
              </a:spcAft>
              <a:defRPr/>
            </a:pPr>
            <a:r>
              <a:rPr lang="en-US" dirty="0"/>
              <a:t>Male and female reproductive cells combine to produce a zygote.</a:t>
            </a:r>
          </a:p>
          <a:p>
            <a:pPr fontAlgn="auto">
              <a:spcAft>
                <a:spcPts val="0"/>
              </a:spcAft>
              <a:defRPr/>
            </a:pPr>
            <a:r>
              <a:rPr lang="en-US" dirty="0"/>
              <a:t>Reproductive cells are formed by meiosis.</a:t>
            </a:r>
          </a:p>
          <a:p>
            <a:pPr fontAlgn="auto">
              <a:spcAft>
                <a:spcPts val="0"/>
              </a:spcAft>
              <a:defRPr/>
            </a:pPr>
            <a:r>
              <a:rPr lang="en-US" dirty="0"/>
              <a:t>Development of the human zygote occurs in stages.</a:t>
            </a:r>
          </a:p>
          <a:p>
            <a:pPr fontAlgn="auto">
              <a:spcAft>
                <a:spcPts val="0"/>
              </a:spcAft>
              <a:defRPr/>
            </a:pPr>
            <a:r>
              <a:rPr lang="en-US" dirty="0"/>
              <a:t>Sexual reproduction takes many forms.</a:t>
            </a:r>
          </a:p>
        </p:txBody>
      </p:sp>
      <p:pic>
        <p:nvPicPr>
          <p:cNvPr id="4" name="Picture 3">
            <a:extLst>
              <a:ext uri="{FF2B5EF4-FFF2-40B4-BE49-F238E27FC236}">
                <a16:creationId xmlns:a16="http://schemas.microsoft.com/office/drawing/2014/main" id="{E39BDE12-33DA-4670-8355-86CFB2C6DCA6}"/>
              </a:ext>
            </a:extLst>
          </p:cNvPr>
          <p:cNvPicPr>
            <a:picLocks noChangeAspect="1"/>
          </p:cNvPicPr>
          <p:nvPr/>
        </p:nvPicPr>
        <p:blipFill rotWithShape="1">
          <a:blip r:embed="rId2"/>
          <a:srcRect t="5907" b="5907"/>
          <a:stretch/>
        </p:blipFill>
        <p:spPr>
          <a:xfrm>
            <a:off x="4718221" y="1825625"/>
            <a:ext cx="3453199" cy="3453199"/>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EAF81AE-98DD-4EBC-8C96-E144E7F272B2}"/>
              </a:ext>
            </a:extLst>
          </p:cNvPr>
          <p:cNvSpPr>
            <a:spLocks noGrp="1"/>
          </p:cNvSpPr>
          <p:nvPr>
            <p:ph type="title"/>
          </p:nvPr>
        </p:nvSpPr>
        <p:spPr/>
        <p:txBody>
          <a:bodyPr/>
          <a:lstStyle/>
          <a:p>
            <a:pPr algn="ctr" eaLnBrk="1" hangingPunct="1"/>
            <a:r>
              <a:rPr lang="en-US" altLang="en-US" sz="2800">
                <a:latin typeface="Arial Bold" panose="020B0704020202020204" pitchFamily="34" charset="0"/>
              </a:rPr>
              <a:t>Practice: Chromosomes</a:t>
            </a:r>
          </a:p>
        </p:txBody>
      </p:sp>
      <p:sp>
        <p:nvSpPr>
          <p:cNvPr id="12" name="Content Placeholder 1">
            <a:extLst>
              <a:ext uri="{FF2B5EF4-FFF2-40B4-BE49-F238E27FC236}">
                <a16:creationId xmlns:a16="http://schemas.microsoft.com/office/drawing/2014/main" id="{34DFA5DD-A828-4941-8A67-8FD181F38E8A}"/>
              </a:ext>
            </a:extLst>
          </p:cNvPr>
          <p:cNvSpPr>
            <a:spLocks noGrp="1"/>
          </p:cNvSpPr>
          <p:nvPr>
            <p:ph idx="1"/>
          </p:nvPr>
        </p:nvSpPr>
        <p:spPr>
          <a:xfrm>
            <a:off x="628650" y="1428750"/>
            <a:ext cx="7886700" cy="4748213"/>
          </a:xfrm>
        </p:spPr>
        <p:txBody>
          <a:bodyPr/>
          <a:lstStyle/>
          <a:p>
            <a:pPr marL="457200" indent="-457200">
              <a:buFont typeface="+mj-lt"/>
              <a:buAutoNum type="arabicPeriod" startAt="3"/>
              <a:defRPr/>
            </a:pPr>
            <a:r>
              <a:rPr lang="en-US" sz="2400" dirty="0"/>
              <a:t>Draw homologous chromosomes using the diagrams below as guides. Label chromatids, sister chromatids, and centromeres. </a:t>
            </a:r>
            <a:br>
              <a:rPr lang="en-US" sz="2400" dirty="0"/>
            </a:br>
            <a:r>
              <a:rPr lang="en-US" sz="2400" dirty="0"/>
              <a:t>a)				b) </a:t>
            </a:r>
            <a:endParaRPr lang="en-US" sz="2000" dirty="0"/>
          </a:p>
          <a:p>
            <a:pPr marL="457200" indent="-457200">
              <a:buFont typeface="+mj-lt"/>
              <a:buAutoNum type="arabicPeriod" startAt="3"/>
              <a:defRPr/>
            </a:pPr>
            <a:endParaRPr lang="en-US" sz="2400" dirty="0"/>
          </a:p>
          <a:p>
            <a:pPr marL="0" indent="0">
              <a:buFont typeface="Arial" panose="020B0604020202020204" pitchFamily="34" charset="0"/>
              <a:buNone/>
              <a:defRPr/>
            </a:pPr>
            <a:endParaRPr lang="en-US" sz="2400" dirty="0"/>
          </a:p>
          <a:p>
            <a:pPr marL="457200" indent="-457200">
              <a:buFont typeface="+mj-lt"/>
              <a:buAutoNum type="arabicPeriod" startAt="4"/>
              <a:defRPr/>
            </a:pPr>
            <a:r>
              <a:rPr lang="en-US" sz="2400" dirty="0"/>
              <a:t>What is wrong with this picture?</a:t>
            </a:r>
          </a:p>
          <a:p>
            <a:pPr marL="457200" indent="-457200">
              <a:buFont typeface="+mj-lt"/>
              <a:buAutoNum type="arabicPeriod" startAt="4"/>
              <a:defRPr/>
            </a:pPr>
            <a:endParaRPr lang="en-US" sz="2400" dirty="0"/>
          </a:p>
          <a:p>
            <a:pPr marL="457200" indent="-457200">
              <a:buFont typeface="+mj-lt"/>
              <a:buAutoNum type="arabicPeriod" startAt="4"/>
              <a:defRPr/>
            </a:pPr>
            <a:r>
              <a:rPr lang="en-US" sz="2400" dirty="0"/>
              <a:t>Sister chromatids and homologous chromosomes are often confused. How will you remember the difference?</a:t>
            </a:r>
          </a:p>
          <a:p>
            <a:pPr marL="457200" indent="-457200">
              <a:buFont typeface="+mj-lt"/>
              <a:buAutoNum type="arabicPeriod" startAt="4"/>
              <a:defRPr/>
            </a:pPr>
            <a:endParaRPr lang="en-US" sz="2400" i="1" dirty="0"/>
          </a:p>
        </p:txBody>
      </p:sp>
      <p:sp>
        <p:nvSpPr>
          <p:cNvPr id="26628" name="TextBox 9">
            <a:extLst>
              <a:ext uri="{FF2B5EF4-FFF2-40B4-BE49-F238E27FC236}">
                <a16:creationId xmlns:a16="http://schemas.microsoft.com/office/drawing/2014/main" id="{F5A5BA73-4DC4-47AA-AD7B-A5D7ECD19AD9}"/>
              </a:ext>
            </a:extLst>
          </p:cNvPr>
          <p:cNvSpPr txBox="1">
            <a:spLocks noChangeArrowheads="1"/>
          </p:cNvSpPr>
          <p:nvPr/>
        </p:nvSpPr>
        <p:spPr bwMode="auto">
          <a:xfrm>
            <a:off x="4816475" y="63039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CA" altLang="en-US" sz="1100">
                <a:latin typeface="Calibri" panose="020F0502020204030204" pitchFamily="34" charset="0"/>
              </a:rPr>
              <a:t>https://microbenotes.com/chromosome-structure-types-and-functions/</a:t>
            </a:r>
          </a:p>
        </p:txBody>
      </p:sp>
      <p:grpSp>
        <p:nvGrpSpPr>
          <p:cNvPr id="26629" name="Group 8">
            <a:extLst>
              <a:ext uri="{FF2B5EF4-FFF2-40B4-BE49-F238E27FC236}">
                <a16:creationId xmlns:a16="http://schemas.microsoft.com/office/drawing/2014/main" id="{87B53DE4-11E9-4F93-ABBC-C24287CAC974}"/>
              </a:ext>
            </a:extLst>
          </p:cNvPr>
          <p:cNvGrpSpPr>
            <a:grpSpLocks/>
          </p:cNvGrpSpPr>
          <p:nvPr/>
        </p:nvGrpSpPr>
        <p:grpSpPr bwMode="auto">
          <a:xfrm>
            <a:off x="5780088" y="2743200"/>
            <a:ext cx="204787" cy="923925"/>
            <a:chOff x="5381347" y="2281561"/>
            <a:chExt cx="204187" cy="923278"/>
          </a:xfrm>
        </p:grpSpPr>
        <p:cxnSp>
          <p:nvCxnSpPr>
            <p:cNvPr id="13" name="Straight Connector 12">
              <a:extLst>
                <a:ext uri="{FF2B5EF4-FFF2-40B4-BE49-F238E27FC236}">
                  <a16:creationId xmlns:a16="http://schemas.microsoft.com/office/drawing/2014/main" id="{0E100A1F-A794-4795-9F04-3BF9106285EA}"/>
                </a:ext>
              </a:extLst>
            </p:cNvPr>
            <p:cNvCxnSpPr>
              <a:cxnSpLocks/>
            </p:cNvCxnSpPr>
            <p:nvPr/>
          </p:nvCxnSpPr>
          <p:spPr>
            <a:xfrm>
              <a:off x="5389261" y="2281561"/>
              <a:ext cx="0" cy="923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F97D67-3070-4C05-8305-3150A955A24C}"/>
                </a:ext>
              </a:extLst>
            </p:cNvPr>
            <p:cNvCxnSpPr>
              <a:cxnSpLocks/>
            </p:cNvCxnSpPr>
            <p:nvPr/>
          </p:nvCxnSpPr>
          <p:spPr>
            <a:xfrm>
              <a:off x="5585534" y="2281561"/>
              <a:ext cx="0" cy="92327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AB234EE-3076-4F2C-8474-346CE9AFFAAB}"/>
                </a:ext>
              </a:extLst>
            </p:cNvPr>
            <p:cNvSpPr/>
            <p:nvPr/>
          </p:nvSpPr>
          <p:spPr>
            <a:xfrm>
              <a:off x="5381347" y="2552834"/>
              <a:ext cx="204187" cy="2220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grpSp>
        <p:nvGrpSpPr>
          <p:cNvPr id="26630" name="Group 25">
            <a:extLst>
              <a:ext uri="{FF2B5EF4-FFF2-40B4-BE49-F238E27FC236}">
                <a16:creationId xmlns:a16="http://schemas.microsoft.com/office/drawing/2014/main" id="{53E78E3D-2F69-4019-B07A-893E4354E61A}"/>
              </a:ext>
            </a:extLst>
          </p:cNvPr>
          <p:cNvGrpSpPr>
            <a:grpSpLocks/>
          </p:cNvGrpSpPr>
          <p:nvPr/>
        </p:nvGrpSpPr>
        <p:grpSpPr bwMode="auto">
          <a:xfrm>
            <a:off x="1930400" y="2627313"/>
            <a:ext cx="204788" cy="957262"/>
            <a:chOff x="1993037" y="2121763"/>
            <a:chExt cx="204186" cy="957860"/>
          </a:xfrm>
        </p:grpSpPr>
        <p:cxnSp>
          <p:nvCxnSpPr>
            <p:cNvPr id="27" name="Straight Connector 26">
              <a:extLst>
                <a:ext uri="{FF2B5EF4-FFF2-40B4-BE49-F238E27FC236}">
                  <a16:creationId xmlns:a16="http://schemas.microsoft.com/office/drawing/2014/main" id="{C080C54A-3B44-4DC7-8451-CCC9995945C8}"/>
                </a:ext>
              </a:extLst>
            </p:cNvPr>
            <p:cNvCxnSpPr>
              <a:cxnSpLocks/>
            </p:cNvCxnSpPr>
            <p:nvPr/>
          </p:nvCxnSpPr>
          <p:spPr>
            <a:xfrm>
              <a:off x="2095922" y="2121763"/>
              <a:ext cx="0" cy="9578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546C4A5-3244-46BC-BE44-5963C2EF69A6}"/>
                </a:ext>
              </a:extLst>
            </p:cNvPr>
            <p:cNvSpPr/>
            <p:nvPr/>
          </p:nvSpPr>
          <p:spPr>
            <a:xfrm>
              <a:off x="1993037" y="2201188"/>
              <a:ext cx="204186" cy="2223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grpSp>
        <p:nvGrpSpPr>
          <p:cNvPr id="26631" name="Group 28">
            <a:extLst>
              <a:ext uri="{FF2B5EF4-FFF2-40B4-BE49-F238E27FC236}">
                <a16:creationId xmlns:a16="http://schemas.microsoft.com/office/drawing/2014/main" id="{A6D7F5A5-2356-40E6-A595-E9AF7B485EAA}"/>
              </a:ext>
            </a:extLst>
          </p:cNvPr>
          <p:cNvGrpSpPr>
            <a:grpSpLocks/>
          </p:cNvGrpSpPr>
          <p:nvPr/>
        </p:nvGrpSpPr>
        <p:grpSpPr bwMode="auto">
          <a:xfrm rot="5400000">
            <a:off x="1265238" y="3938588"/>
            <a:ext cx="204787" cy="922337"/>
            <a:chOff x="5381347" y="2281561"/>
            <a:chExt cx="204187" cy="923278"/>
          </a:xfrm>
        </p:grpSpPr>
        <p:cxnSp>
          <p:nvCxnSpPr>
            <p:cNvPr id="30" name="Straight Connector 29">
              <a:extLst>
                <a:ext uri="{FF2B5EF4-FFF2-40B4-BE49-F238E27FC236}">
                  <a16:creationId xmlns:a16="http://schemas.microsoft.com/office/drawing/2014/main" id="{8761C069-EE0C-48AA-B9E2-28A708D1F87E}"/>
                </a:ext>
              </a:extLst>
            </p:cNvPr>
            <p:cNvCxnSpPr>
              <a:cxnSpLocks/>
            </p:cNvCxnSpPr>
            <p:nvPr/>
          </p:nvCxnSpPr>
          <p:spPr>
            <a:xfrm>
              <a:off x="5389260" y="2281560"/>
              <a:ext cx="0" cy="923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53CEBC-1828-4819-B656-CB0CA97DEB40}"/>
                </a:ext>
              </a:extLst>
            </p:cNvPr>
            <p:cNvCxnSpPr>
              <a:cxnSpLocks/>
            </p:cNvCxnSpPr>
            <p:nvPr/>
          </p:nvCxnSpPr>
          <p:spPr>
            <a:xfrm>
              <a:off x="5585534" y="2281560"/>
              <a:ext cx="0" cy="923278"/>
            </a:xfrm>
            <a:prstGeom prst="line">
              <a:avLst/>
            </a:prstGeom>
            <a:ln w="76200">
              <a:solidFill>
                <a:srgbClr val="DF5184"/>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50C71A8-7E4C-4F0C-8D8C-A2EE9C5CB3ED}"/>
                </a:ext>
              </a:extLst>
            </p:cNvPr>
            <p:cNvSpPr/>
            <p:nvPr/>
          </p:nvSpPr>
          <p:spPr>
            <a:xfrm>
              <a:off x="5381347" y="2550122"/>
              <a:ext cx="204187" cy="22247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Tree>
    <p:extLst>
      <p:ext uri="{BB962C8B-B14F-4D97-AF65-F5344CB8AC3E}">
        <p14:creationId xmlns:p14="http://schemas.microsoft.com/office/powerpoint/2010/main" val="253494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DAFAC03-2941-4F97-9030-38CBDB241172}"/>
              </a:ext>
            </a:extLst>
          </p:cNvPr>
          <p:cNvSpPr>
            <a:spLocks noGrp="1"/>
          </p:cNvSpPr>
          <p:nvPr>
            <p:ph type="title"/>
          </p:nvPr>
        </p:nvSpPr>
        <p:spPr/>
        <p:txBody>
          <a:bodyPr/>
          <a:lstStyle/>
          <a:p>
            <a:pPr algn="ctr" eaLnBrk="1" hangingPunct="1"/>
            <a:r>
              <a:rPr lang="en-US" altLang="en-US" sz="2800">
                <a:latin typeface="Arial Bold" panose="020B0704020202020204" pitchFamily="34" charset="0"/>
              </a:rPr>
              <a:t>Practice: Chromosomes</a:t>
            </a:r>
          </a:p>
        </p:txBody>
      </p:sp>
      <p:sp>
        <p:nvSpPr>
          <p:cNvPr id="27651" name="Content Placeholder 1">
            <a:extLst>
              <a:ext uri="{FF2B5EF4-FFF2-40B4-BE49-F238E27FC236}">
                <a16:creationId xmlns:a16="http://schemas.microsoft.com/office/drawing/2014/main" id="{326D26F9-4655-4325-BAA7-45BCB13EC461}"/>
              </a:ext>
            </a:extLst>
          </p:cNvPr>
          <p:cNvSpPr>
            <a:spLocks noGrp="1"/>
          </p:cNvSpPr>
          <p:nvPr>
            <p:ph idx="1"/>
          </p:nvPr>
        </p:nvSpPr>
        <p:spPr>
          <a:xfrm>
            <a:off x="628650" y="1428750"/>
            <a:ext cx="7886700" cy="4748213"/>
          </a:xfrm>
        </p:spPr>
        <p:txBody>
          <a:bodyPr/>
          <a:lstStyle/>
          <a:p>
            <a:pPr marL="457200" indent="-457200">
              <a:buFont typeface="+mj-lt"/>
              <a:buAutoNum type="arabicPeriod" startAt="3"/>
            </a:pPr>
            <a:r>
              <a:rPr lang="en-US" altLang="en-US" sz="2400" dirty="0">
                <a:latin typeface="Times New Roman Regular"/>
              </a:rPr>
              <a:t>Draw homologous chromosomes using the diagrams below as guides. Label chromatids, sister chromatids, and centromeres. </a:t>
            </a:r>
            <a:br>
              <a:rPr lang="en-US" altLang="en-US" sz="2400" dirty="0">
                <a:latin typeface="Times New Roman Regular"/>
              </a:rPr>
            </a:br>
            <a:r>
              <a:rPr lang="en-US" altLang="en-US" sz="2400" dirty="0">
                <a:latin typeface="Times New Roman Regular"/>
              </a:rPr>
              <a:t>a)				b) </a:t>
            </a:r>
            <a:endParaRPr lang="en-US" altLang="en-US" sz="2000" dirty="0">
              <a:latin typeface="Times New Roman Regular"/>
            </a:endParaRPr>
          </a:p>
          <a:p>
            <a:pPr marL="457200" indent="-457200">
              <a:buFont typeface="Calibri Light" panose="020F0302020204030204" pitchFamily="34" charset="0"/>
              <a:buAutoNum type="arabicPeriod" startAt="3"/>
            </a:pPr>
            <a:endParaRPr lang="en-US" altLang="en-US" sz="2400" dirty="0">
              <a:latin typeface="Times New Roman Regular"/>
            </a:endParaRPr>
          </a:p>
          <a:p>
            <a:pPr marL="457200" indent="-457200">
              <a:buFont typeface="Calibri Light" panose="020F0302020204030204" pitchFamily="34" charset="0"/>
              <a:buAutoNum type="arabicPeriod" startAt="3"/>
            </a:pPr>
            <a:endParaRPr lang="en-US" altLang="en-US" sz="2400" dirty="0">
              <a:latin typeface="Times New Roman Regular"/>
            </a:endParaRPr>
          </a:p>
          <a:p>
            <a:pPr marL="457200" indent="-457200">
              <a:buFont typeface="Calibri Light" panose="020F0302020204030204" pitchFamily="34" charset="0"/>
              <a:buAutoNum type="arabicPeriod" startAt="3"/>
            </a:pPr>
            <a:r>
              <a:rPr lang="en-US" altLang="en-US" sz="2400" dirty="0">
                <a:latin typeface="Times New Roman Regular"/>
              </a:rPr>
              <a:t>What is wrong with this picture?</a:t>
            </a:r>
          </a:p>
          <a:p>
            <a:pPr marL="457200" indent="-457200">
              <a:buFont typeface="Calibri Light" panose="020F0302020204030204" pitchFamily="34" charset="0"/>
              <a:buAutoNum type="arabicPeriod" startAt="3"/>
            </a:pPr>
            <a:endParaRPr lang="en-US" altLang="en-US" sz="2400" dirty="0">
              <a:latin typeface="Times New Roman Regular"/>
            </a:endParaRPr>
          </a:p>
          <a:p>
            <a:pPr marL="457200" indent="-457200">
              <a:buFont typeface="Calibri Light" panose="020F0302020204030204" pitchFamily="34" charset="0"/>
              <a:buAutoNum type="arabicPeriod" startAt="3"/>
            </a:pPr>
            <a:r>
              <a:rPr lang="en-US" altLang="en-US" sz="2400" dirty="0">
                <a:latin typeface="Times New Roman Regular"/>
              </a:rPr>
              <a:t>Sister chromatids and homologous chromosomes are often confused. How will you remember the difference?</a:t>
            </a:r>
          </a:p>
          <a:p>
            <a:pPr marL="457200" indent="-457200">
              <a:buFont typeface="Calibri Light" panose="020F0302020204030204" pitchFamily="34" charset="0"/>
              <a:buAutoNum type="arabicPeriod" startAt="5"/>
            </a:pPr>
            <a:endParaRPr lang="en-US" altLang="en-US" sz="2400" i="1" dirty="0">
              <a:latin typeface="Times New Roman Regular"/>
            </a:endParaRPr>
          </a:p>
        </p:txBody>
      </p:sp>
      <p:sp>
        <p:nvSpPr>
          <p:cNvPr id="27652" name="TextBox 9">
            <a:extLst>
              <a:ext uri="{FF2B5EF4-FFF2-40B4-BE49-F238E27FC236}">
                <a16:creationId xmlns:a16="http://schemas.microsoft.com/office/drawing/2014/main" id="{2463E8E0-B3DA-492C-A0C6-B1B95AA6D5BC}"/>
              </a:ext>
            </a:extLst>
          </p:cNvPr>
          <p:cNvSpPr txBox="1">
            <a:spLocks noChangeArrowheads="1"/>
          </p:cNvSpPr>
          <p:nvPr/>
        </p:nvSpPr>
        <p:spPr bwMode="auto">
          <a:xfrm>
            <a:off x="4816475" y="63039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CA" altLang="en-US" sz="1100">
                <a:latin typeface="Calibri" panose="020F0502020204030204" pitchFamily="34" charset="0"/>
              </a:rPr>
              <a:t>https://microbenotes.com/chromosome-structure-types-and-functions/</a:t>
            </a:r>
          </a:p>
        </p:txBody>
      </p:sp>
      <p:grpSp>
        <p:nvGrpSpPr>
          <p:cNvPr id="27653" name="Group 10">
            <a:extLst>
              <a:ext uri="{FF2B5EF4-FFF2-40B4-BE49-F238E27FC236}">
                <a16:creationId xmlns:a16="http://schemas.microsoft.com/office/drawing/2014/main" id="{18E70948-7385-4E89-8A86-80C3C7F15CBF}"/>
              </a:ext>
            </a:extLst>
          </p:cNvPr>
          <p:cNvGrpSpPr>
            <a:grpSpLocks/>
          </p:cNvGrpSpPr>
          <p:nvPr/>
        </p:nvGrpSpPr>
        <p:grpSpPr bwMode="auto">
          <a:xfrm>
            <a:off x="1930400" y="2627313"/>
            <a:ext cx="204788" cy="957262"/>
            <a:chOff x="1993037" y="2121763"/>
            <a:chExt cx="204186" cy="957860"/>
          </a:xfrm>
        </p:grpSpPr>
        <p:cxnSp>
          <p:nvCxnSpPr>
            <p:cNvPr id="3" name="Straight Connector 2">
              <a:extLst>
                <a:ext uri="{FF2B5EF4-FFF2-40B4-BE49-F238E27FC236}">
                  <a16:creationId xmlns:a16="http://schemas.microsoft.com/office/drawing/2014/main" id="{196E9829-CC48-4439-9682-ECD23226BEB3}"/>
                </a:ext>
              </a:extLst>
            </p:cNvPr>
            <p:cNvCxnSpPr>
              <a:cxnSpLocks/>
            </p:cNvCxnSpPr>
            <p:nvPr/>
          </p:nvCxnSpPr>
          <p:spPr>
            <a:xfrm>
              <a:off x="2095922" y="2121763"/>
              <a:ext cx="0" cy="9578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D5E55C6-9599-4E6C-BFB5-0F06490183B8}"/>
                </a:ext>
              </a:extLst>
            </p:cNvPr>
            <p:cNvSpPr/>
            <p:nvPr/>
          </p:nvSpPr>
          <p:spPr>
            <a:xfrm>
              <a:off x="1993037" y="2201188"/>
              <a:ext cx="204186" cy="2223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grpSp>
        <p:nvGrpSpPr>
          <p:cNvPr id="27654" name="Group 8">
            <a:extLst>
              <a:ext uri="{FF2B5EF4-FFF2-40B4-BE49-F238E27FC236}">
                <a16:creationId xmlns:a16="http://schemas.microsoft.com/office/drawing/2014/main" id="{71D46E28-9FE2-4ACB-B615-2914A9FC7DC8}"/>
              </a:ext>
            </a:extLst>
          </p:cNvPr>
          <p:cNvGrpSpPr>
            <a:grpSpLocks/>
          </p:cNvGrpSpPr>
          <p:nvPr/>
        </p:nvGrpSpPr>
        <p:grpSpPr bwMode="auto">
          <a:xfrm>
            <a:off x="5780088" y="2743200"/>
            <a:ext cx="204787" cy="923925"/>
            <a:chOff x="5381347" y="2281561"/>
            <a:chExt cx="204187" cy="923278"/>
          </a:xfrm>
        </p:grpSpPr>
        <p:cxnSp>
          <p:nvCxnSpPr>
            <p:cNvPr id="13" name="Straight Connector 12">
              <a:extLst>
                <a:ext uri="{FF2B5EF4-FFF2-40B4-BE49-F238E27FC236}">
                  <a16:creationId xmlns:a16="http://schemas.microsoft.com/office/drawing/2014/main" id="{A1D1AFBF-A29B-437B-8870-AB4459B35B99}"/>
                </a:ext>
              </a:extLst>
            </p:cNvPr>
            <p:cNvCxnSpPr>
              <a:cxnSpLocks/>
            </p:cNvCxnSpPr>
            <p:nvPr/>
          </p:nvCxnSpPr>
          <p:spPr>
            <a:xfrm>
              <a:off x="5389261" y="2281561"/>
              <a:ext cx="0" cy="923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0536BF-FF2B-4B52-A174-C38B3ADC3624}"/>
                </a:ext>
              </a:extLst>
            </p:cNvPr>
            <p:cNvCxnSpPr>
              <a:cxnSpLocks/>
            </p:cNvCxnSpPr>
            <p:nvPr/>
          </p:nvCxnSpPr>
          <p:spPr>
            <a:xfrm>
              <a:off x="5585534" y="2281561"/>
              <a:ext cx="0" cy="92327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AA9673D-2304-48C7-8F72-BE3AD67E18B8}"/>
                </a:ext>
              </a:extLst>
            </p:cNvPr>
            <p:cNvSpPr/>
            <p:nvPr/>
          </p:nvSpPr>
          <p:spPr>
            <a:xfrm>
              <a:off x="5381347" y="2552834"/>
              <a:ext cx="204187" cy="2220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grpSp>
        <p:nvGrpSpPr>
          <p:cNvPr id="27655" name="Group 15">
            <a:extLst>
              <a:ext uri="{FF2B5EF4-FFF2-40B4-BE49-F238E27FC236}">
                <a16:creationId xmlns:a16="http://schemas.microsoft.com/office/drawing/2014/main" id="{997CF72E-CD06-490C-9BB6-F06C0B58522B}"/>
              </a:ext>
            </a:extLst>
          </p:cNvPr>
          <p:cNvGrpSpPr>
            <a:grpSpLocks/>
          </p:cNvGrpSpPr>
          <p:nvPr/>
        </p:nvGrpSpPr>
        <p:grpSpPr bwMode="auto">
          <a:xfrm>
            <a:off x="2457450" y="2627313"/>
            <a:ext cx="204788" cy="957262"/>
            <a:chOff x="1993037" y="2121763"/>
            <a:chExt cx="204186" cy="957860"/>
          </a:xfrm>
        </p:grpSpPr>
        <p:cxnSp>
          <p:nvCxnSpPr>
            <p:cNvPr id="17" name="Straight Connector 16">
              <a:extLst>
                <a:ext uri="{FF2B5EF4-FFF2-40B4-BE49-F238E27FC236}">
                  <a16:creationId xmlns:a16="http://schemas.microsoft.com/office/drawing/2014/main" id="{E60CFF8A-2B50-49B7-B6F1-85BD4F056A91}"/>
                </a:ext>
              </a:extLst>
            </p:cNvPr>
            <p:cNvCxnSpPr>
              <a:cxnSpLocks/>
            </p:cNvCxnSpPr>
            <p:nvPr/>
          </p:nvCxnSpPr>
          <p:spPr>
            <a:xfrm>
              <a:off x="2095922" y="2121763"/>
              <a:ext cx="0" cy="957860"/>
            </a:xfrm>
            <a:prstGeom prst="line">
              <a:avLst/>
            </a:prstGeom>
            <a:ln w="76200">
              <a:solidFill>
                <a:srgbClr val="DF518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EAD3FDB-A715-4385-8612-63D01EF9EEA1}"/>
                </a:ext>
              </a:extLst>
            </p:cNvPr>
            <p:cNvSpPr/>
            <p:nvPr/>
          </p:nvSpPr>
          <p:spPr>
            <a:xfrm>
              <a:off x="1993037" y="2201188"/>
              <a:ext cx="204186" cy="2223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grpSp>
        <p:nvGrpSpPr>
          <p:cNvPr id="27656" name="Group 18">
            <a:extLst>
              <a:ext uri="{FF2B5EF4-FFF2-40B4-BE49-F238E27FC236}">
                <a16:creationId xmlns:a16="http://schemas.microsoft.com/office/drawing/2014/main" id="{3C96DD45-CA10-40F4-8365-D18124E50137}"/>
              </a:ext>
            </a:extLst>
          </p:cNvPr>
          <p:cNvGrpSpPr>
            <a:grpSpLocks/>
          </p:cNvGrpSpPr>
          <p:nvPr/>
        </p:nvGrpSpPr>
        <p:grpSpPr bwMode="auto">
          <a:xfrm>
            <a:off x="6478588" y="2743200"/>
            <a:ext cx="204787" cy="923925"/>
            <a:chOff x="5381347" y="2281561"/>
            <a:chExt cx="204187" cy="923278"/>
          </a:xfrm>
        </p:grpSpPr>
        <p:cxnSp>
          <p:nvCxnSpPr>
            <p:cNvPr id="20" name="Straight Connector 19">
              <a:extLst>
                <a:ext uri="{FF2B5EF4-FFF2-40B4-BE49-F238E27FC236}">
                  <a16:creationId xmlns:a16="http://schemas.microsoft.com/office/drawing/2014/main" id="{860792F5-E1DD-4417-B3B1-94FEFB075EEC}"/>
                </a:ext>
              </a:extLst>
            </p:cNvPr>
            <p:cNvCxnSpPr>
              <a:cxnSpLocks/>
            </p:cNvCxnSpPr>
            <p:nvPr/>
          </p:nvCxnSpPr>
          <p:spPr>
            <a:xfrm>
              <a:off x="5389261" y="2281561"/>
              <a:ext cx="0" cy="923278"/>
            </a:xfrm>
            <a:prstGeom prst="line">
              <a:avLst/>
            </a:prstGeom>
            <a:ln w="76200">
              <a:solidFill>
                <a:srgbClr val="DF518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910381-488E-4EA9-87BE-A4ECCCC57B68}"/>
                </a:ext>
              </a:extLst>
            </p:cNvPr>
            <p:cNvCxnSpPr>
              <a:cxnSpLocks/>
            </p:cNvCxnSpPr>
            <p:nvPr/>
          </p:nvCxnSpPr>
          <p:spPr>
            <a:xfrm>
              <a:off x="5585534" y="2281561"/>
              <a:ext cx="0" cy="923278"/>
            </a:xfrm>
            <a:prstGeom prst="line">
              <a:avLst/>
            </a:prstGeom>
            <a:ln w="76200">
              <a:solidFill>
                <a:srgbClr val="DF5184"/>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0DCA0D8-3BC2-436D-9FB3-2707474CDE8F}"/>
                </a:ext>
              </a:extLst>
            </p:cNvPr>
            <p:cNvSpPr/>
            <p:nvPr/>
          </p:nvSpPr>
          <p:spPr>
            <a:xfrm>
              <a:off x="5381347" y="2552834"/>
              <a:ext cx="204187" cy="222094"/>
            </a:xfrm>
            <a:prstGeom prst="ellipse">
              <a:avLst/>
            </a:prstGeom>
            <a:solidFill>
              <a:schemeClr val="tx1"/>
            </a:solidFill>
            <a:ln>
              <a:solidFill>
                <a:srgbClr val="DF5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grpSp>
        <p:nvGrpSpPr>
          <p:cNvPr id="27657" name="Group 22">
            <a:extLst>
              <a:ext uri="{FF2B5EF4-FFF2-40B4-BE49-F238E27FC236}">
                <a16:creationId xmlns:a16="http://schemas.microsoft.com/office/drawing/2014/main" id="{CF06A421-0DF9-4A02-9D52-1F4E80E62D01}"/>
              </a:ext>
            </a:extLst>
          </p:cNvPr>
          <p:cNvGrpSpPr>
            <a:grpSpLocks/>
          </p:cNvGrpSpPr>
          <p:nvPr/>
        </p:nvGrpSpPr>
        <p:grpSpPr bwMode="auto">
          <a:xfrm rot="5400000">
            <a:off x="1265238" y="3938588"/>
            <a:ext cx="204787" cy="922337"/>
            <a:chOff x="5381347" y="2281561"/>
            <a:chExt cx="204187" cy="923278"/>
          </a:xfrm>
        </p:grpSpPr>
        <p:cxnSp>
          <p:nvCxnSpPr>
            <p:cNvPr id="24" name="Straight Connector 23">
              <a:extLst>
                <a:ext uri="{FF2B5EF4-FFF2-40B4-BE49-F238E27FC236}">
                  <a16:creationId xmlns:a16="http://schemas.microsoft.com/office/drawing/2014/main" id="{42FD8B36-C093-4D16-B367-3A8C5433EFB8}"/>
                </a:ext>
              </a:extLst>
            </p:cNvPr>
            <p:cNvCxnSpPr>
              <a:cxnSpLocks/>
            </p:cNvCxnSpPr>
            <p:nvPr/>
          </p:nvCxnSpPr>
          <p:spPr>
            <a:xfrm>
              <a:off x="5389260" y="2281560"/>
              <a:ext cx="0" cy="923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9B6975-0B98-405B-99C3-63666854CE72}"/>
                </a:ext>
              </a:extLst>
            </p:cNvPr>
            <p:cNvCxnSpPr>
              <a:cxnSpLocks/>
            </p:cNvCxnSpPr>
            <p:nvPr/>
          </p:nvCxnSpPr>
          <p:spPr>
            <a:xfrm>
              <a:off x="5585534" y="2281560"/>
              <a:ext cx="0" cy="923278"/>
            </a:xfrm>
            <a:prstGeom prst="line">
              <a:avLst/>
            </a:prstGeom>
            <a:ln w="76200">
              <a:solidFill>
                <a:srgbClr val="DF5184"/>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1450A42-5659-470C-B98E-E22A56DA8AC5}"/>
                </a:ext>
              </a:extLst>
            </p:cNvPr>
            <p:cNvSpPr/>
            <p:nvPr/>
          </p:nvSpPr>
          <p:spPr>
            <a:xfrm>
              <a:off x="5381347" y="2550122"/>
              <a:ext cx="204187" cy="22247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27658" name="TextBox 6">
            <a:extLst>
              <a:ext uri="{FF2B5EF4-FFF2-40B4-BE49-F238E27FC236}">
                <a16:creationId xmlns:a16="http://schemas.microsoft.com/office/drawing/2014/main" id="{FC54D922-DAC1-46CC-B31D-6DFCED723A8B}"/>
              </a:ext>
            </a:extLst>
          </p:cNvPr>
          <p:cNvSpPr txBox="1">
            <a:spLocks noChangeArrowheads="1"/>
          </p:cNvSpPr>
          <p:nvPr/>
        </p:nvSpPr>
        <p:spPr bwMode="auto">
          <a:xfrm>
            <a:off x="3400425" y="286702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US" altLang="en-US" sz="1800" i="1">
                <a:solidFill>
                  <a:srgbClr val="FF0000"/>
                </a:solidFill>
                <a:latin typeface="Calibri" panose="020F0502020204030204" pitchFamily="34" charset="0"/>
              </a:rPr>
              <a:t>centromere</a:t>
            </a:r>
            <a:endParaRPr lang="en-CA" altLang="en-US" sz="1800" i="1">
              <a:solidFill>
                <a:srgbClr val="FF0000"/>
              </a:solidFill>
              <a:latin typeface="Calibri" panose="020F0502020204030204" pitchFamily="34" charset="0"/>
            </a:endParaRPr>
          </a:p>
        </p:txBody>
      </p:sp>
      <p:cxnSp>
        <p:nvCxnSpPr>
          <p:cNvPr id="16384" name="Straight Connector 16383">
            <a:extLst>
              <a:ext uri="{FF2B5EF4-FFF2-40B4-BE49-F238E27FC236}">
                <a16:creationId xmlns:a16="http://schemas.microsoft.com/office/drawing/2014/main" id="{B67317A0-CCBC-4D54-AFE6-5F9E52CDA330}"/>
              </a:ext>
            </a:extLst>
          </p:cNvPr>
          <p:cNvCxnSpPr>
            <a:cxnSpLocks/>
            <a:stCxn id="27658" idx="1"/>
          </p:cNvCxnSpPr>
          <p:nvPr/>
        </p:nvCxnSpPr>
        <p:spPr>
          <a:xfrm flipH="1" flipV="1">
            <a:off x="2730500" y="2817813"/>
            <a:ext cx="669925" cy="23495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7F6C8C-36B6-424E-95F4-42DFD2F18ABC}"/>
              </a:ext>
            </a:extLst>
          </p:cNvPr>
          <p:cNvCxnSpPr>
            <a:cxnSpLocks/>
            <a:endCxn id="8" idx="2"/>
          </p:cNvCxnSpPr>
          <p:nvPr/>
        </p:nvCxnSpPr>
        <p:spPr>
          <a:xfrm>
            <a:off x="4652963" y="3095625"/>
            <a:ext cx="1127125" cy="30163"/>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661" name="TextBox 16388">
            <a:extLst>
              <a:ext uri="{FF2B5EF4-FFF2-40B4-BE49-F238E27FC236}">
                <a16:creationId xmlns:a16="http://schemas.microsoft.com/office/drawing/2014/main" id="{09F271E3-37CE-4B15-ADFD-DA038763946D}"/>
              </a:ext>
            </a:extLst>
          </p:cNvPr>
          <p:cNvSpPr txBox="1">
            <a:spLocks noChangeArrowheads="1"/>
          </p:cNvSpPr>
          <p:nvPr/>
        </p:nvSpPr>
        <p:spPr bwMode="auto">
          <a:xfrm>
            <a:off x="604838" y="3387725"/>
            <a:ext cx="114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US" altLang="en-US" sz="1800" i="1">
                <a:solidFill>
                  <a:srgbClr val="FF0000"/>
                </a:solidFill>
                <a:latin typeface="Calibri" panose="020F0502020204030204" pitchFamily="34" charset="0"/>
              </a:rPr>
              <a:t>chromatid</a:t>
            </a:r>
            <a:endParaRPr lang="en-CA" altLang="en-US" sz="1800" i="1">
              <a:solidFill>
                <a:srgbClr val="FF0000"/>
              </a:solidFill>
              <a:latin typeface="Calibri" panose="020F0502020204030204" pitchFamily="34" charset="0"/>
            </a:endParaRPr>
          </a:p>
        </p:txBody>
      </p:sp>
      <p:cxnSp>
        <p:nvCxnSpPr>
          <p:cNvPr id="40" name="Straight Connector 39">
            <a:extLst>
              <a:ext uri="{FF2B5EF4-FFF2-40B4-BE49-F238E27FC236}">
                <a16:creationId xmlns:a16="http://schemas.microsoft.com/office/drawing/2014/main" id="{3D1A64C3-C050-420B-B277-11AD2AADA31E}"/>
              </a:ext>
            </a:extLst>
          </p:cNvPr>
          <p:cNvCxnSpPr>
            <a:cxnSpLocks/>
          </p:cNvCxnSpPr>
          <p:nvPr/>
        </p:nvCxnSpPr>
        <p:spPr>
          <a:xfrm flipV="1">
            <a:off x="1697038" y="3429000"/>
            <a:ext cx="263525" cy="131763"/>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663" name="TextBox 16390">
            <a:extLst>
              <a:ext uri="{FF2B5EF4-FFF2-40B4-BE49-F238E27FC236}">
                <a16:creationId xmlns:a16="http://schemas.microsoft.com/office/drawing/2014/main" id="{C3181379-9BAA-41A0-B3E0-66E7071C148F}"/>
              </a:ext>
            </a:extLst>
          </p:cNvPr>
          <p:cNvSpPr txBox="1">
            <a:spLocks noChangeArrowheads="1"/>
          </p:cNvSpPr>
          <p:nvPr/>
        </p:nvSpPr>
        <p:spPr bwMode="auto">
          <a:xfrm>
            <a:off x="5216525" y="2114550"/>
            <a:ext cx="178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US" altLang="en-US" sz="1800" i="1">
                <a:solidFill>
                  <a:srgbClr val="FF0000"/>
                </a:solidFill>
                <a:latin typeface="Calibri" panose="020F0502020204030204" pitchFamily="34" charset="0"/>
              </a:rPr>
              <a:t>sister chromatids</a:t>
            </a:r>
            <a:endParaRPr lang="en-CA" altLang="en-US" sz="1800" i="1">
              <a:solidFill>
                <a:srgbClr val="FF0000"/>
              </a:solidFill>
              <a:latin typeface="Calibri" panose="020F0502020204030204" pitchFamily="34" charset="0"/>
            </a:endParaRPr>
          </a:p>
        </p:txBody>
      </p:sp>
      <p:cxnSp>
        <p:nvCxnSpPr>
          <p:cNvPr id="44" name="Straight Connector 43">
            <a:extLst>
              <a:ext uri="{FF2B5EF4-FFF2-40B4-BE49-F238E27FC236}">
                <a16:creationId xmlns:a16="http://schemas.microsoft.com/office/drawing/2014/main" id="{51B941B5-51FB-4F8D-B309-9580F716892F}"/>
              </a:ext>
            </a:extLst>
          </p:cNvPr>
          <p:cNvCxnSpPr>
            <a:cxnSpLocks/>
          </p:cNvCxnSpPr>
          <p:nvPr/>
        </p:nvCxnSpPr>
        <p:spPr>
          <a:xfrm flipH="1">
            <a:off x="5765800" y="2443163"/>
            <a:ext cx="0" cy="22860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2548EB-5BFD-4024-B05D-674813DA3062}"/>
              </a:ext>
            </a:extLst>
          </p:cNvPr>
          <p:cNvCxnSpPr>
            <a:cxnSpLocks/>
          </p:cNvCxnSpPr>
          <p:nvPr/>
        </p:nvCxnSpPr>
        <p:spPr>
          <a:xfrm flipH="1">
            <a:off x="5995988" y="2449513"/>
            <a:ext cx="0" cy="230187"/>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666" name="TextBox 16392">
            <a:extLst>
              <a:ext uri="{FF2B5EF4-FFF2-40B4-BE49-F238E27FC236}">
                <a16:creationId xmlns:a16="http://schemas.microsoft.com/office/drawing/2014/main" id="{D6F9C92C-0658-4D84-A6E8-870065BDF11B}"/>
              </a:ext>
            </a:extLst>
          </p:cNvPr>
          <p:cNvSpPr txBox="1">
            <a:spLocks noChangeArrowheads="1"/>
          </p:cNvSpPr>
          <p:nvPr/>
        </p:nvSpPr>
        <p:spPr bwMode="auto">
          <a:xfrm>
            <a:off x="5984875" y="3814763"/>
            <a:ext cx="1782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US" altLang="en-US" sz="1800" i="1">
                <a:solidFill>
                  <a:srgbClr val="FF0000"/>
                </a:solidFill>
                <a:latin typeface="Calibri" panose="020F0502020204030204" pitchFamily="34" charset="0"/>
              </a:rPr>
              <a:t>sister chromatids</a:t>
            </a:r>
            <a:endParaRPr lang="en-CA" altLang="en-US" sz="1800" i="1">
              <a:solidFill>
                <a:srgbClr val="FF0000"/>
              </a:solidFill>
              <a:latin typeface="Calibri" panose="020F0502020204030204" pitchFamily="34" charset="0"/>
            </a:endParaRPr>
          </a:p>
        </p:txBody>
      </p:sp>
      <p:cxnSp>
        <p:nvCxnSpPr>
          <p:cNvPr id="49" name="Straight Connector 48">
            <a:extLst>
              <a:ext uri="{FF2B5EF4-FFF2-40B4-BE49-F238E27FC236}">
                <a16:creationId xmlns:a16="http://schemas.microsoft.com/office/drawing/2014/main" id="{CD56BDCA-6839-4879-BEA3-3C9EEB3A6D20}"/>
              </a:ext>
            </a:extLst>
          </p:cNvPr>
          <p:cNvCxnSpPr>
            <a:cxnSpLocks/>
          </p:cNvCxnSpPr>
          <p:nvPr/>
        </p:nvCxnSpPr>
        <p:spPr>
          <a:xfrm flipH="1" flipV="1">
            <a:off x="6486525" y="3667125"/>
            <a:ext cx="6350" cy="21590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A5DE63-C408-483E-9467-BA41E07E1852}"/>
              </a:ext>
            </a:extLst>
          </p:cNvPr>
          <p:cNvCxnSpPr>
            <a:cxnSpLocks/>
          </p:cNvCxnSpPr>
          <p:nvPr/>
        </p:nvCxnSpPr>
        <p:spPr>
          <a:xfrm flipH="1" flipV="1">
            <a:off x="6683375" y="3663950"/>
            <a:ext cx="6350" cy="21590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669" name="TextBox 16396">
            <a:extLst>
              <a:ext uri="{FF2B5EF4-FFF2-40B4-BE49-F238E27FC236}">
                <a16:creationId xmlns:a16="http://schemas.microsoft.com/office/drawing/2014/main" id="{CB600120-5917-406D-AA95-51CDDE45D919}"/>
              </a:ext>
            </a:extLst>
          </p:cNvPr>
          <p:cNvSpPr txBox="1">
            <a:spLocks noChangeArrowheads="1"/>
          </p:cNvSpPr>
          <p:nvPr/>
        </p:nvSpPr>
        <p:spPr bwMode="auto">
          <a:xfrm>
            <a:off x="1844675" y="4167188"/>
            <a:ext cx="7100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US" altLang="en-US" sz="1200" i="1">
                <a:solidFill>
                  <a:srgbClr val="FF0000"/>
                </a:solidFill>
                <a:latin typeface="Calibri" panose="020F0502020204030204" pitchFamily="34" charset="0"/>
              </a:rPr>
              <a:t>In a replicated chromosome, the two copies need to be identical sister chromatids. This picture uses </a:t>
            </a:r>
            <a:br>
              <a:rPr lang="en-US" altLang="en-US" sz="1200" i="1">
                <a:solidFill>
                  <a:srgbClr val="FF0000"/>
                </a:solidFill>
                <a:latin typeface="Calibri" panose="020F0502020204030204" pitchFamily="34" charset="0"/>
              </a:rPr>
            </a:br>
            <a:r>
              <a:rPr lang="en-US" altLang="en-US" sz="1200" i="1">
                <a:solidFill>
                  <a:srgbClr val="FF0000"/>
                </a:solidFill>
                <a:latin typeface="Calibri" panose="020F0502020204030204" pitchFamily="34" charset="0"/>
              </a:rPr>
              <a:t>different colours for the copies, suggesting that they are homologous, which makes no sense. If they are</a:t>
            </a:r>
            <a:br>
              <a:rPr lang="en-US" altLang="en-US" sz="1200" i="1">
                <a:solidFill>
                  <a:srgbClr val="FF0000"/>
                </a:solidFill>
                <a:latin typeface="Calibri" panose="020F0502020204030204" pitchFamily="34" charset="0"/>
              </a:rPr>
            </a:br>
            <a:r>
              <a:rPr lang="en-US" altLang="en-US" sz="1200" i="1">
                <a:solidFill>
                  <a:srgbClr val="FF0000"/>
                </a:solidFill>
                <a:latin typeface="Calibri" panose="020F0502020204030204" pitchFamily="34" charset="0"/>
              </a:rPr>
              <a:t>connected with a centromere, they must have the same DNA sequence…same colour, same length, same genes. </a:t>
            </a:r>
            <a:endParaRPr lang="en-CA" altLang="en-US" sz="1200" i="1">
              <a:solidFill>
                <a:srgbClr val="FF0000"/>
              </a:solidFill>
              <a:latin typeface="Calibri" panose="020F0502020204030204" pitchFamily="34" charset="0"/>
            </a:endParaRPr>
          </a:p>
        </p:txBody>
      </p:sp>
      <p:sp>
        <p:nvSpPr>
          <p:cNvPr id="27670" name="TextBox 16397">
            <a:extLst>
              <a:ext uri="{FF2B5EF4-FFF2-40B4-BE49-F238E27FC236}">
                <a16:creationId xmlns:a16="http://schemas.microsoft.com/office/drawing/2014/main" id="{5911655A-F615-4B41-83C1-0BCDBC6BD9A0}"/>
              </a:ext>
            </a:extLst>
          </p:cNvPr>
          <p:cNvSpPr txBox="1">
            <a:spLocks noChangeArrowheads="1"/>
          </p:cNvSpPr>
          <p:nvPr/>
        </p:nvSpPr>
        <p:spPr bwMode="auto">
          <a:xfrm>
            <a:off x="628650" y="5376863"/>
            <a:ext cx="83169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a:defRPr>
            </a:lvl9pPr>
          </a:lstStyle>
          <a:p>
            <a:pPr>
              <a:lnSpc>
                <a:spcPct val="100000"/>
              </a:lnSpc>
              <a:spcBef>
                <a:spcPct val="0"/>
              </a:spcBef>
              <a:buFontTx/>
              <a:buNone/>
            </a:pPr>
            <a:r>
              <a:rPr lang="en-US" altLang="en-US" sz="1200" i="1">
                <a:solidFill>
                  <a:srgbClr val="FF0000"/>
                </a:solidFill>
                <a:latin typeface="Calibri" panose="020F0502020204030204" pitchFamily="34" charset="0"/>
              </a:rPr>
              <a:t>Answers will vary.</a:t>
            </a:r>
          </a:p>
          <a:p>
            <a:pPr>
              <a:lnSpc>
                <a:spcPct val="100000"/>
              </a:lnSpc>
              <a:spcBef>
                <a:spcPct val="0"/>
              </a:spcBef>
              <a:buFontTx/>
              <a:buNone/>
            </a:pPr>
            <a:r>
              <a:rPr lang="en-US" altLang="en-US" sz="1200" i="1">
                <a:solidFill>
                  <a:srgbClr val="FF0000"/>
                </a:solidFill>
                <a:latin typeface="Calibri" panose="020F0502020204030204" pitchFamily="34" charset="0"/>
              </a:rPr>
              <a:t>Homologous chromosomes are a pair of chromosomes (two centromeres). They are very similar but their DNA sequences are not identical. They contain important differences that affect biodiversity (e.g. why your siblings look different). </a:t>
            </a:r>
          </a:p>
          <a:p>
            <a:pPr>
              <a:lnSpc>
                <a:spcPct val="100000"/>
              </a:lnSpc>
              <a:spcBef>
                <a:spcPct val="0"/>
              </a:spcBef>
              <a:buFontTx/>
              <a:buNone/>
            </a:pPr>
            <a:r>
              <a:rPr lang="en-US" altLang="en-US" sz="1200" i="1">
                <a:solidFill>
                  <a:srgbClr val="FF0000"/>
                </a:solidFill>
                <a:latin typeface="Calibri" panose="020F0502020204030204" pitchFamily="34" charset="0"/>
              </a:rPr>
              <a:t>They make up a single replicated chromosome (one centromere). Sister chromatids have identical DNA sequences. During mitosis, sister chromatids split and form two identical chromosomes…one for each of the identical daughter cells. </a:t>
            </a:r>
            <a:endParaRPr lang="en-CA" altLang="en-US" sz="1200" i="1">
              <a:solidFill>
                <a:srgbClr val="FF0000"/>
              </a:solidFill>
              <a:latin typeface="Calibri" panose="020F0502020204030204" pitchFamily="34" charset="0"/>
            </a:endParaRPr>
          </a:p>
        </p:txBody>
      </p:sp>
    </p:spTree>
    <p:extLst>
      <p:ext uri="{BB962C8B-B14F-4D97-AF65-F5344CB8AC3E}">
        <p14:creationId xmlns:p14="http://schemas.microsoft.com/office/powerpoint/2010/main" val="420760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Pause!</a:t>
            </a:r>
          </a:p>
        </p:txBody>
      </p:sp>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446213"/>
            <a:ext cx="7692404" cy="666672"/>
          </a:xfrm>
        </p:spPr>
        <p:txBody>
          <a:bodyPr/>
          <a:lstStyle/>
          <a:p>
            <a:pPr marL="0" indent="0">
              <a:buNone/>
            </a:pPr>
            <a:r>
              <a:rPr lang="en-US" altLang="en-US" dirty="0">
                <a:latin typeface="Times New Roman Regular"/>
              </a:rPr>
              <a:t>Make sure you have the following words in your notes, and are able to define, differentiate, and identify them.</a:t>
            </a:r>
          </a:p>
          <a:p>
            <a:r>
              <a:rPr lang="en-US" altLang="en-US" dirty="0">
                <a:latin typeface="Times New Roman Regular"/>
              </a:rPr>
              <a:t>DNA</a:t>
            </a:r>
          </a:p>
          <a:p>
            <a:r>
              <a:rPr lang="en-US" altLang="en-US" dirty="0">
                <a:latin typeface="Times New Roman Regular"/>
              </a:rPr>
              <a:t>Chromatin</a:t>
            </a:r>
          </a:p>
          <a:p>
            <a:r>
              <a:rPr lang="en-US" altLang="en-US" dirty="0">
                <a:latin typeface="Times New Roman Regular"/>
              </a:rPr>
              <a:t>Chromatid </a:t>
            </a:r>
          </a:p>
          <a:p>
            <a:r>
              <a:rPr lang="en-US" altLang="en-US" dirty="0">
                <a:latin typeface="Times New Roman Regular"/>
              </a:rPr>
              <a:t>Chromosome</a:t>
            </a:r>
          </a:p>
          <a:p>
            <a:r>
              <a:rPr lang="en-US" altLang="en-US" dirty="0">
                <a:latin typeface="Times New Roman Regular"/>
              </a:rPr>
              <a:t>Centromere </a:t>
            </a:r>
          </a:p>
          <a:p>
            <a:r>
              <a:rPr lang="en-US" altLang="en-US" dirty="0">
                <a:latin typeface="Times New Roman Regular"/>
              </a:rPr>
              <a:t>Homologous chromosome </a:t>
            </a:r>
          </a:p>
          <a:p>
            <a:r>
              <a:rPr lang="en-US" altLang="en-US" dirty="0">
                <a:latin typeface="Times New Roman Regular"/>
              </a:rPr>
              <a:t>Replicated chromosome</a:t>
            </a:r>
          </a:p>
          <a:p>
            <a:endParaRPr lang="en-US" altLang="en-US" dirty="0">
              <a:latin typeface="Times New Roman Regular"/>
            </a:endParaRPr>
          </a:p>
        </p:txBody>
      </p:sp>
    </p:spTree>
    <p:extLst>
      <p:ext uri="{BB962C8B-B14F-4D97-AF65-F5344CB8AC3E}">
        <p14:creationId xmlns:p14="http://schemas.microsoft.com/office/powerpoint/2010/main" val="59367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romosomes and Karyotypes">
            <a:hlinkClick r:id="" action="ppaction://media"/>
            <a:extLst>
              <a:ext uri="{FF2B5EF4-FFF2-40B4-BE49-F238E27FC236}">
                <a16:creationId xmlns:a16="http://schemas.microsoft.com/office/drawing/2014/main" id="{7EA4EE4E-6137-4ECC-BF50-E3146AA2A4A8}"/>
              </a:ext>
            </a:extLst>
          </p:cNvPr>
          <p:cNvPicPr>
            <a:picLocks noRot="1" noChangeAspect="1"/>
          </p:cNvPicPr>
          <p:nvPr>
            <a:videoFile r:link="rId1"/>
          </p:nvPr>
        </p:nvPicPr>
        <p:blipFill>
          <a:blip r:embed="rId3"/>
          <a:stretch>
            <a:fillRect/>
          </a:stretch>
        </p:blipFill>
        <p:spPr>
          <a:xfrm>
            <a:off x="-7892" y="855030"/>
            <a:ext cx="9151892" cy="5147939"/>
          </a:xfrm>
          <a:prstGeom prst="rect">
            <a:avLst/>
          </a:prstGeom>
        </p:spPr>
      </p:pic>
      <p:sp>
        <p:nvSpPr>
          <p:cNvPr id="4" name="TextBox 3">
            <a:extLst>
              <a:ext uri="{FF2B5EF4-FFF2-40B4-BE49-F238E27FC236}">
                <a16:creationId xmlns:a16="http://schemas.microsoft.com/office/drawing/2014/main" id="{58A64AEF-5C5C-4D18-82C7-DC116B4EF6C3}"/>
              </a:ext>
            </a:extLst>
          </p:cNvPr>
          <p:cNvSpPr txBox="1"/>
          <p:nvPr/>
        </p:nvSpPr>
        <p:spPr>
          <a:xfrm>
            <a:off x="139824" y="409242"/>
            <a:ext cx="6758126" cy="369332"/>
          </a:xfrm>
          <a:prstGeom prst="rect">
            <a:avLst/>
          </a:prstGeom>
          <a:noFill/>
        </p:spPr>
        <p:txBody>
          <a:bodyPr wrap="square">
            <a:spAutoFit/>
          </a:bodyPr>
          <a:lstStyle/>
          <a:p>
            <a:r>
              <a:rPr lang="en-CA" dirty="0">
                <a:hlinkClick r:id="rId4"/>
              </a:rPr>
              <a:t>https://www.youtube.com/watch?v=mBq1ULWJp_M</a:t>
            </a:r>
            <a:endParaRPr lang="en-CA" dirty="0"/>
          </a:p>
        </p:txBody>
      </p:sp>
    </p:spTree>
    <p:extLst>
      <p:ext uri="{BB962C8B-B14F-4D97-AF65-F5344CB8AC3E}">
        <p14:creationId xmlns:p14="http://schemas.microsoft.com/office/powerpoint/2010/main" val="20528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BA00-09F3-4F4A-8E98-340AC626C78F}"/>
              </a:ext>
            </a:extLst>
          </p:cNvPr>
          <p:cNvSpPr>
            <a:spLocks noGrp="1"/>
          </p:cNvSpPr>
          <p:nvPr>
            <p:ph type="title"/>
          </p:nvPr>
        </p:nvSpPr>
        <p:spPr/>
        <p:txBody>
          <a:bodyPr/>
          <a:lstStyle/>
          <a:p>
            <a:r>
              <a:rPr lang="en-CA" dirty="0"/>
              <a:t>Meiosis</a:t>
            </a:r>
          </a:p>
        </p:txBody>
      </p:sp>
      <p:sp>
        <p:nvSpPr>
          <p:cNvPr id="3" name="Text Placeholder 2">
            <a:extLst>
              <a:ext uri="{FF2B5EF4-FFF2-40B4-BE49-F238E27FC236}">
                <a16:creationId xmlns:a16="http://schemas.microsoft.com/office/drawing/2014/main" id="{E62074E6-8B1A-48D9-936B-07F357A6164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03606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9FDA66F5-290A-4317-858C-8338131AC50D}"/>
              </a:ext>
            </a:extLst>
          </p:cNvPr>
          <p:cNvSpPr>
            <a:spLocks noGrp="1"/>
          </p:cNvSpPr>
          <p:nvPr>
            <p:ph type="title"/>
          </p:nvPr>
        </p:nvSpPr>
        <p:spPr>
          <a:xfrm>
            <a:off x="628650" y="503238"/>
            <a:ext cx="7886700" cy="846137"/>
          </a:xfrm>
        </p:spPr>
        <p:txBody>
          <a:bodyPr/>
          <a:lstStyle/>
          <a:p>
            <a:pPr algn="ctr"/>
            <a:r>
              <a:rPr lang="en-US" altLang="en-US" sz="2400" dirty="0">
                <a:latin typeface="Arial Bold" panose="020B0704020202020204" pitchFamily="34" charset="0"/>
              </a:rPr>
              <a:t>Number of Chromosomes in Cells: </a:t>
            </a:r>
            <a:br>
              <a:rPr lang="en-US" altLang="en-US" sz="2400" dirty="0">
                <a:latin typeface="Arial Bold" panose="020B0704020202020204" pitchFamily="34" charset="0"/>
              </a:rPr>
            </a:br>
            <a:r>
              <a:rPr lang="en-US" altLang="en-US" sz="2400" dirty="0">
                <a:latin typeface="Arial Bold" panose="020B0704020202020204" pitchFamily="34" charset="0"/>
              </a:rPr>
              <a:t>Haploid and Diploid (continued) (RECAP)</a:t>
            </a:r>
          </a:p>
        </p:txBody>
      </p:sp>
      <p:pic>
        <p:nvPicPr>
          <p:cNvPr id="16387" name="Picture 3">
            <a:extLst>
              <a:ext uri="{FF2B5EF4-FFF2-40B4-BE49-F238E27FC236}">
                <a16:creationId xmlns:a16="http://schemas.microsoft.com/office/drawing/2014/main" id="{E41149BA-0CD1-425D-B3FE-BC81CD8FB9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816100"/>
            <a:ext cx="74517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a:extLst>
              <a:ext uri="{FF2B5EF4-FFF2-40B4-BE49-F238E27FC236}">
                <a16:creationId xmlns:a16="http://schemas.microsoft.com/office/drawing/2014/main" id="{BBC89340-A215-41EF-8499-5D4083A3AB17}"/>
              </a:ext>
            </a:extLst>
          </p:cNvPr>
          <p:cNvSpPr txBox="1">
            <a:spLocks noChangeArrowheads="1"/>
          </p:cNvSpPr>
          <p:nvPr/>
        </p:nvSpPr>
        <p:spPr bwMode="auto">
          <a:xfrm>
            <a:off x="293688" y="1489075"/>
            <a:ext cx="2436812" cy="10779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1.19: When haploid gametes combine together, they form the diploid zygote.</a:t>
            </a:r>
          </a:p>
        </p:txBody>
      </p:sp>
      <p:sp>
        <p:nvSpPr>
          <p:cNvPr id="16386" name="Content Placeholder 2">
            <a:extLst>
              <a:ext uri="{FF2B5EF4-FFF2-40B4-BE49-F238E27FC236}">
                <a16:creationId xmlns:a16="http://schemas.microsoft.com/office/drawing/2014/main" id="{0AD79C35-C837-42E0-99E9-F727D3E0730D}"/>
              </a:ext>
            </a:extLst>
          </p:cNvPr>
          <p:cNvSpPr>
            <a:spLocks noGrp="1"/>
          </p:cNvSpPr>
          <p:nvPr>
            <p:ph idx="1"/>
          </p:nvPr>
        </p:nvSpPr>
        <p:spPr>
          <a:xfrm>
            <a:off x="1196150" y="5969000"/>
            <a:ext cx="6764400" cy="466725"/>
          </a:xfrm>
          <a:custGeom>
            <a:avLst/>
            <a:gdLst>
              <a:gd name="connsiteX0" fmla="*/ 0 w 6764400"/>
              <a:gd name="connsiteY0" fmla="*/ 0 h 466725"/>
              <a:gd name="connsiteX1" fmla="*/ 676440 w 6764400"/>
              <a:gd name="connsiteY1" fmla="*/ 0 h 466725"/>
              <a:gd name="connsiteX2" fmla="*/ 1217592 w 6764400"/>
              <a:gd name="connsiteY2" fmla="*/ 0 h 466725"/>
              <a:gd name="connsiteX3" fmla="*/ 1826388 w 6764400"/>
              <a:gd name="connsiteY3" fmla="*/ 0 h 466725"/>
              <a:gd name="connsiteX4" fmla="*/ 2367540 w 6764400"/>
              <a:gd name="connsiteY4" fmla="*/ 0 h 466725"/>
              <a:gd name="connsiteX5" fmla="*/ 2976336 w 6764400"/>
              <a:gd name="connsiteY5" fmla="*/ 0 h 466725"/>
              <a:gd name="connsiteX6" fmla="*/ 3720420 w 6764400"/>
              <a:gd name="connsiteY6" fmla="*/ 0 h 466725"/>
              <a:gd name="connsiteX7" fmla="*/ 4532148 w 6764400"/>
              <a:gd name="connsiteY7" fmla="*/ 0 h 466725"/>
              <a:gd name="connsiteX8" fmla="*/ 5343876 w 6764400"/>
              <a:gd name="connsiteY8" fmla="*/ 0 h 466725"/>
              <a:gd name="connsiteX9" fmla="*/ 5952672 w 6764400"/>
              <a:gd name="connsiteY9" fmla="*/ 0 h 466725"/>
              <a:gd name="connsiteX10" fmla="*/ 6764400 w 6764400"/>
              <a:gd name="connsiteY10" fmla="*/ 0 h 466725"/>
              <a:gd name="connsiteX11" fmla="*/ 6764400 w 6764400"/>
              <a:gd name="connsiteY11" fmla="*/ 466725 h 466725"/>
              <a:gd name="connsiteX12" fmla="*/ 6087960 w 6764400"/>
              <a:gd name="connsiteY12" fmla="*/ 466725 h 466725"/>
              <a:gd name="connsiteX13" fmla="*/ 5614452 w 6764400"/>
              <a:gd name="connsiteY13" fmla="*/ 466725 h 466725"/>
              <a:gd name="connsiteX14" fmla="*/ 4870368 w 6764400"/>
              <a:gd name="connsiteY14" fmla="*/ 466725 h 466725"/>
              <a:gd name="connsiteX15" fmla="*/ 4058640 w 6764400"/>
              <a:gd name="connsiteY15" fmla="*/ 466725 h 466725"/>
              <a:gd name="connsiteX16" fmla="*/ 3246912 w 6764400"/>
              <a:gd name="connsiteY16" fmla="*/ 466725 h 466725"/>
              <a:gd name="connsiteX17" fmla="*/ 2638116 w 6764400"/>
              <a:gd name="connsiteY17" fmla="*/ 466725 h 466725"/>
              <a:gd name="connsiteX18" fmla="*/ 1894032 w 6764400"/>
              <a:gd name="connsiteY18" fmla="*/ 466725 h 466725"/>
              <a:gd name="connsiteX19" fmla="*/ 1082304 w 6764400"/>
              <a:gd name="connsiteY19" fmla="*/ 466725 h 466725"/>
              <a:gd name="connsiteX20" fmla="*/ 0 w 6764400"/>
              <a:gd name="connsiteY20" fmla="*/ 466725 h 466725"/>
              <a:gd name="connsiteX21" fmla="*/ 0 w 6764400"/>
              <a:gd name="connsiteY21"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64400" h="466725" fill="none" extrusionOk="0">
                <a:moveTo>
                  <a:pt x="0" y="0"/>
                </a:moveTo>
                <a:cubicBezTo>
                  <a:pt x="184214" y="-25084"/>
                  <a:pt x="398874" y="27043"/>
                  <a:pt x="676440" y="0"/>
                </a:cubicBezTo>
                <a:cubicBezTo>
                  <a:pt x="954006" y="-27043"/>
                  <a:pt x="974820" y="-20420"/>
                  <a:pt x="1217592" y="0"/>
                </a:cubicBezTo>
                <a:cubicBezTo>
                  <a:pt x="1460364" y="20420"/>
                  <a:pt x="1582531" y="-19186"/>
                  <a:pt x="1826388" y="0"/>
                </a:cubicBezTo>
                <a:cubicBezTo>
                  <a:pt x="2070245" y="19186"/>
                  <a:pt x="2208687" y="-25754"/>
                  <a:pt x="2367540" y="0"/>
                </a:cubicBezTo>
                <a:cubicBezTo>
                  <a:pt x="2526393" y="25754"/>
                  <a:pt x="2737278" y="13370"/>
                  <a:pt x="2976336" y="0"/>
                </a:cubicBezTo>
                <a:cubicBezTo>
                  <a:pt x="3215394" y="-13370"/>
                  <a:pt x="3481200" y="-36706"/>
                  <a:pt x="3720420" y="0"/>
                </a:cubicBezTo>
                <a:cubicBezTo>
                  <a:pt x="3959640" y="36706"/>
                  <a:pt x="4272618" y="17200"/>
                  <a:pt x="4532148" y="0"/>
                </a:cubicBezTo>
                <a:cubicBezTo>
                  <a:pt x="4791678" y="-17200"/>
                  <a:pt x="5061959" y="916"/>
                  <a:pt x="5343876" y="0"/>
                </a:cubicBezTo>
                <a:cubicBezTo>
                  <a:pt x="5625793" y="-916"/>
                  <a:pt x="5809748" y="29347"/>
                  <a:pt x="5952672" y="0"/>
                </a:cubicBezTo>
                <a:cubicBezTo>
                  <a:pt x="6095596" y="-29347"/>
                  <a:pt x="6530526" y="23191"/>
                  <a:pt x="6764400" y="0"/>
                </a:cubicBezTo>
                <a:cubicBezTo>
                  <a:pt x="6743723" y="228234"/>
                  <a:pt x="6750751" y="284774"/>
                  <a:pt x="6764400" y="466725"/>
                </a:cubicBezTo>
                <a:cubicBezTo>
                  <a:pt x="6613515" y="488788"/>
                  <a:pt x="6253413" y="456319"/>
                  <a:pt x="6087960" y="466725"/>
                </a:cubicBezTo>
                <a:cubicBezTo>
                  <a:pt x="5922507" y="477131"/>
                  <a:pt x="5752213" y="450826"/>
                  <a:pt x="5614452" y="466725"/>
                </a:cubicBezTo>
                <a:cubicBezTo>
                  <a:pt x="5476691" y="482624"/>
                  <a:pt x="5055421" y="493935"/>
                  <a:pt x="4870368" y="466725"/>
                </a:cubicBezTo>
                <a:cubicBezTo>
                  <a:pt x="4685315" y="439515"/>
                  <a:pt x="4440489" y="450891"/>
                  <a:pt x="4058640" y="466725"/>
                </a:cubicBezTo>
                <a:cubicBezTo>
                  <a:pt x="3676791" y="482559"/>
                  <a:pt x="3541403" y="502097"/>
                  <a:pt x="3246912" y="466725"/>
                </a:cubicBezTo>
                <a:cubicBezTo>
                  <a:pt x="2952421" y="431353"/>
                  <a:pt x="2832723" y="459744"/>
                  <a:pt x="2638116" y="466725"/>
                </a:cubicBezTo>
                <a:cubicBezTo>
                  <a:pt x="2443509" y="473706"/>
                  <a:pt x="2126447" y="454699"/>
                  <a:pt x="1894032" y="466725"/>
                </a:cubicBezTo>
                <a:cubicBezTo>
                  <a:pt x="1661617" y="478751"/>
                  <a:pt x="1448212" y="457093"/>
                  <a:pt x="1082304" y="466725"/>
                </a:cubicBezTo>
                <a:cubicBezTo>
                  <a:pt x="716396" y="476357"/>
                  <a:pt x="515600" y="431474"/>
                  <a:pt x="0" y="466725"/>
                </a:cubicBezTo>
                <a:cubicBezTo>
                  <a:pt x="12134" y="308023"/>
                  <a:pt x="-22350" y="148667"/>
                  <a:pt x="0" y="0"/>
                </a:cubicBezTo>
                <a:close/>
              </a:path>
              <a:path w="6764400" h="466725" stroke="0" extrusionOk="0">
                <a:moveTo>
                  <a:pt x="0" y="0"/>
                </a:moveTo>
                <a:cubicBezTo>
                  <a:pt x="182178" y="-19576"/>
                  <a:pt x="353282" y="-10030"/>
                  <a:pt x="541152" y="0"/>
                </a:cubicBezTo>
                <a:cubicBezTo>
                  <a:pt x="729022" y="10030"/>
                  <a:pt x="852441" y="20694"/>
                  <a:pt x="1082304" y="0"/>
                </a:cubicBezTo>
                <a:cubicBezTo>
                  <a:pt x="1312167" y="-20694"/>
                  <a:pt x="1579431" y="-4540"/>
                  <a:pt x="1894032" y="0"/>
                </a:cubicBezTo>
                <a:cubicBezTo>
                  <a:pt x="2208633" y="4540"/>
                  <a:pt x="2511265" y="107"/>
                  <a:pt x="2705760" y="0"/>
                </a:cubicBezTo>
                <a:cubicBezTo>
                  <a:pt x="2900255" y="-107"/>
                  <a:pt x="3027298" y="-11881"/>
                  <a:pt x="3179268" y="0"/>
                </a:cubicBezTo>
                <a:cubicBezTo>
                  <a:pt x="3331238" y="11881"/>
                  <a:pt x="3452513" y="18405"/>
                  <a:pt x="3720420" y="0"/>
                </a:cubicBezTo>
                <a:cubicBezTo>
                  <a:pt x="3988327" y="-18405"/>
                  <a:pt x="4135506" y="6980"/>
                  <a:pt x="4532148" y="0"/>
                </a:cubicBezTo>
                <a:cubicBezTo>
                  <a:pt x="4928790" y="-6980"/>
                  <a:pt x="5029573" y="-16537"/>
                  <a:pt x="5276232" y="0"/>
                </a:cubicBezTo>
                <a:cubicBezTo>
                  <a:pt x="5522891" y="16537"/>
                  <a:pt x="5803017" y="37904"/>
                  <a:pt x="6087960" y="0"/>
                </a:cubicBezTo>
                <a:cubicBezTo>
                  <a:pt x="6372903" y="-37904"/>
                  <a:pt x="6442526" y="2857"/>
                  <a:pt x="6764400" y="0"/>
                </a:cubicBezTo>
                <a:cubicBezTo>
                  <a:pt x="6751791" y="172040"/>
                  <a:pt x="6754908" y="283305"/>
                  <a:pt x="6764400" y="466725"/>
                </a:cubicBezTo>
                <a:cubicBezTo>
                  <a:pt x="6601146" y="480284"/>
                  <a:pt x="6389717" y="487627"/>
                  <a:pt x="6223248" y="466725"/>
                </a:cubicBezTo>
                <a:cubicBezTo>
                  <a:pt x="6056779" y="445823"/>
                  <a:pt x="5856125" y="462419"/>
                  <a:pt x="5682096" y="466725"/>
                </a:cubicBezTo>
                <a:cubicBezTo>
                  <a:pt x="5508067" y="471031"/>
                  <a:pt x="5239654" y="455963"/>
                  <a:pt x="5005656" y="466725"/>
                </a:cubicBezTo>
                <a:cubicBezTo>
                  <a:pt x="4771658" y="477487"/>
                  <a:pt x="4574575" y="483370"/>
                  <a:pt x="4396860" y="466725"/>
                </a:cubicBezTo>
                <a:cubicBezTo>
                  <a:pt x="4219145" y="450080"/>
                  <a:pt x="3925150" y="458786"/>
                  <a:pt x="3720420" y="466725"/>
                </a:cubicBezTo>
                <a:cubicBezTo>
                  <a:pt x="3515690" y="474664"/>
                  <a:pt x="3330531" y="467394"/>
                  <a:pt x="3043980" y="466725"/>
                </a:cubicBezTo>
                <a:cubicBezTo>
                  <a:pt x="2757429" y="466056"/>
                  <a:pt x="2512477" y="456142"/>
                  <a:pt x="2367540" y="466725"/>
                </a:cubicBezTo>
                <a:cubicBezTo>
                  <a:pt x="2222603" y="477308"/>
                  <a:pt x="1796467" y="467807"/>
                  <a:pt x="1555812" y="466725"/>
                </a:cubicBezTo>
                <a:cubicBezTo>
                  <a:pt x="1315157" y="465643"/>
                  <a:pt x="1186426" y="469235"/>
                  <a:pt x="879372" y="466725"/>
                </a:cubicBezTo>
                <a:cubicBezTo>
                  <a:pt x="572318" y="464215"/>
                  <a:pt x="327639" y="440046"/>
                  <a:pt x="0" y="466725"/>
                </a:cubicBezTo>
                <a:cubicBezTo>
                  <a:pt x="-7664" y="314405"/>
                  <a:pt x="18987" y="138349"/>
                  <a:pt x="0" y="0"/>
                </a:cubicBezTo>
                <a:close/>
              </a:path>
            </a:pathLst>
          </a:custGeom>
          <a:solidFill>
            <a:srgbClr val="85DFFF"/>
          </a:solidFill>
          <a:ln w="28575">
            <a:solidFill>
              <a:srgbClr val="00B0F0"/>
            </a:solidFill>
            <a:extLst>
              <a:ext uri="{C807C97D-BFC1-408E-A445-0C87EB9F89A2}">
                <ask:lineSketchStyleProps xmlns:ask="http://schemas.microsoft.com/office/drawing/2018/sketchyshapes" sd="303642179">
                  <ask:type>
                    <ask:lineSketchFreehand/>
                  </ask:type>
                </ask:lineSketchStyleProps>
              </a:ext>
            </a:extLst>
          </a:ln>
        </p:spPr>
        <p:txBody>
          <a:bodyPr/>
          <a:lstStyle/>
          <a:p>
            <a:pPr marL="0" indent="0" algn="ctr">
              <a:buNone/>
            </a:pPr>
            <a:r>
              <a:rPr lang="en-US" altLang="en-US" sz="2400" dirty="0">
                <a:latin typeface="Times New Roman Regular"/>
              </a:rPr>
              <a:t>How do diploid organisms produce haploid gametes?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2B719EE6-9E3D-4164-9BAF-611C28B680EA}"/>
              </a:ext>
            </a:extLst>
          </p:cNvPr>
          <p:cNvSpPr>
            <a:spLocks noGrp="1"/>
          </p:cNvSpPr>
          <p:nvPr>
            <p:ph type="title"/>
          </p:nvPr>
        </p:nvSpPr>
        <p:spPr/>
        <p:txBody>
          <a:bodyPr/>
          <a:lstStyle/>
          <a:p>
            <a:pPr algn="ctr"/>
            <a:r>
              <a:rPr lang="en-US" altLang="en-US" sz="2800">
                <a:latin typeface="Arial Bold" panose="020B0704020202020204" pitchFamily="34" charset="0"/>
              </a:rPr>
              <a:t>Meiosis Produces Unique Gametes</a:t>
            </a:r>
          </a:p>
        </p:txBody>
      </p:sp>
      <p:sp>
        <p:nvSpPr>
          <p:cNvPr id="3" name="Content Placeholder 2">
            <a:extLst>
              <a:ext uri="{FF2B5EF4-FFF2-40B4-BE49-F238E27FC236}">
                <a16:creationId xmlns:a16="http://schemas.microsoft.com/office/drawing/2014/main" id="{2F5F6E52-C681-4B4B-8DE9-6BDE4EE0113C}"/>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US" dirty="0"/>
              <a:t>Cells that produce gametes undergo a type of cell division called </a:t>
            </a:r>
            <a:r>
              <a:rPr lang="en-US" i="1" dirty="0"/>
              <a:t>meiosis</a:t>
            </a:r>
          </a:p>
          <a:p>
            <a:pPr fontAlgn="auto">
              <a:spcAft>
                <a:spcPts val="0"/>
              </a:spcAft>
              <a:defRPr/>
            </a:pPr>
            <a:r>
              <a:rPr lang="en-US" b="1" dirty="0"/>
              <a:t>Meiosis</a:t>
            </a:r>
            <a:r>
              <a:rPr lang="en-US" dirty="0"/>
              <a:t>: a diploid cell divides twice to produce four haploid cells</a:t>
            </a:r>
          </a:p>
          <a:p>
            <a:pPr lvl="1" fontAlgn="auto">
              <a:spcAft>
                <a:spcPts val="0"/>
              </a:spcAft>
              <a:defRPr/>
            </a:pPr>
            <a:r>
              <a:rPr lang="en-US" dirty="0"/>
              <a:t>Meiosis I: separates homologous pairs to produce two haploid cells</a:t>
            </a:r>
          </a:p>
          <a:p>
            <a:pPr lvl="1" fontAlgn="auto">
              <a:spcAft>
                <a:spcPts val="0"/>
              </a:spcAft>
              <a:defRPr/>
            </a:pPr>
            <a:r>
              <a:rPr lang="en-US" dirty="0"/>
              <a:t>Meiosis II: separates sister chromatids to produce four haploid cells (looks similar to mitosis)</a:t>
            </a:r>
          </a:p>
          <a:p>
            <a:pPr marL="0" indent="0" fontAlgn="auto">
              <a:spcAft>
                <a:spcPts val="0"/>
              </a:spcAft>
              <a:buNone/>
              <a:defRPr/>
            </a:pPr>
            <a:r>
              <a:rPr lang="en-US" dirty="0"/>
              <a:t>Result: each gamete is unique; offspring produced by sexual reproduction are unique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840DD459-5734-4DB5-90C8-2531FD156D0B}"/>
              </a:ext>
            </a:extLst>
          </p:cNvPr>
          <p:cNvSpPr>
            <a:spLocks noGrp="1"/>
          </p:cNvSpPr>
          <p:nvPr>
            <p:ph type="title"/>
          </p:nvPr>
        </p:nvSpPr>
        <p:spPr/>
        <p:txBody>
          <a:bodyPr/>
          <a:lstStyle/>
          <a:p>
            <a:pPr algn="ctr"/>
            <a:r>
              <a:rPr lang="en-US" altLang="en-US" sz="2800">
                <a:latin typeface="Arial Bold" panose="020B0704020202020204" pitchFamily="34" charset="0"/>
              </a:rPr>
              <a:t>Meiosis: Prophase I</a:t>
            </a:r>
          </a:p>
        </p:txBody>
      </p:sp>
      <p:sp>
        <p:nvSpPr>
          <p:cNvPr id="20482" name="Content Placeholder 2">
            <a:extLst>
              <a:ext uri="{FF2B5EF4-FFF2-40B4-BE49-F238E27FC236}">
                <a16:creationId xmlns:a16="http://schemas.microsoft.com/office/drawing/2014/main" id="{4EA554AE-5931-4E1B-9D39-BCF0FA5E4FF2}"/>
              </a:ext>
            </a:extLst>
          </p:cNvPr>
          <p:cNvSpPr>
            <a:spLocks noGrp="1"/>
          </p:cNvSpPr>
          <p:nvPr>
            <p:ph idx="1"/>
          </p:nvPr>
        </p:nvSpPr>
        <p:spPr>
          <a:xfrm>
            <a:off x="628650" y="1825625"/>
            <a:ext cx="3548063" cy="4351338"/>
          </a:xfrm>
        </p:spPr>
        <p:txBody>
          <a:bodyPr/>
          <a:lstStyle/>
          <a:p>
            <a:r>
              <a:rPr lang="en-US" altLang="en-US" dirty="0">
                <a:latin typeface="Times New Roman Regular"/>
              </a:rPr>
              <a:t>Nuclear membrane begins to disappear</a:t>
            </a:r>
          </a:p>
          <a:p>
            <a:r>
              <a:rPr lang="en-US" altLang="en-US" dirty="0">
                <a:latin typeface="Times New Roman Regular"/>
              </a:rPr>
              <a:t>DNA condenses into duplicated chromosomes</a:t>
            </a:r>
          </a:p>
          <a:p>
            <a:r>
              <a:rPr lang="en-US" altLang="en-US" dirty="0">
                <a:latin typeface="Times New Roman Regular"/>
              </a:rPr>
              <a:t>Homologous chromosomes are paired</a:t>
            </a:r>
          </a:p>
        </p:txBody>
      </p:sp>
      <p:pic>
        <p:nvPicPr>
          <p:cNvPr id="20483" name="Picture 3">
            <a:extLst>
              <a:ext uri="{FF2B5EF4-FFF2-40B4-BE49-F238E27FC236}">
                <a16:creationId xmlns:a16="http://schemas.microsoft.com/office/drawing/2014/main" id="{07DFD67B-0F3F-42DC-9141-CBE12550F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1690688"/>
            <a:ext cx="40767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C38977B-B653-4F52-A87D-13E82E98520C}"/>
              </a:ext>
            </a:extLst>
          </p:cNvPr>
          <p:cNvSpPr>
            <a:spLocks noGrp="1"/>
          </p:cNvSpPr>
          <p:nvPr>
            <p:ph type="title"/>
          </p:nvPr>
        </p:nvSpPr>
        <p:spPr/>
        <p:txBody>
          <a:bodyPr/>
          <a:lstStyle/>
          <a:p>
            <a:pPr algn="ctr"/>
            <a:r>
              <a:rPr lang="en-US" altLang="en-US" sz="2800">
                <a:latin typeface="Arial Bold" panose="020B0704020202020204" pitchFamily="34" charset="0"/>
              </a:rPr>
              <a:t>Meiosis: Metaphase I</a:t>
            </a:r>
          </a:p>
        </p:txBody>
      </p:sp>
      <p:sp>
        <p:nvSpPr>
          <p:cNvPr id="22530" name="Content Placeholder 2">
            <a:extLst>
              <a:ext uri="{FF2B5EF4-FFF2-40B4-BE49-F238E27FC236}">
                <a16:creationId xmlns:a16="http://schemas.microsoft.com/office/drawing/2014/main" id="{60F8C5CF-1C04-4014-801E-675CEE71AF21}"/>
              </a:ext>
            </a:extLst>
          </p:cNvPr>
          <p:cNvSpPr>
            <a:spLocks noGrp="1"/>
          </p:cNvSpPr>
          <p:nvPr>
            <p:ph idx="1"/>
          </p:nvPr>
        </p:nvSpPr>
        <p:spPr>
          <a:xfrm>
            <a:off x="628650" y="1825625"/>
            <a:ext cx="3906838" cy="4351338"/>
          </a:xfrm>
        </p:spPr>
        <p:txBody>
          <a:bodyPr/>
          <a:lstStyle/>
          <a:p>
            <a:r>
              <a:rPr lang="en-US" altLang="en-US" dirty="0">
                <a:latin typeface="Times New Roman Regular"/>
              </a:rPr>
              <a:t>Spindle </a:t>
            </a:r>
            <a:r>
              <a:rPr lang="en-US" altLang="en-US" dirty="0" err="1">
                <a:latin typeface="Times New Roman Regular"/>
              </a:rPr>
              <a:t>fibres</a:t>
            </a:r>
            <a:r>
              <a:rPr lang="en-US" altLang="en-US" dirty="0">
                <a:latin typeface="Times New Roman Regular"/>
              </a:rPr>
              <a:t> guide chromosome movement</a:t>
            </a:r>
          </a:p>
          <a:p>
            <a:r>
              <a:rPr lang="en-US" altLang="en-US" dirty="0">
                <a:latin typeface="Times New Roman Regular"/>
              </a:rPr>
              <a:t>Homologous chromosome pairs line up along the middle of the cell</a:t>
            </a:r>
          </a:p>
        </p:txBody>
      </p:sp>
      <p:pic>
        <p:nvPicPr>
          <p:cNvPr id="22531" name="Picture 3">
            <a:extLst>
              <a:ext uri="{FF2B5EF4-FFF2-40B4-BE49-F238E27FC236}">
                <a16:creationId xmlns:a16="http://schemas.microsoft.com/office/drawing/2014/main" id="{E3D42732-33C4-482B-B2DA-E60DE3D2AB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1589088"/>
            <a:ext cx="39878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E9E767D-9A5D-4BEC-B462-162AB47F11A0}"/>
              </a:ext>
            </a:extLst>
          </p:cNvPr>
          <p:cNvSpPr>
            <a:spLocks noGrp="1"/>
          </p:cNvSpPr>
          <p:nvPr>
            <p:ph type="title"/>
          </p:nvPr>
        </p:nvSpPr>
        <p:spPr/>
        <p:txBody>
          <a:bodyPr/>
          <a:lstStyle/>
          <a:p>
            <a:pPr algn="ctr"/>
            <a:r>
              <a:rPr lang="en-US" altLang="en-US" sz="2800">
                <a:latin typeface="Arial Bold" panose="020B0704020202020204" pitchFamily="34" charset="0"/>
              </a:rPr>
              <a:t>Meiosis: Anaphase I</a:t>
            </a:r>
          </a:p>
        </p:txBody>
      </p:sp>
      <p:sp>
        <p:nvSpPr>
          <p:cNvPr id="24578" name="Content Placeholder 2">
            <a:extLst>
              <a:ext uri="{FF2B5EF4-FFF2-40B4-BE49-F238E27FC236}">
                <a16:creationId xmlns:a16="http://schemas.microsoft.com/office/drawing/2014/main" id="{269A34CE-9CF9-4E01-BE15-865B8B1B5E8B}"/>
              </a:ext>
            </a:extLst>
          </p:cNvPr>
          <p:cNvSpPr>
            <a:spLocks noGrp="1"/>
          </p:cNvSpPr>
          <p:nvPr>
            <p:ph idx="1"/>
          </p:nvPr>
        </p:nvSpPr>
        <p:spPr>
          <a:xfrm>
            <a:off x="628650" y="1825625"/>
            <a:ext cx="3695700" cy="4351338"/>
          </a:xfrm>
        </p:spPr>
        <p:txBody>
          <a:bodyPr/>
          <a:lstStyle/>
          <a:p>
            <a:r>
              <a:rPr lang="en-US" altLang="en-US" dirty="0">
                <a:latin typeface="Times New Roman Regular"/>
              </a:rPr>
              <a:t>Homologous chromosome pairs separate and go to each end of the cell</a:t>
            </a:r>
          </a:p>
        </p:txBody>
      </p:sp>
      <p:pic>
        <p:nvPicPr>
          <p:cNvPr id="24579" name="Picture 3">
            <a:extLst>
              <a:ext uri="{FF2B5EF4-FFF2-40B4-BE49-F238E27FC236}">
                <a16:creationId xmlns:a16="http://schemas.microsoft.com/office/drawing/2014/main" id="{8167F12A-D021-4160-B422-394BE8D08A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690688"/>
            <a:ext cx="4013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8136-E2CB-4F7D-8D25-FB5CE368C638}"/>
              </a:ext>
            </a:extLst>
          </p:cNvPr>
          <p:cNvSpPr>
            <a:spLocks noGrp="1"/>
          </p:cNvSpPr>
          <p:nvPr>
            <p:ph type="title"/>
          </p:nvPr>
        </p:nvSpPr>
        <p:spPr/>
        <p:txBody>
          <a:bodyPr rtlCol="0">
            <a:normAutofit fontScale="90000"/>
          </a:bodyPr>
          <a:lstStyle/>
          <a:p>
            <a:pPr algn="ctr" fontAlgn="auto">
              <a:spcAft>
                <a:spcPts val="0"/>
              </a:spcAft>
              <a:defRPr/>
            </a:pPr>
            <a:r>
              <a:rPr lang="en-US" sz="3200" dirty="0"/>
              <a:t>Concept 1: Male and female reproductive cells combine to produce a zygote.</a:t>
            </a:r>
          </a:p>
        </p:txBody>
      </p:sp>
      <p:sp>
        <p:nvSpPr>
          <p:cNvPr id="3" name="Content Placeholder 2">
            <a:extLst>
              <a:ext uri="{FF2B5EF4-FFF2-40B4-BE49-F238E27FC236}">
                <a16:creationId xmlns:a16="http://schemas.microsoft.com/office/drawing/2014/main" id="{7F4C26B4-33F3-4529-A0D4-3FB50DE33CBC}"/>
              </a:ext>
            </a:extLst>
          </p:cNvPr>
          <p:cNvSpPr>
            <a:spLocks noGrp="1"/>
          </p:cNvSpPr>
          <p:nvPr>
            <p:ph idx="1"/>
          </p:nvPr>
        </p:nvSpPr>
        <p:spPr>
          <a:xfrm>
            <a:off x="628650" y="1825625"/>
            <a:ext cx="5186811" cy="4351338"/>
          </a:xfrm>
        </p:spPr>
        <p:txBody>
          <a:bodyPr rtlCol="0">
            <a:normAutofit/>
          </a:bodyPr>
          <a:lstStyle/>
          <a:p>
            <a:pPr marL="0" indent="0" fontAlgn="auto">
              <a:spcAft>
                <a:spcPts val="0"/>
              </a:spcAft>
              <a:buFont typeface="Arial" panose="020B0604020202020204" pitchFamily="34" charset="0"/>
              <a:buNone/>
              <a:defRPr/>
            </a:pPr>
            <a:r>
              <a:rPr lang="en-US" sz="2400" dirty="0"/>
              <a:t>Animals and many other living things reproduce sexually</a:t>
            </a:r>
          </a:p>
          <a:p>
            <a:pPr fontAlgn="auto">
              <a:spcAft>
                <a:spcPts val="0"/>
              </a:spcAft>
              <a:defRPr/>
            </a:pPr>
            <a:r>
              <a:rPr lang="en-US" sz="2400" dirty="0"/>
              <a:t>Half of an offspring’s DNA is from the female parent</a:t>
            </a:r>
          </a:p>
          <a:p>
            <a:pPr fontAlgn="auto">
              <a:spcAft>
                <a:spcPts val="0"/>
              </a:spcAft>
              <a:defRPr/>
            </a:pPr>
            <a:r>
              <a:rPr lang="en-US" sz="2400" dirty="0"/>
              <a:t>Other half is from the male parent</a:t>
            </a:r>
          </a:p>
          <a:p>
            <a:pPr lvl="1" fontAlgn="auto">
              <a:spcAft>
                <a:spcPts val="0"/>
              </a:spcAft>
              <a:defRPr/>
            </a:pPr>
            <a:endParaRPr lang="en-US" sz="2000" dirty="0"/>
          </a:p>
          <a:p>
            <a:pPr lvl="1" fontAlgn="auto">
              <a:spcAft>
                <a:spcPts val="0"/>
              </a:spcAft>
              <a:defRPr/>
            </a:pPr>
            <a:endParaRPr lang="en-US" sz="2000" dirty="0"/>
          </a:p>
        </p:txBody>
      </p:sp>
      <p:pic>
        <p:nvPicPr>
          <p:cNvPr id="5123" name="Picture 3">
            <a:extLst>
              <a:ext uri="{FF2B5EF4-FFF2-40B4-BE49-F238E27FC236}">
                <a16:creationId xmlns:a16="http://schemas.microsoft.com/office/drawing/2014/main" id="{77658070-49A9-4AE7-98D6-D4B2EEC14C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3771136"/>
            <a:ext cx="54229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a:extLst>
              <a:ext uri="{FF2B5EF4-FFF2-40B4-BE49-F238E27FC236}">
                <a16:creationId xmlns:a16="http://schemas.microsoft.com/office/drawing/2014/main" id="{47DB0850-776C-440F-87CB-E69B74281616}"/>
              </a:ext>
            </a:extLst>
          </p:cNvPr>
          <p:cNvSpPr txBox="1">
            <a:spLocks noChangeArrowheads="1"/>
          </p:cNvSpPr>
          <p:nvPr/>
        </p:nvSpPr>
        <p:spPr bwMode="auto">
          <a:xfrm>
            <a:off x="392560" y="4114860"/>
            <a:ext cx="3265039" cy="206210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Arial" panose="020B0604020202020204" pitchFamily="34" charset="0"/>
                <a:cs typeface="Arial" panose="020B0604020202020204" pitchFamily="34" charset="0"/>
              </a:rPr>
              <a:t>Figure 1.14: In sexual reproduction, each of the two parents contributes  characteristics to the offspring. What do you think the male and female parents of this litter might look like? What is your reasoning?</a:t>
            </a:r>
          </a:p>
        </p:txBody>
      </p:sp>
      <p:pic>
        <p:nvPicPr>
          <p:cNvPr id="4" name="Picture 3">
            <a:extLst>
              <a:ext uri="{FF2B5EF4-FFF2-40B4-BE49-F238E27FC236}">
                <a16:creationId xmlns:a16="http://schemas.microsoft.com/office/drawing/2014/main" id="{B3F87460-605A-41B6-B7D9-9CC950476766}"/>
              </a:ext>
            </a:extLst>
          </p:cNvPr>
          <p:cNvPicPr>
            <a:picLocks noChangeAspect="1"/>
          </p:cNvPicPr>
          <p:nvPr/>
        </p:nvPicPr>
        <p:blipFill rotWithShape="1">
          <a:blip r:embed="rId3">
            <a:extLst>
              <a:ext uri="{28A0092B-C50C-407E-A947-70E740481C1C}">
                <a14:useLocalDpi xmlns:a14="http://schemas.microsoft.com/office/drawing/2010/main" val="0"/>
              </a:ext>
            </a:extLst>
          </a:blip>
          <a:srcRect t="49971"/>
          <a:stretch/>
        </p:blipFill>
        <p:spPr bwMode="auto">
          <a:xfrm>
            <a:off x="5973763" y="1742706"/>
            <a:ext cx="2600570" cy="179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EB71589-1B74-4E70-93E3-67B6EEBEB967}"/>
              </a:ext>
            </a:extLst>
          </p:cNvPr>
          <p:cNvSpPr>
            <a:spLocks noGrp="1"/>
          </p:cNvSpPr>
          <p:nvPr>
            <p:ph type="title"/>
          </p:nvPr>
        </p:nvSpPr>
        <p:spPr/>
        <p:txBody>
          <a:bodyPr/>
          <a:lstStyle/>
          <a:p>
            <a:pPr algn="ctr"/>
            <a:r>
              <a:rPr lang="en-US" altLang="en-US" sz="2800" dirty="0">
                <a:latin typeface="Arial Bold" panose="020B0704020202020204" pitchFamily="34" charset="0"/>
              </a:rPr>
              <a:t>Meiosis: Telophase I</a:t>
            </a:r>
          </a:p>
        </p:txBody>
      </p:sp>
      <p:sp>
        <p:nvSpPr>
          <p:cNvPr id="26626" name="Content Placeholder 2">
            <a:extLst>
              <a:ext uri="{FF2B5EF4-FFF2-40B4-BE49-F238E27FC236}">
                <a16:creationId xmlns:a16="http://schemas.microsoft.com/office/drawing/2014/main" id="{C89013E4-9E7E-44C2-9ECF-7CC438286218}"/>
              </a:ext>
            </a:extLst>
          </p:cNvPr>
          <p:cNvSpPr>
            <a:spLocks noGrp="1"/>
          </p:cNvSpPr>
          <p:nvPr>
            <p:ph idx="1"/>
          </p:nvPr>
        </p:nvSpPr>
        <p:spPr>
          <a:xfrm>
            <a:off x="628650" y="1825625"/>
            <a:ext cx="3956050" cy="4351338"/>
          </a:xfrm>
        </p:spPr>
        <p:txBody>
          <a:bodyPr/>
          <a:lstStyle/>
          <a:p>
            <a:r>
              <a:rPr lang="en-US" altLang="en-US" dirty="0">
                <a:latin typeface="Times New Roman Regular"/>
              </a:rPr>
              <a:t>Two nuclei form</a:t>
            </a:r>
          </a:p>
          <a:p>
            <a:r>
              <a:rPr lang="en-US" altLang="en-US" dirty="0">
                <a:latin typeface="Times New Roman Regular"/>
              </a:rPr>
              <a:t>Each nucleus contains one set of chromosomes (haploid)</a:t>
            </a:r>
          </a:p>
          <a:p>
            <a:r>
              <a:rPr lang="en-US" altLang="en-US" dirty="0">
                <a:latin typeface="Times New Roman Regular"/>
              </a:rPr>
              <a:t>Cell divides, forming two cells</a:t>
            </a:r>
          </a:p>
        </p:txBody>
      </p:sp>
      <p:pic>
        <p:nvPicPr>
          <p:cNvPr id="26627" name="Picture 3">
            <a:extLst>
              <a:ext uri="{FF2B5EF4-FFF2-40B4-BE49-F238E27FC236}">
                <a16:creationId xmlns:a16="http://schemas.microsoft.com/office/drawing/2014/main" id="{4840AEBD-4445-4A32-B0C1-00B6E123EC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1439863"/>
            <a:ext cx="27082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D88D32B5-BB02-487D-AEAF-A5332A74F740}"/>
              </a:ext>
            </a:extLst>
          </p:cNvPr>
          <p:cNvSpPr>
            <a:spLocks noGrp="1"/>
          </p:cNvSpPr>
          <p:nvPr>
            <p:ph type="title"/>
          </p:nvPr>
        </p:nvSpPr>
        <p:spPr>
          <a:xfrm>
            <a:off x="628650" y="365125"/>
            <a:ext cx="7886700" cy="673100"/>
          </a:xfrm>
        </p:spPr>
        <p:txBody>
          <a:bodyPr/>
          <a:lstStyle/>
          <a:p>
            <a:pPr algn="ctr"/>
            <a:r>
              <a:rPr lang="en-US" altLang="en-US" sz="2800">
                <a:latin typeface="Arial Bold" panose="020B0704020202020204" pitchFamily="34" charset="0"/>
              </a:rPr>
              <a:t>Meiosis: Prophase II</a:t>
            </a:r>
          </a:p>
        </p:txBody>
      </p:sp>
      <p:sp>
        <p:nvSpPr>
          <p:cNvPr id="28674" name="Content Placeholder 2">
            <a:extLst>
              <a:ext uri="{FF2B5EF4-FFF2-40B4-BE49-F238E27FC236}">
                <a16:creationId xmlns:a16="http://schemas.microsoft.com/office/drawing/2014/main" id="{C4A02CD4-E397-4D8B-BF1D-C3566CC6980C}"/>
              </a:ext>
            </a:extLst>
          </p:cNvPr>
          <p:cNvSpPr>
            <a:spLocks noGrp="1"/>
          </p:cNvSpPr>
          <p:nvPr>
            <p:ph idx="1"/>
          </p:nvPr>
        </p:nvSpPr>
        <p:spPr>
          <a:xfrm>
            <a:off x="628650" y="1825625"/>
            <a:ext cx="4005263" cy="4351338"/>
          </a:xfrm>
        </p:spPr>
        <p:txBody>
          <a:bodyPr/>
          <a:lstStyle/>
          <a:p>
            <a:r>
              <a:rPr lang="en-US" altLang="en-US" dirty="0">
                <a:latin typeface="Times New Roman Regular"/>
              </a:rPr>
              <a:t>Nuclear membrane begins to disappear</a:t>
            </a:r>
          </a:p>
          <a:p>
            <a:r>
              <a:rPr lang="en-US" altLang="en-US" dirty="0">
                <a:latin typeface="Times New Roman Regular"/>
              </a:rPr>
              <a:t>DNA exists as chromosomes</a:t>
            </a:r>
          </a:p>
        </p:txBody>
      </p:sp>
      <p:pic>
        <p:nvPicPr>
          <p:cNvPr id="28675" name="Picture 3">
            <a:extLst>
              <a:ext uri="{FF2B5EF4-FFF2-40B4-BE49-F238E27FC236}">
                <a16:creationId xmlns:a16="http://schemas.microsoft.com/office/drawing/2014/main" id="{43620F3F-8E5D-4D5B-A97A-8483AE7D63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9088" y="1331913"/>
            <a:ext cx="2352675"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03DC7D3-DC3A-4E98-B885-11147D3BB9E9}"/>
              </a:ext>
            </a:extLst>
          </p:cNvPr>
          <p:cNvSpPr>
            <a:spLocks noGrp="1"/>
          </p:cNvSpPr>
          <p:nvPr>
            <p:ph type="title"/>
          </p:nvPr>
        </p:nvSpPr>
        <p:spPr>
          <a:xfrm>
            <a:off x="628650" y="365125"/>
            <a:ext cx="7886700" cy="623888"/>
          </a:xfrm>
        </p:spPr>
        <p:txBody>
          <a:bodyPr/>
          <a:lstStyle/>
          <a:p>
            <a:pPr algn="ctr"/>
            <a:r>
              <a:rPr lang="en-US" altLang="en-US" sz="2800">
                <a:latin typeface="Arial Bold" panose="020B0704020202020204" pitchFamily="34" charset="0"/>
              </a:rPr>
              <a:t>Meiosis: Metaphase II</a:t>
            </a:r>
          </a:p>
        </p:txBody>
      </p:sp>
      <p:sp>
        <p:nvSpPr>
          <p:cNvPr id="30722" name="Content Placeholder 2">
            <a:extLst>
              <a:ext uri="{FF2B5EF4-FFF2-40B4-BE49-F238E27FC236}">
                <a16:creationId xmlns:a16="http://schemas.microsoft.com/office/drawing/2014/main" id="{5DF54056-A8E0-4803-BB25-332F00C7C265}"/>
              </a:ext>
            </a:extLst>
          </p:cNvPr>
          <p:cNvSpPr>
            <a:spLocks noGrp="1"/>
          </p:cNvSpPr>
          <p:nvPr>
            <p:ph idx="1"/>
          </p:nvPr>
        </p:nvSpPr>
        <p:spPr>
          <a:xfrm>
            <a:off x="628650" y="1825625"/>
            <a:ext cx="3968750" cy="4351338"/>
          </a:xfrm>
        </p:spPr>
        <p:txBody>
          <a:bodyPr/>
          <a:lstStyle/>
          <a:p>
            <a:r>
              <a:rPr lang="en-US" altLang="en-US" dirty="0">
                <a:latin typeface="Times New Roman Regular"/>
              </a:rPr>
              <a:t>Chromosomes line up along the middle of the cell</a:t>
            </a:r>
          </a:p>
        </p:txBody>
      </p:sp>
      <p:pic>
        <p:nvPicPr>
          <p:cNvPr id="30723" name="Picture 4">
            <a:extLst>
              <a:ext uri="{FF2B5EF4-FFF2-40B4-BE49-F238E27FC236}">
                <a16:creationId xmlns:a16="http://schemas.microsoft.com/office/drawing/2014/main" id="{D84F39E7-D42A-4AA6-B854-D9DC69860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1950" y="1101725"/>
            <a:ext cx="2387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a:extLst>
              <a:ext uri="{FF2B5EF4-FFF2-40B4-BE49-F238E27FC236}">
                <a16:creationId xmlns:a16="http://schemas.microsoft.com/office/drawing/2014/main" id="{14F3A5C1-C464-4143-8F50-053EACEF00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3794125"/>
            <a:ext cx="2374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3CF9C1D-BA9F-4393-9E04-8857234924C6}"/>
              </a:ext>
            </a:extLst>
          </p:cNvPr>
          <p:cNvSpPr>
            <a:spLocks noGrp="1"/>
          </p:cNvSpPr>
          <p:nvPr>
            <p:ph type="title"/>
          </p:nvPr>
        </p:nvSpPr>
        <p:spPr>
          <a:xfrm>
            <a:off x="628650" y="365125"/>
            <a:ext cx="7886700" cy="735013"/>
          </a:xfrm>
        </p:spPr>
        <p:txBody>
          <a:bodyPr/>
          <a:lstStyle/>
          <a:p>
            <a:pPr algn="ctr"/>
            <a:r>
              <a:rPr lang="en-US" altLang="en-US" sz="2800">
                <a:latin typeface="Arial Bold" panose="020B0704020202020204" pitchFamily="34" charset="0"/>
              </a:rPr>
              <a:t>Meiosis: Anaphase II</a:t>
            </a:r>
          </a:p>
        </p:txBody>
      </p:sp>
      <p:sp>
        <p:nvSpPr>
          <p:cNvPr id="32770" name="Content Placeholder 2">
            <a:extLst>
              <a:ext uri="{FF2B5EF4-FFF2-40B4-BE49-F238E27FC236}">
                <a16:creationId xmlns:a16="http://schemas.microsoft.com/office/drawing/2014/main" id="{845D108B-97FB-4A01-93FF-2AC3AF4DCAFC}"/>
              </a:ext>
            </a:extLst>
          </p:cNvPr>
          <p:cNvSpPr>
            <a:spLocks noGrp="1"/>
          </p:cNvSpPr>
          <p:nvPr>
            <p:ph idx="1"/>
          </p:nvPr>
        </p:nvSpPr>
        <p:spPr>
          <a:xfrm>
            <a:off x="628650" y="1825625"/>
            <a:ext cx="3943350" cy="4351338"/>
          </a:xfrm>
        </p:spPr>
        <p:txBody>
          <a:bodyPr/>
          <a:lstStyle/>
          <a:p>
            <a:r>
              <a:rPr lang="en-US" altLang="en-US" dirty="0">
                <a:latin typeface="Times New Roman Regular"/>
              </a:rPr>
              <a:t>Copies of DNA are separated and go to each end of the cell</a:t>
            </a:r>
          </a:p>
        </p:txBody>
      </p:sp>
      <p:pic>
        <p:nvPicPr>
          <p:cNvPr id="32771" name="Picture 3">
            <a:extLst>
              <a:ext uri="{FF2B5EF4-FFF2-40B4-BE49-F238E27FC236}">
                <a16:creationId xmlns:a16="http://schemas.microsoft.com/office/drawing/2014/main" id="{024BEA4B-1584-4F6D-B669-ECB8C1F5AF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1173163"/>
            <a:ext cx="20939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a16="http://schemas.microsoft.com/office/drawing/2014/main" id="{73DE2FB7-6FE9-43DD-9642-91E8D0DC9B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3875" y="3798888"/>
            <a:ext cx="2027238"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54F6CF3-B412-420D-86AB-04ED0410FA6E}"/>
              </a:ext>
            </a:extLst>
          </p:cNvPr>
          <p:cNvSpPr>
            <a:spLocks noGrp="1"/>
          </p:cNvSpPr>
          <p:nvPr>
            <p:ph type="title"/>
          </p:nvPr>
        </p:nvSpPr>
        <p:spPr>
          <a:xfrm>
            <a:off x="628650" y="685800"/>
            <a:ext cx="7886700" cy="500063"/>
          </a:xfrm>
        </p:spPr>
        <p:txBody>
          <a:bodyPr/>
          <a:lstStyle/>
          <a:p>
            <a:pPr algn="ctr"/>
            <a:r>
              <a:rPr lang="en-US" altLang="en-US" sz="2800">
                <a:latin typeface="Arial Bold" panose="020B0704020202020204" pitchFamily="34" charset="0"/>
              </a:rPr>
              <a:t>Meiosis: Telophase II</a:t>
            </a:r>
          </a:p>
        </p:txBody>
      </p:sp>
      <p:sp>
        <p:nvSpPr>
          <p:cNvPr id="34818" name="Content Placeholder 2">
            <a:extLst>
              <a:ext uri="{FF2B5EF4-FFF2-40B4-BE49-F238E27FC236}">
                <a16:creationId xmlns:a16="http://schemas.microsoft.com/office/drawing/2014/main" id="{B3DB4AC0-C28C-47E5-83CE-F168547F0EE9}"/>
              </a:ext>
            </a:extLst>
          </p:cNvPr>
          <p:cNvSpPr>
            <a:spLocks noGrp="1"/>
          </p:cNvSpPr>
          <p:nvPr>
            <p:ph idx="1"/>
          </p:nvPr>
        </p:nvSpPr>
        <p:spPr>
          <a:xfrm>
            <a:off x="628650" y="1825625"/>
            <a:ext cx="3028950" cy="4351338"/>
          </a:xfrm>
        </p:spPr>
        <p:txBody>
          <a:bodyPr/>
          <a:lstStyle/>
          <a:p>
            <a:r>
              <a:rPr lang="en-US" altLang="en-US" dirty="0">
                <a:latin typeface="Times New Roman Regular"/>
              </a:rPr>
              <a:t>Four nuclei form</a:t>
            </a:r>
          </a:p>
          <a:p>
            <a:r>
              <a:rPr lang="en-US" altLang="en-US" dirty="0">
                <a:latin typeface="Times New Roman Regular"/>
              </a:rPr>
              <a:t>Cell divides, forming four new cells</a:t>
            </a:r>
          </a:p>
        </p:txBody>
      </p:sp>
      <p:pic>
        <p:nvPicPr>
          <p:cNvPr id="34819" name="Picture 3">
            <a:extLst>
              <a:ext uri="{FF2B5EF4-FFF2-40B4-BE49-F238E27FC236}">
                <a16:creationId xmlns:a16="http://schemas.microsoft.com/office/drawing/2014/main" id="{7417790D-6299-408B-8C73-EA924B9B35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1246188"/>
            <a:ext cx="344011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6B7C54E4-A6D4-431B-805B-D927BC6FFD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98900"/>
            <a:ext cx="34210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9147AE8-208E-4584-A58C-F47486F2FE0B}"/>
              </a:ext>
            </a:extLst>
          </p:cNvPr>
          <p:cNvSpPr>
            <a:spLocks noGrp="1"/>
          </p:cNvSpPr>
          <p:nvPr>
            <p:ph type="title"/>
          </p:nvPr>
        </p:nvSpPr>
        <p:spPr>
          <a:xfrm>
            <a:off x="628650" y="685800"/>
            <a:ext cx="7886700" cy="500063"/>
          </a:xfrm>
        </p:spPr>
        <p:txBody>
          <a:bodyPr/>
          <a:lstStyle/>
          <a:p>
            <a:pPr algn="ctr"/>
            <a:r>
              <a:rPr lang="en-US" altLang="en-US" sz="2800">
                <a:latin typeface="Arial Bold" panose="020B0704020202020204" pitchFamily="34" charset="0"/>
              </a:rPr>
              <a:t>Meiosis: First Cell Division Summary</a:t>
            </a:r>
          </a:p>
        </p:txBody>
      </p:sp>
      <p:pic>
        <p:nvPicPr>
          <p:cNvPr id="36866" name="Picture 6">
            <a:extLst>
              <a:ext uri="{FF2B5EF4-FFF2-40B4-BE49-F238E27FC236}">
                <a16:creationId xmlns:a16="http://schemas.microsoft.com/office/drawing/2014/main" id="{5DA79D79-581E-4452-A5E3-6F3B08EE6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87563"/>
            <a:ext cx="9144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9">
            <a:extLst>
              <a:ext uri="{FF2B5EF4-FFF2-40B4-BE49-F238E27FC236}">
                <a16:creationId xmlns:a16="http://schemas.microsoft.com/office/drawing/2014/main" id="{9797093F-EDF0-437C-AB19-C512A9C2FF82}"/>
              </a:ext>
            </a:extLst>
          </p:cNvPr>
          <p:cNvSpPr txBox="1">
            <a:spLocks noChangeArrowheads="1"/>
          </p:cNvSpPr>
          <p:nvPr/>
        </p:nvSpPr>
        <p:spPr bwMode="auto">
          <a:xfrm>
            <a:off x="2592388" y="4970463"/>
            <a:ext cx="4710112" cy="83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1.20: Meiosis produces four haploid cells from one diploid cell. These haploid cells are the gametes that take part in sexual reproduction.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6FE0C31-24BC-4D30-8734-43545C20AD3A}"/>
              </a:ext>
            </a:extLst>
          </p:cNvPr>
          <p:cNvSpPr>
            <a:spLocks noGrp="1"/>
          </p:cNvSpPr>
          <p:nvPr>
            <p:ph type="title"/>
          </p:nvPr>
        </p:nvSpPr>
        <p:spPr>
          <a:xfrm>
            <a:off x="628650" y="536575"/>
            <a:ext cx="7886700" cy="500063"/>
          </a:xfrm>
        </p:spPr>
        <p:txBody>
          <a:bodyPr/>
          <a:lstStyle/>
          <a:p>
            <a:pPr algn="ctr"/>
            <a:r>
              <a:rPr lang="en-US" altLang="en-US" sz="2800">
                <a:latin typeface="Arial Bold" panose="020B0704020202020204" pitchFamily="34" charset="0"/>
              </a:rPr>
              <a:t>Meiosis: Second Cell Division Summary</a:t>
            </a:r>
          </a:p>
        </p:txBody>
      </p:sp>
      <p:pic>
        <p:nvPicPr>
          <p:cNvPr id="38914" name="Picture 7">
            <a:extLst>
              <a:ext uri="{FF2B5EF4-FFF2-40B4-BE49-F238E27FC236}">
                <a16:creationId xmlns:a16="http://schemas.microsoft.com/office/drawing/2014/main" id="{DC9A927D-225E-4741-B629-6932B195B043}"/>
              </a:ext>
            </a:extLst>
          </p:cNvPr>
          <p:cNvPicPr>
            <a:picLocks noChangeAspect="1"/>
          </p:cNvPicPr>
          <p:nvPr/>
        </p:nvPicPr>
        <p:blipFill>
          <a:blip r:embed="rId3">
            <a:extLst>
              <a:ext uri="{28A0092B-C50C-407E-A947-70E740481C1C}">
                <a14:useLocalDpi xmlns:a14="http://schemas.microsoft.com/office/drawing/2010/main" val="0"/>
              </a:ext>
            </a:extLst>
          </a:blip>
          <a:srcRect l="5946"/>
          <a:stretch>
            <a:fillRect/>
          </a:stretch>
        </p:blipFill>
        <p:spPr bwMode="auto">
          <a:xfrm>
            <a:off x="271463" y="1460500"/>
            <a:ext cx="860107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a:extLst>
              <a:ext uri="{FF2B5EF4-FFF2-40B4-BE49-F238E27FC236}">
                <a16:creationId xmlns:a16="http://schemas.microsoft.com/office/drawing/2014/main" id="{A56D4FB4-8AEB-4688-8C50-E3AE92D27960}"/>
              </a:ext>
            </a:extLst>
          </p:cNvPr>
          <p:cNvSpPr txBox="1">
            <a:spLocks noChangeArrowheads="1"/>
          </p:cNvSpPr>
          <p:nvPr/>
        </p:nvSpPr>
        <p:spPr bwMode="auto">
          <a:xfrm>
            <a:off x="271463" y="1177925"/>
            <a:ext cx="3744912" cy="1076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1.20: Meiosis produces four haploid cells from one diploid cell. These haploid cells are the gametes that take part in sexual reproduction.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247E0B27-889D-4F89-92F0-C4BB0432FE25}"/>
              </a:ext>
            </a:extLst>
          </p:cNvPr>
          <p:cNvSpPr>
            <a:spLocks noGrp="1"/>
          </p:cNvSpPr>
          <p:nvPr>
            <p:ph type="title"/>
          </p:nvPr>
        </p:nvSpPr>
        <p:spPr/>
        <p:txBody>
          <a:bodyPr/>
          <a:lstStyle/>
          <a:p>
            <a:pPr algn="ctr"/>
            <a:r>
              <a:rPr lang="en-US" altLang="en-US" sz="2800">
                <a:latin typeface="Arial Bold" panose="020B0704020202020204" pitchFamily="34" charset="0"/>
              </a:rPr>
              <a:t>Discussion Questions</a:t>
            </a:r>
          </a:p>
        </p:txBody>
      </p:sp>
      <p:sp>
        <p:nvSpPr>
          <p:cNvPr id="3" name="Content Placeholder 2">
            <a:extLst>
              <a:ext uri="{FF2B5EF4-FFF2-40B4-BE49-F238E27FC236}">
                <a16:creationId xmlns:a16="http://schemas.microsoft.com/office/drawing/2014/main" id="{FCD93784-B87B-41DE-955A-0D6BF64DA2FA}"/>
              </a:ext>
            </a:extLst>
          </p:cNvPr>
          <p:cNvSpPr>
            <a:spLocks noGrp="1"/>
          </p:cNvSpPr>
          <p:nvPr>
            <p:ph idx="1"/>
          </p:nvPr>
        </p:nvSpPr>
        <p:spPr>
          <a:xfrm>
            <a:off x="628650" y="1825625"/>
            <a:ext cx="5005388" cy="4351338"/>
          </a:xfrm>
        </p:spPr>
        <p:txBody>
          <a:bodyPr rtlCol="0">
            <a:normAutofit/>
          </a:bodyPr>
          <a:lstStyle/>
          <a:p>
            <a:pPr marL="514350" indent="-514350" fontAlgn="auto">
              <a:spcAft>
                <a:spcPts val="0"/>
              </a:spcAft>
              <a:buFont typeface="+mj-lt"/>
              <a:buAutoNum type="arabicPeriod"/>
              <a:defRPr/>
            </a:pPr>
            <a:r>
              <a:rPr lang="en-US" dirty="0"/>
              <a:t>What role does meiosis play in sexual reproduction?</a:t>
            </a:r>
          </a:p>
          <a:p>
            <a:pPr marL="514350" indent="-514350" fontAlgn="auto">
              <a:spcAft>
                <a:spcPts val="0"/>
              </a:spcAft>
              <a:buFont typeface="+mj-lt"/>
              <a:buAutoNum type="arabicPeriod"/>
              <a:defRPr/>
            </a:pPr>
            <a:endParaRPr lang="en-US" dirty="0"/>
          </a:p>
          <a:p>
            <a:pPr marL="514350" indent="-514350" fontAlgn="auto">
              <a:spcAft>
                <a:spcPts val="0"/>
              </a:spcAft>
              <a:buFont typeface="+mj-lt"/>
              <a:buAutoNum type="arabicPeriod"/>
              <a:defRPr/>
            </a:pPr>
            <a:r>
              <a:rPr lang="en-US" dirty="0"/>
              <a:t>Use a graphic organizer to show how meiosis is similar to and different from mitosis.</a:t>
            </a:r>
          </a:p>
          <a:p>
            <a:pPr fontAlgn="auto">
              <a:spcAft>
                <a:spcPts val="0"/>
              </a:spcAft>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8D3FB89-082C-48C7-B179-46CFD523AA21}"/>
              </a:ext>
            </a:extLst>
          </p:cNvPr>
          <p:cNvSpPr>
            <a:spLocks noGrp="1"/>
          </p:cNvSpPr>
          <p:nvPr>
            <p:ph type="title"/>
          </p:nvPr>
        </p:nvSpPr>
        <p:spPr>
          <a:xfrm>
            <a:off x="628650" y="608013"/>
            <a:ext cx="7886700" cy="820737"/>
          </a:xfrm>
        </p:spPr>
        <p:txBody>
          <a:bodyPr/>
          <a:lstStyle/>
          <a:p>
            <a:pPr algn="ctr"/>
            <a:r>
              <a:rPr lang="en-US" altLang="en-US" sz="2800">
                <a:latin typeface="Arial Bold" panose="020B0704020202020204" pitchFamily="34" charset="0"/>
              </a:rPr>
              <a:t>Concept 3: Development of the human zygote occurs in stages.</a:t>
            </a:r>
          </a:p>
        </p:txBody>
      </p:sp>
      <p:sp>
        <p:nvSpPr>
          <p:cNvPr id="3" name="Content Placeholder 2">
            <a:extLst>
              <a:ext uri="{FF2B5EF4-FFF2-40B4-BE49-F238E27FC236}">
                <a16:creationId xmlns:a16="http://schemas.microsoft.com/office/drawing/2014/main" id="{E47B64AF-16EE-4362-92C4-35CDFA5640A2}"/>
              </a:ext>
            </a:extLst>
          </p:cNvPr>
          <p:cNvSpPr>
            <a:spLocks noGrp="1"/>
          </p:cNvSpPr>
          <p:nvPr>
            <p:ph idx="1"/>
          </p:nvPr>
        </p:nvSpPr>
        <p:spPr>
          <a:xfrm>
            <a:off x="628650" y="1606550"/>
            <a:ext cx="8008938" cy="4570413"/>
          </a:xfrm>
        </p:spPr>
        <p:txBody>
          <a:bodyPr rtlCol="0">
            <a:normAutofit/>
          </a:bodyPr>
          <a:lstStyle/>
          <a:p>
            <a:pPr marL="0" indent="0" fontAlgn="auto">
              <a:spcAft>
                <a:spcPts val="0"/>
              </a:spcAft>
              <a:buFont typeface="Arial" panose="020B0604020202020204" pitchFamily="34" charset="0"/>
              <a:buNone/>
              <a:defRPr/>
            </a:pPr>
            <a:r>
              <a:rPr lang="en-US" sz="2100" dirty="0"/>
              <a:t>Human prenatal (before birth) development begins when fertilization occurs</a:t>
            </a:r>
          </a:p>
          <a:p>
            <a:pPr fontAlgn="auto">
              <a:spcAft>
                <a:spcPts val="0"/>
              </a:spcAft>
              <a:defRPr/>
            </a:pPr>
            <a:r>
              <a:rPr lang="en-US" sz="2100" dirty="0"/>
              <a:t>Within 30 hours: Zygote divides by mitosis</a:t>
            </a:r>
          </a:p>
          <a:p>
            <a:pPr fontAlgn="auto">
              <a:spcAft>
                <a:spcPts val="0"/>
              </a:spcAft>
              <a:defRPr/>
            </a:pPr>
            <a:r>
              <a:rPr lang="en-US" sz="2100" dirty="0"/>
              <a:t>Cell division continues rapidly</a:t>
            </a:r>
          </a:p>
          <a:p>
            <a:pPr fontAlgn="auto">
              <a:spcAft>
                <a:spcPts val="0"/>
              </a:spcAft>
              <a:defRPr/>
            </a:pPr>
            <a:r>
              <a:rPr lang="en-US" sz="2100" dirty="0"/>
              <a:t>Mass of dividing cells travels and implants to the lining of the uterus</a:t>
            </a:r>
          </a:p>
          <a:p>
            <a:pPr fontAlgn="auto">
              <a:spcAft>
                <a:spcPts val="0"/>
              </a:spcAft>
              <a:defRPr/>
            </a:pPr>
            <a:endParaRPr lang="en-US" sz="2100" dirty="0"/>
          </a:p>
          <a:p>
            <a:pPr marL="0" indent="0" fontAlgn="auto">
              <a:spcAft>
                <a:spcPts val="0"/>
              </a:spcAft>
              <a:buFont typeface="Arial" panose="020B0604020202020204" pitchFamily="34" charset="0"/>
              <a:buNone/>
              <a:defRPr/>
            </a:pPr>
            <a:endParaRPr lang="en-US" sz="2100" dirty="0"/>
          </a:p>
        </p:txBody>
      </p:sp>
      <p:pic>
        <p:nvPicPr>
          <p:cNvPr id="41987" name="Picture 3">
            <a:extLst>
              <a:ext uri="{FF2B5EF4-FFF2-40B4-BE49-F238E27FC236}">
                <a16:creationId xmlns:a16="http://schemas.microsoft.com/office/drawing/2014/main" id="{D1D29BA2-2373-476D-BF3F-2E80F164BF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846513"/>
            <a:ext cx="73358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a:extLst>
              <a:ext uri="{FF2B5EF4-FFF2-40B4-BE49-F238E27FC236}">
                <a16:creationId xmlns:a16="http://schemas.microsoft.com/office/drawing/2014/main" id="{8EDEB0C0-AE0F-47F8-B11B-C295E9631B82}"/>
              </a:ext>
            </a:extLst>
          </p:cNvPr>
          <p:cNvSpPr txBox="1">
            <a:spLocks noChangeArrowheads="1"/>
          </p:cNvSpPr>
          <p:nvPr/>
        </p:nvSpPr>
        <p:spPr bwMode="auto">
          <a:xfrm>
            <a:off x="406400" y="6016625"/>
            <a:ext cx="8451850" cy="3381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1.21: In the first stages of cell division, the overall size of the zygote stays the same.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5051D67-14D1-4ED8-B947-A627A477814F}"/>
              </a:ext>
            </a:extLst>
          </p:cNvPr>
          <p:cNvSpPr>
            <a:spLocks noGrp="1"/>
          </p:cNvSpPr>
          <p:nvPr>
            <p:ph type="title"/>
          </p:nvPr>
        </p:nvSpPr>
        <p:spPr>
          <a:xfrm>
            <a:off x="628650" y="550863"/>
            <a:ext cx="7886700" cy="820737"/>
          </a:xfrm>
        </p:spPr>
        <p:txBody>
          <a:bodyPr/>
          <a:lstStyle/>
          <a:p>
            <a:pPr algn="ctr"/>
            <a:r>
              <a:rPr lang="en-US" altLang="en-US" sz="2800">
                <a:latin typeface="Arial Bold" panose="020B0704020202020204" pitchFamily="34" charset="0"/>
              </a:rPr>
              <a:t>Human Prenatal Development: Embryonic and Fetal Stages</a:t>
            </a:r>
          </a:p>
        </p:txBody>
      </p:sp>
      <p:sp>
        <p:nvSpPr>
          <p:cNvPr id="3" name="Content Placeholder 2">
            <a:extLst>
              <a:ext uri="{FF2B5EF4-FFF2-40B4-BE49-F238E27FC236}">
                <a16:creationId xmlns:a16="http://schemas.microsoft.com/office/drawing/2014/main" id="{D0DAC400-60F3-4D2F-8D3A-EE719A2B2C1D}"/>
              </a:ext>
            </a:extLst>
          </p:cNvPr>
          <p:cNvSpPr>
            <a:spLocks noGrp="1"/>
          </p:cNvSpPr>
          <p:nvPr>
            <p:ph idx="1"/>
          </p:nvPr>
        </p:nvSpPr>
        <p:spPr>
          <a:xfrm>
            <a:off x="628650" y="1470025"/>
            <a:ext cx="8058150" cy="4706938"/>
          </a:xfrm>
        </p:spPr>
        <p:txBody>
          <a:bodyPr rtlCol="0">
            <a:normAutofit/>
          </a:bodyPr>
          <a:lstStyle/>
          <a:p>
            <a:pPr fontAlgn="auto">
              <a:spcAft>
                <a:spcPts val="0"/>
              </a:spcAft>
              <a:defRPr/>
            </a:pPr>
            <a:r>
              <a:rPr lang="en-US" sz="2400" dirty="0"/>
              <a:t>Embryonic stage: 8 weeks</a:t>
            </a:r>
          </a:p>
          <a:p>
            <a:pPr fontAlgn="auto">
              <a:spcAft>
                <a:spcPts val="0"/>
              </a:spcAft>
              <a:defRPr/>
            </a:pPr>
            <a:r>
              <a:rPr lang="en-US" sz="2400" dirty="0"/>
              <a:t>Fetal stage: 30 weeks</a:t>
            </a:r>
          </a:p>
          <a:p>
            <a:pPr fontAlgn="auto">
              <a:spcAft>
                <a:spcPts val="0"/>
              </a:spcAft>
              <a:defRPr/>
            </a:pPr>
            <a:r>
              <a:rPr lang="en-US" sz="2400" dirty="0"/>
              <a:t>Total: 38 weeks from fertilization to birth</a:t>
            </a:r>
          </a:p>
          <a:p>
            <a:pPr fontAlgn="auto">
              <a:spcAft>
                <a:spcPts val="0"/>
              </a:spcAft>
              <a:defRPr/>
            </a:pPr>
            <a:endParaRPr lang="en-US" sz="2400" dirty="0"/>
          </a:p>
          <a:p>
            <a:pPr marL="0" indent="0" fontAlgn="auto">
              <a:spcAft>
                <a:spcPts val="0"/>
              </a:spcAft>
              <a:buFont typeface="Arial" panose="020B0604020202020204" pitchFamily="34" charset="0"/>
              <a:buNone/>
              <a:defRPr/>
            </a:pPr>
            <a:endParaRPr lang="en-US" sz="2400" dirty="0"/>
          </a:p>
        </p:txBody>
      </p:sp>
      <p:pic>
        <p:nvPicPr>
          <p:cNvPr id="44035" name="Picture 3">
            <a:extLst>
              <a:ext uri="{FF2B5EF4-FFF2-40B4-BE49-F238E27FC236}">
                <a16:creationId xmlns:a16="http://schemas.microsoft.com/office/drawing/2014/main" id="{02075D0B-1816-4666-BB5E-9DDAC61DB0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908300"/>
            <a:ext cx="76358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a:extLst>
              <a:ext uri="{FF2B5EF4-FFF2-40B4-BE49-F238E27FC236}">
                <a16:creationId xmlns:a16="http://schemas.microsoft.com/office/drawing/2014/main" id="{4520AABF-B813-4B5F-97C3-52FA709B77DD}"/>
              </a:ext>
            </a:extLst>
          </p:cNvPr>
          <p:cNvSpPr txBox="1">
            <a:spLocks noChangeArrowheads="1"/>
          </p:cNvSpPr>
          <p:nvPr/>
        </p:nvSpPr>
        <p:spPr bwMode="auto">
          <a:xfrm>
            <a:off x="3732213" y="5630863"/>
            <a:ext cx="4595812" cy="830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1.22: Human development from fertilized egg to newborn is divided into two main stages: embryonic and fetal.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830AC70C-297B-4585-B0E0-45C0C242C0A5}"/>
              </a:ext>
            </a:extLst>
          </p:cNvPr>
          <p:cNvSpPr>
            <a:spLocks noGrp="1"/>
          </p:cNvSpPr>
          <p:nvPr>
            <p:ph type="title"/>
          </p:nvPr>
        </p:nvSpPr>
        <p:spPr>
          <a:xfrm>
            <a:off x="628650" y="365125"/>
            <a:ext cx="7886700" cy="747713"/>
          </a:xfrm>
        </p:spPr>
        <p:txBody>
          <a:bodyPr/>
          <a:lstStyle/>
          <a:p>
            <a:pPr algn="ctr"/>
            <a:r>
              <a:rPr lang="en-US" altLang="en-US" sz="3200">
                <a:latin typeface="Arial Bold" panose="020B0704020202020204" pitchFamily="34" charset="0"/>
              </a:rPr>
              <a:t>Sex Cells: Gametes</a:t>
            </a:r>
          </a:p>
        </p:txBody>
      </p:sp>
      <p:sp>
        <p:nvSpPr>
          <p:cNvPr id="3" name="Content Placeholder 2">
            <a:extLst>
              <a:ext uri="{FF2B5EF4-FFF2-40B4-BE49-F238E27FC236}">
                <a16:creationId xmlns:a16="http://schemas.microsoft.com/office/drawing/2014/main" id="{4324092C-5493-4B4B-9BF6-326A639AD102}"/>
              </a:ext>
            </a:extLst>
          </p:cNvPr>
          <p:cNvSpPr>
            <a:spLocks noGrp="1"/>
          </p:cNvSpPr>
          <p:nvPr>
            <p:ph idx="1"/>
          </p:nvPr>
        </p:nvSpPr>
        <p:spPr>
          <a:xfrm>
            <a:off x="628650" y="1265238"/>
            <a:ext cx="4248150" cy="4911725"/>
          </a:xfrm>
        </p:spPr>
        <p:txBody>
          <a:bodyPr rtlCol="0">
            <a:normAutofit/>
          </a:bodyPr>
          <a:lstStyle/>
          <a:p>
            <a:pPr marL="0" indent="0" fontAlgn="auto">
              <a:spcAft>
                <a:spcPts val="0"/>
              </a:spcAft>
              <a:buFont typeface="Arial" panose="020B0604020202020204" pitchFamily="34" charset="0"/>
              <a:buNone/>
              <a:defRPr/>
            </a:pPr>
            <a:r>
              <a:rPr lang="en-US" sz="2400" dirty="0"/>
              <a:t>Sex cells (</a:t>
            </a:r>
            <a:r>
              <a:rPr lang="en-US" sz="2400" b="1" dirty="0"/>
              <a:t>gametes</a:t>
            </a:r>
            <a:r>
              <a:rPr lang="en-US" sz="2400" dirty="0"/>
              <a:t>):</a:t>
            </a:r>
          </a:p>
          <a:p>
            <a:pPr marL="0" indent="0" fontAlgn="auto">
              <a:spcAft>
                <a:spcPts val="0"/>
              </a:spcAft>
              <a:buFont typeface="Arial" panose="020B0604020202020204" pitchFamily="34" charset="0"/>
              <a:buNone/>
              <a:defRPr/>
            </a:pPr>
            <a:r>
              <a:rPr lang="en-US" sz="2400" dirty="0"/>
              <a:t>Male or female reproductive cells; the cells that combine during sexual reproduction</a:t>
            </a:r>
          </a:p>
          <a:p>
            <a:pPr fontAlgn="auto">
              <a:spcAft>
                <a:spcPts val="0"/>
              </a:spcAft>
              <a:defRPr/>
            </a:pPr>
            <a:r>
              <a:rPr lang="en-US" sz="2400" dirty="0"/>
              <a:t>Male gamete: </a:t>
            </a:r>
            <a:r>
              <a:rPr lang="en-US" sz="2400" i="1" dirty="0"/>
              <a:t>sperm cell </a:t>
            </a:r>
            <a:r>
              <a:rPr lang="en-US" sz="2400" dirty="0"/>
              <a:t>produced in testes</a:t>
            </a:r>
          </a:p>
          <a:p>
            <a:pPr fontAlgn="auto">
              <a:spcAft>
                <a:spcPts val="0"/>
              </a:spcAft>
              <a:defRPr/>
            </a:pPr>
            <a:r>
              <a:rPr lang="en-US" sz="2400" dirty="0"/>
              <a:t>Female gamete: </a:t>
            </a:r>
            <a:r>
              <a:rPr lang="en-US" sz="2400" i="1" dirty="0"/>
              <a:t>egg cell </a:t>
            </a:r>
            <a:r>
              <a:rPr lang="en-US" sz="2400" dirty="0"/>
              <a:t>(ovum) produced in ovaries</a:t>
            </a:r>
          </a:p>
          <a:p>
            <a:pPr marL="0" indent="0" fontAlgn="auto">
              <a:spcAft>
                <a:spcPts val="0"/>
              </a:spcAft>
              <a:buFont typeface="Arial" panose="020B0604020202020204" pitchFamily="34" charset="0"/>
              <a:buNone/>
              <a:defRPr/>
            </a:pPr>
            <a:endParaRPr lang="en-US" sz="2400" dirty="0"/>
          </a:p>
          <a:p>
            <a:pPr lvl="1" fontAlgn="auto">
              <a:spcAft>
                <a:spcPts val="0"/>
              </a:spcAft>
              <a:defRPr/>
            </a:pPr>
            <a:endParaRPr lang="en-US" sz="2000" dirty="0"/>
          </a:p>
          <a:p>
            <a:pPr lvl="1" fontAlgn="auto">
              <a:spcAft>
                <a:spcPts val="0"/>
              </a:spcAft>
              <a:defRPr/>
            </a:pPr>
            <a:endParaRPr lang="en-US" sz="2000" dirty="0"/>
          </a:p>
        </p:txBody>
      </p:sp>
      <p:pic>
        <p:nvPicPr>
          <p:cNvPr id="6147" name="Picture 3">
            <a:extLst>
              <a:ext uri="{FF2B5EF4-FFF2-40B4-BE49-F238E27FC236}">
                <a16:creationId xmlns:a16="http://schemas.microsoft.com/office/drawing/2014/main" id="{3C8231F7-A270-43F2-B375-23E1C6472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1265238"/>
            <a:ext cx="2935288"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B5C300AC-6A05-4979-8D6C-A5BC89EC6D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5438" y="3895725"/>
            <a:ext cx="2921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a:extLst>
              <a:ext uri="{FF2B5EF4-FFF2-40B4-BE49-F238E27FC236}">
                <a16:creationId xmlns:a16="http://schemas.microsoft.com/office/drawing/2014/main" id="{E8918A93-7BCF-4A80-AA9C-997CECBCC550}"/>
              </a:ext>
            </a:extLst>
          </p:cNvPr>
          <p:cNvSpPr txBox="1">
            <a:spLocks noChangeArrowheads="1"/>
          </p:cNvSpPr>
          <p:nvPr/>
        </p:nvSpPr>
        <p:spPr bwMode="auto">
          <a:xfrm>
            <a:off x="725488" y="4606925"/>
            <a:ext cx="4054475" cy="1570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Arial" panose="020B0604020202020204" pitchFamily="34" charset="0"/>
                <a:cs typeface="Arial" panose="020B0604020202020204" pitchFamily="34" charset="0"/>
              </a:rPr>
              <a:t>Figure 1.15: A) Sperm cells have a unique look, with their long “tails” or flagella. B) Egg cells are much bigger than sperm cells and lack flagella. What does the presence or absence of flagella on sex cells tell you about their mobility?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90EC238-B9C5-4682-BA77-544D57FB8EE5}"/>
              </a:ext>
            </a:extLst>
          </p:cNvPr>
          <p:cNvSpPr>
            <a:spLocks noGrp="1"/>
          </p:cNvSpPr>
          <p:nvPr>
            <p:ph type="title"/>
          </p:nvPr>
        </p:nvSpPr>
        <p:spPr>
          <a:xfrm>
            <a:off x="628650" y="585788"/>
            <a:ext cx="7886700" cy="487362"/>
          </a:xfrm>
        </p:spPr>
        <p:txBody>
          <a:bodyPr/>
          <a:lstStyle/>
          <a:p>
            <a:pPr algn="ctr"/>
            <a:r>
              <a:rPr lang="en-US" altLang="en-US" sz="2800">
                <a:latin typeface="Arial Bold" panose="020B0704020202020204" pitchFamily="34" charset="0"/>
              </a:rPr>
              <a:t>Human Prenatal Development: Summary</a:t>
            </a:r>
          </a:p>
        </p:txBody>
      </p:sp>
      <p:pic>
        <p:nvPicPr>
          <p:cNvPr id="46082" name="Picture 4">
            <a:extLst>
              <a:ext uri="{FF2B5EF4-FFF2-40B4-BE49-F238E27FC236}">
                <a16:creationId xmlns:a16="http://schemas.microsoft.com/office/drawing/2014/main" id="{10520A83-160E-473C-BF56-F17B02E60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073150"/>
            <a:ext cx="684847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65C841E-340D-4997-825A-F54A7D0E494F}"/>
              </a:ext>
            </a:extLst>
          </p:cNvPr>
          <p:cNvSpPr>
            <a:spLocks noGrp="1"/>
          </p:cNvSpPr>
          <p:nvPr>
            <p:ph type="title"/>
          </p:nvPr>
        </p:nvSpPr>
        <p:spPr/>
        <p:txBody>
          <a:bodyPr/>
          <a:lstStyle/>
          <a:p>
            <a:pPr algn="ctr"/>
            <a:r>
              <a:rPr lang="en-US" altLang="en-US" sz="2800">
                <a:latin typeface="Arial Bold" panose="020B0704020202020204" pitchFamily="34" charset="0"/>
              </a:rPr>
              <a:t>Discussion Questions</a:t>
            </a:r>
          </a:p>
        </p:txBody>
      </p:sp>
      <p:sp>
        <p:nvSpPr>
          <p:cNvPr id="3" name="Content Placeholder 2">
            <a:extLst>
              <a:ext uri="{FF2B5EF4-FFF2-40B4-BE49-F238E27FC236}">
                <a16:creationId xmlns:a16="http://schemas.microsoft.com/office/drawing/2014/main" id="{2CDCA11F-23FE-4E27-9ED4-11BFB66AEFD6}"/>
              </a:ext>
            </a:extLst>
          </p:cNvPr>
          <p:cNvSpPr>
            <a:spLocks noGrp="1"/>
          </p:cNvSpPr>
          <p:nvPr>
            <p:ph idx="1"/>
          </p:nvPr>
        </p:nvSpPr>
        <p:spPr>
          <a:xfrm>
            <a:off x="628650" y="1825625"/>
            <a:ext cx="5005388" cy="4351338"/>
          </a:xfrm>
        </p:spPr>
        <p:txBody>
          <a:bodyPr rtlCol="0">
            <a:normAutofit fontScale="92500" lnSpcReduction="10000"/>
          </a:bodyPr>
          <a:lstStyle/>
          <a:p>
            <a:pPr marL="514350" indent="-514350" fontAlgn="auto">
              <a:spcAft>
                <a:spcPts val="0"/>
              </a:spcAft>
              <a:buFont typeface="+mj-lt"/>
              <a:buAutoNum type="arabicPeriod"/>
              <a:defRPr/>
            </a:pPr>
            <a:r>
              <a:rPr lang="en-US" dirty="0"/>
              <a:t>During which part of human development are cells dividing by meiosis? by mitosis?</a:t>
            </a:r>
          </a:p>
          <a:p>
            <a:pPr marL="514350" indent="-514350" fontAlgn="auto">
              <a:spcAft>
                <a:spcPts val="0"/>
              </a:spcAft>
              <a:buFont typeface="+mj-lt"/>
              <a:buAutoNum type="arabicPeriod"/>
              <a:defRPr/>
            </a:pPr>
            <a:endParaRPr lang="en-US" dirty="0"/>
          </a:p>
          <a:p>
            <a:pPr marL="514350" indent="-514350" fontAlgn="auto">
              <a:spcAft>
                <a:spcPts val="0"/>
              </a:spcAft>
              <a:buFont typeface="+mj-lt"/>
              <a:buAutoNum type="arabicPeriod"/>
              <a:defRPr/>
            </a:pPr>
            <a:r>
              <a:rPr lang="en-US" dirty="0"/>
              <a:t>On page 52, the words </a:t>
            </a:r>
            <a:r>
              <a:rPr lang="en-US" i="1" dirty="0"/>
              <a:t>divides</a:t>
            </a:r>
            <a:r>
              <a:rPr lang="en-US" dirty="0"/>
              <a:t> and </a:t>
            </a:r>
            <a:r>
              <a:rPr lang="en-US" i="1" dirty="0"/>
              <a:t>multiplies</a:t>
            </a:r>
            <a:r>
              <a:rPr lang="en-US" dirty="0"/>
              <a:t> are both used in describing prenatal development. </a:t>
            </a:r>
            <a:br>
              <a:rPr lang="en-US" dirty="0"/>
            </a:br>
            <a:br>
              <a:rPr lang="en-US" dirty="0"/>
            </a:br>
            <a:r>
              <a:rPr lang="en-US" dirty="0"/>
              <a:t>Explain why this isn’t as confusing as it might seem at first.</a:t>
            </a:r>
          </a:p>
          <a:p>
            <a:pPr fontAlgn="auto">
              <a:spcAft>
                <a:spcPts val="0"/>
              </a:spcAft>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1243678A-B4EC-4D54-8E97-05BC2213973B}"/>
              </a:ext>
            </a:extLst>
          </p:cNvPr>
          <p:cNvSpPr>
            <a:spLocks noGrp="1"/>
          </p:cNvSpPr>
          <p:nvPr>
            <p:ph type="title"/>
          </p:nvPr>
        </p:nvSpPr>
        <p:spPr/>
        <p:txBody>
          <a:bodyPr/>
          <a:lstStyle/>
          <a:p>
            <a:pPr algn="ctr"/>
            <a:r>
              <a:rPr lang="en-US" altLang="en-US" sz="2800">
                <a:latin typeface="Arial Bold" panose="020B0704020202020204" pitchFamily="34" charset="0"/>
              </a:rPr>
              <a:t>Concept 4: Sexual reproduction takes many forms.</a:t>
            </a:r>
          </a:p>
        </p:txBody>
      </p:sp>
      <p:sp>
        <p:nvSpPr>
          <p:cNvPr id="3" name="Content Placeholder 2">
            <a:extLst>
              <a:ext uri="{FF2B5EF4-FFF2-40B4-BE49-F238E27FC236}">
                <a16:creationId xmlns:a16="http://schemas.microsoft.com/office/drawing/2014/main" id="{9C73F9C5-B591-4F8B-A2A1-8C0C4273F8F4}"/>
              </a:ext>
            </a:extLst>
          </p:cNvPr>
          <p:cNvSpPr>
            <a:spLocks noGrp="1"/>
          </p:cNvSpPr>
          <p:nvPr>
            <p:ph idx="1"/>
          </p:nvPr>
        </p:nvSpPr>
        <p:spPr>
          <a:xfrm>
            <a:off x="628650" y="1825625"/>
            <a:ext cx="7675563" cy="4351338"/>
          </a:xfrm>
        </p:spPr>
        <p:txBody>
          <a:bodyPr rtlCol="0">
            <a:normAutofit/>
          </a:bodyPr>
          <a:lstStyle/>
          <a:p>
            <a:pPr marL="0" indent="0" fontAlgn="auto">
              <a:spcAft>
                <a:spcPts val="0"/>
              </a:spcAft>
              <a:buFont typeface="Arial" panose="020B0604020202020204" pitchFamily="34" charset="0"/>
              <a:buNone/>
              <a:defRPr/>
            </a:pPr>
            <a:r>
              <a:rPr lang="en-US" dirty="0"/>
              <a:t>Sexual reproduction can vary based on:</a:t>
            </a:r>
          </a:p>
          <a:p>
            <a:pPr fontAlgn="auto">
              <a:spcAft>
                <a:spcPts val="0"/>
              </a:spcAft>
              <a:defRPr/>
            </a:pPr>
            <a:r>
              <a:rPr lang="en-US" dirty="0"/>
              <a:t>Reproductive </a:t>
            </a:r>
            <a:r>
              <a:rPr lang="en-US" dirty="0" err="1"/>
              <a:t>behaviours</a:t>
            </a:r>
            <a:endParaRPr lang="en-US" dirty="0"/>
          </a:p>
          <a:p>
            <a:pPr fontAlgn="auto">
              <a:spcAft>
                <a:spcPts val="0"/>
              </a:spcAft>
              <a:defRPr/>
            </a:pPr>
            <a:r>
              <a:rPr lang="en-US" dirty="0"/>
              <a:t>Methods of fertilization</a:t>
            </a:r>
          </a:p>
          <a:p>
            <a:pPr fontAlgn="auto">
              <a:spcAft>
                <a:spcPts val="0"/>
              </a:spcAft>
              <a:defRPr/>
            </a:pPr>
            <a:r>
              <a:rPr lang="en-US" dirty="0"/>
              <a:t>Ways that offspring develop</a:t>
            </a:r>
          </a:p>
          <a:p>
            <a:pPr marL="0" indent="0" fontAlgn="auto">
              <a:spcAft>
                <a:spcPts val="0"/>
              </a:spcAft>
              <a:buFont typeface="Arial" panose="020B0604020202020204" pitchFamily="34" charset="0"/>
              <a:buNone/>
              <a:defRPr/>
            </a:pPr>
            <a:endParaRPr lang="en-US" b="1" dirty="0"/>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124EAFF-65AE-46F5-BEEF-FC7A292F9291}"/>
              </a:ext>
            </a:extLst>
          </p:cNvPr>
          <p:cNvSpPr>
            <a:spLocks noGrp="1"/>
          </p:cNvSpPr>
          <p:nvPr>
            <p:ph type="title"/>
          </p:nvPr>
        </p:nvSpPr>
        <p:spPr/>
        <p:txBody>
          <a:bodyPr/>
          <a:lstStyle/>
          <a:p>
            <a:pPr algn="ctr"/>
            <a:r>
              <a:rPr lang="en-US" altLang="en-US" sz="2800">
                <a:latin typeface="Arial Bold" panose="020B0704020202020204" pitchFamily="34" charset="0"/>
              </a:rPr>
              <a:t>Sexual Reproduction Features: Mammals</a:t>
            </a:r>
          </a:p>
        </p:txBody>
      </p:sp>
      <p:sp>
        <p:nvSpPr>
          <p:cNvPr id="3" name="Content Placeholder 2">
            <a:extLst>
              <a:ext uri="{FF2B5EF4-FFF2-40B4-BE49-F238E27FC236}">
                <a16:creationId xmlns:a16="http://schemas.microsoft.com/office/drawing/2014/main" id="{DCBEB0CD-B7F1-4574-9A3A-B7B5AADA95BD}"/>
              </a:ext>
            </a:extLst>
          </p:cNvPr>
          <p:cNvSpPr>
            <a:spLocks noGrp="1"/>
          </p:cNvSpPr>
          <p:nvPr>
            <p:ph idx="1"/>
          </p:nvPr>
        </p:nvSpPr>
        <p:spPr>
          <a:xfrm>
            <a:off x="628650" y="1825625"/>
            <a:ext cx="3844925" cy="4351338"/>
          </a:xfrm>
        </p:spPr>
        <p:txBody>
          <a:bodyPr rtlCol="0">
            <a:normAutofit/>
          </a:bodyPr>
          <a:lstStyle/>
          <a:p>
            <a:pPr fontAlgn="auto">
              <a:spcAft>
                <a:spcPts val="0"/>
              </a:spcAft>
              <a:defRPr/>
            </a:pPr>
            <a:r>
              <a:rPr lang="en-US" dirty="0"/>
              <a:t>Development from fertilized egg to offspring occurs inside the female</a:t>
            </a:r>
          </a:p>
          <a:p>
            <a:pPr fontAlgn="auto">
              <a:spcAft>
                <a:spcPts val="0"/>
              </a:spcAft>
              <a:defRPr/>
            </a:pPr>
            <a:r>
              <a:rPr lang="en-US" dirty="0"/>
              <a:t>Female is also source of nourishment</a:t>
            </a:r>
          </a:p>
          <a:p>
            <a:pPr marL="0" indent="0" fontAlgn="auto">
              <a:spcAft>
                <a:spcPts val="0"/>
              </a:spcAft>
              <a:buFont typeface="Arial" panose="020B0604020202020204" pitchFamily="34" charset="0"/>
              <a:buNone/>
              <a:defRPr/>
            </a:pPr>
            <a:endParaRPr lang="en-US" b="1" dirty="0"/>
          </a:p>
          <a:p>
            <a:pPr marL="0" indent="0" fontAlgn="auto">
              <a:spcAft>
                <a:spcPts val="0"/>
              </a:spcAft>
              <a:buFont typeface="Arial" panose="020B0604020202020204" pitchFamily="34" charset="0"/>
              <a:buNone/>
              <a:defRPr/>
            </a:pPr>
            <a:endParaRPr lang="en-US" dirty="0"/>
          </a:p>
        </p:txBody>
      </p:sp>
      <p:pic>
        <p:nvPicPr>
          <p:cNvPr id="51203" name="Picture 3">
            <a:extLst>
              <a:ext uri="{FF2B5EF4-FFF2-40B4-BE49-F238E27FC236}">
                <a16:creationId xmlns:a16="http://schemas.microsoft.com/office/drawing/2014/main" id="{207F9B30-EA35-48CE-BBBC-D1F750A3AF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1825625"/>
            <a:ext cx="3351212"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1C829E7-A929-438C-A069-68ACEA7C232E}"/>
              </a:ext>
            </a:extLst>
          </p:cNvPr>
          <p:cNvSpPr>
            <a:spLocks noGrp="1"/>
          </p:cNvSpPr>
          <p:nvPr>
            <p:ph type="title"/>
          </p:nvPr>
        </p:nvSpPr>
        <p:spPr/>
        <p:txBody>
          <a:bodyPr/>
          <a:lstStyle/>
          <a:p>
            <a:pPr algn="ctr"/>
            <a:r>
              <a:rPr lang="en-US" altLang="en-US" sz="2800">
                <a:latin typeface="Arial Bold" panose="020B0704020202020204" pitchFamily="34" charset="0"/>
              </a:rPr>
              <a:t>Sexual Reproduction Features: Insects</a:t>
            </a:r>
          </a:p>
        </p:txBody>
      </p:sp>
      <p:sp>
        <p:nvSpPr>
          <p:cNvPr id="3" name="Content Placeholder 2">
            <a:extLst>
              <a:ext uri="{FF2B5EF4-FFF2-40B4-BE49-F238E27FC236}">
                <a16:creationId xmlns:a16="http://schemas.microsoft.com/office/drawing/2014/main" id="{E7386457-48A9-4B40-A03B-96562F6C836C}"/>
              </a:ext>
            </a:extLst>
          </p:cNvPr>
          <p:cNvSpPr>
            <a:spLocks noGrp="1"/>
          </p:cNvSpPr>
          <p:nvPr>
            <p:ph idx="1"/>
          </p:nvPr>
        </p:nvSpPr>
        <p:spPr>
          <a:xfrm>
            <a:off x="628650" y="1825625"/>
            <a:ext cx="4400550" cy="4351338"/>
          </a:xfrm>
        </p:spPr>
        <p:txBody>
          <a:bodyPr rtlCol="0">
            <a:normAutofit/>
          </a:bodyPr>
          <a:lstStyle/>
          <a:p>
            <a:pPr fontAlgn="auto">
              <a:spcAft>
                <a:spcPts val="0"/>
              </a:spcAft>
              <a:defRPr/>
            </a:pPr>
            <a:r>
              <a:rPr lang="en-US" dirty="0"/>
              <a:t>Reproduction in insects is usually sexual</a:t>
            </a:r>
          </a:p>
          <a:p>
            <a:pPr fontAlgn="auto">
              <a:spcAft>
                <a:spcPts val="0"/>
              </a:spcAft>
              <a:defRPr/>
            </a:pPr>
            <a:r>
              <a:rPr lang="en-US" dirty="0"/>
              <a:t>Some insects (bees) develop without fertilization:</a:t>
            </a:r>
          </a:p>
          <a:p>
            <a:pPr lvl="1" fontAlgn="auto">
              <a:spcAft>
                <a:spcPts val="0"/>
              </a:spcAft>
              <a:defRPr/>
            </a:pPr>
            <a:r>
              <a:rPr lang="en-US" sz="2800" dirty="0"/>
              <a:t>Unfertilized eggs become males</a:t>
            </a:r>
          </a:p>
          <a:p>
            <a:pPr lvl="1" fontAlgn="auto">
              <a:spcAft>
                <a:spcPts val="0"/>
              </a:spcAft>
              <a:defRPr/>
            </a:pPr>
            <a:r>
              <a:rPr lang="en-US" sz="2800" dirty="0"/>
              <a:t>Fertilized eggs become females</a:t>
            </a:r>
          </a:p>
          <a:p>
            <a:pPr marL="0" indent="0" fontAlgn="auto">
              <a:spcAft>
                <a:spcPts val="0"/>
              </a:spcAft>
              <a:buFont typeface="Arial" panose="020B0604020202020204" pitchFamily="34" charset="0"/>
              <a:buNone/>
              <a:defRPr/>
            </a:pPr>
            <a:endParaRPr lang="en-US" b="1" dirty="0"/>
          </a:p>
          <a:p>
            <a:pPr marL="0" indent="0" fontAlgn="auto">
              <a:spcAft>
                <a:spcPts val="0"/>
              </a:spcAft>
              <a:buFont typeface="Arial" panose="020B0604020202020204" pitchFamily="34" charset="0"/>
              <a:buNone/>
              <a:defRPr/>
            </a:pPr>
            <a:endParaRPr lang="en-US" dirty="0"/>
          </a:p>
        </p:txBody>
      </p:sp>
      <p:pic>
        <p:nvPicPr>
          <p:cNvPr id="53251" name="Picture 3">
            <a:extLst>
              <a:ext uri="{FF2B5EF4-FFF2-40B4-BE49-F238E27FC236}">
                <a16:creationId xmlns:a16="http://schemas.microsoft.com/office/drawing/2014/main" id="{F9F6601E-0FDB-4B54-9EB8-E770A32DE7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65325"/>
            <a:ext cx="363855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FA9925B4-48EE-44FE-9968-A5856F1FB92C}"/>
              </a:ext>
            </a:extLst>
          </p:cNvPr>
          <p:cNvSpPr>
            <a:spLocks noGrp="1"/>
          </p:cNvSpPr>
          <p:nvPr>
            <p:ph type="title"/>
          </p:nvPr>
        </p:nvSpPr>
        <p:spPr/>
        <p:txBody>
          <a:bodyPr/>
          <a:lstStyle/>
          <a:p>
            <a:pPr algn="ctr"/>
            <a:r>
              <a:rPr lang="en-US" altLang="en-US" sz="2800">
                <a:latin typeface="Arial Bold" panose="020B0704020202020204" pitchFamily="34" charset="0"/>
              </a:rPr>
              <a:t>Sexual Reproduction Features: Fungi</a:t>
            </a:r>
          </a:p>
        </p:txBody>
      </p:sp>
      <p:sp>
        <p:nvSpPr>
          <p:cNvPr id="3" name="Content Placeholder 2">
            <a:extLst>
              <a:ext uri="{FF2B5EF4-FFF2-40B4-BE49-F238E27FC236}">
                <a16:creationId xmlns:a16="http://schemas.microsoft.com/office/drawing/2014/main" id="{2111BBC0-D38E-4984-91C3-DA1E6108E4D9}"/>
              </a:ext>
            </a:extLst>
          </p:cNvPr>
          <p:cNvSpPr>
            <a:spLocks noGrp="1"/>
          </p:cNvSpPr>
          <p:nvPr>
            <p:ph idx="1"/>
          </p:nvPr>
        </p:nvSpPr>
        <p:spPr>
          <a:xfrm>
            <a:off x="628650" y="1825625"/>
            <a:ext cx="3511550" cy="4351338"/>
          </a:xfrm>
        </p:spPr>
        <p:txBody>
          <a:bodyPr rtlCol="0">
            <a:normAutofit/>
          </a:bodyPr>
          <a:lstStyle/>
          <a:p>
            <a:pPr fontAlgn="auto">
              <a:spcAft>
                <a:spcPts val="0"/>
              </a:spcAft>
              <a:defRPr/>
            </a:pPr>
            <a:r>
              <a:rPr lang="en-US" dirty="0"/>
              <a:t>Fungi (yeasts, </a:t>
            </a:r>
            <a:r>
              <a:rPr lang="en-US" dirty="0" err="1"/>
              <a:t>moulds</a:t>
            </a:r>
            <a:r>
              <a:rPr lang="en-US" dirty="0"/>
              <a:t>) reproduce sexually and asexually</a:t>
            </a:r>
          </a:p>
          <a:p>
            <a:pPr marL="0" indent="0" fontAlgn="auto">
              <a:spcAft>
                <a:spcPts val="0"/>
              </a:spcAft>
              <a:buFont typeface="Arial" panose="020B0604020202020204" pitchFamily="34" charset="0"/>
              <a:buNone/>
              <a:defRPr/>
            </a:pPr>
            <a:endParaRPr lang="en-US" b="1" dirty="0"/>
          </a:p>
          <a:p>
            <a:pPr marL="0" indent="0" fontAlgn="auto">
              <a:spcAft>
                <a:spcPts val="0"/>
              </a:spcAft>
              <a:buFont typeface="Arial" panose="020B0604020202020204" pitchFamily="34" charset="0"/>
              <a:buNone/>
              <a:defRPr/>
            </a:pPr>
            <a:endParaRPr lang="en-US" dirty="0"/>
          </a:p>
        </p:txBody>
      </p:sp>
      <p:pic>
        <p:nvPicPr>
          <p:cNvPr id="55299" name="Picture 3">
            <a:extLst>
              <a:ext uri="{FF2B5EF4-FFF2-40B4-BE49-F238E27FC236}">
                <a16:creationId xmlns:a16="http://schemas.microsoft.com/office/drawing/2014/main" id="{0B30FEE2-3537-431F-B9EA-31B1AA197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8475" y="1936750"/>
            <a:ext cx="4033838"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229DAEEF-00B1-4026-863A-AB23117ECC69}"/>
              </a:ext>
            </a:extLst>
          </p:cNvPr>
          <p:cNvSpPr>
            <a:spLocks noGrp="1"/>
          </p:cNvSpPr>
          <p:nvPr>
            <p:ph type="title"/>
          </p:nvPr>
        </p:nvSpPr>
        <p:spPr/>
        <p:txBody>
          <a:bodyPr/>
          <a:lstStyle/>
          <a:p>
            <a:pPr algn="ctr"/>
            <a:r>
              <a:rPr lang="en-US" altLang="en-US" sz="2800">
                <a:latin typeface="Arial Bold" panose="020B0704020202020204" pitchFamily="34" charset="0"/>
              </a:rPr>
              <a:t>Sexual Reproduction Features: Fish, Frogs, and Birds</a:t>
            </a:r>
          </a:p>
        </p:txBody>
      </p:sp>
      <p:sp>
        <p:nvSpPr>
          <p:cNvPr id="3" name="Content Placeholder 2">
            <a:extLst>
              <a:ext uri="{FF2B5EF4-FFF2-40B4-BE49-F238E27FC236}">
                <a16:creationId xmlns:a16="http://schemas.microsoft.com/office/drawing/2014/main" id="{D0BDC11C-4CCB-438E-BFAF-A8401E576135}"/>
              </a:ext>
            </a:extLst>
          </p:cNvPr>
          <p:cNvSpPr>
            <a:spLocks noGrp="1"/>
          </p:cNvSpPr>
          <p:nvPr>
            <p:ph idx="1"/>
          </p:nvPr>
        </p:nvSpPr>
        <p:spPr>
          <a:xfrm>
            <a:off x="628650" y="1825625"/>
            <a:ext cx="3783013" cy="4351338"/>
          </a:xfrm>
        </p:spPr>
        <p:txBody>
          <a:bodyPr rtlCol="0">
            <a:normAutofit/>
          </a:bodyPr>
          <a:lstStyle/>
          <a:p>
            <a:pPr fontAlgn="auto">
              <a:spcAft>
                <a:spcPts val="0"/>
              </a:spcAft>
              <a:defRPr/>
            </a:pPr>
            <a:r>
              <a:rPr lang="en-US" dirty="0"/>
              <a:t>Fertilized eggs develop offspring outside the female’s body</a:t>
            </a:r>
          </a:p>
          <a:p>
            <a:pPr fontAlgn="auto">
              <a:spcAft>
                <a:spcPts val="0"/>
              </a:spcAft>
              <a:defRPr/>
            </a:pPr>
            <a:r>
              <a:rPr lang="en-US" dirty="0"/>
              <a:t>Offspring are released when eggs hatch</a:t>
            </a:r>
          </a:p>
          <a:p>
            <a:pPr marL="0" indent="0" fontAlgn="auto">
              <a:spcAft>
                <a:spcPts val="0"/>
              </a:spcAft>
              <a:buFont typeface="Arial" panose="020B0604020202020204" pitchFamily="34" charset="0"/>
              <a:buNone/>
              <a:defRPr/>
            </a:pPr>
            <a:endParaRPr lang="en-US" b="1" dirty="0"/>
          </a:p>
          <a:p>
            <a:pPr marL="0" indent="0" fontAlgn="auto">
              <a:spcAft>
                <a:spcPts val="0"/>
              </a:spcAft>
              <a:buFont typeface="Arial" panose="020B0604020202020204" pitchFamily="34" charset="0"/>
              <a:buNone/>
              <a:defRPr/>
            </a:pPr>
            <a:endParaRPr lang="en-US" dirty="0"/>
          </a:p>
        </p:txBody>
      </p:sp>
      <p:pic>
        <p:nvPicPr>
          <p:cNvPr id="57347" name="Picture 3">
            <a:extLst>
              <a:ext uri="{FF2B5EF4-FFF2-40B4-BE49-F238E27FC236}">
                <a16:creationId xmlns:a16="http://schemas.microsoft.com/office/drawing/2014/main" id="{8EAAE3F7-3165-448B-B28B-4B52CC2866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1914525"/>
            <a:ext cx="37369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75FBEEF-A2E0-48C3-8E4A-925BC29A406C}"/>
              </a:ext>
            </a:extLst>
          </p:cNvPr>
          <p:cNvSpPr>
            <a:spLocks noGrp="1"/>
          </p:cNvSpPr>
          <p:nvPr>
            <p:ph type="title"/>
          </p:nvPr>
        </p:nvSpPr>
        <p:spPr/>
        <p:txBody>
          <a:bodyPr/>
          <a:lstStyle/>
          <a:p>
            <a:pPr algn="ctr"/>
            <a:r>
              <a:rPr lang="en-US" altLang="en-US" sz="2800">
                <a:latin typeface="Arial Bold" panose="020B0704020202020204" pitchFamily="34" charset="0"/>
              </a:rPr>
              <a:t>Sexual Reproduction Features: Plants</a:t>
            </a:r>
          </a:p>
        </p:txBody>
      </p:sp>
      <p:sp>
        <p:nvSpPr>
          <p:cNvPr id="3" name="Content Placeholder 2">
            <a:extLst>
              <a:ext uri="{FF2B5EF4-FFF2-40B4-BE49-F238E27FC236}">
                <a16:creationId xmlns:a16="http://schemas.microsoft.com/office/drawing/2014/main" id="{6C928D09-2E9F-4E87-A560-2B8C5DD31025}"/>
              </a:ext>
            </a:extLst>
          </p:cNvPr>
          <p:cNvSpPr>
            <a:spLocks noGrp="1"/>
          </p:cNvSpPr>
          <p:nvPr>
            <p:ph idx="1"/>
          </p:nvPr>
        </p:nvSpPr>
        <p:spPr>
          <a:xfrm>
            <a:off x="628650" y="1825625"/>
            <a:ext cx="3844925" cy="4351338"/>
          </a:xfrm>
        </p:spPr>
        <p:txBody>
          <a:bodyPr rtlCol="0">
            <a:normAutofit/>
          </a:bodyPr>
          <a:lstStyle/>
          <a:p>
            <a:pPr fontAlgn="auto">
              <a:spcAft>
                <a:spcPts val="0"/>
              </a:spcAft>
              <a:defRPr/>
            </a:pPr>
            <a:r>
              <a:rPr lang="en-US" dirty="0"/>
              <a:t>Plants the grow from seeds require pollination for fertilization </a:t>
            </a:r>
          </a:p>
          <a:p>
            <a:pPr fontAlgn="auto">
              <a:spcAft>
                <a:spcPts val="0"/>
              </a:spcAft>
              <a:defRPr/>
            </a:pPr>
            <a:r>
              <a:rPr lang="en-US" dirty="0"/>
              <a:t>Pollen can be transferred by the wind or by animals (bees, birds)</a:t>
            </a:r>
            <a:endParaRPr lang="en-US" b="1" dirty="0"/>
          </a:p>
          <a:p>
            <a:pPr marL="0" indent="0" fontAlgn="auto">
              <a:spcAft>
                <a:spcPts val="0"/>
              </a:spcAft>
              <a:buFont typeface="Arial" panose="020B0604020202020204" pitchFamily="34" charset="0"/>
              <a:buNone/>
              <a:defRPr/>
            </a:pPr>
            <a:endParaRPr lang="en-US" dirty="0"/>
          </a:p>
        </p:txBody>
      </p:sp>
      <p:pic>
        <p:nvPicPr>
          <p:cNvPr id="59395" name="Picture 3">
            <a:extLst>
              <a:ext uri="{FF2B5EF4-FFF2-40B4-BE49-F238E27FC236}">
                <a16:creationId xmlns:a16="http://schemas.microsoft.com/office/drawing/2014/main" id="{500A9474-1173-48E3-A288-212D8F973B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2350" y="1825625"/>
            <a:ext cx="368300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B0F2439C-42B3-4239-98CA-740E14609D65}"/>
              </a:ext>
            </a:extLst>
          </p:cNvPr>
          <p:cNvSpPr>
            <a:spLocks noGrp="1"/>
          </p:cNvSpPr>
          <p:nvPr>
            <p:ph type="title"/>
          </p:nvPr>
        </p:nvSpPr>
        <p:spPr/>
        <p:txBody>
          <a:bodyPr/>
          <a:lstStyle/>
          <a:p>
            <a:pPr algn="ctr"/>
            <a:r>
              <a:rPr lang="en-US" altLang="en-US" sz="2800">
                <a:latin typeface="Arial Bold" panose="020B0704020202020204" pitchFamily="34" charset="0"/>
              </a:rPr>
              <a:t>Discussion Questions</a:t>
            </a:r>
          </a:p>
        </p:txBody>
      </p:sp>
      <p:sp>
        <p:nvSpPr>
          <p:cNvPr id="3" name="Content Placeholder 2">
            <a:extLst>
              <a:ext uri="{FF2B5EF4-FFF2-40B4-BE49-F238E27FC236}">
                <a16:creationId xmlns:a16="http://schemas.microsoft.com/office/drawing/2014/main" id="{AF64CE25-7B01-4784-8139-7F9EE1D9E82F}"/>
              </a:ext>
            </a:extLst>
          </p:cNvPr>
          <p:cNvSpPr>
            <a:spLocks noGrp="1"/>
          </p:cNvSpPr>
          <p:nvPr>
            <p:ph idx="1"/>
          </p:nvPr>
        </p:nvSpPr>
        <p:spPr>
          <a:xfrm>
            <a:off x="628650" y="1825625"/>
            <a:ext cx="5005388" cy="4351338"/>
          </a:xfrm>
        </p:spPr>
        <p:txBody>
          <a:bodyPr rtlCol="0">
            <a:normAutofit/>
          </a:bodyPr>
          <a:lstStyle/>
          <a:p>
            <a:pPr marL="514350" indent="-514350" fontAlgn="auto">
              <a:spcAft>
                <a:spcPts val="0"/>
              </a:spcAft>
              <a:buFont typeface="+mj-lt"/>
              <a:buAutoNum type="arabicPeriod"/>
              <a:defRPr/>
            </a:pPr>
            <a:r>
              <a:rPr lang="en-US" dirty="0"/>
              <a:t>Identify three ways that sexual reproduction differs in different organisms.</a:t>
            </a:r>
          </a:p>
          <a:p>
            <a:pPr marL="514350" indent="-514350" fontAlgn="auto">
              <a:spcAft>
                <a:spcPts val="0"/>
              </a:spcAft>
              <a:buFont typeface="+mj-lt"/>
              <a:buAutoNum type="arabicPeriod"/>
              <a:defRPr/>
            </a:pPr>
            <a:endParaRPr lang="en-US" dirty="0"/>
          </a:p>
          <a:p>
            <a:pPr marL="514350" indent="-514350" fontAlgn="auto">
              <a:spcAft>
                <a:spcPts val="0"/>
              </a:spcAft>
              <a:buFont typeface="+mj-lt"/>
              <a:buAutoNum type="arabicPeriod"/>
              <a:defRPr/>
            </a:pPr>
            <a:r>
              <a:rPr lang="en-US" dirty="0"/>
              <a:t>What do all forms of sexual reproduction have in common?</a:t>
            </a:r>
          </a:p>
          <a:p>
            <a:pPr fontAlgn="auto">
              <a:spcAft>
                <a:spcPts val="0"/>
              </a:spcAft>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26DA8433-36F7-4DF0-970D-861C0205B94F}"/>
              </a:ext>
            </a:extLst>
          </p:cNvPr>
          <p:cNvSpPr>
            <a:spLocks noGrp="1"/>
          </p:cNvSpPr>
          <p:nvPr>
            <p:ph type="title"/>
          </p:nvPr>
        </p:nvSpPr>
        <p:spPr/>
        <p:txBody>
          <a:bodyPr/>
          <a:lstStyle/>
          <a:p>
            <a:pPr algn="ctr"/>
            <a:r>
              <a:rPr lang="en-US" altLang="en-US" sz="3200">
                <a:latin typeface="Arial Bold" panose="020B0704020202020204" pitchFamily="34" charset="0"/>
              </a:rPr>
              <a:t>Topic 1.3 Summary: How do living things sexually reproduce?</a:t>
            </a:r>
          </a:p>
        </p:txBody>
      </p:sp>
      <p:sp>
        <p:nvSpPr>
          <p:cNvPr id="3" name="Content Placeholder 2">
            <a:extLst>
              <a:ext uri="{FF2B5EF4-FFF2-40B4-BE49-F238E27FC236}">
                <a16:creationId xmlns:a16="http://schemas.microsoft.com/office/drawing/2014/main" id="{378EBC7B-CB60-417C-9C4F-2FB10A78E530}"/>
              </a:ext>
            </a:extLst>
          </p:cNvPr>
          <p:cNvSpPr>
            <a:spLocks noGrp="1"/>
          </p:cNvSpPr>
          <p:nvPr>
            <p:ph idx="1"/>
          </p:nvPr>
        </p:nvSpPr>
        <p:spPr>
          <a:xfrm>
            <a:off x="628650" y="1825625"/>
            <a:ext cx="4248150" cy="4351338"/>
          </a:xfrm>
        </p:spPr>
        <p:txBody>
          <a:bodyPr rtlCol="0">
            <a:normAutofit lnSpcReduction="10000"/>
          </a:bodyPr>
          <a:lstStyle/>
          <a:p>
            <a:pPr fontAlgn="auto">
              <a:spcAft>
                <a:spcPts val="0"/>
              </a:spcAft>
              <a:defRPr/>
            </a:pPr>
            <a:r>
              <a:rPr lang="en-US" dirty="0"/>
              <a:t>Male and female reproductive cells combine to produce a zygote.</a:t>
            </a:r>
          </a:p>
          <a:p>
            <a:pPr fontAlgn="auto">
              <a:spcAft>
                <a:spcPts val="0"/>
              </a:spcAft>
              <a:defRPr/>
            </a:pPr>
            <a:r>
              <a:rPr lang="en-US" dirty="0"/>
              <a:t>Reproductive cells are formed by meiosis.</a:t>
            </a:r>
          </a:p>
          <a:p>
            <a:pPr fontAlgn="auto">
              <a:spcAft>
                <a:spcPts val="0"/>
              </a:spcAft>
              <a:defRPr/>
            </a:pPr>
            <a:r>
              <a:rPr lang="en-US" dirty="0"/>
              <a:t>Development of the human zygote occurs in stages.</a:t>
            </a:r>
          </a:p>
          <a:p>
            <a:pPr fontAlgn="auto">
              <a:spcAft>
                <a:spcPts val="0"/>
              </a:spcAft>
              <a:defRPr/>
            </a:pPr>
            <a:r>
              <a:rPr lang="en-US" dirty="0"/>
              <a:t>Sexual reproduction takes many forms.</a:t>
            </a:r>
          </a:p>
        </p:txBody>
      </p:sp>
      <p:pic>
        <p:nvPicPr>
          <p:cNvPr id="4" name="Picture 3">
            <a:extLst>
              <a:ext uri="{FF2B5EF4-FFF2-40B4-BE49-F238E27FC236}">
                <a16:creationId xmlns:a16="http://schemas.microsoft.com/office/drawing/2014/main" id="{3BEAD02E-D40F-4500-82BD-78600EFABBF8}"/>
              </a:ext>
            </a:extLst>
          </p:cNvPr>
          <p:cNvPicPr>
            <a:picLocks noChangeAspect="1"/>
          </p:cNvPicPr>
          <p:nvPr/>
        </p:nvPicPr>
        <p:blipFill rotWithShape="1">
          <a:blip r:embed="rId2"/>
          <a:srcRect t="5907" b="5907"/>
          <a:stretch/>
        </p:blipFill>
        <p:spPr>
          <a:xfrm>
            <a:off x="4718221" y="1825625"/>
            <a:ext cx="3453199" cy="3453199"/>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FC182CD4-DAC2-429F-88A4-C1D90266D319}"/>
              </a:ext>
            </a:extLst>
          </p:cNvPr>
          <p:cNvSpPr>
            <a:spLocks noGrp="1"/>
          </p:cNvSpPr>
          <p:nvPr>
            <p:ph type="title"/>
          </p:nvPr>
        </p:nvSpPr>
        <p:spPr/>
        <p:txBody>
          <a:bodyPr/>
          <a:lstStyle/>
          <a:p>
            <a:pPr algn="ctr"/>
            <a:r>
              <a:rPr lang="en-US" altLang="en-US" sz="3200">
                <a:latin typeface="Arial Bold" panose="020B0704020202020204" pitchFamily="34" charset="0"/>
              </a:rPr>
              <a:t>Sex Cells: Gametes (continued)</a:t>
            </a:r>
          </a:p>
        </p:txBody>
      </p:sp>
      <p:sp>
        <p:nvSpPr>
          <p:cNvPr id="3" name="Content Placeholder 2">
            <a:extLst>
              <a:ext uri="{FF2B5EF4-FFF2-40B4-BE49-F238E27FC236}">
                <a16:creationId xmlns:a16="http://schemas.microsoft.com/office/drawing/2014/main" id="{3D37A30F-A1D2-4D0C-BB32-6F06F383FD90}"/>
              </a:ext>
            </a:extLst>
          </p:cNvPr>
          <p:cNvSpPr>
            <a:spLocks noGrp="1"/>
          </p:cNvSpPr>
          <p:nvPr>
            <p:ph idx="1"/>
          </p:nvPr>
        </p:nvSpPr>
        <p:spPr>
          <a:xfrm>
            <a:off x="628650" y="1825625"/>
            <a:ext cx="3201988" cy="4351338"/>
          </a:xfrm>
        </p:spPr>
        <p:txBody>
          <a:bodyPr rtlCol="0">
            <a:normAutofit/>
          </a:bodyPr>
          <a:lstStyle/>
          <a:p>
            <a:pPr marL="0" indent="0" fontAlgn="auto">
              <a:spcAft>
                <a:spcPts val="0"/>
              </a:spcAft>
              <a:buFont typeface="Arial" panose="020B0604020202020204" pitchFamily="34" charset="0"/>
              <a:buNone/>
              <a:defRPr/>
            </a:pPr>
            <a:r>
              <a:rPr lang="en-US" sz="2400" dirty="0"/>
              <a:t>Central event of sexual reproduction: </a:t>
            </a:r>
          </a:p>
          <a:p>
            <a:pPr fontAlgn="auto">
              <a:spcAft>
                <a:spcPts val="0"/>
              </a:spcAft>
              <a:defRPr/>
            </a:pPr>
            <a:r>
              <a:rPr lang="en-US" sz="2400" dirty="0"/>
              <a:t>Contact between the gametes (sperm and egg)</a:t>
            </a:r>
          </a:p>
          <a:p>
            <a:pPr fontAlgn="auto">
              <a:spcAft>
                <a:spcPts val="0"/>
              </a:spcAft>
              <a:defRPr/>
            </a:pPr>
            <a:r>
              <a:rPr lang="en-US" sz="2400" dirty="0"/>
              <a:t>Sperm and egg (and their genetic information) combine to produce a new single cell that develops into an offspring</a:t>
            </a:r>
          </a:p>
          <a:p>
            <a:pPr marL="0" indent="0" fontAlgn="auto">
              <a:spcAft>
                <a:spcPts val="0"/>
              </a:spcAft>
              <a:buFont typeface="Arial" panose="020B0604020202020204" pitchFamily="34" charset="0"/>
              <a:buNone/>
              <a:defRPr/>
            </a:pPr>
            <a:endParaRPr lang="en-US" sz="2400" dirty="0"/>
          </a:p>
          <a:p>
            <a:pPr lvl="1" fontAlgn="auto">
              <a:spcAft>
                <a:spcPts val="0"/>
              </a:spcAft>
              <a:defRPr/>
            </a:pPr>
            <a:endParaRPr lang="en-US" sz="2000" dirty="0"/>
          </a:p>
          <a:p>
            <a:pPr lvl="1" fontAlgn="auto">
              <a:spcAft>
                <a:spcPts val="0"/>
              </a:spcAft>
              <a:defRPr/>
            </a:pPr>
            <a:endParaRPr lang="en-US" sz="2000" dirty="0"/>
          </a:p>
        </p:txBody>
      </p:sp>
      <p:pic>
        <p:nvPicPr>
          <p:cNvPr id="8195" name="Picture 3">
            <a:extLst>
              <a:ext uri="{FF2B5EF4-FFF2-40B4-BE49-F238E27FC236}">
                <a16:creationId xmlns:a16="http://schemas.microsoft.com/office/drawing/2014/main" id="{E8762D59-986E-414D-BFE6-13BC19093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1825625"/>
            <a:ext cx="465931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a:extLst>
              <a:ext uri="{FF2B5EF4-FFF2-40B4-BE49-F238E27FC236}">
                <a16:creationId xmlns:a16="http://schemas.microsoft.com/office/drawing/2014/main" id="{B140703F-C04A-4DED-8A25-E2497A625581}"/>
              </a:ext>
            </a:extLst>
          </p:cNvPr>
          <p:cNvSpPr txBox="1">
            <a:spLocks noChangeArrowheads="1"/>
          </p:cNvSpPr>
          <p:nvPr/>
        </p:nvSpPr>
        <p:spPr bwMode="auto">
          <a:xfrm>
            <a:off x="4460875" y="5287963"/>
            <a:ext cx="4054475" cy="830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1.16: Of the many sperm that approach and surround an egg, only one can fertilize the egg.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0B1F44AA-9E30-4AB2-9DCB-A79F60F21961}"/>
              </a:ext>
            </a:extLst>
          </p:cNvPr>
          <p:cNvSpPr>
            <a:spLocks noGrp="1"/>
          </p:cNvSpPr>
          <p:nvPr>
            <p:ph type="title"/>
          </p:nvPr>
        </p:nvSpPr>
        <p:spPr>
          <a:xfrm>
            <a:off x="628650" y="365125"/>
            <a:ext cx="7886700" cy="735013"/>
          </a:xfrm>
        </p:spPr>
        <p:txBody>
          <a:bodyPr/>
          <a:lstStyle/>
          <a:p>
            <a:pPr algn="ctr"/>
            <a:r>
              <a:rPr lang="en-US" altLang="en-US" sz="3200">
                <a:latin typeface="Arial Bold" panose="020B0704020202020204" pitchFamily="34" charset="0"/>
              </a:rPr>
              <a:t>Fertilization</a:t>
            </a:r>
          </a:p>
        </p:txBody>
      </p:sp>
      <p:sp>
        <p:nvSpPr>
          <p:cNvPr id="3" name="Content Placeholder 2">
            <a:extLst>
              <a:ext uri="{FF2B5EF4-FFF2-40B4-BE49-F238E27FC236}">
                <a16:creationId xmlns:a16="http://schemas.microsoft.com/office/drawing/2014/main" id="{498BF298-F3B1-499C-8329-F7B5A6320B9E}"/>
              </a:ext>
            </a:extLst>
          </p:cNvPr>
          <p:cNvSpPr>
            <a:spLocks noGrp="1"/>
          </p:cNvSpPr>
          <p:nvPr>
            <p:ph idx="1"/>
          </p:nvPr>
        </p:nvSpPr>
        <p:spPr>
          <a:xfrm>
            <a:off x="628650" y="1544638"/>
            <a:ext cx="3313113" cy="4632325"/>
          </a:xfrm>
        </p:spPr>
        <p:txBody>
          <a:bodyPr rtlCol="0">
            <a:normAutofit/>
          </a:bodyPr>
          <a:lstStyle/>
          <a:p>
            <a:pPr marL="0" indent="0" fontAlgn="auto">
              <a:spcAft>
                <a:spcPts val="0"/>
              </a:spcAft>
              <a:buFont typeface="Arial" panose="020B0604020202020204" pitchFamily="34" charset="0"/>
              <a:buNone/>
              <a:defRPr/>
            </a:pPr>
            <a:r>
              <a:rPr lang="en-US" sz="2400" b="1" dirty="0"/>
              <a:t>Fertilization</a:t>
            </a:r>
            <a:r>
              <a:rPr lang="en-US" sz="2400" dirty="0"/>
              <a:t>: the process in which male and female gametes combine</a:t>
            </a:r>
          </a:p>
          <a:p>
            <a:pPr fontAlgn="auto">
              <a:spcAft>
                <a:spcPts val="0"/>
              </a:spcAft>
              <a:defRPr/>
            </a:pPr>
            <a:r>
              <a:rPr lang="en-US" sz="2400" dirty="0"/>
              <a:t>Nuclei of two gametes fuse together to form a single cell called a </a:t>
            </a:r>
            <a:r>
              <a:rPr lang="en-US" sz="2400" i="1" dirty="0"/>
              <a:t>zygote</a:t>
            </a:r>
          </a:p>
          <a:p>
            <a:pPr fontAlgn="auto">
              <a:spcAft>
                <a:spcPts val="0"/>
              </a:spcAft>
              <a:defRPr/>
            </a:pPr>
            <a:r>
              <a:rPr lang="en-US" sz="2400" dirty="0"/>
              <a:t>Zygote contains genetic information from the sperm cell and egg cell</a:t>
            </a:r>
          </a:p>
          <a:p>
            <a:pPr marL="0" indent="0" fontAlgn="auto">
              <a:spcAft>
                <a:spcPts val="0"/>
              </a:spcAft>
              <a:buFont typeface="Arial" panose="020B0604020202020204" pitchFamily="34" charset="0"/>
              <a:buNone/>
              <a:defRPr/>
            </a:pPr>
            <a:endParaRPr lang="en-US" sz="2400" dirty="0"/>
          </a:p>
          <a:p>
            <a:pPr lvl="1" fontAlgn="auto">
              <a:spcAft>
                <a:spcPts val="0"/>
              </a:spcAft>
              <a:defRPr/>
            </a:pPr>
            <a:endParaRPr lang="en-US" sz="2000" dirty="0"/>
          </a:p>
          <a:p>
            <a:pPr lvl="1" fontAlgn="auto">
              <a:spcAft>
                <a:spcPts val="0"/>
              </a:spcAft>
              <a:defRPr/>
            </a:pPr>
            <a:endParaRPr lang="en-US" sz="2000" dirty="0"/>
          </a:p>
        </p:txBody>
      </p:sp>
      <p:pic>
        <p:nvPicPr>
          <p:cNvPr id="9219" name="Picture 3">
            <a:extLst>
              <a:ext uri="{FF2B5EF4-FFF2-40B4-BE49-F238E27FC236}">
                <a16:creationId xmlns:a16="http://schemas.microsoft.com/office/drawing/2014/main" id="{3AB8E069-4884-4900-835B-0A1E183485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1544638"/>
            <a:ext cx="46259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a:extLst>
              <a:ext uri="{FF2B5EF4-FFF2-40B4-BE49-F238E27FC236}">
                <a16:creationId xmlns:a16="http://schemas.microsoft.com/office/drawing/2014/main" id="{1B35E2E9-9854-4923-BE09-D99B9920D277}"/>
              </a:ext>
            </a:extLst>
          </p:cNvPr>
          <p:cNvSpPr txBox="1">
            <a:spLocks noChangeArrowheads="1"/>
          </p:cNvSpPr>
          <p:nvPr/>
        </p:nvSpPr>
        <p:spPr bwMode="auto">
          <a:xfrm>
            <a:off x="4791075" y="5546725"/>
            <a:ext cx="3384550" cy="83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1.17: When a sperm cell fertilizes an egg cell, the two nuclei fuse and a zygote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a:latin typeface="Arial Bold" panose="020B0704020202020204" pitchFamily="34" charset="0"/>
              </a:rPr>
              <a:t>Fertilization (continued)</a:t>
            </a:r>
          </a:p>
        </p:txBody>
      </p:sp>
      <p:pic>
        <p:nvPicPr>
          <p:cNvPr id="11266" name="Picture 4">
            <a:extLst>
              <a:ext uri="{FF2B5EF4-FFF2-40B4-BE49-F238E27FC236}">
                <a16:creationId xmlns:a16="http://schemas.microsoft.com/office/drawing/2014/main" id="{D6F7191B-AF51-4E5B-8A59-AE03FD285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754188"/>
            <a:ext cx="8855075"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5">
            <a:extLst>
              <a:ext uri="{FF2B5EF4-FFF2-40B4-BE49-F238E27FC236}">
                <a16:creationId xmlns:a16="http://schemas.microsoft.com/office/drawing/2014/main" id="{0041FE21-51BC-44FF-8564-4828838D0516}"/>
              </a:ext>
            </a:extLst>
          </p:cNvPr>
          <p:cNvSpPr txBox="1">
            <a:spLocks noChangeArrowheads="1"/>
          </p:cNvSpPr>
          <p:nvPr/>
        </p:nvSpPr>
        <p:spPr bwMode="auto">
          <a:xfrm>
            <a:off x="5289550" y="1889125"/>
            <a:ext cx="3384550" cy="83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Figure 1.17: When a sperm cell fertilizes an egg cell, the two nuclei fuse and a zygote forms.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2115709-013E-45FF-B448-CC1C68B7219B}"/>
              </a:ext>
            </a:extLst>
          </p:cNvPr>
          <p:cNvSpPr>
            <a:spLocks noGrp="1"/>
          </p:cNvSpPr>
          <p:nvPr>
            <p:ph type="title"/>
          </p:nvPr>
        </p:nvSpPr>
        <p:spPr/>
        <p:txBody>
          <a:bodyPr/>
          <a:lstStyle/>
          <a:p>
            <a:pPr algn="ctr"/>
            <a:r>
              <a:rPr lang="en-US" altLang="en-US" sz="2800">
                <a:latin typeface="Arial Bold" panose="020B0704020202020204" pitchFamily="34" charset="0"/>
              </a:rPr>
              <a:t>Discussion Questions</a:t>
            </a:r>
          </a:p>
        </p:txBody>
      </p:sp>
      <p:sp>
        <p:nvSpPr>
          <p:cNvPr id="12290" name="Content Placeholder 2">
            <a:extLst>
              <a:ext uri="{FF2B5EF4-FFF2-40B4-BE49-F238E27FC236}">
                <a16:creationId xmlns:a16="http://schemas.microsoft.com/office/drawing/2014/main" id="{4DCFFE9F-D152-4B86-9D6C-E8301687D078}"/>
              </a:ext>
            </a:extLst>
          </p:cNvPr>
          <p:cNvSpPr>
            <a:spLocks noGrp="1"/>
          </p:cNvSpPr>
          <p:nvPr>
            <p:ph idx="1"/>
          </p:nvPr>
        </p:nvSpPr>
        <p:spPr>
          <a:xfrm>
            <a:off x="628650" y="1825625"/>
            <a:ext cx="5005388" cy="4351338"/>
          </a:xfrm>
        </p:spPr>
        <p:txBody>
          <a:bodyPr/>
          <a:lstStyle/>
          <a:p>
            <a:pPr marL="514350" indent="-514350">
              <a:buFont typeface="Calibri Light" panose="020F0302020204030204" pitchFamily="34" charset="0"/>
              <a:buAutoNum type="arabicPeriod"/>
            </a:pPr>
            <a:r>
              <a:rPr lang="en-US" altLang="en-US" dirty="0">
                <a:latin typeface="Times New Roman Regular"/>
              </a:rPr>
              <a:t>How does the process of fertilization occur?</a:t>
            </a:r>
          </a:p>
          <a:p>
            <a:pPr marL="514350" indent="-514350">
              <a:buFont typeface="Calibri Light" panose="020F0302020204030204" pitchFamily="34" charset="0"/>
              <a:buAutoNum type="arabicPeriod"/>
            </a:pPr>
            <a:endParaRPr lang="en-US" altLang="en-US" dirty="0">
              <a:latin typeface="Times New Roman Regular"/>
            </a:endParaRPr>
          </a:p>
          <a:p>
            <a:pPr marL="514350" indent="-514350">
              <a:buFont typeface="Calibri Light" panose="020F0302020204030204" pitchFamily="34" charset="0"/>
              <a:buAutoNum type="arabicPeriod"/>
            </a:pPr>
            <a:r>
              <a:rPr lang="en-US" altLang="en-US" dirty="0">
                <a:latin typeface="Times New Roman Regular"/>
              </a:rPr>
              <a:t>What is needed for fertilization to occur?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89E21F45-912E-4BE3-A348-6423FD745C2B}"/>
              </a:ext>
            </a:extLst>
          </p:cNvPr>
          <p:cNvSpPr>
            <a:spLocks noGrp="1"/>
          </p:cNvSpPr>
          <p:nvPr>
            <p:ph type="title"/>
          </p:nvPr>
        </p:nvSpPr>
        <p:spPr>
          <a:xfrm>
            <a:off x="628650" y="649288"/>
            <a:ext cx="7886700" cy="796925"/>
          </a:xfrm>
        </p:spPr>
        <p:txBody>
          <a:bodyPr/>
          <a:lstStyle/>
          <a:p>
            <a:pPr algn="ctr"/>
            <a:r>
              <a:rPr lang="en-US" altLang="en-US" sz="3200" dirty="0">
                <a:latin typeface="Arial Bold" panose="020B0704020202020204" pitchFamily="34" charset="0"/>
              </a:rPr>
              <a:t>Warm-up</a:t>
            </a:r>
          </a:p>
        </p:txBody>
      </p:sp>
      <p:pic>
        <p:nvPicPr>
          <p:cNvPr id="2" name="Picture 3" descr="0051l">
            <a:extLst>
              <a:ext uri="{FF2B5EF4-FFF2-40B4-BE49-F238E27FC236}">
                <a16:creationId xmlns:a16="http://schemas.microsoft.com/office/drawing/2014/main" id="{F2076551-493D-45C8-BA77-A9F6177FC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22098" r="1616" b="1978"/>
          <a:stretch>
            <a:fillRect/>
          </a:stretch>
        </p:blipFill>
        <p:spPr bwMode="auto">
          <a:xfrm>
            <a:off x="1448610" y="2835826"/>
            <a:ext cx="6246779" cy="35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4F67CB7-E821-47C9-A449-8AE0452033E5}"/>
              </a:ext>
            </a:extLst>
          </p:cNvPr>
          <p:cNvSpPr>
            <a:spLocks noGrp="1"/>
          </p:cNvSpPr>
          <p:nvPr>
            <p:ph idx="1"/>
          </p:nvPr>
        </p:nvSpPr>
        <p:spPr>
          <a:xfrm>
            <a:off x="628650" y="1446213"/>
            <a:ext cx="7692404" cy="666672"/>
          </a:xfrm>
        </p:spPr>
        <p:txBody>
          <a:bodyPr/>
          <a:lstStyle/>
          <a:p>
            <a:pPr marL="514350" indent="-514350">
              <a:buFont typeface="+mj-lt"/>
              <a:buAutoNum type="arabicPeriod"/>
            </a:pPr>
            <a:r>
              <a:rPr lang="en-US" altLang="en-US" dirty="0">
                <a:latin typeface="Times New Roman Regular"/>
              </a:rPr>
              <a:t>What process is shown here?</a:t>
            </a:r>
          </a:p>
          <a:p>
            <a:pPr marL="514350" indent="-514350">
              <a:buFont typeface="+mj-lt"/>
              <a:buAutoNum type="arabicPeriod"/>
            </a:pPr>
            <a:r>
              <a:rPr lang="en-US" altLang="en-US" dirty="0">
                <a:latin typeface="Times New Roman Regular"/>
              </a:rPr>
              <a:t>What do you suppose ‘haploid’ and ‘diploid’ mean?</a:t>
            </a:r>
          </a:p>
        </p:txBody>
      </p:sp>
    </p:spTree>
    <p:extLst>
      <p:ext uri="{BB962C8B-B14F-4D97-AF65-F5344CB8AC3E}">
        <p14:creationId xmlns:p14="http://schemas.microsoft.com/office/powerpoint/2010/main" val="33300468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17928</TotalTime>
  <Words>1967</Words>
  <Application>Microsoft Office PowerPoint</Application>
  <PresentationFormat>On-screen Show (4:3)</PresentationFormat>
  <Paragraphs>241</Paragraphs>
  <Slides>49</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Bold</vt:lpstr>
      <vt:lpstr>Calibri</vt:lpstr>
      <vt:lpstr>Calibri Light</vt:lpstr>
      <vt:lpstr>Times New Roman Regular</vt:lpstr>
      <vt:lpstr>Office Theme</vt:lpstr>
      <vt:lpstr>PowerPoint Presentation</vt:lpstr>
      <vt:lpstr>Topic 1.3: How do living things sexually reproduce?</vt:lpstr>
      <vt:lpstr>Concept 1: Male and female reproductive cells combine to produce a zygote.</vt:lpstr>
      <vt:lpstr>Sex Cells: Gametes</vt:lpstr>
      <vt:lpstr>Sex Cells: Gametes (continued)</vt:lpstr>
      <vt:lpstr>Fertilization</vt:lpstr>
      <vt:lpstr>Fertilization (continued)</vt:lpstr>
      <vt:lpstr>Discussion Questions</vt:lpstr>
      <vt:lpstr>Warm-up</vt:lpstr>
      <vt:lpstr>Number of Chromosomes in Cells:  Haploid and Diploid</vt:lpstr>
      <vt:lpstr>Number of Chromosomes in Cells:  Haploid and Diploid</vt:lpstr>
      <vt:lpstr>Number of Chromosomes in Cells:  Haploid and Diploid</vt:lpstr>
      <vt:lpstr>Chromosome Organization</vt:lpstr>
      <vt:lpstr>Chromosome Organization</vt:lpstr>
      <vt:lpstr>Chromosome Organization</vt:lpstr>
      <vt:lpstr>Chromosome Organization</vt:lpstr>
      <vt:lpstr>Practice!</vt:lpstr>
      <vt:lpstr>Practice!</vt:lpstr>
      <vt:lpstr>Practice!</vt:lpstr>
      <vt:lpstr>Practice: Chromosomes</vt:lpstr>
      <vt:lpstr>Practice: Chromosomes</vt:lpstr>
      <vt:lpstr>Pause!</vt:lpstr>
      <vt:lpstr>PowerPoint Presentation</vt:lpstr>
      <vt:lpstr>Meiosis</vt:lpstr>
      <vt:lpstr>Number of Chromosomes in Cells:  Haploid and Diploid (continued) (RECAP)</vt:lpstr>
      <vt:lpstr>Meiosis Produces Unique Gametes</vt:lpstr>
      <vt:lpstr>Meiosis: Prophase I</vt:lpstr>
      <vt:lpstr>Meiosis: Metaphase I</vt:lpstr>
      <vt:lpstr>Meiosis: Anaphase I</vt:lpstr>
      <vt:lpstr>Meiosis: Telophase I</vt:lpstr>
      <vt:lpstr>Meiosis: Prophase II</vt:lpstr>
      <vt:lpstr>Meiosis: Metaphase II</vt:lpstr>
      <vt:lpstr>Meiosis: Anaphase II</vt:lpstr>
      <vt:lpstr>Meiosis: Telophase II</vt:lpstr>
      <vt:lpstr>Meiosis: First Cell Division Summary</vt:lpstr>
      <vt:lpstr>Meiosis: Second Cell Division Summary</vt:lpstr>
      <vt:lpstr>Discussion Questions</vt:lpstr>
      <vt:lpstr>Concept 3: Development of the human zygote occurs in stages.</vt:lpstr>
      <vt:lpstr>Human Prenatal Development: Embryonic and Fetal Stages</vt:lpstr>
      <vt:lpstr>Human Prenatal Development: Summary</vt:lpstr>
      <vt:lpstr>Discussion Questions</vt:lpstr>
      <vt:lpstr>Concept 4: Sexual reproduction takes many forms.</vt:lpstr>
      <vt:lpstr>Sexual Reproduction Features: Mammals</vt:lpstr>
      <vt:lpstr>Sexual Reproduction Features: Insects</vt:lpstr>
      <vt:lpstr>Sexual Reproduction Features: Fungi</vt:lpstr>
      <vt:lpstr>Sexual Reproduction Features: Fish, Frogs, and Birds</vt:lpstr>
      <vt:lpstr>Sexual Reproduction Features: Plants</vt:lpstr>
      <vt:lpstr>Discussion Questions</vt:lpstr>
      <vt:lpstr>Topic 1.3 Summary: How do living things sexually reproduce?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F</dc:creator>
  <cp:lastModifiedBy>Linda Au</cp:lastModifiedBy>
  <cp:revision>58</cp:revision>
  <dcterms:created xsi:type="dcterms:W3CDTF">2017-02-06T23:10:39Z</dcterms:created>
  <dcterms:modified xsi:type="dcterms:W3CDTF">2021-10-05T16:36:09Z</dcterms:modified>
</cp:coreProperties>
</file>