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5" r:id="rId1"/>
  </p:sldMasterIdLst>
  <p:notesMasterIdLst>
    <p:notesMasterId r:id="rId37"/>
  </p:notesMasterIdLst>
  <p:sldIdLst>
    <p:sldId id="256" r:id="rId2"/>
    <p:sldId id="280" r:id="rId3"/>
    <p:sldId id="265" r:id="rId4"/>
    <p:sldId id="266" r:id="rId5"/>
    <p:sldId id="257" r:id="rId6"/>
    <p:sldId id="281" r:id="rId7"/>
    <p:sldId id="258" r:id="rId8"/>
    <p:sldId id="264" r:id="rId9"/>
    <p:sldId id="267" r:id="rId10"/>
    <p:sldId id="269" r:id="rId11"/>
    <p:sldId id="282" r:id="rId12"/>
    <p:sldId id="283" r:id="rId13"/>
    <p:sldId id="271" r:id="rId14"/>
    <p:sldId id="270" r:id="rId15"/>
    <p:sldId id="284" r:id="rId16"/>
    <p:sldId id="268" r:id="rId17"/>
    <p:sldId id="272" r:id="rId18"/>
    <p:sldId id="285" r:id="rId19"/>
    <p:sldId id="273" r:id="rId20"/>
    <p:sldId id="286" r:id="rId21"/>
    <p:sldId id="274" r:id="rId22"/>
    <p:sldId id="287" r:id="rId23"/>
    <p:sldId id="275" r:id="rId24"/>
    <p:sldId id="276" r:id="rId25"/>
    <p:sldId id="288" r:id="rId26"/>
    <p:sldId id="277" r:id="rId27"/>
    <p:sldId id="289" r:id="rId28"/>
    <p:sldId id="292" r:id="rId29"/>
    <p:sldId id="278" r:id="rId30"/>
    <p:sldId id="295" r:id="rId31"/>
    <p:sldId id="296" r:id="rId32"/>
    <p:sldId id="294" r:id="rId33"/>
    <p:sldId id="279" r:id="rId34"/>
    <p:sldId id="290" r:id="rId35"/>
    <p:sldId id="29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932" autoAdjust="0"/>
  </p:normalViewPr>
  <p:slideViewPr>
    <p:cSldViewPr snapToGrid="0">
      <p:cViewPr>
        <p:scale>
          <a:sx n="66" d="100"/>
          <a:sy n="66" d="100"/>
        </p:scale>
        <p:origin x="1330" y="43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BBEBC9-5697-43BD-A18D-C317F41F1C14}" type="datetimeFigureOut">
              <a:rPr lang="en-CA" smtClean="0"/>
              <a:t>2022-01-25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F9385D-C884-4A73-A5E5-B679E5709138}" type="slidenum">
              <a:rPr lang="en-CA" smtClean="0"/>
              <a:t>‹#›</a:t>
            </a:fld>
            <a:endParaRPr lang="en-CA"/>
          </a:p>
        </p:txBody>
      </p:sp>
    </p:spTree>
    <p:extLst>
      <p:ext uri="{BB962C8B-B14F-4D97-AF65-F5344CB8AC3E}">
        <p14:creationId xmlns:p14="http://schemas.microsoft.com/office/powerpoint/2010/main" val="2958485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first video explains very well what red-shift means by comparing it to sound doppler effect. Second video actually physically shows the shift in galaxy lines, though it’s a bit redundant with the image that is now here. </a:t>
            </a:r>
          </a:p>
          <a:p>
            <a:r>
              <a:rPr lang="en-CA" dirty="0"/>
              <a:t>Note: could very well do a demo of Doppler by having someone run (e.g. in the hallway, outside) with a constant tone sound. </a:t>
            </a:r>
          </a:p>
          <a:p>
            <a:endParaRPr lang="en-CA" dirty="0"/>
          </a:p>
          <a:p>
            <a:r>
              <a:rPr lang="en-CA" dirty="0"/>
              <a:t>Note: Andromeda galaxy is the only exception. Andromeda’s light is </a:t>
            </a:r>
            <a:r>
              <a:rPr lang="en-CA" dirty="0" err="1"/>
              <a:t>blueshifted</a:t>
            </a:r>
            <a:r>
              <a:rPr lang="en-CA" dirty="0"/>
              <a:t> because Andromeda and the Milky Way are actually spiralling towards each other. In some time in the far future, they will actually ‘collide’ (or really just move through) each other. </a:t>
            </a:r>
          </a:p>
        </p:txBody>
      </p:sp>
      <p:sp>
        <p:nvSpPr>
          <p:cNvPr id="4" name="Slide Number Placeholder 3"/>
          <p:cNvSpPr>
            <a:spLocks noGrp="1"/>
          </p:cNvSpPr>
          <p:nvPr>
            <p:ph type="sldNum" sz="quarter" idx="5"/>
          </p:nvPr>
        </p:nvSpPr>
        <p:spPr/>
        <p:txBody>
          <a:bodyPr/>
          <a:lstStyle/>
          <a:p>
            <a:fld id="{CBF9385D-C884-4A73-A5E5-B679E5709138}" type="slidenum">
              <a:rPr lang="en-CA" smtClean="0"/>
              <a:t>8</a:t>
            </a:fld>
            <a:endParaRPr lang="en-CA"/>
          </a:p>
        </p:txBody>
      </p:sp>
    </p:spTree>
    <p:extLst>
      <p:ext uri="{BB962C8B-B14F-4D97-AF65-F5344CB8AC3E}">
        <p14:creationId xmlns:p14="http://schemas.microsoft.com/office/powerpoint/2010/main" val="550735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BF9385D-C884-4A73-A5E5-B679E5709138}" type="slidenum">
              <a:rPr lang="en-CA" smtClean="0"/>
              <a:t>28</a:t>
            </a:fld>
            <a:endParaRPr lang="en-CA"/>
          </a:p>
        </p:txBody>
      </p:sp>
    </p:spTree>
    <p:extLst>
      <p:ext uri="{BB962C8B-B14F-4D97-AF65-F5344CB8AC3E}">
        <p14:creationId xmlns:p14="http://schemas.microsoft.com/office/powerpoint/2010/main" val="188762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More reading on dark matter: https://sitn.hms.harvard.edu/flash/2018/seeing-invisible-short-history-scientific-evidence-dark-matter/ </a:t>
            </a:r>
          </a:p>
        </p:txBody>
      </p:sp>
      <p:sp>
        <p:nvSpPr>
          <p:cNvPr id="4" name="Slide Number Placeholder 3"/>
          <p:cNvSpPr>
            <a:spLocks noGrp="1"/>
          </p:cNvSpPr>
          <p:nvPr>
            <p:ph type="sldNum" sz="quarter" idx="5"/>
          </p:nvPr>
        </p:nvSpPr>
        <p:spPr/>
        <p:txBody>
          <a:bodyPr/>
          <a:lstStyle/>
          <a:p>
            <a:fld id="{CBF9385D-C884-4A73-A5E5-B679E5709138}" type="slidenum">
              <a:rPr lang="en-CA" smtClean="0"/>
              <a:t>29</a:t>
            </a:fld>
            <a:endParaRPr lang="en-CA"/>
          </a:p>
        </p:txBody>
      </p:sp>
    </p:spTree>
    <p:extLst>
      <p:ext uri="{BB962C8B-B14F-4D97-AF65-F5344CB8AC3E}">
        <p14:creationId xmlns:p14="http://schemas.microsoft.com/office/powerpoint/2010/main" val="1756883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BF9385D-C884-4A73-A5E5-B679E5709138}" type="slidenum">
              <a:rPr lang="en-CA" smtClean="0"/>
              <a:t>30</a:t>
            </a:fld>
            <a:endParaRPr lang="en-CA"/>
          </a:p>
        </p:txBody>
      </p:sp>
    </p:spTree>
    <p:extLst>
      <p:ext uri="{BB962C8B-B14F-4D97-AF65-F5344CB8AC3E}">
        <p14:creationId xmlns:p14="http://schemas.microsoft.com/office/powerpoint/2010/main" val="1995952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BF9385D-C884-4A73-A5E5-B679E5709138}" type="slidenum">
              <a:rPr lang="en-CA" smtClean="0"/>
              <a:t>31</a:t>
            </a:fld>
            <a:endParaRPr lang="en-CA"/>
          </a:p>
        </p:txBody>
      </p:sp>
    </p:spTree>
    <p:extLst>
      <p:ext uri="{BB962C8B-B14F-4D97-AF65-F5344CB8AC3E}">
        <p14:creationId xmlns:p14="http://schemas.microsoft.com/office/powerpoint/2010/main" val="3458649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BF9385D-C884-4A73-A5E5-B679E5709138}" type="slidenum">
              <a:rPr lang="en-CA" smtClean="0"/>
              <a:t>32</a:t>
            </a:fld>
            <a:endParaRPr lang="en-CA"/>
          </a:p>
        </p:txBody>
      </p:sp>
    </p:spTree>
    <p:extLst>
      <p:ext uri="{BB962C8B-B14F-4D97-AF65-F5344CB8AC3E}">
        <p14:creationId xmlns:p14="http://schemas.microsoft.com/office/powerpoint/2010/main" val="1731835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the observable universe is this weird hourglass-shaped thing because of light pollution from the milky way; we can only see clearly above and below the ‘spiral disc’ that is the milky way…it is hard to look right along the plane. </a:t>
            </a:r>
          </a:p>
          <a:p>
            <a:r>
              <a:rPr lang="en-CA" dirty="0"/>
              <a:t>Note: pretty sure that’s the proper label for the great wall? Looks the right shape. </a:t>
            </a:r>
          </a:p>
        </p:txBody>
      </p:sp>
      <p:sp>
        <p:nvSpPr>
          <p:cNvPr id="4" name="Slide Number Placeholder 3"/>
          <p:cNvSpPr>
            <a:spLocks noGrp="1"/>
          </p:cNvSpPr>
          <p:nvPr>
            <p:ph type="sldNum" sz="quarter" idx="5"/>
          </p:nvPr>
        </p:nvSpPr>
        <p:spPr/>
        <p:txBody>
          <a:bodyPr/>
          <a:lstStyle/>
          <a:p>
            <a:fld id="{CBF9385D-C884-4A73-A5E5-B679E5709138}" type="slidenum">
              <a:rPr lang="en-CA" smtClean="0"/>
              <a:t>33</a:t>
            </a:fld>
            <a:endParaRPr lang="en-CA"/>
          </a:p>
        </p:txBody>
      </p:sp>
    </p:spTree>
    <p:extLst>
      <p:ext uri="{BB962C8B-B14F-4D97-AF65-F5344CB8AC3E}">
        <p14:creationId xmlns:p14="http://schemas.microsoft.com/office/powerpoint/2010/main" val="1423381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first video explains very well what red-shift means by comparing it to sound doppler effect. Second video actually physically shows the shift in galaxy lines, though it’s a bit redundant with the image that is now here. </a:t>
            </a:r>
          </a:p>
          <a:p>
            <a:r>
              <a:rPr lang="en-CA" dirty="0"/>
              <a:t>Note: could very well do a demo of Doppler by having someone run (e.g. in the hallway, outside) with a constant tone sound. </a:t>
            </a:r>
          </a:p>
          <a:p>
            <a:endParaRPr lang="en-CA" dirty="0"/>
          </a:p>
          <a:p>
            <a:r>
              <a:rPr lang="en-CA" dirty="0"/>
              <a:t>Note: Andromeda galaxy is the only exception. Andromeda’s light is </a:t>
            </a:r>
            <a:r>
              <a:rPr lang="en-CA" dirty="0" err="1"/>
              <a:t>blueshifted</a:t>
            </a:r>
            <a:r>
              <a:rPr lang="en-CA" dirty="0"/>
              <a:t> because Andromeda and the Milky Way are actually spiralling towards each other. In some time in the far future, they will actually ‘collide’ (or really just move through) each other. </a:t>
            </a:r>
          </a:p>
        </p:txBody>
      </p:sp>
      <p:sp>
        <p:nvSpPr>
          <p:cNvPr id="4" name="Slide Number Placeholder 3"/>
          <p:cNvSpPr>
            <a:spLocks noGrp="1"/>
          </p:cNvSpPr>
          <p:nvPr>
            <p:ph type="sldNum" sz="quarter" idx="5"/>
          </p:nvPr>
        </p:nvSpPr>
        <p:spPr/>
        <p:txBody>
          <a:bodyPr/>
          <a:lstStyle/>
          <a:p>
            <a:fld id="{CBF9385D-C884-4A73-A5E5-B679E5709138}" type="slidenum">
              <a:rPr lang="en-CA" smtClean="0"/>
              <a:t>9</a:t>
            </a:fld>
            <a:endParaRPr lang="en-CA"/>
          </a:p>
        </p:txBody>
      </p:sp>
    </p:spTree>
    <p:extLst>
      <p:ext uri="{BB962C8B-B14F-4D97-AF65-F5344CB8AC3E}">
        <p14:creationId xmlns:p14="http://schemas.microsoft.com/office/powerpoint/2010/main" val="1909105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Found using math</a:t>
            </a:r>
            <a:endParaRPr lang="en-CA" dirty="0"/>
          </a:p>
        </p:txBody>
      </p:sp>
      <p:sp>
        <p:nvSpPr>
          <p:cNvPr id="4" name="Slide Number Placeholder 3"/>
          <p:cNvSpPr>
            <a:spLocks noGrp="1"/>
          </p:cNvSpPr>
          <p:nvPr>
            <p:ph type="sldNum" sz="quarter" idx="5"/>
          </p:nvPr>
        </p:nvSpPr>
        <p:spPr/>
        <p:txBody>
          <a:bodyPr/>
          <a:lstStyle/>
          <a:p>
            <a:fld id="{CBF9385D-C884-4A73-A5E5-B679E5709138}" type="slidenum">
              <a:rPr lang="en-CA" smtClean="0"/>
              <a:t>10</a:t>
            </a:fld>
            <a:endParaRPr lang="en-CA"/>
          </a:p>
        </p:txBody>
      </p:sp>
    </p:spTree>
    <p:extLst>
      <p:ext uri="{BB962C8B-B14F-4D97-AF65-F5344CB8AC3E}">
        <p14:creationId xmlns:p14="http://schemas.microsoft.com/office/powerpoint/2010/main" val="3927276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10^10 K is 25 million times hotter than boiling temperature of water. </a:t>
            </a:r>
            <a:endParaRPr lang="en-CA" dirty="0"/>
          </a:p>
        </p:txBody>
      </p:sp>
      <p:sp>
        <p:nvSpPr>
          <p:cNvPr id="4" name="Slide Number Placeholder 3"/>
          <p:cNvSpPr>
            <a:spLocks noGrp="1"/>
          </p:cNvSpPr>
          <p:nvPr>
            <p:ph type="sldNum" sz="quarter" idx="5"/>
          </p:nvPr>
        </p:nvSpPr>
        <p:spPr/>
        <p:txBody>
          <a:bodyPr/>
          <a:lstStyle/>
          <a:p>
            <a:fld id="{CBF9385D-C884-4A73-A5E5-B679E5709138}" type="slidenum">
              <a:rPr lang="en-CA" smtClean="0"/>
              <a:t>13</a:t>
            </a:fld>
            <a:endParaRPr lang="en-CA"/>
          </a:p>
        </p:txBody>
      </p:sp>
    </p:spTree>
    <p:extLst>
      <p:ext uri="{BB962C8B-B14F-4D97-AF65-F5344CB8AC3E}">
        <p14:creationId xmlns:p14="http://schemas.microsoft.com/office/powerpoint/2010/main" val="2604031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BF9385D-C884-4A73-A5E5-B679E5709138}" type="slidenum">
              <a:rPr lang="en-CA" smtClean="0"/>
              <a:t>14</a:t>
            </a:fld>
            <a:endParaRPr lang="en-CA"/>
          </a:p>
        </p:txBody>
      </p:sp>
    </p:spTree>
    <p:extLst>
      <p:ext uri="{BB962C8B-B14F-4D97-AF65-F5344CB8AC3E}">
        <p14:creationId xmlns:p14="http://schemas.microsoft.com/office/powerpoint/2010/main" val="648117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BF9385D-C884-4A73-A5E5-B679E5709138}" type="slidenum">
              <a:rPr lang="en-CA" smtClean="0"/>
              <a:t>15</a:t>
            </a:fld>
            <a:endParaRPr lang="en-CA"/>
          </a:p>
        </p:txBody>
      </p:sp>
    </p:spTree>
    <p:extLst>
      <p:ext uri="{BB962C8B-B14F-4D97-AF65-F5344CB8AC3E}">
        <p14:creationId xmlns:p14="http://schemas.microsoft.com/office/powerpoint/2010/main" val="3676558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about #2: it was people who were actually trying to disprove the big bang (and develop a different scientific explanation) that found this was a thing. So they accidentally ended up finding proof for the very theory that they were trying to overturn!</a:t>
            </a:r>
            <a:endParaRPr lang="en-CA" dirty="0"/>
          </a:p>
        </p:txBody>
      </p:sp>
      <p:sp>
        <p:nvSpPr>
          <p:cNvPr id="4" name="Slide Number Placeholder 3"/>
          <p:cNvSpPr>
            <a:spLocks noGrp="1"/>
          </p:cNvSpPr>
          <p:nvPr>
            <p:ph type="sldNum" sz="quarter" idx="5"/>
          </p:nvPr>
        </p:nvSpPr>
        <p:spPr/>
        <p:txBody>
          <a:bodyPr/>
          <a:lstStyle/>
          <a:p>
            <a:fld id="{CBF9385D-C884-4A73-A5E5-B679E5709138}" type="slidenum">
              <a:rPr lang="en-CA" smtClean="0"/>
              <a:t>17</a:t>
            </a:fld>
            <a:endParaRPr lang="en-CA"/>
          </a:p>
        </p:txBody>
      </p:sp>
    </p:spTree>
    <p:extLst>
      <p:ext uri="{BB962C8B-B14F-4D97-AF65-F5344CB8AC3E}">
        <p14:creationId xmlns:p14="http://schemas.microsoft.com/office/powerpoint/2010/main" val="2603824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at this point, my ability to comprehend the evidence gets a little dicey. But I have done my best to summarize the remainder of the Big Bang chapter here. </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mass = increased gravity = pulls other matter towards it = increases mass = increases gravity</a:t>
            </a:r>
          </a:p>
          <a:p>
            <a:endParaRPr lang="en-CA" dirty="0"/>
          </a:p>
        </p:txBody>
      </p:sp>
      <p:sp>
        <p:nvSpPr>
          <p:cNvPr id="4" name="Slide Number Placeholder 3"/>
          <p:cNvSpPr>
            <a:spLocks noGrp="1"/>
          </p:cNvSpPr>
          <p:nvPr>
            <p:ph type="sldNum" sz="quarter" idx="5"/>
          </p:nvPr>
        </p:nvSpPr>
        <p:spPr/>
        <p:txBody>
          <a:bodyPr/>
          <a:lstStyle/>
          <a:p>
            <a:fld id="{CBF9385D-C884-4A73-A5E5-B679E5709138}" type="slidenum">
              <a:rPr lang="en-CA" smtClean="0"/>
              <a:t>26</a:t>
            </a:fld>
            <a:endParaRPr lang="en-CA"/>
          </a:p>
        </p:txBody>
      </p:sp>
    </p:spTree>
    <p:extLst>
      <p:ext uri="{BB962C8B-B14F-4D97-AF65-F5344CB8AC3E}">
        <p14:creationId xmlns:p14="http://schemas.microsoft.com/office/powerpoint/2010/main" val="1338164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BF9385D-C884-4A73-A5E5-B679E5709138}" type="slidenum">
              <a:rPr lang="en-CA" smtClean="0"/>
              <a:t>27</a:t>
            </a:fld>
            <a:endParaRPr lang="en-CA"/>
          </a:p>
        </p:txBody>
      </p:sp>
    </p:spTree>
    <p:extLst>
      <p:ext uri="{BB962C8B-B14F-4D97-AF65-F5344CB8AC3E}">
        <p14:creationId xmlns:p14="http://schemas.microsoft.com/office/powerpoint/2010/main" val="35128230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E27B1877-C3D3-4819-BE73-FBEEADF1907B}" type="datetimeFigureOut">
              <a:rPr lang="en-CA" smtClean="0"/>
              <a:t>2022-01-25</a:t>
            </a:fld>
            <a:endParaRPr lang="en-CA"/>
          </a:p>
        </p:txBody>
      </p:sp>
      <p:sp>
        <p:nvSpPr>
          <p:cNvPr id="5" name="Footer Placeholder 4"/>
          <p:cNvSpPr>
            <a:spLocks noGrp="1"/>
          </p:cNvSpPr>
          <p:nvPr>
            <p:ph type="ftr" sz="quarter" idx="11"/>
          </p:nvPr>
        </p:nvSpPr>
        <p:spPr>
          <a:xfrm>
            <a:off x="1371600" y="4323845"/>
            <a:ext cx="6400800" cy="365125"/>
          </a:xfrm>
        </p:spPr>
        <p:txBody>
          <a:bodyPr/>
          <a:lstStyle/>
          <a:p>
            <a:endParaRPr lang="en-CA"/>
          </a:p>
        </p:txBody>
      </p:sp>
      <p:sp>
        <p:nvSpPr>
          <p:cNvPr id="6" name="Slide Number Placeholder 5"/>
          <p:cNvSpPr>
            <a:spLocks noGrp="1"/>
          </p:cNvSpPr>
          <p:nvPr>
            <p:ph type="sldNum" sz="quarter" idx="12"/>
          </p:nvPr>
        </p:nvSpPr>
        <p:spPr>
          <a:xfrm>
            <a:off x="8077200" y="1430866"/>
            <a:ext cx="2743200" cy="365125"/>
          </a:xfrm>
        </p:spPr>
        <p:txBody>
          <a:bodyPr/>
          <a:lstStyle/>
          <a:p>
            <a:fld id="{07159BBF-D8A8-4C46-AA63-8C5E45434C44}" type="slidenum">
              <a:rPr lang="en-CA" smtClean="0"/>
              <a:t>‹#›</a:t>
            </a:fld>
            <a:endParaRPr lang="en-CA"/>
          </a:p>
        </p:txBody>
      </p:sp>
    </p:spTree>
    <p:extLst>
      <p:ext uri="{BB962C8B-B14F-4D97-AF65-F5344CB8AC3E}">
        <p14:creationId xmlns:p14="http://schemas.microsoft.com/office/powerpoint/2010/main" val="1919976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7B1877-C3D3-4819-BE73-FBEEADF1907B}" type="datetimeFigureOut">
              <a:rPr lang="en-CA" smtClean="0"/>
              <a:t>2022-01-25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7159BBF-D8A8-4C46-AA63-8C5E45434C44}" type="slidenum">
              <a:rPr lang="en-CA" smtClean="0"/>
              <a:t>‹#›</a:t>
            </a:fld>
            <a:endParaRPr lang="en-CA"/>
          </a:p>
        </p:txBody>
      </p:sp>
    </p:spTree>
    <p:extLst>
      <p:ext uri="{BB962C8B-B14F-4D97-AF65-F5344CB8AC3E}">
        <p14:creationId xmlns:p14="http://schemas.microsoft.com/office/powerpoint/2010/main" val="3467669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27B1877-C3D3-4819-BE73-FBEEADF1907B}" type="datetimeFigureOut">
              <a:rPr lang="en-CA" smtClean="0"/>
              <a:t>2022-01-25</a:t>
            </a:fld>
            <a:endParaRPr lang="en-CA"/>
          </a:p>
        </p:txBody>
      </p:sp>
      <p:sp>
        <p:nvSpPr>
          <p:cNvPr id="6" name="Footer Placeholder 5"/>
          <p:cNvSpPr>
            <a:spLocks noGrp="1"/>
          </p:cNvSpPr>
          <p:nvPr>
            <p:ph type="ftr" sz="quarter" idx="11"/>
          </p:nvPr>
        </p:nvSpPr>
        <p:spPr>
          <a:xfrm>
            <a:off x="685800" y="379941"/>
            <a:ext cx="6991492" cy="365125"/>
          </a:xfrm>
        </p:spPr>
        <p:txBody>
          <a:bodyPr/>
          <a:lstStyle/>
          <a:p>
            <a:endParaRPr lang="en-CA"/>
          </a:p>
        </p:txBody>
      </p:sp>
      <p:sp>
        <p:nvSpPr>
          <p:cNvPr id="7" name="Slide Number Placeholder 6"/>
          <p:cNvSpPr>
            <a:spLocks noGrp="1"/>
          </p:cNvSpPr>
          <p:nvPr>
            <p:ph type="sldNum" sz="quarter" idx="12"/>
          </p:nvPr>
        </p:nvSpPr>
        <p:spPr>
          <a:xfrm>
            <a:off x="10862452" y="381000"/>
            <a:ext cx="643748" cy="365125"/>
          </a:xfrm>
        </p:spPr>
        <p:txBody>
          <a:bodyPr/>
          <a:lstStyle/>
          <a:p>
            <a:fld id="{07159BBF-D8A8-4C46-AA63-8C5E45434C44}" type="slidenum">
              <a:rPr lang="en-CA" smtClean="0"/>
              <a:t>‹#›</a:t>
            </a:fld>
            <a:endParaRPr lang="en-CA"/>
          </a:p>
        </p:txBody>
      </p:sp>
    </p:spTree>
    <p:extLst>
      <p:ext uri="{BB962C8B-B14F-4D97-AF65-F5344CB8AC3E}">
        <p14:creationId xmlns:p14="http://schemas.microsoft.com/office/powerpoint/2010/main" val="4032695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27B1877-C3D3-4819-BE73-FBEEADF1907B}" type="datetimeFigureOut">
              <a:rPr lang="en-CA" smtClean="0"/>
              <a:t>2022-01-25</a:t>
            </a:fld>
            <a:endParaRPr lang="en-CA"/>
          </a:p>
        </p:txBody>
      </p:sp>
      <p:sp>
        <p:nvSpPr>
          <p:cNvPr id="6" name="Footer Placeholder 5"/>
          <p:cNvSpPr>
            <a:spLocks noGrp="1"/>
          </p:cNvSpPr>
          <p:nvPr>
            <p:ph type="ftr" sz="quarter" idx="11"/>
          </p:nvPr>
        </p:nvSpPr>
        <p:spPr>
          <a:xfrm>
            <a:off x="685800" y="379941"/>
            <a:ext cx="6991492" cy="365125"/>
          </a:xfrm>
        </p:spPr>
        <p:txBody>
          <a:bodyPr/>
          <a:lstStyle/>
          <a:p>
            <a:endParaRPr lang="en-CA"/>
          </a:p>
        </p:txBody>
      </p:sp>
      <p:sp>
        <p:nvSpPr>
          <p:cNvPr id="7" name="Slide Number Placeholder 6"/>
          <p:cNvSpPr>
            <a:spLocks noGrp="1"/>
          </p:cNvSpPr>
          <p:nvPr>
            <p:ph type="sldNum" sz="quarter" idx="12"/>
          </p:nvPr>
        </p:nvSpPr>
        <p:spPr>
          <a:xfrm>
            <a:off x="10862452" y="381000"/>
            <a:ext cx="643748" cy="365125"/>
          </a:xfrm>
        </p:spPr>
        <p:txBody>
          <a:bodyPr/>
          <a:lstStyle/>
          <a:p>
            <a:fld id="{07159BBF-D8A8-4C46-AA63-8C5E45434C44}" type="slidenum">
              <a:rPr lang="en-CA" smtClean="0"/>
              <a:t>‹#›</a:t>
            </a:fld>
            <a:endParaRPr lang="en-CA"/>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18727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E27B1877-C3D3-4819-BE73-FBEEADF1907B}" type="datetimeFigureOut">
              <a:rPr lang="en-CA" smtClean="0"/>
              <a:t>2022-01-25</a:t>
            </a:fld>
            <a:endParaRPr lang="en-CA"/>
          </a:p>
        </p:txBody>
      </p:sp>
      <p:sp>
        <p:nvSpPr>
          <p:cNvPr id="6" name="Footer Placeholder 5"/>
          <p:cNvSpPr>
            <a:spLocks noGrp="1"/>
          </p:cNvSpPr>
          <p:nvPr>
            <p:ph type="ftr" sz="quarter" idx="11"/>
          </p:nvPr>
        </p:nvSpPr>
        <p:spPr>
          <a:xfrm>
            <a:off x="685800" y="378883"/>
            <a:ext cx="6991492" cy="365125"/>
          </a:xfrm>
        </p:spPr>
        <p:txBody>
          <a:bodyPr/>
          <a:lstStyle/>
          <a:p>
            <a:endParaRPr lang="en-CA"/>
          </a:p>
        </p:txBody>
      </p:sp>
      <p:sp>
        <p:nvSpPr>
          <p:cNvPr id="7" name="Slide Number Placeholder 6"/>
          <p:cNvSpPr>
            <a:spLocks noGrp="1"/>
          </p:cNvSpPr>
          <p:nvPr>
            <p:ph type="sldNum" sz="quarter" idx="12"/>
          </p:nvPr>
        </p:nvSpPr>
        <p:spPr>
          <a:xfrm>
            <a:off x="10862452" y="381000"/>
            <a:ext cx="643748" cy="365125"/>
          </a:xfrm>
        </p:spPr>
        <p:txBody>
          <a:bodyPr/>
          <a:lstStyle/>
          <a:p>
            <a:fld id="{07159BBF-D8A8-4C46-AA63-8C5E45434C44}" type="slidenum">
              <a:rPr lang="en-CA" smtClean="0"/>
              <a:t>‹#›</a:t>
            </a:fld>
            <a:endParaRPr lang="en-CA"/>
          </a:p>
        </p:txBody>
      </p:sp>
    </p:spTree>
    <p:extLst>
      <p:ext uri="{BB962C8B-B14F-4D97-AF65-F5344CB8AC3E}">
        <p14:creationId xmlns:p14="http://schemas.microsoft.com/office/powerpoint/2010/main" val="1500115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27B1877-C3D3-4819-BE73-FBEEADF1907B}" type="datetimeFigureOut">
              <a:rPr lang="en-CA" smtClean="0"/>
              <a:t>2022-01-25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7159BBF-D8A8-4C46-AA63-8C5E45434C44}" type="slidenum">
              <a:rPr lang="en-CA" smtClean="0"/>
              <a:t>‹#›</a:t>
            </a:fld>
            <a:endParaRPr lang="en-CA"/>
          </a:p>
        </p:txBody>
      </p:sp>
    </p:spTree>
    <p:extLst>
      <p:ext uri="{BB962C8B-B14F-4D97-AF65-F5344CB8AC3E}">
        <p14:creationId xmlns:p14="http://schemas.microsoft.com/office/powerpoint/2010/main" val="671220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27B1877-C3D3-4819-BE73-FBEEADF1907B}" type="datetimeFigureOut">
              <a:rPr lang="en-CA" smtClean="0"/>
              <a:t>2022-01-25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7159BBF-D8A8-4C46-AA63-8C5E45434C44}" type="slidenum">
              <a:rPr lang="en-CA" smtClean="0"/>
              <a:t>‹#›</a:t>
            </a:fld>
            <a:endParaRPr lang="en-CA"/>
          </a:p>
        </p:txBody>
      </p:sp>
    </p:spTree>
    <p:extLst>
      <p:ext uri="{BB962C8B-B14F-4D97-AF65-F5344CB8AC3E}">
        <p14:creationId xmlns:p14="http://schemas.microsoft.com/office/powerpoint/2010/main" val="3706750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7B1877-C3D3-4819-BE73-FBEEADF1907B}" type="datetimeFigureOut">
              <a:rPr lang="en-CA" smtClean="0"/>
              <a:t>2022-01-25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7159BBF-D8A8-4C46-AA63-8C5E45434C44}" type="slidenum">
              <a:rPr lang="en-CA" smtClean="0"/>
              <a:t>‹#›</a:t>
            </a:fld>
            <a:endParaRPr lang="en-CA"/>
          </a:p>
        </p:txBody>
      </p:sp>
    </p:spTree>
    <p:extLst>
      <p:ext uri="{BB962C8B-B14F-4D97-AF65-F5344CB8AC3E}">
        <p14:creationId xmlns:p14="http://schemas.microsoft.com/office/powerpoint/2010/main" val="2850171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E27B1877-C3D3-4819-BE73-FBEEADF1907B}" type="datetimeFigureOut">
              <a:rPr lang="en-CA" smtClean="0"/>
              <a:t>2022-01-25</a:t>
            </a:fld>
            <a:endParaRPr lang="en-CA"/>
          </a:p>
        </p:txBody>
      </p:sp>
      <p:sp>
        <p:nvSpPr>
          <p:cNvPr id="5" name="Footer Placeholder 4"/>
          <p:cNvSpPr>
            <a:spLocks noGrp="1"/>
          </p:cNvSpPr>
          <p:nvPr>
            <p:ph type="ftr" sz="quarter" idx="11"/>
          </p:nvPr>
        </p:nvSpPr>
        <p:spPr>
          <a:xfrm>
            <a:off x="685800" y="381000"/>
            <a:ext cx="6991492" cy="365125"/>
          </a:xfrm>
        </p:spPr>
        <p:txBody>
          <a:bodyPr/>
          <a:lstStyle/>
          <a:p>
            <a:endParaRPr lang="en-CA"/>
          </a:p>
        </p:txBody>
      </p:sp>
      <p:sp>
        <p:nvSpPr>
          <p:cNvPr id="6" name="Slide Number Placeholder 5"/>
          <p:cNvSpPr>
            <a:spLocks noGrp="1"/>
          </p:cNvSpPr>
          <p:nvPr>
            <p:ph type="sldNum" sz="quarter" idx="12"/>
          </p:nvPr>
        </p:nvSpPr>
        <p:spPr>
          <a:xfrm>
            <a:off x="10862452" y="381000"/>
            <a:ext cx="643748" cy="365125"/>
          </a:xfrm>
        </p:spPr>
        <p:txBody>
          <a:bodyPr/>
          <a:lstStyle/>
          <a:p>
            <a:fld id="{07159BBF-D8A8-4C46-AA63-8C5E45434C44}" type="slidenum">
              <a:rPr lang="en-CA" smtClean="0"/>
              <a:t>‹#›</a:t>
            </a:fld>
            <a:endParaRPr lang="en-CA"/>
          </a:p>
        </p:txBody>
      </p:sp>
    </p:spTree>
    <p:extLst>
      <p:ext uri="{BB962C8B-B14F-4D97-AF65-F5344CB8AC3E}">
        <p14:creationId xmlns:p14="http://schemas.microsoft.com/office/powerpoint/2010/main" val="1984674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7147" y="764373"/>
            <a:ext cx="10609053" cy="1293028"/>
          </a:xfrm>
        </p:spPr>
        <p:txBody>
          <a:bodyPr>
            <a:no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27B1877-C3D3-4819-BE73-FBEEADF1907B}" type="datetimeFigureOut">
              <a:rPr lang="en-CA" smtClean="0"/>
              <a:t>2022-01-25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7159BBF-D8A8-4C46-AA63-8C5E45434C44}" type="slidenum">
              <a:rPr lang="en-CA" smtClean="0"/>
              <a:t>‹#›</a:t>
            </a:fld>
            <a:endParaRPr lang="en-CA"/>
          </a:p>
        </p:txBody>
      </p:sp>
    </p:spTree>
    <p:extLst>
      <p:ext uri="{BB962C8B-B14F-4D97-AF65-F5344CB8AC3E}">
        <p14:creationId xmlns:p14="http://schemas.microsoft.com/office/powerpoint/2010/main" val="4243196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E27B1877-C3D3-4819-BE73-FBEEADF1907B}" type="datetimeFigureOut">
              <a:rPr lang="en-CA" smtClean="0"/>
              <a:t>2022-01-25</a:t>
            </a:fld>
            <a:endParaRPr lang="en-CA"/>
          </a:p>
        </p:txBody>
      </p:sp>
      <p:sp>
        <p:nvSpPr>
          <p:cNvPr id="5" name="Footer Placeholder 4"/>
          <p:cNvSpPr>
            <a:spLocks noGrp="1"/>
          </p:cNvSpPr>
          <p:nvPr>
            <p:ph type="ftr" sz="quarter" idx="11"/>
          </p:nvPr>
        </p:nvSpPr>
        <p:spPr>
          <a:xfrm>
            <a:off x="685800" y="381001"/>
            <a:ext cx="6991492" cy="364065"/>
          </a:xfrm>
        </p:spPr>
        <p:txBody>
          <a:bodyPr/>
          <a:lstStyle/>
          <a:p>
            <a:endParaRPr lang="en-CA"/>
          </a:p>
        </p:txBody>
      </p:sp>
      <p:sp>
        <p:nvSpPr>
          <p:cNvPr id="6" name="Slide Number Placeholder 5"/>
          <p:cNvSpPr>
            <a:spLocks noGrp="1"/>
          </p:cNvSpPr>
          <p:nvPr>
            <p:ph type="sldNum" sz="quarter" idx="12"/>
          </p:nvPr>
        </p:nvSpPr>
        <p:spPr>
          <a:xfrm>
            <a:off x="10862452" y="381000"/>
            <a:ext cx="643748" cy="365125"/>
          </a:xfrm>
        </p:spPr>
        <p:txBody>
          <a:bodyPr/>
          <a:lstStyle/>
          <a:p>
            <a:fld id="{07159BBF-D8A8-4C46-AA63-8C5E45434C44}" type="slidenum">
              <a:rPr lang="en-CA" smtClean="0"/>
              <a:t>‹#›</a:t>
            </a:fld>
            <a:endParaRPr lang="en-CA"/>
          </a:p>
        </p:txBody>
      </p:sp>
    </p:spTree>
    <p:extLst>
      <p:ext uri="{BB962C8B-B14F-4D97-AF65-F5344CB8AC3E}">
        <p14:creationId xmlns:p14="http://schemas.microsoft.com/office/powerpoint/2010/main" val="596110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7B1877-C3D3-4819-BE73-FBEEADF1907B}" type="datetimeFigureOut">
              <a:rPr lang="en-CA" smtClean="0"/>
              <a:t>2022-01-25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7159BBF-D8A8-4C46-AA63-8C5E45434C44}" type="slidenum">
              <a:rPr lang="en-CA" smtClean="0"/>
              <a:t>‹#›</a:t>
            </a:fld>
            <a:endParaRPr lang="en-CA"/>
          </a:p>
        </p:txBody>
      </p:sp>
    </p:spTree>
    <p:extLst>
      <p:ext uri="{BB962C8B-B14F-4D97-AF65-F5344CB8AC3E}">
        <p14:creationId xmlns:p14="http://schemas.microsoft.com/office/powerpoint/2010/main" val="2588282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7B1877-C3D3-4819-BE73-FBEEADF1907B}" type="datetimeFigureOut">
              <a:rPr lang="en-CA" smtClean="0"/>
              <a:t>2022-01-25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7159BBF-D8A8-4C46-AA63-8C5E45434C44}" type="slidenum">
              <a:rPr lang="en-CA" smtClean="0"/>
              <a:t>‹#›</a:t>
            </a:fld>
            <a:endParaRPr lang="en-CA"/>
          </a:p>
        </p:txBody>
      </p:sp>
    </p:spTree>
    <p:extLst>
      <p:ext uri="{BB962C8B-B14F-4D97-AF65-F5344CB8AC3E}">
        <p14:creationId xmlns:p14="http://schemas.microsoft.com/office/powerpoint/2010/main" val="580634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7B1877-C3D3-4819-BE73-FBEEADF1907B}" type="datetimeFigureOut">
              <a:rPr lang="en-CA" smtClean="0"/>
              <a:t>2022-01-25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7159BBF-D8A8-4C46-AA63-8C5E45434C44}" type="slidenum">
              <a:rPr lang="en-CA" smtClean="0"/>
              <a:t>‹#›</a:t>
            </a:fld>
            <a:endParaRPr lang="en-CA"/>
          </a:p>
        </p:txBody>
      </p:sp>
    </p:spTree>
    <p:extLst>
      <p:ext uri="{BB962C8B-B14F-4D97-AF65-F5344CB8AC3E}">
        <p14:creationId xmlns:p14="http://schemas.microsoft.com/office/powerpoint/2010/main" val="1351296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B1877-C3D3-4819-BE73-FBEEADF1907B}" type="datetimeFigureOut">
              <a:rPr lang="en-CA" smtClean="0"/>
              <a:t>2022-01-25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7159BBF-D8A8-4C46-AA63-8C5E45434C44}" type="slidenum">
              <a:rPr lang="en-CA" smtClean="0"/>
              <a:t>‹#›</a:t>
            </a:fld>
            <a:endParaRPr lang="en-CA"/>
          </a:p>
        </p:txBody>
      </p:sp>
    </p:spTree>
    <p:extLst>
      <p:ext uri="{BB962C8B-B14F-4D97-AF65-F5344CB8AC3E}">
        <p14:creationId xmlns:p14="http://schemas.microsoft.com/office/powerpoint/2010/main" val="749814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7B1877-C3D3-4819-BE73-FBEEADF1907B}" type="datetimeFigureOut">
              <a:rPr lang="en-CA" smtClean="0"/>
              <a:t>2022-01-25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7159BBF-D8A8-4C46-AA63-8C5E45434C44}" type="slidenum">
              <a:rPr lang="en-CA" smtClean="0"/>
              <a:t>‹#›</a:t>
            </a:fld>
            <a:endParaRPr lang="en-CA"/>
          </a:p>
        </p:txBody>
      </p:sp>
    </p:spTree>
    <p:extLst>
      <p:ext uri="{BB962C8B-B14F-4D97-AF65-F5344CB8AC3E}">
        <p14:creationId xmlns:p14="http://schemas.microsoft.com/office/powerpoint/2010/main" val="6212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7B1877-C3D3-4819-BE73-FBEEADF1907B}" type="datetimeFigureOut">
              <a:rPr lang="en-CA" smtClean="0"/>
              <a:t>2022-01-25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7159BBF-D8A8-4C46-AA63-8C5E45434C44}" type="slidenum">
              <a:rPr lang="en-CA" smtClean="0"/>
              <a:t>‹#›</a:t>
            </a:fld>
            <a:endParaRPr lang="en-CA"/>
          </a:p>
        </p:txBody>
      </p:sp>
    </p:spTree>
    <p:extLst>
      <p:ext uri="{BB962C8B-B14F-4D97-AF65-F5344CB8AC3E}">
        <p14:creationId xmlns:p14="http://schemas.microsoft.com/office/powerpoint/2010/main" val="1130639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27B1877-C3D3-4819-BE73-FBEEADF1907B}" type="datetimeFigureOut">
              <a:rPr lang="en-CA" smtClean="0"/>
              <a:t>2022-01-25</a:t>
            </a:fld>
            <a:endParaRPr lang="en-CA"/>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7159BBF-D8A8-4C46-AA63-8C5E45434C44}" type="slidenum">
              <a:rPr lang="en-CA" smtClean="0"/>
              <a:t>‹#›</a:t>
            </a:fld>
            <a:endParaRPr lang="en-CA"/>
          </a:p>
        </p:txBody>
      </p:sp>
    </p:spTree>
    <p:extLst>
      <p:ext uri="{BB962C8B-B14F-4D97-AF65-F5344CB8AC3E}">
        <p14:creationId xmlns:p14="http://schemas.microsoft.com/office/powerpoint/2010/main" val="2960071246"/>
      </p:ext>
    </p:extLst>
  </p:cSld>
  <p:clrMap bg1="dk1" tx1="lt1" bg2="dk2" tx2="lt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 id="2147483890" r:id="rId15"/>
    <p:sldLayoutId id="2147483891" r:id="rId16"/>
    <p:sldLayoutId id="2147483892"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gif"/><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rENyyRwxpHo&amp;ab_channel=naturevide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ikgRZt1BSyk&amp;ab_channel=Astronomic"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www.youtube.com/watch?v=RO4i_g6gSMU&amp;ab_channel=magipic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2" descr="What is the Big Bang theory?">
            <a:extLst>
              <a:ext uri="{FF2B5EF4-FFF2-40B4-BE49-F238E27FC236}">
                <a16:creationId xmlns:a16="http://schemas.microsoft.com/office/drawing/2014/main" id="{57E97C7A-BE9C-488B-A303-EA47DD659FDF}"/>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l="475" r="1063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1369C66-7CC8-4A09-8FE1-1E15712CB7FE}"/>
              </a:ext>
            </a:extLst>
          </p:cNvPr>
          <p:cNvSpPr>
            <a:spLocks noGrp="1"/>
          </p:cNvSpPr>
          <p:nvPr>
            <p:ph type="ctrTitle"/>
          </p:nvPr>
        </p:nvSpPr>
        <p:spPr>
          <a:xfrm>
            <a:off x="1371600" y="2237173"/>
            <a:ext cx="9448800" cy="2602062"/>
          </a:xfrm>
        </p:spPr>
        <p:txBody>
          <a:bodyPr>
            <a:normAutofit/>
          </a:bodyPr>
          <a:lstStyle/>
          <a:p>
            <a:r>
              <a:rPr lang="en-US" dirty="0"/>
              <a:t>The Big Bang Theory</a:t>
            </a:r>
            <a:endParaRPr lang="en-CA" dirty="0"/>
          </a:p>
        </p:txBody>
      </p:sp>
    </p:spTree>
    <p:extLst>
      <p:ext uri="{BB962C8B-B14F-4D97-AF65-F5344CB8AC3E}">
        <p14:creationId xmlns:p14="http://schemas.microsoft.com/office/powerpoint/2010/main" val="76533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F855C-26B5-43F1-B2E5-E52D69CBA7E6}"/>
              </a:ext>
            </a:extLst>
          </p:cNvPr>
          <p:cNvSpPr>
            <a:spLocks noGrp="1"/>
          </p:cNvSpPr>
          <p:nvPr>
            <p:ph type="title"/>
          </p:nvPr>
        </p:nvSpPr>
        <p:spPr/>
        <p:txBody>
          <a:bodyPr/>
          <a:lstStyle/>
          <a:p>
            <a:r>
              <a:rPr lang="en-CA" dirty="0"/>
              <a:t>The Universe is Expanding</a:t>
            </a:r>
          </a:p>
        </p:txBody>
      </p:sp>
      <p:sp>
        <p:nvSpPr>
          <p:cNvPr id="3" name="Content Placeholder 2">
            <a:extLst>
              <a:ext uri="{FF2B5EF4-FFF2-40B4-BE49-F238E27FC236}">
                <a16:creationId xmlns:a16="http://schemas.microsoft.com/office/drawing/2014/main" id="{D144CA86-6530-4EC3-9A51-38278D3B4AEC}"/>
              </a:ext>
            </a:extLst>
          </p:cNvPr>
          <p:cNvSpPr>
            <a:spLocks noGrp="1"/>
          </p:cNvSpPr>
          <p:nvPr>
            <p:ph idx="1"/>
          </p:nvPr>
        </p:nvSpPr>
        <p:spPr>
          <a:xfrm>
            <a:off x="685799" y="1747520"/>
            <a:ext cx="10609053" cy="4024125"/>
          </a:xfrm>
        </p:spPr>
        <p:txBody>
          <a:bodyPr/>
          <a:lstStyle/>
          <a:p>
            <a:pPr marL="0" indent="0">
              <a:buNone/>
            </a:pPr>
            <a:r>
              <a:rPr lang="en-CA" dirty="0"/>
              <a:t>The spaces between celestial objects are expanding at a predictable rate, like in this balloon model</a:t>
            </a:r>
          </a:p>
        </p:txBody>
      </p:sp>
      <p:pic>
        <p:nvPicPr>
          <p:cNvPr id="7170" name="Picture 2" descr="Where Did the Big Bang Happen? - Universe Today">
            <a:extLst>
              <a:ext uri="{FF2B5EF4-FFF2-40B4-BE49-F238E27FC236}">
                <a16:creationId xmlns:a16="http://schemas.microsoft.com/office/drawing/2014/main" id="{51B481B4-F265-47FF-9FEC-CDCD150D93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1876" y="2804160"/>
            <a:ext cx="6419594" cy="3611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958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F855C-26B5-43F1-B2E5-E52D69CBA7E6}"/>
              </a:ext>
            </a:extLst>
          </p:cNvPr>
          <p:cNvSpPr>
            <a:spLocks noGrp="1"/>
          </p:cNvSpPr>
          <p:nvPr>
            <p:ph type="title"/>
          </p:nvPr>
        </p:nvSpPr>
        <p:spPr/>
        <p:txBody>
          <a:bodyPr/>
          <a:lstStyle/>
          <a:p>
            <a:r>
              <a:rPr lang="en-CA" dirty="0"/>
              <a:t>The Big Bang Theory is Born</a:t>
            </a:r>
          </a:p>
        </p:txBody>
      </p:sp>
      <p:sp>
        <p:nvSpPr>
          <p:cNvPr id="3" name="Content Placeholder 2">
            <a:extLst>
              <a:ext uri="{FF2B5EF4-FFF2-40B4-BE49-F238E27FC236}">
                <a16:creationId xmlns:a16="http://schemas.microsoft.com/office/drawing/2014/main" id="{D144CA86-6530-4EC3-9A51-38278D3B4AEC}"/>
              </a:ext>
            </a:extLst>
          </p:cNvPr>
          <p:cNvSpPr>
            <a:spLocks noGrp="1"/>
          </p:cNvSpPr>
          <p:nvPr>
            <p:ph idx="1"/>
          </p:nvPr>
        </p:nvSpPr>
        <p:spPr/>
        <p:txBody>
          <a:bodyPr/>
          <a:lstStyle/>
          <a:p>
            <a:r>
              <a:rPr lang="en-CA" dirty="0"/>
              <a:t>Extrapolation of universal expansion: At some point in the distant past (approx. 14.6 billion years ago), all the galaxies originated from a single point in space. This is the Big Bang Theory.</a:t>
            </a:r>
          </a:p>
          <a:p>
            <a:r>
              <a:rPr lang="en-CA" dirty="0"/>
              <a:t>Okay…but I’m not convinced. More evidence needed!</a:t>
            </a:r>
          </a:p>
          <a:p>
            <a:endParaRPr lang="en-CA" dirty="0"/>
          </a:p>
        </p:txBody>
      </p:sp>
    </p:spTree>
    <p:extLst>
      <p:ext uri="{BB962C8B-B14F-4D97-AF65-F5344CB8AC3E}">
        <p14:creationId xmlns:p14="http://schemas.microsoft.com/office/powerpoint/2010/main" val="59443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B015B-9048-47A9-9610-3CBC3939059A}"/>
              </a:ext>
            </a:extLst>
          </p:cNvPr>
          <p:cNvSpPr>
            <a:spLocks noGrp="1"/>
          </p:cNvSpPr>
          <p:nvPr>
            <p:ph type="title"/>
          </p:nvPr>
        </p:nvSpPr>
        <p:spPr/>
        <p:txBody>
          <a:bodyPr/>
          <a:lstStyle/>
          <a:p>
            <a:r>
              <a:rPr lang="en-US" dirty="0"/>
              <a:t>The Big Bang Theory is Born</a:t>
            </a:r>
            <a:endParaRPr lang="en-CA" dirty="0"/>
          </a:p>
        </p:txBody>
      </p:sp>
      <p:pic>
        <p:nvPicPr>
          <p:cNvPr id="2050" name="Picture 2" descr="All At One Point">
            <a:extLst>
              <a:ext uri="{FF2B5EF4-FFF2-40B4-BE49-F238E27FC236}">
                <a16:creationId xmlns:a16="http://schemas.microsoft.com/office/drawing/2014/main" id="{2EAE15F8-B817-4C40-AD38-D63963F44A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454" y="2504441"/>
            <a:ext cx="10791746" cy="428243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CAE5287D-70B2-42F9-8587-F55FFD333266}"/>
              </a:ext>
            </a:extLst>
          </p:cNvPr>
          <p:cNvSpPr txBox="1">
            <a:spLocks/>
          </p:cNvSpPr>
          <p:nvPr/>
        </p:nvSpPr>
        <p:spPr>
          <a:xfrm>
            <a:off x="897147" y="1747520"/>
            <a:ext cx="10609053"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CA" dirty="0"/>
              <a:t>Research from 1948: what would the universe have looked like in its earliest moments?</a:t>
            </a:r>
          </a:p>
        </p:txBody>
      </p:sp>
    </p:spTree>
    <p:extLst>
      <p:ext uri="{BB962C8B-B14F-4D97-AF65-F5344CB8AC3E}">
        <p14:creationId xmlns:p14="http://schemas.microsoft.com/office/powerpoint/2010/main" val="20715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A19DD-264F-46C6-A4C3-25A603E34B0F}"/>
              </a:ext>
            </a:extLst>
          </p:cNvPr>
          <p:cNvSpPr>
            <a:spLocks noGrp="1"/>
          </p:cNvSpPr>
          <p:nvPr>
            <p:ph type="title"/>
          </p:nvPr>
        </p:nvSpPr>
        <p:spPr/>
        <p:txBody>
          <a:bodyPr/>
          <a:lstStyle/>
          <a:p>
            <a:r>
              <a:rPr lang="en-CA" dirty="0"/>
              <a:t>The Baby Universe (1 second old)</a:t>
            </a:r>
          </a:p>
        </p:txBody>
      </p:sp>
      <p:sp>
        <p:nvSpPr>
          <p:cNvPr id="3" name="Content Placeholder 2">
            <a:extLst>
              <a:ext uri="{FF2B5EF4-FFF2-40B4-BE49-F238E27FC236}">
                <a16:creationId xmlns:a16="http://schemas.microsoft.com/office/drawing/2014/main" id="{0624B931-5994-4C1E-A263-36BBF9C43C20}"/>
              </a:ext>
            </a:extLst>
          </p:cNvPr>
          <p:cNvSpPr>
            <a:spLocks noGrp="1"/>
          </p:cNvSpPr>
          <p:nvPr>
            <p:ph idx="1"/>
          </p:nvPr>
        </p:nvSpPr>
        <p:spPr>
          <a:xfrm>
            <a:off x="5567680" y="2194560"/>
            <a:ext cx="5938520" cy="4024125"/>
          </a:xfrm>
        </p:spPr>
        <p:txBody>
          <a:bodyPr>
            <a:normAutofit/>
          </a:bodyPr>
          <a:lstStyle/>
          <a:p>
            <a:r>
              <a:rPr lang="en-CA" dirty="0"/>
              <a:t>Very compressed</a:t>
            </a:r>
          </a:p>
          <a:p>
            <a:r>
              <a:rPr lang="en-CA" dirty="0"/>
              <a:t>Very, </a:t>
            </a:r>
            <a:r>
              <a:rPr lang="en-CA" b="1" i="1" dirty="0"/>
              <a:t>very</a:t>
            </a:r>
            <a:r>
              <a:rPr lang="en-CA" dirty="0"/>
              <a:t> hot (10</a:t>
            </a:r>
            <a:r>
              <a:rPr lang="en-CA" baseline="30000" dirty="0"/>
              <a:t>10</a:t>
            </a:r>
            <a:r>
              <a:rPr lang="en-CA" dirty="0"/>
              <a:t> Kelvins hot)</a:t>
            </a:r>
          </a:p>
          <a:p>
            <a:pPr lvl="1"/>
            <a:r>
              <a:rPr lang="en-CA" dirty="0"/>
              <a:t>25 million times the boiling temperature of water</a:t>
            </a:r>
          </a:p>
          <a:p>
            <a:pPr lvl="1"/>
            <a:r>
              <a:rPr lang="en-CA" dirty="0"/>
              <a:t>Too hot for atoms, molecules, or even atomic nuclei to form. Quark Soup. </a:t>
            </a:r>
          </a:p>
        </p:txBody>
      </p:sp>
      <p:pic>
        <p:nvPicPr>
          <p:cNvPr id="4" name="Picture 2" descr="All At One Point">
            <a:extLst>
              <a:ext uri="{FF2B5EF4-FFF2-40B4-BE49-F238E27FC236}">
                <a16:creationId xmlns:a16="http://schemas.microsoft.com/office/drawing/2014/main" id="{02A5AABE-CED3-4CA3-BC49-AB9B4BFE88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6535"/>
          <a:stretch/>
        </p:blipFill>
        <p:spPr bwMode="auto">
          <a:xfrm>
            <a:off x="551894" y="2057401"/>
            <a:ext cx="4690666" cy="4282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6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A19DD-264F-46C6-A4C3-25A603E34B0F}"/>
              </a:ext>
            </a:extLst>
          </p:cNvPr>
          <p:cNvSpPr>
            <a:spLocks noGrp="1"/>
          </p:cNvSpPr>
          <p:nvPr>
            <p:ph type="title"/>
          </p:nvPr>
        </p:nvSpPr>
        <p:spPr/>
        <p:txBody>
          <a:bodyPr/>
          <a:lstStyle/>
          <a:p>
            <a:r>
              <a:rPr lang="en-CA" dirty="0"/>
              <a:t>The Baby Universe (2.5 minutes)</a:t>
            </a:r>
          </a:p>
        </p:txBody>
      </p:sp>
      <p:sp>
        <p:nvSpPr>
          <p:cNvPr id="3" name="Content Placeholder 2">
            <a:extLst>
              <a:ext uri="{FF2B5EF4-FFF2-40B4-BE49-F238E27FC236}">
                <a16:creationId xmlns:a16="http://schemas.microsoft.com/office/drawing/2014/main" id="{0624B931-5994-4C1E-A263-36BBF9C43C20}"/>
              </a:ext>
            </a:extLst>
          </p:cNvPr>
          <p:cNvSpPr>
            <a:spLocks noGrp="1"/>
          </p:cNvSpPr>
          <p:nvPr>
            <p:ph idx="1"/>
          </p:nvPr>
        </p:nvSpPr>
        <p:spPr>
          <a:xfrm>
            <a:off x="5466080" y="2194560"/>
            <a:ext cx="6040120" cy="4024125"/>
          </a:xfrm>
        </p:spPr>
        <p:txBody>
          <a:bodyPr>
            <a:normAutofit/>
          </a:bodyPr>
          <a:lstStyle/>
          <a:p>
            <a:r>
              <a:rPr lang="en-CA" dirty="0"/>
              <a:t>The universe expands and cools. </a:t>
            </a:r>
          </a:p>
          <a:p>
            <a:r>
              <a:rPr lang="en-CA" dirty="0"/>
              <a:t>At 150 seconds, the universe has cooled to 10</a:t>
            </a:r>
            <a:r>
              <a:rPr lang="en-CA" baseline="30000" dirty="0"/>
              <a:t>9</a:t>
            </a:r>
            <a:r>
              <a:rPr lang="en-CA" dirty="0"/>
              <a:t> Kelvins.</a:t>
            </a:r>
          </a:p>
        </p:txBody>
      </p:sp>
      <p:pic>
        <p:nvPicPr>
          <p:cNvPr id="4" name="Picture 2" descr="All At One Point">
            <a:extLst>
              <a:ext uri="{FF2B5EF4-FFF2-40B4-BE49-F238E27FC236}">
                <a16:creationId xmlns:a16="http://schemas.microsoft.com/office/drawing/2014/main" id="{865EFE21-EA65-48A6-A797-856464AA54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6535"/>
          <a:stretch/>
        </p:blipFill>
        <p:spPr bwMode="auto">
          <a:xfrm>
            <a:off x="551894" y="2057401"/>
            <a:ext cx="4690666" cy="4282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6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A19DD-264F-46C6-A4C3-25A603E34B0F}"/>
              </a:ext>
            </a:extLst>
          </p:cNvPr>
          <p:cNvSpPr>
            <a:spLocks noGrp="1"/>
          </p:cNvSpPr>
          <p:nvPr>
            <p:ph type="title"/>
          </p:nvPr>
        </p:nvSpPr>
        <p:spPr/>
        <p:txBody>
          <a:bodyPr/>
          <a:lstStyle/>
          <a:p>
            <a:r>
              <a:rPr lang="en-CA" dirty="0"/>
              <a:t>The Baby Universe (2.5 minutes)</a:t>
            </a:r>
          </a:p>
        </p:txBody>
      </p:sp>
      <p:sp>
        <p:nvSpPr>
          <p:cNvPr id="3" name="Content Placeholder 2">
            <a:extLst>
              <a:ext uri="{FF2B5EF4-FFF2-40B4-BE49-F238E27FC236}">
                <a16:creationId xmlns:a16="http://schemas.microsoft.com/office/drawing/2014/main" id="{0624B931-5994-4C1E-A263-36BBF9C43C20}"/>
              </a:ext>
            </a:extLst>
          </p:cNvPr>
          <p:cNvSpPr>
            <a:spLocks noGrp="1"/>
          </p:cNvSpPr>
          <p:nvPr>
            <p:ph idx="1"/>
          </p:nvPr>
        </p:nvSpPr>
        <p:spPr>
          <a:xfrm>
            <a:off x="5466080" y="2194560"/>
            <a:ext cx="6040120" cy="4024125"/>
          </a:xfrm>
        </p:spPr>
        <p:txBody>
          <a:bodyPr>
            <a:normAutofit/>
          </a:bodyPr>
          <a:lstStyle/>
          <a:p>
            <a:r>
              <a:rPr lang="en-CA" dirty="0"/>
              <a:t>The hypothesized ratio of subatomic particles under these conditions is 7 protons for every 1 neutron.</a:t>
            </a:r>
          </a:p>
          <a:p>
            <a:r>
              <a:rPr lang="en-CA" dirty="0"/>
              <a:t>This temperature is cool enough for nuclear fusion: neutrons stick to protons to form deuteron (nucleus of heavy water).</a:t>
            </a:r>
          </a:p>
        </p:txBody>
      </p:sp>
      <p:pic>
        <p:nvPicPr>
          <p:cNvPr id="4" name="Picture 2" descr="All At One Point">
            <a:extLst>
              <a:ext uri="{FF2B5EF4-FFF2-40B4-BE49-F238E27FC236}">
                <a16:creationId xmlns:a16="http://schemas.microsoft.com/office/drawing/2014/main" id="{865EFE21-EA65-48A6-A797-856464AA54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6535"/>
          <a:stretch/>
        </p:blipFill>
        <p:spPr bwMode="auto">
          <a:xfrm>
            <a:off x="551894" y="2057401"/>
            <a:ext cx="4690666" cy="4282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11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42C27B-93B3-44DC-BBE2-B816439D312A}"/>
              </a:ext>
            </a:extLst>
          </p:cNvPr>
          <p:cNvSpPr>
            <a:spLocks noGrp="1"/>
          </p:cNvSpPr>
          <p:nvPr>
            <p:ph idx="1"/>
          </p:nvPr>
        </p:nvSpPr>
        <p:spPr>
          <a:xfrm>
            <a:off x="257384" y="4348874"/>
            <a:ext cx="3593123" cy="1960717"/>
          </a:xfrm>
        </p:spPr>
        <p:txBody>
          <a:bodyPr/>
          <a:lstStyle/>
          <a:p>
            <a:pPr marL="0" indent="0">
              <a:buNone/>
            </a:pPr>
            <a:r>
              <a:rPr lang="en-CA" dirty="0"/>
              <a:t>2 neutrons: 14 protons</a:t>
            </a:r>
          </a:p>
        </p:txBody>
      </p:sp>
      <p:grpSp>
        <p:nvGrpSpPr>
          <p:cNvPr id="56" name="Group 55">
            <a:extLst>
              <a:ext uri="{FF2B5EF4-FFF2-40B4-BE49-F238E27FC236}">
                <a16:creationId xmlns:a16="http://schemas.microsoft.com/office/drawing/2014/main" id="{9899E26B-447A-446C-94A4-76A9F22313C7}"/>
              </a:ext>
            </a:extLst>
          </p:cNvPr>
          <p:cNvGrpSpPr/>
          <p:nvPr/>
        </p:nvGrpSpPr>
        <p:grpSpPr>
          <a:xfrm>
            <a:off x="412712" y="1702995"/>
            <a:ext cx="3032093" cy="2397781"/>
            <a:chOff x="1021167" y="-498966"/>
            <a:chExt cx="3032093" cy="2397781"/>
          </a:xfrm>
        </p:grpSpPr>
        <p:sp>
          <p:nvSpPr>
            <p:cNvPr id="4" name="Oval 3">
              <a:extLst>
                <a:ext uri="{FF2B5EF4-FFF2-40B4-BE49-F238E27FC236}">
                  <a16:creationId xmlns:a16="http://schemas.microsoft.com/office/drawing/2014/main" id="{91ED5498-737C-4331-9287-C1FD2BE34F9F}"/>
                </a:ext>
              </a:extLst>
            </p:cNvPr>
            <p:cNvSpPr/>
            <p:nvPr/>
          </p:nvSpPr>
          <p:spPr>
            <a:xfrm>
              <a:off x="1488401" y="-498966"/>
              <a:ext cx="351693" cy="3516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n</a:t>
              </a:r>
            </a:p>
          </p:txBody>
        </p:sp>
        <p:sp>
          <p:nvSpPr>
            <p:cNvPr id="5" name="Oval 4">
              <a:extLst>
                <a:ext uri="{FF2B5EF4-FFF2-40B4-BE49-F238E27FC236}">
                  <a16:creationId xmlns:a16="http://schemas.microsoft.com/office/drawing/2014/main" id="{EEE152E3-EF96-4616-983C-A4EB30272C40}"/>
                </a:ext>
              </a:extLst>
            </p:cNvPr>
            <p:cNvSpPr/>
            <p:nvPr/>
          </p:nvSpPr>
          <p:spPr>
            <a:xfrm>
              <a:off x="1121648" y="604237"/>
              <a:ext cx="351693" cy="35169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a:t>
              </a:r>
            </a:p>
          </p:txBody>
        </p:sp>
        <p:sp>
          <p:nvSpPr>
            <p:cNvPr id="6" name="Oval 5">
              <a:extLst>
                <a:ext uri="{FF2B5EF4-FFF2-40B4-BE49-F238E27FC236}">
                  <a16:creationId xmlns:a16="http://schemas.microsoft.com/office/drawing/2014/main" id="{08A18A8C-393D-4F15-8149-C1382F8BF4C4}"/>
                </a:ext>
              </a:extLst>
            </p:cNvPr>
            <p:cNvSpPr/>
            <p:nvPr/>
          </p:nvSpPr>
          <p:spPr>
            <a:xfrm>
              <a:off x="2643976" y="159863"/>
              <a:ext cx="351693" cy="35169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a:t>
              </a:r>
            </a:p>
          </p:txBody>
        </p:sp>
        <p:sp>
          <p:nvSpPr>
            <p:cNvPr id="7" name="Oval 6">
              <a:extLst>
                <a:ext uri="{FF2B5EF4-FFF2-40B4-BE49-F238E27FC236}">
                  <a16:creationId xmlns:a16="http://schemas.microsoft.com/office/drawing/2014/main" id="{964F4BBF-7371-473E-A5DB-583952209667}"/>
                </a:ext>
              </a:extLst>
            </p:cNvPr>
            <p:cNvSpPr/>
            <p:nvPr/>
          </p:nvSpPr>
          <p:spPr>
            <a:xfrm>
              <a:off x="3701567" y="227423"/>
              <a:ext cx="351693" cy="35169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a:t>
              </a:r>
            </a:p>
          </p:txBody>
        </p:sp>
        <p:sp>
          <p:nvSpPr>
            <p:cNvPr id="8" name="Oval 7">
              <a:extLst>
                <a:ext uri="{FF2B5EF4-FFF2-40B4-BE49-F238E27FC236}">
                  <a16:creationId xmlns:a16="http://schemas.microsoft.com/office/drawing/2014/main" id="{CC7C5592-5BB8-400D-B566-F93EE01CAFAF}"/>
                </a:ext>
              </a:extLst>
            </p:cNvPr>
            <p:cNvSpPr/>
            <p:nvPr/>
          </p:nvSpPr>
          <p:spPr>
            <a:xfrm>
              <a:off x="1778141" y="291063"/>
              <a:ext cx="351693" cy="35169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a:t>
              </a:r>
            </a:p>
          </p:txBody>
        </p:sp>
        <p:sp>
          <p:nvSpPr>
            <p:cNvPr id="9" name="Oval 8">
              <a:extLst>
                <a:ext uri="{FF2B5EF4-FFF2-40B4-BE49-F238E27FC236}">
                  <a16:creationId xmlns:a16="http://schemas.microsoft.com/office/drawing/2014/main" id="{821EB09F-1B61-4751-B05F-01F1476F5F55}"/>
                </a:ext>
              </a:extLst>
            </p:cNvPr>
            <p:cNvSpPr/>
            <p:nvPr/>
          </p:nvSpPr>
          <p:spPr>
            <a:xfrm>
              <a:off x="2645651" y="925786"/>
              <a:ext cx="351693" cy="35169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a:t>
              </a:r>
            </a:p>
          </p:txBody>
        </p:sp>
        <p:sp>
          <p:nvSpPr>
            <p:cNvPr id="10" name="Oval 9">
              <a:extLst>
                <a:ext uri="{FF2B5EF4-FFF2-40B4-BE49-F238E27FC236}">
                  <a16:creationId xmlns:a16="http://schemas.microsoft.com/office/drawing/2014/main" id="{4CCD7076-041B-498F-B0CF-A2090FD44770}"/>
                </a:ext>
              </a:extLst>
            </p:cNvPr>
            <p:cNvSpPr/>
            <p:nvPr/>
          </p:nvSpPr>
          <p:spPr>
            <a:xfrm>
              <a:off x="2257114" y="1147972"/>
              <a:ext cx="351693" cy="35169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a:t>
              </a:r>
            </a:p>
          </p:txBody>
        </p:sp>
        <p:sp>
          <p:nvSpPr>
            <p:cNvPr id="11" name="Oval 10">
              <a:extLst>
                <a:ext uri="{FF2B5EF4-FFF2-40B4-BE49-F238E27FC236}">
                  <a16:creationId xmlns:a16="http://schemas.microsoft.com/office/drawing/2014/main" id="{7249FE48-2780-40B3-B2A3-3D01F62C49AE}"/>
                </a:ext>
              </a:extLst>
            </p:cNvPr>
            <p:cNvSpPr/>
            <p:nvPr/>
          </p:nvSpPr>
          <p:spPr>
            <a:xfrm>
              <a:off x="2257114" y="604237"/>
              <a:ext cx="351693" cy="35169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a:t>
              </a:r>
            </a:p>
          </p:txBody>
        </p:sp>
        <p:sp>
          <p:nvSpPr>
            <p:cNvPr id="12" name="Oval 11">
              <a:extLst>
                <a:ext uri="{FF2B5EF4-FFF2-40B4-BE49-F238E27FC236}">
                  <a16:creationId xmlns:a16="http://schemas.microsoft.com/office/drawing/2014/main" id="{955FD53E-E0F1-4471-B0FA-E75C53127104}"/>
                </a:ext>
              </a:extLst>
            </p:cNvPr>
            <p:cNvSpPr/>
            <p:nvPr/>
          </p:nvSpPr>
          <p:spPr>
            <a:xfrm>
              <a:off x="1659655" y="861788"/>
              <a:ext cx="351693" cy="35169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a:t>
              </a:r>
            </a:p>
          </p:txBody>
        </p:sp>
        <p:sp>
          <p:nvSpPr>
            <p:cNvPr id="13" name="Oval 12">
              <a:extLst>
                <a:ext uri="{FF2B5EF4-FFF2-40B4-BE49-F238E27FC236}">
                  <a16:creationId xmlns:a16="http://schemas.microsoft.com/office/drawing/2014/main" id="{830AB1A5-B5E9-4109-A2D0-9E1D65B31D26}"/>
                </a:ext>
              </a:extLst>
            </p:cNvPr>
            <p:cNvSpPr/>
            <p:nvPr/>
          </p:nvSpPr>
          <p:spPr>
            <a:xfrm>
              <a:off x="1021167" y="1323818"/>
              <a:ext cx="351693" cy="35169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a:t>
              </a:r>
            </a:p>
          </p:txBody>
        </p:sp>
        <p:sp>
          <p:nvSpPr>
            <p:cNvPr id="14" name="Oval 13">
              <a:extLst>
                <a:ext uri="{FF2B5EF4-FFF2-40B4-BE49-F238E27FC236}">
                  <a16:creationId xmlns:a16="http://schemas.microsoft.com/office/drawing/2014/main" id="{50A9D372-0FA1-4C1A-887E-05C0C8AB3524}"/>
                </a:ext>
              </a:extLst>
            </p:cNvPr>
            <p:cNvSpPr/>
            <p:nvPr/>
          </p:nvSpPr>
          <p:spPr>
            <a:xfrm>
              <a:off x="1620717" y="1432513"/>
              <a:ext cx="351693" cy="35169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a:t>
              </a:r>
            </a:p>
          </p:txBody>
        </p:sp>
        <p:sp>
          <p:nvSpPr>
            <p:cNvPr id="15" name="Oval 14">
              <a:extLst>
                <a:ext uri="{FF2B5EF4-FFF2-40B4-BE49-F238E27FC236}">
                  <a16:creationId xmlns:a16="http://schemas.microsoft.com/office/drawing/2014/main" id="{6878C915-44C2-4C8F-9F1C-F7CCEBC52D84}"/>
                </a:ext>
              </a:extLst>
            </p:cNvPr>
            <p:cNvSpPr/>
            <p:nvPr/>
          </p:nvSpPr>
          <p:spPr>
            <a:xfrm>
              <a:off x="3349874" y="1149648"/>
              <a:ext cx="351693" cy="35169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a:t>
              </a:r>
            </a:p>
          </p:txBody>
        </p:sp>
        <p:sp>
          <p:nvSpPr>
            <p:cNvPr id="16" name="Oval 15">
              <a:extLst>
                <a:ext uri="{FF2B5EF4-FFF2-40B4-BE49-F238E27FC236}">
                  <a16:creationId xmlns:a16="http://schemas.microsoft.com/office/drawing/2014/main" id="{F8C39EBD-9538-4884-9BF3-6589683539F8}"/>
                </a:ext>
              </a:extLst>
            </p:cNvPr>
            <p:cNvSpPr/>
            <p:nvPr/>
          </p:nvSpPr>
          <p:spPr>
            <a:xfrm>
              <a:off x="2292283" y="1547122"/>
              <a:ext cx="351693" cy="35169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a:t>
              </a:r>
            </a:p>
          </p:txBody>
        </p:sp>
        <p:sp>
          <p:nvSpPr>
            <p:cNvPr id="17" name="Oval 16">
              <a:extLst>
                <a:ext uri="{FF2B5EF4-FFF2-40B4-BE49-F238E27FC236}">
                  <a16:creationId xmlns:a16="http://schemas.microsoft.com/office/drawing/2014/main" id="{72757D7A-076E-4FA5-AF38-2B1BC672C50F}"/>
                </a:ext>
              </a:extLst>
            </p:cNvPr>
            <p:cNvSpPr/>
            <p:nvPr/>
          </p:nvSpPr>
          <p:spPr>
            <a:xfrm>
              <a:off x="2819822" y="1432513"/>
              <a:ext cx="351693" cy="35169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a:t>
              </a:r>
            </a:p>
          </p:txBody>
        </p:sp>
        <p:sp>
          <p:nvSpPr>
            <p:cNvPr id="18" name="Oval 17">
              <a:extLst>
                <a:ext uri="{FF2B5EF4-FFF2-40B4-BE49-F238E27FC236}">
                  <a16:creationId xmlns:a16="http://schemas.microsoft.com/office/drawing/2014/main" id="{EAFCBD3D-126F-4A62-8688-CBDBB302952A}"/>
                </a:ext>
              </a:extLst>
            </p:cNvPr>
            <p:cNvSpPr/>
            <p:nvPr/>
          </p:nvSpPr>
          <p:spPr>
            <a:xfrm>
              <a:off x="3137184" y="634382"/>
              <a:ext cx="351693" cy="35169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a:t>
              </a:r>
            </a:p>
          </p:txBody>
        </p:sp>
        <p:sp>
          <p:nvSpPr>
            <p:cNvPr id="19" name="Oval 18">
              <a:extLst>
                <a:ext uri="{FF2B5EF4-FFF2-40B4-BE49-F238E27FC236}">
                  <a16:creationId xmlns:a16="http://schemas.microsoft.com/office/drawing/2014/main" id="{FB1A3706-E787-4B28-ADBE-9146F6E5D2BB}"/>
                </a:ext>
              </a:extLst>
            </p:cNvPr>
            <p:cNvSpPr/>
            <p:nvPr/>
          </p:nvSpPr>
          <p:spPr>
            <a:xfrm>
              <a:off x="2961337" y="-408255"/>
              <a:ext cx="351693" cy="3516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n</a:t>
              </a:r>
            </a:p>
          </p:txBody>
        </p:sp>
      </p:grpSp>
      <p:grpSp>
        <p:nvGrpSpPr>
          <p:cNvPr id="55" name="Group 54">
            <a:extLst>
              <a:ext uri="{FF2B5EF4-FFF2-40B4-BE49-F238E27FC236}">
                <a16:creationId xmlns:a16="http://schemas.microsoft.com/office/drawing/2014/main" id="{5C669986-D6D0-4E7F-A80D-F836B598F56C}"/>
              </a:ext>
            </a:extLst>
          </p:cNvPr>
          <p:cNvGrpSpPr/>
          <p:nvPr/>
        </p:nvGrpSpPr>
        <p:grpSpPr>
          <a:xfrm>
            <a:off x="4734760" y="211876"/>
            <a:ext cx="2569452" cy="2671809"/>
            <a:chOff x="5663500" y="1019535"/>
            <a:chExt cx="2569452" cy="2671809"/>
          </a:xfrm>
        </p:grpSpPr>
        <p:sp>
          <p:nvSpPr>
            <p:cNvPr id="20" name="Oval 19">
              <a:extLst>
                <a:ext uri="{FF2B5EF4-FFF2-40B4-BE49-F238E27FC236}">
                  <a16:creationId xmlns:a16="http://schemas.microsoft.com/office/drawing/2014/main" id="{6CE0FA01-A487-41BF-9E84-0948A87CE0F1}"/>
                </a:ext>
              </a:extLst>
            </p:cNvPr>
            <p:cNvSpPr/>
            <p:nvPr/>
          </p:nvSpPr>
          <p:spPr>
            <a:xfrm>
              <a:off x="5663500" y="1031345"/>
              <a:ext cx="351693" cy="3516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n</a:t>
              </a:r>
            </a:p>
          </p:txBody>
        </p:sp>
        <p:sp>
          <p:nvSpPr>
            <p:cNvPr id="21" name="Oval 20">
              <a:extLst>
                <a:ext uri="{FF2B5EF4-FFF2-40B4-BE49-F238E27FC236}">
                  <a16:creationId xmlns:a16="http://schemas.microsoft.com/office/drawing/2014/main" id="{C97021A7-BB9C-4B75-BB78-63E66641313C}"/>
                </a:ext>
              </a:extLst>
            </p:cNvPr>
            <p:cNvSpPr/>
            <p:nvPr/>
          </p:nvSpPr>
          <p:spPr>
            <a:xfrm>
              <a:off x="6003054" y="1019535"/>
              <a:ext cx="351693" cy="35169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a:t>
              </a:r>
            </a:p>
          </p:txBody>
        </p:sp>
        <p:sp>
          <p:nvSpPr>
            <p:cNvPr id="22" name="Oval 21">
              <a:extLst>
                <a:ext uri="{FF2B5EF4-FFF2-40B4-BE49-F238E27FC236}">
                  <a16:creationId xmlns:a16="http://schemas.microsoft.com/office/drawing/2014/main" id="{0802043C-8C87-4217-9152-60FA058A3095}"/>
                </a:ext>
              </a:extLst>
            </p:cNvPr>
            <p:cNvSpPr/>
            <p:nvPr/>
          </p:nvSpPr>
          <p:spPr>
            <a:xfrm>
              <a:off x="6823668" y="1952392"/>
              <a:ext cx="351693" cy="35169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a:t>
              </a:r>
            </a:p>
          </p:txBody>
        </p:sp>
        <p:sp>
          <p:nvSpPr>
            <p:cNvPr id="23" name="Oval 22">
              <a:extLst>
                <a:ext uri="{FF2B5EF4-FFF2-40B4-BE49-F238E27FC236}">
                  <a16:creationId xmlns:a16="http://schemas.microsoft.com/office/drawing/2014/main" id="{B22426D0-D821-430E-AE1C-373DB7EF7AF1}"/>
                </a:ext>
              </a:extLst>
            </p:cNvPr>
            <p:cNvSpPr/>
            <p:nvPr/>
          </p:nvSpPr>
          <p:spPr>
            <a:xfrm>
              <a:off x="7881259" y="2019952"/>
              <a:ext cx="351693" cy="35169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a:t>
              </a:r>
            </a:p>
          </p:txBody>
        </p:sp>
        <p:sp>
          <p:nvSpPr>
            <p:cNvPr id="24" name="Oval 23">
              <a:extLst>
                <a:ext uri="{FF2B5EF4-FFF2-40B4-BE49-F238E27FC236}">
                  <a16:creationId xmlns:a16="http://schemas.microsoft.com/office/drawing/2014/main" id="{56C8781E-9C3D-4ACC-AC1E-2F10C6DE8E43}"/>
                </a:ext>
              </a:extLst>
            </p:cNvPr>
            <p:cNvSpPr/>
            <p:nvPr/>
          </p:nvSpPr>
          <p:spPr>
            <a:xfrm>
              <a:off x="5957833" y="2083592"/>
              <a:ext cx="351693" cy="35169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a:t>
              </a:r>
            </a:p>
          </p:txBody>
        </p:sp>
        <p:sp>
          <p:nvSpPr>
            <p:cNvPr id="25" name="Oval 24">
              <a:extLst>
                <a:ext uri="{FF2B5EF4-FFF2-40B4-BE49-F238E27FC236}">
                  <a16:creationId xmlns:a16="http://schemas.microsoft.com/office/drawing/2014/main" id="{BB20919E-0141-4209-8A82-62E05ECE90C5}"/>
                </a:ext>
              </a:extLst>
            </p:cNvPr>
            <p:cNvSpPr/>
            <p:nvPr/>
          </p:nvSpPr>
          <p:spPr>
            <a:xfrm>
              <a:off x="6825343" y="2718315"/>
              <a:ext cx="351693" cy="35169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a:t>
              </a:r>
            </a:p>
          </p:txBody>
        </p:sp>
        <p:sp>
          <p:nvSpPr>
            <p:cNvPr id="26" name="Oval 25">
              <a:extLst>
                <a:ext uri="{FF2B5EF4-FFF2-40B4-BE49-F238E27FC236}">
                  <a16:creationId xmlns:a16="http://schemas.microsoft.com/office/drawing/2014/main" id="{54B05CDD-5798-4F53-9C85-47DBCF345DDD}"/>
                </a:ext>
              </a:extLst>
            </p:cNvPr>
            <p:cNvSpPr/>
            <p:nvPr/>
          </p:nvSpPr>
          <p:spPr>
            <a:xfrm>
              <a:off x="6436806" y="2940501"/>
              <a:ext cx="351693" cy="35169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a:t>
              </a:r>
            </a:p>
          </p:txBody>
        </p:sp>
        <p:sp>
          <p:nvSpPr>
            <p:cNvPr id="27" name="Oval 26">
              <a:extLst>
                <a:ext uri="{FF2B5EF4-FFF2-40B4-BE49-F238E27FC236}">
                  <a16:creationId xmlns:a16="http://schemas.microsoft.com/office/drawing/2014/main" id="{C48EF7EF-8CD0-4188-A167-8B545B16ACC5}"/>
                </a:ext>
              </a:extLst>
            </p:cNvPr>
            <p:cNvSpPr/>
            <p:nvPr/>
          </p:nvSpPr>
          <p:spPr>
            <a:xfrm>
              <a:off x="6436806" y="2396766"/>
              <a:ext cx="351693" cy="35169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a:t>
              </a:r>
            </a:p>
          </p:txBody>
        </p:sp>
        <p:sp>
          <p:nvSpPr>
            <p:cNvPr id="28" name="Oval 27">
              <a:extLst>
                <a:ext uri="{FF2B5EF4-FFF2-40B4-BE49-F238E27FC236}">
                  <a16:creationId xmlns:a16="http://schemas.microsoft.com/office/drawing/2014/main" id="{8FD6AB8D-E346-47B8-B6D0-AFD4932E0364}"/>
                </a:ext>
              </a:extLst>
            </p:cNvPr>
            <p:cNvSpPr/>
            <p:nvPr/>
          </p:nvSpPr>
          <p:spPr>
            <a:xfrm>
              <a:off x="5839347" y="2654317"/>
              <a:ext cx="351693" cy="35169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a:t>
              </a:r>
            </a:p>
          </p:txBody>
        </p:sp>
        <p:sp>
          <p:nvSpPr>
            <p:cNvPr id="29" name="Oval 28">
              <a:extLst>
                <a:ext uri="{FF2B5EF4-FFF2-40B4-BE49-F238E27FC236}">
                  <a16:creationId xmlns:a16="http://schemas.microsoft.com/office/drawing/2014/main" id="{27297AF1-BC13-499E-A728-812C4318C872}"/>
                </a:ext>
              </a:extLst>
            </p:cNvPr>
            <p:cNvSpPr/>
            <p:nvPr/>
          </p:nvSpPr>
          <p:spPr>
            <a:xfrm>
              <a:off x="7657679" y="1273869"/>
              <a:ext cx="351693" cy="35169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a:t>
              </a:r>
            </a:p>
          </p:txBody>
        </p:sp>
        <p:sp>
          <p:nvSpPr>
            <p:cNvPr id="30" name="Oval 29">
              <a:extLst>
                <a:ext uri="{FF2B5EF4-FFF2-40B4-BE49-F238E27FC236}">
                  <a16:creationId xmlns:a16="http://schemas.microsoft.com/office/drawing/2014/main" id="{D7873862-7A65-4734-AFEF-4D91500A5F01}"/>
                </a:ext>
              </a:extLst>
            </p:cNvPr>
            <p:cNvSpPr/>
            <p:nvPr/>
          </p:nvSpPr>
          <p:spPr>
            <a:xfrm>
              <a:off x="5800409" y="3225042"/>
              <a:ext cx="351693" cy="35169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a:t>
              </a:r>
            </a:p>
          </p:txBody>
        </p:sp>
        <p:sp>
          <p:nvSpPr>
            <p:cNvPr id="31" name="Oval 30">
              <a:extLst>
                <a:ext uri="{FF2B5EF4-FFF2-40B4-BE49-F238E27FC236}">
                  <a16:creationId xmlns:a16="http://schemas.microsoft.com/office/drawing/2014/main" id="{4E070C83-2A1B-43E1-9494-BF249538C6C0}"/>
                </a:ext>
              </a:extLst>
            </p:cNvPr>
            <p:cNvSpPr/>
            <p:nvPr/>
          </p:nvSpPr>
          <p:spPr>
            <a:xfrm>
              <a:off x="7529566" y="2942177"/>
              <a:ext cx="351693" cy="35169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a:t>
              </a:r>
            </a:p>
          </p:txBody>
        </p:sp>
        <p:sp>
          <p:nvSpPr>
            <p:cNvPr id="32" name="Oval 31">
              <a:extLst>
                <a:ext uri="{FF2B5EF4-FFF2-40B4-BE49-F238E27FC236}">
                  <a16:creationId xmlns:a16="http://schemas.microsoft.com/office/drawing/2014/main" id="{84BC205F-4285-48DE-92C9-44791CA93E47}"/>
                </a:ext>
              </a:extLst>
            </p:cNvPr>
            <p:cNvSpPr/>
            <p:nvPr/>
          </p:nvSpPr>
          <p:spPr>
            <a:xfrm>
              <a:off x="6471975" y="3339651"/>
              <a:ext cx="351693" cy="35169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a:t>
              </a:r>
            </a:p>
          </p:txBody>
        </p:sp>
        <p:sp>
          <p:nvSpPr>
            <p:cNvPr id="33" name="Oval 32">
              <a:extLst>
                <a:ext uri="{FF2B5EF4-FFF2-40B4-BE49-F238E27FC236}">
                  <a16:creationId xmlns:a16="http://schemas.microsoft.com/office/drawing/2014/main" id="{3B7EEE8E-85AD-4481-9322-EC296F96E760}"/>
                </a:ext>
              </a:extLst>
            </p:cNvPr>
            <p:cNvSpPr/>
            <p:nvPr/>
          </p:nvSpPr>
          <p:spPr>
            <a:xfrm>
              <a:off x="6999514" y="3225042"/>
              <a:ext cx="351693" cy="35169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a:t>
              </a:r>
            </a:p>
          </p:txBody>
        </p:sp>
        <p:sp>
          <p:nvSpPr>
            <p:cNvPr id="34" name="Oval 33">
              <a:extLst>
                <a:ext uri="{FF2B5EF4-FFF2-40B4-BE49-F238E27FC236}">
                  <a16:creationId xmlns:a16="http://schemas.microsoft.com/office/drawing/2014/main" id="{460B9D68-CFEA-4327-B263-E82FD7143FE6}"/>
                </a:ext>
              </a:extLst>
            </p:cNvPr>
            <p:cNvSpPr/>
            <p:nvPr/>
          </p:nvSpPr>
          <p:spPr>
            <a:xfrm>
              <a:off x="7316876" y="2426911"/>
              <a:ext cx="351693" cy="35169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a:t>
              </a:r>
            </a:p>
          </p:txBody>
        </p:sp>
        <p:sp>
          <p:nvSpPr>
            <p:cNvPr id="35" name="Oval 34">
              <a:extLst>
                <a:ext uri="{FF2B5EF4-FFF2-40B4-BE49-F238E27FC236}">
                  <a16:creationId xmlns:a16="http://schemas.microsoft.com/office/drawing/2014/main" id="{7184F6E8-8198-4E5E-95EC-CABBC94952D9}"/>
                </a:ext>
              </a:extLst>
            </p:cNvPr>
            <p:cNvSpPr/>
            <p:nvPr/>
          </p:nvSpPr>
          <p:spPr>
            <a:xfrm>
              <a:off x="7305987" y="1346419"/>
              <a:ext cx="351693" cy="3516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n</a:t>
              </a:r>
            </a:p>
          </p:txBody>
        </p:sp>
      </p:grpSp>
      <p:grpSp>
        <p:nvGrpSpPr>
          <p:cNvPr id="57" name="Group 56">
            <a:extLst>
              <a:ext uri="{FF2B5EF4-FFF2-40B4-BE49-F238E27FC236}">
                <a16:creationId xmlns:a16="http://schemas.microsoft.com/office/drawing/2014/main" id="{87C2B9C9-1EBB-425B-A6A2-60A6F23438C8}"/>
              </a:ext>
            </a:extLst>
          </p:cNvPr>
          <p:cNvGrpSpPr/>
          <p:nvPr/>
        </p:nvGrpSpPr>
        <p:grpSpPr>
          <a:xfrm>
            <a:off x="8769070" y="1242779"/>
            <a:ext cx="2432543" cy="2883239"/>
            <a:chOff x="9221878" y="3463612"/>
            <a:chExt cx="2432543" cy="2883239"/>
          </a:xfrm>
        </p:grpSpPr>
        <p:sp>
          <p:nvSpPr>
            <p:cNvPr id="36" name="Oval 35">
              <a:extLst>
                <a:ext uri="{FF2B5EF4-FFF2-40B4-BE49-F238E27FC236}">
                  <a16:creationId xmlns:a16="http://schemas.microsoft.com/office/drawing/2014/main" id="{8D4C8763-BC00-44D2-A45C-6185834299BF}"/>
                </a:ext>
              </a:extLst>
            </p:cNvPr>
            <p:cNvSpPr/>
            <p:nvPr/>
          </p:nvSpPr>
          <p:spPr>
            <a:xfrm>
              <a:off x="10420983" y="3463612"/>
              <a:ext cx="351693" cy="3516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n</a:t>
              </a:r>
            </a:p>
          </p:txBody>
        </p:sp>
        <p:sp>
          <p:nvSpPr>
            <p:cNvPr id="37" name="Oval 36">
              <a:extLst>
                <a:ext uri="{FF2B5EF4-FFF2-40B4-BE49-F238E27FC236}">
                  <a16:creationId xmlns:a16="http://schemas.microsoft.com/office/drawing/2014/main" id="{708F226B-2EAA-454C-BB24-13C70A6226C6}"/>
                </a:ext>
              </a:extLst>
            </p:cNvPr>
            <p:cNvSpPr/>
            <p:nvPr/>
          </p:nvSpPr>
          <p:spPr>
            <a:xfrm>
              <a:off x="10069289" y="3531081"/>
              <a:ext cx="351693" cy="35169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a:t>
              </a:r>
            </a:p>
          </p:txBody>
        </p:sp>
        <p:sp>
          <p:nvSpPr>
            <p:cNvPr id="38" name="Oval 37">
              <a:extLst>
                <a:ext uri="{FF2B5EF4-FFF2-40B4-BE49-F238E27FC236}">
                  <a16:creationId xmlns:a16="http://schemas.microsoft.com/office/drawing/2014/main" id="{80ED61D9-B060-4465-8525-5B8A25B504E2}"/>
                </a:ext>
              </a:extLst>
            </p:cNvPr>
            <p:cNvSpPr/>
            <p:nvPr/>
          </p:nvSpPr>
          <p:spPr>
            <a:xfrm>
              <a:off x="10245137" y="4607899"/>
              <a:ext cx="351693" cy="35169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a:t>
              </a:r>
            </a:p>
          </p:txBody>
        </p:sp>
        <p:sp>
          <p:nvSpPr>
            <p:cNvPr id="39" name="Oval 38">
              <a:extLst>
                <a:ext uri="{FF2B5EF4-FFF2-40B4-BE49-F238E27FC236}">
                  <a16:creationId xmlns:a16="http://schemas.microsoft.com/office/drawing/2014/main" id="{8B19F9AC-5119-4E7F-BBBA-63838D571AB9}"/>
                </a:ext>
              </a:extLst>
            </p:cNvPr>
            <p:cNvSpPr/>
            <p:nvPr/>
          </p:nvSpPr>
          <p:spPr>
            <a:xfrm>
              <a:off x="11302728" y="4675459"/>
              <a:ext cx="351693" cy="35169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a:t>
              </a:r>
            </a:p>
          </p:txBody>
        </p:sp>
        <p:sp>
          <p:nvSpPr>
            <p:cNvPr id="40" name="Oval 39">
              <a:extLst>
                <a:ext uri="{FF2B5EF4-FFF2-40B4-BE49-F238E27FC236}">
                  <a16:creationId xmlns:a16="http://schemas.microsoft.com/office/drawing/2014/main" id="{F3CB6997-E682-4D31-9A27-90C514F2CDE2}"/>
                </a:ext>
              </a:extLst>
            </p:cNvPr>
            <p:cNvSpPr/>
            <p:nvPr/>
          </p:nvSpPr>
          <p:spPr>
            <a:xfrm>
              <a:off x="9379302" y="4739099"/>
              <a:ext cx="351693" cy="35169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a:t>
              </a:r>
            </a:p>
          </p:txBody>
        </p:sp>
        <p:sp>
          <p:nvSpPr>
            <p:cNvPr id="41" name="Oval 40">
              <a:extLst>
                <a:ext uri="{FF2B5EF4-FFF2-40B4-BE49-F238E27FC236}">
                  <a16:creationId xmlns:a16="http://schemas.microsoft.com/office/drawing/2014/main" id="{13E256BC-48B5-4D26-9369-329B022FD237}"/>
                </a:ext>
              </a:extLst>
            </p:cNvPr>
            <p:cNvSpPr/>
            <p:nvPr/>
          </p:nvSpPr>
          <p:spPr>
            <a:xfrm>
              <a:off x="10246812" y="5373822"/>
              <a:ext cx="351693" cy="35169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a:t>
              </a:r>
            </a:p>
          </p:txBody>
        </p:sp>
        <p:sp>
          <p:nvSpPr>
            <p:cNvPr id="42" name="Oval 41">
              <a:extLst>
                <a:ext uri="{FF2B5EF4-FFF2-40B4-BE49-F238E27FC236}">
                  <a16:creationId xmlns:a16="http://schemas.microsoft.com/office/drawing/2014/main" id="{82A300E6-E35C-49F9-8A7B-081C11F4666F}"/>
                </a:ext>
              </a:extLst>
            </p:cNvPr>
            <p:cNvSpPr/>
            <p:nvPr/>
          </p:nvSpPr>
          <p:spPr>
            <a:xfrm>
              <a:off x="9858275" y="5596008"/>
              <a:ext cx="351693" cy="35169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a:t>
              </a:r>
            </a:p>
          </p:txBody>
        </p:sp>
        <p:sp>
          <p:nvSpPr>
            <p:cNvPr id="43" name="Oval 42">
              <a:extLst>
                <a:ext uri="{FF2B5EF4-FFF2-40B4-BE49-F238E27FC236}">
                  <a16:creationId xmlns:a16="http://schemas.microsoft.com/office/drawing/2014/main" id="{0190067A-3891-4277-9F1D-8CC64EEC3B11}"/>
                </a:ext>
              </a:extLst>
            </p:cNvPr>
            <p:cNvSpPr/>
            <p:nvPr/>
          </p:nvSpPr>
          <p:spPr>
            <a:xfrm>
              <a:off x="9858275" y="5052273"/>
              <a:ext cx="351693" cy="35169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a:t>
              </a:r>
            </a:p>
          </p:txBody>
        </p:sp>
        <p:sp>
          <p:nvSpPr>
            <p:cNvPr id="44" name="Oval 43">
              <a:extLst>
                <a:ext uri="{FF2B5EF4-FFF2-40B4-BE49-F238E27FC236}">
                  <a16:creationId xmlns:a16="http://schemas.microsoft.com/office/drawing/2014/main" id="{1062C95A-FD5A-4E95-85DF-7309E74813DD}"/>
                </a:ext>
              </a:extLst>
            </p:cNvPr>
            <p:cNvSpPr/>
            <p:nvPr/>
          </p:nvSpPr>
          <p:spPr>
            <a:xfrm>
              <a:off x="9260816" y="5309824"/>
              <a:ext cx="351693" cy="35169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a:t>
              </a:r>
            </a:p>
          </p:txBody>
        </p:sp>
        <p:sp>
          <p:nvSpPr>
            <p:cNvPr id="45" name="Oval 44">
              <a:extLst>
                <a:ext uri="{FF2B5EF4-FFF2-40B4-BE49-F238E27FC236}">
                  <a16:creationId xmlns:a16="http://schemas.microsoft.com/office/drawing/2014/main" id="{3C04E3BD-10EF-441D-B8C7-125981896A5D}"/>
                </a:ext>
              </a:extLst>
            </p:cNvPr>
            <p:cNvSpPr/>
            <p:nvPr/>
          </p:nvSpPr>
          <p:spPr>
            <a:xfrm>
              <a:off x="10462846" y="3810224"/>
              <a:ext cx="351693" cy="35169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a:t>
              </a:r>
            </a:p>
          </p:txBody>
        </p:sp>
        <p:sp>
          <p:nvSpPr>
            <p:cNvPr id="46" name="Oval 45">
              <a:extLst>
                <a:ext uri="{FF2B5EF4-FFF2-40B4-BE49-F238E27FC236}">
                  <a16:creationId xmlns:a16="http://schemas.microsoft.com/office/drawing/2014/main" id="{06763D8E-8D53-4B7F-AF77-9BBEBD27EC9B}"/>
                </a:ext>
              </a:extLst>
            </p:cNvPr>
            <p:cNvSpPr/>
            <p:nvPr/>
          </p:nvSpPr>
          <p:spPr>
            <a:xfrm>
              <a:off x="9221878" y="5880549"/>
              <a:ext cx="351693" cy="35169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a:t>
              </a:r>
            </a:p>
          </p:txBody>
        </p:sp>
        <p:sp>
          <p:nvSpPr>
            <p:cNvPr id="47" name="Oval 46">
              <a:extLst>
                <a:ext uri="{FF2B5EF4-FFF2-40B4-BE49-F238E27FC236}">
                  <a16:creationId xmlns:a16="http://schemas.microsoft.com/office/drawing/2014/main" id="{9C478BEC-B308-4A6D-9702-1A7511B36C4E}"/>
                </a:ext>
              </a:extLst>
            </p:cNvPr>
            <p:cNvSpPr/>
            <p:nvPr/>
          </p:nvSpPr>
          <p:spPr>
            <a:xfrm>
              <a:off x="10951035" y="5597684"/>
              <a:ext cx="351693" cy="35169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a:t>
              </a:r>
            </a:p>
          </p:txBody>
        </p:sp>
        <p:sp>
          <p:nvSpPr>
            <p:cNvPr id="48" name="Oval 47">
              <a:extLst>
                <a:ext uri="{FF2B5EF4-FFF2-40B4-BE49-F238E27FC236}">
                  <a16:creationId xmlns:a16="http://schemas.microsoft.com/office/drawing/2014/main" id="{B5DD23AC-9ED4-4863-A65E-0C55DC139110}"/>
                </a:ext>
              </a:extLst>
            </p:cNvPr>
            <p:cNvSpPr/>
            <p:nvPr/>
          </p:nvSpPr>
          <p:spPr>
            <a:xfrm>
              <a:off x="9893444" y="5995158"/>
              <a:ext cx="351693" cy="35169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a:t>
              </a:r>
            </a:p>
          </p:txBody>
        </p:sp>
        <p:sp>
          <p:nvSpPr>
            <p:cNvPr id="49" name="Oval 48">
              <a:extLst>
                <a:ext uri="{FF2B5EF4-FFF2-40B4-BE49-F238E27FC236}">
                  <a16:creationId xmlns:a16="http://schemas.microsoft.com/office/drawing/2014/main" id="{C04A8603-241F-4AA5-B3AC-F4F45F71B1E4}"/>
                </a:ext>
              </a:extLst>
            </p:cNvPr>
            <p:cNvSpPr/>
            <p:nvPr/>
          </p:nvSpPr>
          <p:spPr>
            <a:xfrm>
              <a:off x="10420983" y="5880549"/>
              <a:ext cx="351693" cy="35169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a:t>
              </a:r>
            </a:p>
          </p:txBody>
        </p:sp>
        <p:sp>
          <p:nvSpPr>
            <p:cNvPr id="50" name="Oval 49">
              <a:extLst>
                <a:ext uri="{FF2B5EF4-FFF2-40B4-BE49-F238E27FC236}">
                  <a16:creationId xmlns:a16="http://schemas.microsoft.com/office/drawing/2014/main" id="{74255494-C66C-494B-9511-E1E2108C6EF1}"/>
                </a:ext>
              </a:extLst>
            </p:cNvPr>
            <p:cNvSpPr/>
            <p:nvPr/>
          </p:nvSpPr>
          <p:spPr>
            <a:xfrm>
              <a:off x="10738345" y="5082418"/>
              <a:ext cx="351693" cy="35169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a:t>
              </a:r>
            </a:p>
          </p:txBody>
        </p:sp>
        <p:sp>
          <p:nvSpPr>
            <p:cNvPr id="51" name="Oval 50">
              <a:extLst>
                <a:ext uri="{FF2B5EF4-FFF2-40B4-BE49-F238E27FC236}">
                  <a16:creationId xmlns:a16="http://schemas.microsoft.com/office/drawing/2014/main" id="{D0E57B58-6E04-4333-983A-7F47D091CE3C}"/>
                </a:ext>
              </a:extLst>
            </p:cNvPr>
            <p:cNvSpPr/>
            <p:nvPr/>
          </p:nvSpPr>
          <p:spPr>
            <a:xfrm>
              <a:off x="10111154" y="3882774"/>
              <a:ext cx="351693" cy="3516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n</a:t>
              </a:r>
            </a:p>
          </p:txBody>
        </p:sp>
      </p:grpSp>
      <p:sp>
        <p:nvSpPr>
          <p:cNvPr id="54" name="Content Placeholder 2">
            <a:extLst>
              <a:ext uri="{FF2B5EF4-FFF2-40B4-BE49-F238E27FC236}">
                <a16:creationId xmlns:a16="http://schemas.microsoft.com/office/drawing/2014/main" id="{AB480DCD-4937-4996-9BF5-E7234080B197}"/>
              </a:ext>
            </a:extLst>
          </p:cNvPr>
          <p:cNvSpPr txBox="1">
            <a:spLocks/>
          </p:cNvSpPr>
          <p:nvPr/>
        </p:nvSpPr>
        <p:spPr>
          <a:xfrm>
            <a:off x="4295722" y="3202413"/>
            <a:ext cx="3836485" cy="19515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t>neutrons stick to protons to form deuterium nucleus</a:t>
            </a:r>
            <a:br>
              <a:rPr lang="en-CA" dirty="0"/>
            </a:br>
            <a:r>
              <a:rPr lang="en-CA" sz="1600" dirty="0"/>
              <a:t>(easier than proton + proton)</a:t>
            </a:r>
            <a:endParaRPr lang="en-CA" dirty="0"/>
          </a:p>
        </p:txBody>
      </p:sp>
      <p:sp>
        <p:nvSpPr>
          <p:cNvPr id="58" name="Content Placeholder 2">
            <a:extLst>
              <a:ext uri="{FF2B5EF4-FFF2-40B4-BE49-F238E27FC236}">
                <a16:creationId xmlns:a16="http://schemas.microsoft.com/office/drawing/2014/main" id="{8FE57414-1EFE-472B-BE8D-730EFD12CCC7}"/>
              </a:ext>
            </a:extLst>
          </p:cNvPr>
          <p:cNvSpPr txBox="1">
            <a:spLocks/>
          </p:cNvSpPr>
          <p:nvPr/>
        </p:nvSpPr>
        <p:spPr>
          <a:xfrm>
            <a:off x="8695802" y="4390386"/>
            <a:ext cx="2963011" cy="19515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t>helium nucleus forms</a:t>
            </a:r>
          </a:p>
        </p:txBody>
      </p:sp>
      <p:pic>
        <p:nvPicPr>
          <p:cNvPr id="8194" name="Picture 2" descr="Isotopes of hydrogen - Wikipedia">
            <a:extLst>
              <a:ext uri="{FF2B5EF4-FFF2-40B4-BE49-F238E27FC236}">
                <a16:creationId xmlns:a16="http://schemas.microsoft.com/office/drawing/2014/main" id="{059038C3-212F-4FEB-8639-06B953E4C1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1335" y="4659851"/>
            <a:ext cx="3996522" cy="1998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10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C210F-D3D7-4575-8FA2-8FB25F6F27B0}"/>
              </a:ext>
            </a:extLst>
          </p:cNvPr>
          <p:cNvSpPr>
            <a:spLocks noGrp="1"/>
          </p:cNvSpPr>
          <p:nvPr>
            <p:ph type="title"/>
          </p:nvPr>
        </p:nvSpPr>
        <p:spPr/>
        <p:txBody>
          <a:bodyPr/>
          <a:lstStyle/>
          <a:p>
            <a:r>
              <a:rPr lang="en-CA" dirty="0"/>
              <a:t>So What?</a:t>
            </a:r>
          </a:p>
        </p:txBody>
      </p:sp>
      <p:sp>
        <p:nvSpPr>
          <p:cNvPr id="3" name="Content Placeholder 2">
            <a:extLst>
              <a:ext uri="{FF2B5EF4-FFF2-40B4-BE49-F238E27FC236}">
                <a16:creationId xmlns:a16="http://schemas.microsoft.com/office/drawing/2014/main" id="{E9CF217A-025D-477F-B5DF-EB8E40045562}"/>
              </a:ext>
            </a:extLst>
          </p:cNvPr>
          <p:cNvSpPr>
            <a:spLocks noGrp="1"/>
          </p:cNvSpPr>
          <p:nvPr>
            <p:ph idx="1"/>
          </p:nvPr>
        </p:nvSpPr>
        <p:spPr>
          <a:xfrm>
            <a:off x="685800" y="2194560"/>
            <a:ext cx="10820400" cy="4328160"/>
          </a:xfrm>
        </p:spPr>
        <p:txBody>
          <a:bodyPr>
            <a:normAutofit/>
          </a:bodyPr>
          <a:lstStyle/>
          <a:p>
            <a:pPr marL="514350" indent="-514350">
              <a:buFont typeface="+mj-lt"/>
              <a:buAutoNum type="arabicPeriod"/>
            </a:pPr>
            <a:r>
              <a:rPr lang="en-CA" dirty="0"/>
              <a:t>Data: stars are 90% hydrogen and 8% helium. This exactly matches this model of the Big Bang. </a:t>
            </a:r>
          </a:p>
          <a:p>
            <a:pPr marL="514350" indent="-514350">
              <a:buFont typeface="+mj-lt"/>
              <a:buAutoNum type="arabicPeriod"/>
            </a:pPr>
            <a:r>
              <a:rPr lang="en-CA" dirty="0"/>
              <a:t>Stars make helium too, but very slowly. (It would take billions of years for a typical star to convert even 10% of its hydrogen into helium. Our universe is only 14.6 billion years old!) The “stars-only” explanation does not account for the large amount of helium we see.</a:t>
            </a:r>
          </a:p>
          <a:p>
            <a:pPr marL="514350" indent="-514350">
              <a:buFont typeface="+mj-lt"/>
              <a:buAutoNum type="arabicPeriod"/>
            </a:pPr>
            <a:r>
              <a:rPr lang="en-CA" dirty="0"/>
              <a:t>Stars are incapable of making deuterium. Yet, we see deuterium in trace amounts everywhere in the universe. It must have come from the Big Bang!</a:t>
            </a:r>
          </a:p>
        </p:txBody>
      </p:sp>
    </p:spTree>
    <p:extLst>
      <p:ext uri="{BB962C8B-B14F-4D97-AF65-F5344CB8AC3E}">
        <p14:creationId xmlns:p14="http://schemas.microsoft.com/office/powerpoint/2010/main" val="409116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B015B-9048-47A9-9610-3CBC3939059A}"/>
              </a:ext>
            </a:extLst>
          </p:cNvPr>
          <p:cNvSpPr>
            <a:spLocks noGrp="1"/>
          </p:cNvSpPr>
          <p:nvPr>
            <p:ph type="title"/>
          </p:nvPr>
        </p:nvSpPr>
        <p:spPr/>
        <p:txBody>
          <a:bodyPr/>
          <a:lstStyle/>
          <a:p>
            <a:r>
              <a:rPr lang="en-US" dirty="0"/>
              <a:t>The Big Bang Theory is Born</a:t>
            </a:r>
            <a:endParaRPr lang="en-CA" dirty="0"/>
          </a:p>
        </p:txBody>
      </p:sp>
      <p:pic>
        <p:nvPicPr>
          <p:cNvPr id="2050" name="Picture 2" descr="All At One Point">
            <a:extLst>
              <a:ext uri="{FF2B5EF4-FFF2-40B4-BE49-F238E27FC236}">
                <a16:creationId xmlns:a16="http://schemas.microsoft.com/office/drawing/2014/main" id="{2EAE15F8-B817-4C40-AD38-D63963F44A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454" y="2270761"/>
            <a:ext cx="10791746" cy="4282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474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2913C-A8D1-48FC-B9E5-5AE2215A4A14}"/>
              </a:ext>
            </a:extLst>
          </p:cNvPr>
          <p:cNvSpPr>
            <a:spLocks noGrp="1"/>
          </p:cNvSpPr>
          <p:nvPr>
            <p:ph type="title"/>
          </p:nvPr>
        </p:nvSpPr>
        <p:spPr>
          <a:xfrm>
            <a:off x="1" y="764373"/>
            <a:ext cx="11506200" cy="1293028"/>
          </a:xfrm>
        </p:spPr>
        <p:txBody>
          <a:bodyPr/>
          <a:lstStyle/>
          <a:p>
            <a:r>
              <a:rPr lang="en-CA" dirty="0"/>
              <a:t>The Next 380,000 years</a:t>
            </a:r>
          </a:p>
        </p:txBody>
      </p:sp>
      <p:sp>
        <p:nvSpPr>
          <p:cNvPr id="3" name="Content Placeholder 2">
            <a:extLst>
              <a:ext uri="{FF2B5EF4-FFF2-40B4-BE49-F238E27FC236}">
                <a16:creationId xmlns:a16="http://schemas.microsoft.com/office/drawing/2014/main" id="{1ADC02B8-5B1B-4C8A-8FA5-EEA79F27B50C}"/>
              </a:ext>
            </a:extLst>
          </p:cNvPr>
          <p:cNvSpPr>
            <a:spLocks noGrp="1"/>
          </p:cNvSpPr>
          <p:nvPr>
            <p:ph idx="1"/>
          </p:nvPr>
        </p:nvSpPr>
        <p:spPr>
          <a:xfrm>
            <a:off x="4968240" y="1825625"/>
            <a:ext cx="6385560" cy="4786190"/>
          </a:xfrm>
        </p:spPr>
        <p:txBody>
          <a:bodyPr>
            <a:normAutofit/>
          </a:bodyPr>
          <a:lstStyle/>
          <a:p>
            <a:r>
              <a:rPr lang="en-CA" dirty="0"/>
              <a:t>The universe continues to cool and expand. </a:t>
            </a:r>
          </a:p>
          <a:p>
            <a:r>
              <a:rPr lang="en-CA" dirty="0"/>
              <a:t>Universe is a plasma consisting of atomic nuclei, electrons, and many high-energy photons of light.</a:t>
            </a:r>
            <a:endParaRPr lang="en-CA" sz="2800" dirty="0"/>
          </a:p>
        </p:txBody>
      </p:sp>
      <p:pic>
        <p:nvPicPr>
          <p:cNvPr id="4098" name="Picture 2" descr="Basics of Modern Cosmology: The Hot Big Bang Model">
            <a:extLst>
              <a:ext uri="{FF2B5EF4-FFF2-40B4-BE49-F238E27FC236}">
                <a16:creationId xmlns:a16="http://schemas.microsoft.com/office/drawing/2014/main" id="{5B05A4EA-0CF2-433A-87CF-39A69F3F7C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9671"/>
          <a:stretch/>
        </p:blipFill>
        <p:spPr bwMode="auto">
          <a:xfrm>
            <a:off x="944881" y="1285241"/>
            <a:ext cx="3434079" cy="5117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92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67963-EFF6-48C0-B2E8-1B4710FF7081}"/>
              </a:ext>
            </a:extLst>
          </p:cNvPr>
          <p:cNvSpPr>
            <a:spLocks noGrp="1"/>
          </p:cNvSpPr>
          <p:nvPr>
            <p:ph type="title"/>
          </p:nvPr>
        </p:nvSpPr>
        <p:spPr/>
        <p:txBody>
          <a:bodyPr/>
          <a:lstStyle/>
          <a:p>
            <a:r>
              <a:rPr lang="en-CA" dirty="0"/>
              <a:t>Brought to you by…</a:t>
            </a:r>
          </a:p>
        </p:txBody>
      </p:sp>
      <p:sp>
        <p:nvSpPr>
          <p:cNvPr id="3" name="Content Placeholder 2">
            <a:extLst>
              <a:ext uri="{FF2B5EF4-FFF2-40B4-BE49-F238E27FC236}">
                <a16:creationId xmlns:a16="http://schemas.microsoft.com/office/drawing/2014/main" id="{C04794B7-A6FE-4A72-B9ED-27F31B26DCCF}"/>
              </a:ext>
            </a:extLst>
          </p:cNvPr>
          <p:cNvSpPr>
            <a:spLocks noGrp="1"/>
          </p:cNvSpPr>
          <p:nvPr>
            <p:ph idx="1"/>
          </p:nvPr>
        </p:nvSpPr>
        <p:spPr>
          <a:xfrm>
            <a:off x="838199" y="1825625"/>
            <a:ext cx="5974583" cy="4351338"/>
          </a:xfrm>
        </p:spPr>
        <p:txBody>
          <a:bodyPr/>
          <a:lstStyle/>
          <a:p>
            <a:r>
              <a:rPr lang="en-CA" dirty="0"/>
              <a:t>A really good read! I thoroughly enjoyed chapters 1-6 in particular (not a fan of 7-8…sorry JRG); this </a:t>
            </a:r>
            <a:r>
              <a:rPr lang="en-CA" dirty="0" err="1"/>
              <a:t>powerpoint</a:t>
            </a:r>
            <a:r>
              <a:rPr lang="en-CA" dirty="0"/>
              <a:t> is based on chapter 6: “Galaxies and the Big Bang” by Michael A. Strauss</a:t>
            </a:r>
          </a:p>
          <a:p>
            <a:endParaRPr lang="en-CA" dirty="0"/>
          </a:p>
        </p:txBody>
      </p:sp>
      <p:pic>
        <p:nvPicPr>
          <p:cNvPr id="12290" name="Picture 2" descr="A Brief Welcome to the Universe: A Pocket-Sized Tour: Tyson, Neil deGrasse,  Strauss, Michael A., Gott, J. Richard: 9780691219943: Books - Amazon.ca">
            <a:extLst>
              <a:ext uri="{FF2B5EF4-FFF2-40B4-BE49-F238E27FC236}">
                <a16:creationId xmlns:a16="http://schemas.microsoft.com/office/drawing/2014/main" id="{61E1E1FE-6A96-4939-8627-F68379B691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4913" y="1725806"/>
            <a:ext cx="2996920" cy="4935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52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2913C-A8D1-48FC-B9E5-5AE2215A4A14}"/>
              </a:ext>
            </a:extLst>
          </p:cNvPr>
          <p:cNvSpPr>
            <a:spLocks noGrp="1"/>
          </p:cNvSpPr>
          <p:nvPr>
            <p:ph type="title"/>
          </p:nvPr>
        </p:nvSpPr>
        <p:spPr>
          <a:xfrm>
            <a:off x="1" y="764373"/>
            <a:ext cx="11506200" cy="1293028"/>
          </a:xfrm>
        </p:spPr>
        <p:txBody>
          <a:bodyPr/>
          <a:lstStyle/>
          <a:p>
            <a:r>
              <a:rPr lang="en-CA" dirty="0"/>
              <a:t>The Next 380,000 years</a:t>
            </a:r>
          </a:p>
        </p:txBody>
      </p:sp>
      <p:sp>
        <p:nvSpPr>
          <p:cNvPr id="3" name="Content Placeholder 2">
            <a:extLst>
              <a:ext uri="{FF2B5EF4-FFF2-40B4-BE49-F238E27FC236}">
                <a16:creationId xmlns:a16="http://schemas.microsoft.com/office/drawing/2014/main" id="{1ADC02B8-5B1B-4C8A-8FA5-EEA79F27B50C}"/>
              </a:ext>
            </a:extLst>
          </p:cNvPr>
          <p:cNvSpPr>
            <a:spLocks noGrp="1"/>
          </p:cNvSpPr>
          <p:nvPr>
            <p:ph idx="1"/>
          </p:nvPr>
        </p:nvSpPr>
        <p:spPr>
          <a:xfrm>
            <a:off x="4511040" y="1825625"/>
            <a:ext cx="6842760" cy="4786190"/>
          </a:xfrm>
        </p:spPr>
        <p:txBody>
          <a:bodyPr>
            <a:normAutofit/>
          </a:bodyPr>
          <a:lstStyle/>
          <a:p>
            <a:r>
              <a:rPr lang="en-CA" dirty="0"/>
              <a:t>Photons and electrons do not get along:</a:t>
            </a:r>
          </a:p>
          <a:p>
            <a:pPr lvl="1"/>
            <a:r>
              <a:rPr lang="en-CA" sz="2800" dirty="0"/>
              <a:t>Atoms do not exist. If an electron happens to collide with a nucleus, it gets knocked off by a photon immediately. </a:t>
            </a:r>
          </a:p>
          <a:p>
            <a:pPr lvl="1"/>
            <a:r>
              <a:rPr lang="en-CA" sz="2800" dirty="0"/>
              <a:t>Photons bump into free electrons wherever they go. Visibility is very low because photons (light) cannot get out. </a:t>
            </a:r>
          </a:p>
        </p:txBody>
      </p:sp>
      <p:pic>
        <p:nvPicPr>
          <p:cNvPr id="5" name="Picture 2" descr="Basics of Modern Cosmology: The Hot Big Bang Model">
            <a:extLst>
              <a:ext uri="{FF2B5EF4-FFF2-40B4-BE49-F238E27FC236}">
                <a16:creationId xmlns:a16="http://schemas.microsoft.com/office/drawing/2014/main" id="{C8AD3705-09C6-4F5E-9C9D-15032556EA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9671"/>
          <a:stretch/>
        </p:blipFill>
        <p:spPr bwMode="auto">
          <a:xfrm>
            <a:off x="944881" y="1285241"/>
            <a:ext cx="3434079" cy="5117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84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6AEA9-B935-4337-8519-57A3439E7A0F}"/>
              </a:ext>
            </a:extLst>
          </p:cNvPr>
          <p:cNvSpPr>
            <a:spLocks noGrp="1"/>
          </p:cNvSpPr>
          <p:nvPr>
            <p:ph type="title"/>
          </p:nvPr>
        </p:nvSpPr>
        <p:spPr/>
        <p:txBody>
          <a:bodyPr/>
          <a:lstStyle/>
          <a:p>
            <a:r>
              <a:rPr lang="en-CA" dirty="0"/>
              <a:t>A Slightly Older Universe </a:t>
            </a:r>
            <a:br>
              <a:rPr lang="en-CA" dirty="0"/>
            </a:br>
            <a:r>
              <a:rPr lang="en-CA" dirty="0"/>
              <a:t>(380,000+ years)</a:t>
            </a:r>
          </a:p>
        </p:txBody>
      </p:sp>
      <p:sp>
        <p:nvSpPr>
          <p:cNvPr id="3" name="Content Placeholder 2">
            <a:extLst>
              <a:ext uri="{FF2B5EF4-FFF2-40B4-BE49-F238E27FC236}">
                <a16:creationId xmlns:a16="http://schemas.microsoft.com/office/drawing/2014/main" id="{9406877C-A4D8-4530-95CF-442041E3576E}"/>
              </a:ext>
            </a:extLst>
          </p:cNvPr>
          <p:cNvSpPr>
            <a:spLocks noGrp="1"/>
          </p:cNvSpPr>
          <p:nvPr>
            <p:ph idx="1"/>
          </p:nvPr>
        </p:nvSpPr>
        <p:spPr>
          <a:xfrm>
            <a:off x="5913120" y="2194560"/>
            <a:ext cx="5593080" cy="4024125"/>
          </a:xfrm>
        </p:spPr>
        <p:txBody>
          <a:bodyPr>
            <a:normAutofit lnSpcReduction="10000"/>
          </a:bodyPr>
          <a:lstStyle/>
          <a:p>
            <a:r>
              <a:rPr lang="en-CA" dirty="0"/>
              <a:t>Universe has now cooled to 3,000K.</a:t>
            </a:r>
          </a:p>
          <a:p>
            <a:r>
              <a:rPr lang="en-CA" dirty="0"/>
              <a:t>Photons no longer have enough energy to prevent electrons from sticking to nuclei and forming atoms.</a:t>
            </a:r>
          </a:p>
          <a:p>
            <a:r>
              <a:rPr lang="en-CA" dirty="0"/>
              <a:t>Fewer electrons in the way means photons are free to go! Universe becomes transparent. </a:t>
            </a:r>
          </a:p>
        </p:txBody>
      </p:sp>
      <p:pic>
        <p:nvPicPr>
          <p:cNvPr id="4" name="Picture 2" descr="Basics of Modern Cosmology: The Hot Big Bang Model">
            <a:extLst>
              <a:ext uri="{FF2B5EF4-FFF2-40B4-BE49-F238E27FC236}">
                <a16:creationId xmlns:a16="http://schemas.microsoft.com/office/drawing/2014/main" id="{0DBBA179-22EC-4D76-A0E2-F95B670FBB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25" r="-1029"/>
          <a:stretch/>
        </p:blipFill>
        <p:spPr bwMode="auto">
          <a:xfrm>
            <a:off x="350031" y="1891896"/>
            <a:ext cx="5288770" cy="4201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82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6AEA9-B935-4337-8519-57A3439E7A0F}"/>
              </a:ext>
            </a:extLst>
          </p:cNvPr>
          <p:cNvSpPr>
            <a:spLocks noGrp="1"/>
          </p:cNvSpPr>
          <p:nvPr>
            <p:ph type="title"/>
          </p:nvPr>
        </p:nvSpPr>
        <p:spPr/>
        <p:txBody>
          <a:bodyPr/>
          <a:lstStyle/>
          <a:p>
            <a:r>
              <a:rPr lang="en-CA" dirty="0"/>
              <a:t>A Slightly Older Universe </a:t>
            </a:r>
            <a:br>
              <a:rPr lang="en-CA" dirty="0"/>
            </a:br>
            <a:r>
              <a:rPr lang="en-CA" dirty="0"/>
              <a:t>(380,000+ years)</a:t>
            </a:r>
          </a:p>
        </p:txBody>
      </p:sp>
      <p:sp>
        <p:nvSpPr>
          <p:cNvPr id="3" name="Content Placeholder 2">
            <a:extLst>
              <a:ext uri="{FF2B5EF4-FFF2-40B4-BE49-F238E27FC236}">
                <a16:creationId xmlns:a16="http://schemas.microsoft.com/office/drawing/2014/main" id="{9406877C-A4D8-4530-95CF-442041E3576E}"/>
              </a:ext>
            </a:extLst>
          </p:cNvPr>
          <p:cNvSpPr>
            <a:spLocks noGrp="1"/>
          </p:cNvSpPr>
          <p:nvPr>
            <p:ph idx="1"/>
          </p:nvPr>
        </p:nvSpPr>
        <p:spPr>
          <a:xfrm>
            <a:off x="5913120" y="2194560"/>
            <a:ext cx="5593080" cy="4024125"/>
          </a:xfrm>
        </p:spPr>
        <p:txBody>
          <a:bodyPr>
            <a:normAutofit/>
          </a:bodyPr>
          <a:lstStyle/>
          <a:p>
            <a:r>
              <a:rPr lang="en-CA" dirty="0"/>
              <a:t>Prediction: photons should have shot off in all directions with an energy equivalent to the temperature of 3,000K. Where did they go?</a:t>
            </a:r>
          </a:p>
        </p:txBody>
      </p:sp>
      <p:pic>
        <p:nvPicPr>
          <p:cNvPr id="4" name="Picture 2" descr="Basics of Modern Cosmology: The Hot Big Bang Model">
            <a:extLst>
              <a:ext uri="{FF2B5EF4-FFF2-40B4-BE49-F238E27FC236}">
                <a16:creationId xmlns:a16="http://schemas.microsoft.com/office/drawing/2014/main" id="{0DBBA179-22EC-4D76-A0E2-F95B670FBB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25" r="-1029"/>
          <a:stretch/>
        </p:blipFill>
        <p:spPr bwMode="auto">
          <a:xfrm>
            <a:off x="350031" y="1891896"/>
            <a:ext cx="5288770" cy="4201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921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56C88-A515-4044-A949-50D57F9AD227}"/>
              </a:ext>
            </a:extLst>
          </p:cNvPr>
          <p:cNvSpPr>
            <a:spLocks noGrp="1"/>
          </p:cNvSpPr>
          <p:nvPr>
            <p:ph type="title"/>
          </p:nvPr>
        </p:nvSpPr>
        <p:spPr/>
        <p:txBody>
          <a:bodyPr/>
          <a:lstStyle/>
          <a:p>
            <a:r>
              <a:rPr lang="en-CA" dirty="0"/>
              <a:t>The Modern Universe</a:t>
            </a:r>
          </a:p>
        </p:txBody>
      </p:sp>
      <p:sp>
        <p:nvSpPr>
          <p:cNvPr id="3" name="Content Placeholder 2">
            <a:extLst>
              <a:ext uri="{FF2B5EF4-FFF2-40B4-BE49-F238E27FC236}">
                <a16:creationId xmlns:a16="http://schemas.microsoft.com/office/drawing/2014/main" id="{D018E23A-5DBF-46F9-9318-8FB47CA25793}"/>
              </a:ext>
            </a:extLst>
          </p:cNvPr>
          <p:cNvSpPr>
            <a:spLocks noGrp="1"/>
          </p:cNvSpPr>
          <p:nvPr>
            <p:ph idx="1"/>
          </p:nvPr>
        </p:nvSpPr>
        <p:spPr>
          <a:xfrm>
            <a:off x="6370320" y="2047138"/>
            <a:ext cx="5547360" cy="4046489"/>
          </a:xfrm>
        </p:spPr>
        <p:txBody>
          <a:bodyPr>
            <a:normAutofit/>
          </a:bodyPr>
          <a:lstStyle/>
          <a:p>
            <a:r>
              <a:rPr lang="en-CA" dirty="0"/>
              <a:t>Remember, light is a wave (3,000K light has a wavelength of 0.001 mm) </a:t>
            </a:r>
            <a:r>
              <a:rPr lang="en-CA" i="1" dirty="0"/>
              <a:t>and</a:t>
            </a:r>
            <a:r>
              <a:rPr lang="en-CA" dirty="0"/>
              <a:t> the universe has continued to expand. </a:t>
            </a:r>
          </a:p>
          <a:p>
            <a:r>
              <a:rPr lang="en-CA" dirty="0"/>
              <a:t>Prediction (1948): light has red-shifted into microwaves (wavelength of 1 mm) with a temperature of 5K.</a:t>
            </a:r>
          </a:p>
        </p:txBody>
      </p:sp>
      <p:pic>
        <p:nvPicPr>
          <p:cNvPr id="9218" name="Picture 2" descr="Electromagnetic Spectrum - Principles of Structural Chemistry">
            <a:extLst>
              <a:ext uri="{FF2B5EF4-FFF2-40B4-BE49-F238E27FC236}">
                <a16:creationId xmlns:a16="http://schemas.microsoft.com/office/drawing/2014/main" id="{A52EA6D1-8C0D-471C-BA18-0EF141CB5F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1050"/>
          <a:stretch/>
        </p:blipFill>
        <p:spPr bwMode="auto">
          <a:xfrm>
            <a:off x="274320" y="2057401"/>
            <a:ext cx="5963920" cy="353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262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99783-0CB9-4999-891D-B084912D77D6}"/>
              </a:ext>
            </a:extLst>
          </p:cNvPr>
          <p:cNvSpPr>
            <a:spLocks noGrp="1"/>
          </p:cNvSpPr>
          <p:nvPr>
            <p:ph type="title"/>
          </p:nvPr>
        </p:nvSpPr>
        <p:spPr/>
        <p:txBody>
          <a:bodyPr>
            <a:normAutofit fontScale="90000"/>
          </a:bodyPr>
          <a:lstStyle/>
          <a:p>
            <a:r>
              <a:rPr lang="en-CA" dirty="0"/>
              <a:t>The Modern Universe and Cosmic Background Radiation</a:t>
            </a:r>
          </a:p>
        </p:txBody>
      </p:sp>
      <p:sp>
        <p:nvSpPr>
          <p:cNvPr id="3" name="Content Placeholder 2">
            <a:extLst>
              <a:ext uri="{FF2B5EF4-FFF2-40B4-BE49-F238E27FC236}">
                <a16:creationId xmlns:a16="http://schemas.microsoft.com/office/drawing/2014/main" id="{9ACB32DE-DDEB-4159-92A3-61AE9F15A9C6}"/>
              </a:ext>
            </a:extLst>
          </p:cNvPr>
          <p:cNvSpPr>
            <a:spLocks noGrp="1"/>
          </p:cNvSpPr>
          <p:nvPr>
            <p:ph idx="1"/>
          </p:nvPr>
        </p:nvSpPr>
        <p:spPr/>
        <p:txBody>
          <a:bodyPr/>
          <a:lstStyle/>
          <a:p>
            <a:endParaRPr lang="en-CA" dirty="0"/>
          </a:p>
        </p:txBody>
      </p:sp>
      <p:pic>
        <p:nvPicPr>
          <p:cNvPr id="10244" name="Picture 4" descr="Lecture 31: The Cosmic Microwave Background Radiation">
            <a:extLst>
              <a:ext uri="{FF2B5EF4-FFF2-40B4-BE49-F238E27FC236}">
                <a16:creationId xmlns:a16="http://schemas.microsoft.com/office/drawing/2014/main" id="{77A20009-6E53-4943-8455-8B8A387FBC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2236" y="2057401"/>
            <a:ext cx="7116084" cy="4646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672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99783-0CB9-4999-891D-B084912D77D6}"/>
              </a:ext>
            </a:extLst>
          </p:cNvPr>
          <p:cNvSpPr>
            <a:spLocks noGrp="1"/>
          </p:cNvSpPr>
          <p:nvPr>
            <p:ph type="title"/>
          </p:nvPr>
        </p:nvSpPr>
        <p:spPr/>
        <p:txBody>
          <a:bodyPr>
            <a:normAutofit fontScale="90000"/>
          </a:bodyPr>
          <a:lstStyle/>
          <a:p>
            <a:r>
              <a:rPr lang="en-CA" dirty="0"/>
              <a:t>The Modern Universe and Cosmic Background Radiation</a:t>
            </a:r>
          </a:p>
        </p:txBody>
      </p:sp>
      <p:sp>
        <p:nvSpPr>
          <p:cNvPr id="3" name="Content Placeholder 2">
            <a:extLst>
              <a:ext uri="{FF2B5EF4-FFF2-40B4-BE49-F238E27FC236}">
                <a16:creationId xmlns:a16="http://schemas.microsoft.com/office/drawing/2014/main" id="{9ACB32DE-DDEB-4159-92A3-61AE9F15A9C6}"/>
              </a:ext>
            </a:extLst>
          </p:cNvPr>
          <p:cNvSpPr>
            <a:spLocks noGrp="1"/>
          </p:cNvSpPr>
          <p:nvPr>
            <p:ph idx="1"/>
          </p:nvPr>
        </p:nvSpPr>
        <p:spPr>
          <a:xfrm>
            <a:off x="685800" y="2194560"/>
            <a:ext cx="5786120" cy="4024125"/>
          </a:xfrm>
        </p:spPr>
        <p:txBody>
          <a:bodyPr>
            <a:normAutofit lnSpcReduction="10000"/>
          </a:bodyPr>
          <a:lstStyle/>
          <a:p>
            <a:r>
              <a:rPr lang="en-CA" dirty="0"/>
              <a:t>1965: Arno Penzias and Robert Wilson discovered cosmic microwave background radiation (CMB) – radiation leftover from the Big Bang that had an average temperature of 2.725K…very close to the prediction!</a:t>
            </a:r>
          </a:p>
          <a:p>
            <a:r>
              <a:rPr lang="en-CA" dirty="0"/>
              <a:t>Penzias and Wilson awarded Nobel Prize in Physics in 1978. </a:t>
            </a:r>
          </a:p>
        </p:txBody>
      </p:sp>
      <p:pic>
        <p:nvPicPr>
          <p:cNvPr id="6" name="Picture 2" descr="Did the Big Bang create the Cosmic Microwave Background? | Astronomy.com">
            <a:extLst>
              <a:ext uri="{FF2B5EF4-FFF2-40B4-BE49-F238E27FC236}">
                <a16:creationId xmlns:a16="http://schemas.microsoft.com/office/drawing/2014/main" id="{30EFA835-C9C4-4B02-8139-D2488FCE77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6073" y="2560320"/>
            <a:ext cx="5375663" cy="3312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061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9547B-CD2F-4113-962A-C3BAA66A2285}"/>
              </a:ext>
            </a:extLst>
          </p:cNvPr>
          <p:cNvSpPr>
            <a:spLocks noGrp="1"/>
          </p:cNvSpPr>
          <p:nvPr>
            <p:ph type="title"/>
          </p:nvPr>
        </p:nvSpPr>
        <p:spPr/>
        <p:txBody>
          <a:bodyPr/>
          <a:lstStyle/>
          <a:p>
            <a:r>
              <a:rPr lang="en-CA" dirty="0"/>
              <a:t>A Conundrum</a:t>
            </a:r>
          </a:p>
        </p:txBody>
      </p:sp>
      <p:sp>
        <p:nvSpPr>
          <p:cNvPr id="3" name="Content Placeholder 2">
            <a:extLst>
              <a:ext uri="{FF2B5EF4-FFF2-40B4-BE49-F238E27FC236}">
                <a16:creationId xmlns:a16="http://schemas.microsoft.com/office/drawing/2014/main" id="{E69C924B-FB53-49F9-8A13-88DE6A706110}"/>
              </a:ext>
            </a:extLst>
          </p:cNvPr>
          <p:cNvSpPr>
            <a:spLocks noGrp="1"/>
          </p:cNvSpPr>
          <p:nvPr>
            <p:ph idx="1"/>
          </p:nvPr>
        </p:nvSpPr>
        <p:spPr>
          <a:xfrm>
            <a:off x="685800" y="2194560"/>
            <a:ext cx="10947400" cy="4257040"/>
          </a:xfrm>
        </p:spPr>
        <p:txBody>
          <a:bodyPr>
            <a:normAutofit/>
          </a:bodyPr>
          <a:lstStyle/>
          <a:p>
            <a:pPr marL="0" indent="0">
              <a:buNone/>
            </a:pPr>
            <a:r>
              <a:rPr lang="en-CA" dirty="0"/>
              <a:t>Problem: </a:t>
            </a:r>
          </a:p>
          <a:p>
            <a:pPr lvl="1"/>
            <a:r>
              <a:rPr lang="en-CA" dirty="0"/>
              <a:t>At 380,000 year point, matter in universe was evenly dispersed and the spaces constantly expanding.</a:t>
            </a:r>
          </a:p>
          <a:p>
            <a:pPr lvl="1"/>
            <a:r>
              <a:rPr lang="en-CA" dirty="0"/>
              <a:t>Uniform expansion from 380,000 </a:t>
            </a:r>
            <a:r>
              <a:rPr lang="en-CA" dirty="0" err="1"/>
              <a:t>yr</a:t>
            </a:r>
            <a:r>
              <a:rPr lang="en-CA" dirty="0"/>
              <a:t> old universe would have resulted in a uniform universe, without galaxies, planets, etc. </a:t>
            </a:r>
          </a:p>
        </p:txBody>
      </p:sp>
    </p:spTree>
    <p:extLst>
      <p:ext uri="{BB962C8B-B14F-4D97-AF65-F5344CB8AC3E}">
        <p14:creationId xmlns:p14="http://schemas.microsoft.com/office/powerpoint/2010/main" val="179767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9547B-CD2F-4113-962A-C3BAA66A2285}"/>
              </a:ext>
            </a:extLst>
          </p:cNvPr>
          <p:cNvSpPr>
            <a:spLocks noGrp="1"/>
          </p:cNvSpPr>
          <p:nvPr>
            <p:ph type="title"/>
          </p:nvPr>
        </p:nvSpPr>
        <p:spPr/>
        <p:txBody>
          <a:bodyPr/>
          <a:lstStyle/>
          <a:p>
            <a:r>
              <a:rPr lang="en-CA" dirty="0"/>
              <a:t>A conundrum</a:t>
            </a:r>
          </a:p>
        </p:txBody>
      </p:sp>
      <p:sp>
        <p:nvSpPr>
          <p:cNvPr id="3" name="Content Placeholder 2">
            <a:extLst>
              <a:ext uri="{FF2B5EF4-FFF2-40B4-BE49-F238E27FC236}">
                <a16:creationId xmlns:a16="http://schemas.microsoft.com/office/drawing/2014/main" id="{E69C924B-FB53-49F9-8A13-88DE6A706110}"/>
              </a:ext>
            </a:extLst>
          </p:cNvPr>
          <p:cNvSpPr>
            <a:spLocks noGrp="1"/>
          </p:cNvSpPr>
          <p:nvPr>
            <p:ph idx="1"/>
          </p:nvPr>
        </p:nvSpPr>
        <p:spPr>
          <a:xfrm>
            <a:off x="685800" y="1899920"/>
            <a:ext cx="10988040" cy="1747520"/>
          </a:xfrm>
        </p:spPr>
        <p:txBody>
          <a:bodyPr numCol="2">
            <a:normAutofit/>
          </a:bodyPr>
          <a:lstStyle/>
          <a:p>
            <a:pPr marL="0" indent="0">
              <a:buNone/>
            </a:pPr>
            <a:r>
              <a:rPr lang="en-CA" dirty="0"/>
              <a:t>Reality:</a:t>
            </a:r>
          </a:p>
          <a:p>
            <a:pPr lvl="1"/>
            <a:r>
              <a:rPr lang="en-CA" dirty="0"/>
              <a:t>Fluctuations in CMB (far greater than under uniform universe expansion)</a:t>
            </a:r>
          </a:p>
          <a:p>
            <a:pPr lvl="1"/>
            <a:endParaRPr lang="en-CA" dirty="0"/>
          </a:p>
          <a:p>
            <a:pPr lvl="1"/>
            <a:r>
              <a:rPr lang="en-CA" dirty="0"/>
              <a:t>Galaxies exist!</a:t>
            </a:r>
          </a:p>
          <a:p>
            <a:pPr lvl="1"/>
            <a:endParaRPr lang="en-CA" dirty="0"/>
          </a:p>
        </p:txBody>
      </p:sp>
      <p:pic>
        <p:nvPicPr>
          <p:cNvPr id="4" name="Picture 4" descr="Lecture 31: The Cosmic Microwave Background Radiation">
            <a:extLst>
              <a:ext uri="{FF2B5EF4-FFF2-40B4-BE49-F238E27FC236}">
                <a16:creationId xmlns:a16="http://schemas.microsoft.com/office/drawing/2014/main" id="{95DE58D7-60FD-411A-AED2-59D75A86B6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782" y="3722964"/>
            <a:ext cx="4442698" cy="2901081"/>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Are galaxies different from each other? Find out. | Space | EarthSky">
            <a:extLst>
              <a:ext uri="{FF2B5EF4-FFF2-40B4-BE49-F238E27FC236}">
                <a16:creationId xmlns:a16="http://schemas.microsoft.com/office/drawing/2014/main" id="{5D3587DD-0349-4D02-B405-75D5F76DB55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4379"/>
          <a:stretch/>
        </p:blipFill>
        <p:spPr bwMode="auto">
          <a:xfrm>
            <a:off x="6573522" y="3192948"/>
            <a:ext cx="5003798" cy="3283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08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Black hole - Wikipedia">
            <a:extLst>
              <a:ext uri="{FF2B5EF4-FFF2-40B4-BE49-F238E27FC236}">
                <a16:creationId xmlns:a16="http://schemas.microsoft.com/office/drawing/2014/main" id="{508B2E52-A882-4888-9EF1-764B27A33C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0880" y="1928484"/>
            <a:ext cx="2456043" cy="24560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9547B-CD2F-4113-962A-C3BAA66A2285}"/>
              </a:ext>
            </a:extLst>
          </p:cNvPr>
          <p:cNvSpPr>
            <a:spLocks noGrp="1"/>
          </p:cNvSpPr>
          <p:nvPr>
            <p:ph type="title"/>
          </p:nvPr>
        </p:nvSpPr>
        <p:spPr/>
        <p:txBody>
          <a:bodyPr/>
          <a:lstStyle/>
          <a:p>
            <a:r>
              <a:rPr lang="en-CA" dirty="0"/>
              <a:t>A conundrum</a:t>
            </a:r>
          </a:p>
        </p:txBody>
      </p:sp>
      <p:sp>
        <p:nvSpPr>
          <p:cNvPr id="3" name="Content Placeholder 2">
            <a:extLst>
              <a:ext uri="{FF2B5EF4-FFF2-40B4-BE49-F238E27FC236}">
                <a16:creationId xmlns:a16="http://schemas.microsoft.com/office/drawing/2014/main" id="{E69C924B-FB53-49F9-8A13-88DE6A706110}"/>
              </a:ext>
            </a:extLst>
          </p:cNvPr>
          <p:cNvSpPr>
            <a:spLocks noGrp="1"/>
          </p:cNvSpPr>
          <p:nvPr>
            <p:ph idx="1"/>
          </p:nvPr>
        </p:nvSpPr>
        <p:spPr>
          <a:xfrm>
            <a:off x="685800" y="1686560"/>
            <a:ext cx="9423400" cy="4257040"/>
          </a:xfrm>
        </p:spPr>
        <p:txBody>
          <a:bodyPr>
            <a:normAutofit/>
          </a:bodyPr>
          <a:lstStyle/>
          <a:p>
            <a:pPr marL="0" indent="0">
              <a:buNone/>
            </a:pPr>
            <a:r>
              <a:rPr lang="en-CA" dirty="0"/>
              <a:t>Scientific Fact:</a:t>
            </a:r>
          </a:p>
          <a:p>
            <a:r>
              <a:rPr lang="en-CA" dirty="0"/>
              <a:t>To pull matter together (to make planets, galaxies, etc.), you need gravity. And gravity needs mass. </a:t>
            </a:r>
            <a:br>
              <a:rPr lang="en-CA" dirty="0"/>
            </a:br>
            <a:r>
              <a:rPr lang="en-CA" dirty="0"/>
              <a:t>(↑ mass </a:t>
            </a:r>
            <a:r>
              <a:rPr lang="en-CA" dirty="0">
                <a:sym typeface="Wingdings" panose="05000000000000000000" pitchFamily="2" charset="2"/>
              </a:rPr>
              <a:t></a:t>
            </a:r>
            <a:r>
              <a:rPr lang="en-CA" dirty="0"/>
              <a:t> ↑ gravity </a:t>
            </a:r>
            <a:r>
              <a:rPr lang="en-CA" dirty="0">
                <a:sym typeface="Wingdings" panose="05000000000000000000" pitchFamily="2" charset="2"/>
              </a:rPr>
              <a:t></a:t>
            </a:r>
            <a:r>
              <a:rPr lang="en-CA" dirty="0"/>
              <a:t> ↑ mass etc.)</a:t>
            </a:r>
          </a:p>
          <a:p>
            <a:r>
              <a:rPr lang="en-CA" dirty="0"/>
              <a:t>Where did this mass come from?</a:t>
            </a:r>
          </a:p>
          <a:p>
            <a:pPr lvl="1"/>
            <a:endParaRPr lang="en-CA" dirty="0"/>
          </a:p>
        </p:txBody>
      </p:sp>
      <p:pic>
        <p:nvPicPr>
          <p:cNvPr id="13316" name="Picture 4" descr="Topic: Forces and Motion Aim: How does gravity act on objects? - ppt  download">
            <a:extLst>
              <a:ext uri="{FF2B5EF4-FFF2-40B4-BE49-F238E27FC236}">
                <a16:creationId xmlns:a16="http://schemas.microsoft.com/office/drawing/2014/main" id="{1098A96E-CC7A-4992-BC1D-9DCE377FF0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333" t="30000" r="19666" b="12889"/>
          <a:stretch/>
        </p:blipFill>
        <p:spPr bwMode="auto">
          <a:xfrm>
            <a:off x="1269365" y="4118451"/>
            <a:ext cx="3770948" cy="2523785"/>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What&amp;#39;s the height where gravity is half? - Quora">
            <a:extLst>
              <a:ext uri="{FF2B5EF4-FFF2-40B4-BE49-F238E27FC236}">
                <a16:creationId xmlns:a16="http://schemas.microsoft.com/office/drawing/2014/main" id="{7E4B94FE-B288-4D83-91C7-7FFDB6C652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2653" y="4118451"/>
            <a:ext cx="4990147" cy="2533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90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9547B-CD2F-4113-962A-C3BAA66A2285}"/>
              </a:ext>
            </a:extLst>
          </p:cNvPr>
          <p:cNvSpPr>
            <a:spLocks noGrp="1"/>
          </p:cNvSpPr>
          <p:nvPr>
            <p:ph type="title"/>
          </p:nvPr>
        </p:nvSpPr>
        <p:spPr/>
        <p:txBody>
          <a:bodyPr/>
          <a:lstStyle/>
          <a:p>
            <a:r>
              <a:rPr lang="en-CA" dirty="0"/>
              <a:t>Dark Matter</a:t>
            </a:r>
          </a:p>
        </p:txBody>
      </p:sp>
      <p:sp>
        <p:nvSpPr>
          <p:cNvPr id="3" name="Content Placeholder 2">
            <a:extLst>
              <a:ext uri="{FF2B5EF4-FFF2-40B4-BE49-F238E27FC236}">
                <a16:creationId xmlns:a16="http://schemas.microsoft.com/office/drawing/2014/main" id="{E69C924B-FB53-49F9-8A13-88DE6A706110}"/>
              </a:ext>
            </a:extLst>
          </p:cNvPr>
          <p:cNvSpPr>
            <a:spLocks noGrp="1"/>
          </p:cNvSpPr>
          <p:nvPr>
            <p:ph idx="1"/>
          </p:nvPr>
        </p:nvSpPr>
        <p:spPr>
          <a:xfrm>
            <a:off x="685800" y="2194560"/>
            <a:ext cx="3784600" cy="4307840"/>
          </a:xfrm>
        </p:spPr>
        <p:txBody>
          <a:bodyPr>
            <a:normAutofit/>
          </a:bodyPr>
          <a:lstStyle/>
          <a:p>
            <a:r>
              <a:rPr lang="en-CA" dirty="0"/>
              <a:t>We know it exists, but don’t know much about it </a:t>
            </a:r>
          </a:p>
          <a:p>
            <a:r>
              <a:rPr lang="en-CA" dirty="0"/>
              <a:t>Has mass and volume, but </a:t>
            </a:r>
            <a:r>
              <a:rPr lang="en-CA" b="1" i="1" dirty="0"/>
              <a:t>does not interact </a:t>
            </a:r>
            <a:r>
              <a:rPr lang="en-CA" dirty="0"/>
              <a:t>with photons, unlike ‘normal’ matter</a:t>
            </a:r>
          </a:p>
        </p:txBody>
      </p:sp>
      <p:pic>
        <p:nvPicPr>
          <p:cNvPr id="14338" name="Picture 2" descr="Scientists Publish Most Precise Measurements of Dark Matter Ever Made |  Technology News">
            <a:extLst>
              <a:ext uri="{FF2B5EF4-FFF2-40B4-BE49-F238E27FC236}">
                <a16:creationId xmlns:a16="http://schemas.microsoft.com/office/drawing/2014/main" id="{F928BFCC-45F1-4626-9215-03FA5BF565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251" b="8705"/>
          <a:stretch/>
        </p:blipFill>
        <p:spPr bwMode="auto">
          <a:xfrm>
            <a:off x="4366518" y="2194560"/>
            <a:ext cx="7688700" cy="354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00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EF9CD-C3F5-439F-82D6-86E70BA33661}"/>
              </a:ext>
            </a:extLst>
          </p:cNvPr>
          <p:cNvSpPr>
            <a:spLocks noGrp="1"/>
          </p:cNvSpPr>
          <p:nvPr>
            <p:ph type="title"/>
          </p:nvPr>
        </p:nvSpPr>
        <p:spPr/>
        <p:txBody>
          <a:bodyPr/>
          <a:lstStyle/>
          <a:p>
            <a:r>
              <a:rPr lang="en-CA" dirty="0"/>
              <a:t>The Milky Way: One Galaxy Among Many</a:t>
            </a:r>
          </a:p>
        </p:txBody>
      </p:sp>
      <p:sp>
        <p:nvSpPr>
          <p:cNvPr id="3" name="Content Placeholder 2">
            <a:extLst>
              <a:ext uri="{FF2B5EF4-FFF2-40B4-BE49-F238E27FC236}">
                <a16:creationId xmlns:a16="http://schemas.microsoft.com/office/drawing/2014/main" id="{79FC0DD4-2EF1-44D5-97F7-D15A44A797F0}"/>
              </a:ext>
            </a:extLst>
          </p:cNvPr>
          <p:cNvSpPr>
            <a:spLocks noGrp="1"/>
          </p:cNvSpPr>
          <p:nvPr>
            <p:ph idx="1"/>
          </p:nvPr>
        </p:nvSpPr>
        <p:spPr/>
        <p:txBody>
          <a:bodyPr/>
          <a:lstStyle/>
          <a:p>
            <a:endParaRPr lang="en-CA"/>
          </a:p>
        </p:txBody>
      </p:sp>
      <p:pic>
        <p:nvPicPr>
          <p:cNvPr id="1034" name="Picture 10" descr="Which spiral arm of the Milky Way Galaxy contains our sun? - Album on Imgur">
            <a:extLst>
              <a:ext uri="{FF2B5EF4-FFF2-40B4-BE49-F238E27FC236}">
                <a16:creationId xmlns:a16="http://schemas.microsoft.com/office/drawing/2014/main" id="{290E293A-60F7-43AF-93AA-CD700858B1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0446" y="1929003"/>
            <a:ext cx="5784449" cy="520817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he Milky Way Galaxy | NASA Solar System Exploration">
            <a:extLst>
              <a:ext uri="{FF2B5EF4-FFF2-40B4-BE49-F238E27FC236}">
                <a16:creationId xmlns:a16="http://schemas.microsoft.com/office/drawing/2014/main" id="{17DAECA1-3ECC-4368-B32D-A9AF583AF2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29003"/>
            <a:ext cx="4166413" cy="5208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430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9547B-CD2F-4113-962A-C3BAA66A2285}"/>
              </a:ext>
            </a:extLst>
          </p:cNvPr>
          <p:cNvSpPr>
            <a:spLocks noGrp="1"/>
          </p:cNvSpPr>
          <p:nvPr>
            <p:ph type="title"/>
          </p:nvPr>
        </p:nvSpPr>
        <p:spPr/>
        <p:txBody>
          <a:bodyPr/>
          <a:lstStyle/>
          <a:p>
            <a:r>
              <a:rPr lang="en-US" dirty="0"/>
              <a:t>A Solution to our conundrum</a:t>
            </a:r>
            <a:endParaRPr lang="en-CA" dirty="0"/>
          </a:p>
        </p:txBody>
      </p:sp>
      <p:sp>
        <p:nvSpPr>
          <p:cNvPr id="3" name="Content Placeholder 2">
            <a:extLst>
              <a:ext uri="{FF2B5EF4-FFF2-40B4-BE49-F238E27FC236}">
                <a16:creationId xmlns:a16="http://schemas.microsoft.com/office/drawing/2014/main" id="{E69C924B-FB53-49F9-8A13-88DE6A706110}"/>
              </a:ext>
            </a:extLst>
          </p:cNvPr>
          <p:cNvSpPr>
            <a:spLocks noGrp="1"/>
          </p:cNvSpPr>
          <p:nvPr>
            <p:ph idx="1"/>
          </p:nvPr>
        </p:nvSpPr>
        <p:spPr>
          <a:xfrm>
            <a:off x="4426694" y="2194560"/>
            <a:ext cx="7079506" cy="4307840"/>
          </a:xfrm>
        </p:spPr>
        <p:txBody>
          <a:bodyPr>
            <a:normAutofit/>
          </a:bodyPr>
          <a:lstStyle/>
          <a:p>
            <a:r>
              <a:rPr lang="en-CA" dirty="0"/>
              <a:t>Review: matter was evenly distributed at the 380,000 year mark because </a:t>
            </a:r>
            <a:r>
              <a:rPr lang="en-CA" b="1" i="1" dirty="0"/>
              <a:t>photons</a:t>
            </a:r>
            <a:r>
              <a:rPr lang="en-CA" dirty="0"/>
              <a:t> kept interrupting the formation of larger particles</a:t>
            </a:r>
          </a:p>
          <a:p>
            <a:r>
              <a:rPr lang="en-CA" dirty="0"/>
              <a:t>But what about dark matter?</a:t>
            </a:r>
          </a:p>
        </p:txBody>
      </p:sp>
      <p:pic>
        <p:nvPicPr>
          <p:cNvPr id="5" name="Picture 2" descr="Basics of Modern Cosmology: The Hot Big Bang Model">
            <a:extLst>
              <a:ext uri="{FF2B5EF4-FFF2-40B4-BE49-F238E27FC236}">
                <a16:creationId xmlns:a16="http://schemas.microsoft.com/office/drawing/2014/main" id="{54F95114-BAC0-43CF-8D66-BF423DAD1E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9671"/>
          <a:stretch/>
        </p:blipFill>
        <p:spPr bwMode="auto">
          <a:xfrm>
            <a:off x="685800" y="2019917"/>
            <a:ext cx="3007963" cy="4482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86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9547B-CD2F-4113-962A-C3BAA66A2285}"/>
              </a:ext>
            </a:extLst>
          </p:cNvPr>
          <p:cNvSpPr>
            <a:spLocks noGrp="1"/>
          </p:cNvSpPr>
          <p:nvPr>
            <p:ph type="title"/>
          </p:nvPr>
        </p:nvSpPr>
        <p:spPr/>
        <p:txBody>
          <a:bodyPr/>
          <a:lstStyle/>
          <a:p>
            <a:r>
              <a:rPr lang="en-US" dirty="0"/>
              <a:t>A Solution to our conundrum</a:t>
            </a:r>
            <a:endParaRPr lang="en-CA" dirty="0"/>
          </a:p>
        </p:txBody>
      </p:sp>
      <p:pic>
        <p:nvPicPr>
          <p:cNvPr id="5" name="Picture 2" descr="All At One Point">
            <a:extLst>
              <a:ext uri="{FF2B5EF4-FFF2-40B4-BE49-F238E27FC236}">
                <a16:creationId xmlns:a16="http://schemas.microsoft.com/office/drawing/2014/main" id="{E073BF11-2C0F-4CAE-9903-EC04CC7EB0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146" y="2194560"/>
            <a:ext cx="10609053" cy="4209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368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9547B-CD2F-4113-962A-C3BAA66A2285}"/>
              </a:ext>
            </a:extLst>
          </p:cNvPr>
          <p:cNvSpPr>
            <a:spLocks noGrp="1"/>
          </p:cNvSpPr>
          <p:nvPr>
            <p:ph type="title"/>
          </p:nvPr>
        </p:nvSpPr>
        <p:spPr/>
        <p:txBody>
          <a:bodyPr/>
          <a:lstStyle/>
          <a:p>
            <a:r>
              <a:rPr lang="en-US" dirty="0"/>
              <a:t>A Solution to our conundrum</a:t>
            </a:r>
            <a:endParaRPr lang="en-CA" dirty="0"/>
          </a:p>
        </p:txBody>
      </p:sp>
      <p:sp>
        <p:nvSpPr>
          <p:cNvPr id="3" name="Content Placeholder 2">
            <a:extLst>
              <a:ext uri="{FF2B5EF4-FFF2-40B4-BE49-F238E27FC236}">
                <a16:creationId xmlns:a16="http://schemas.microsoft.com/office/drawing/2014/main" id="{E69C924B-FB53-49F9-8A13-88DE6A706110}"/>
              </a:ext>
            </a:extLst>
          </p:cNvPr>
          <p:cNvSpPr>
            <a:spLocks noGrp="1"/>
          </p:cNvSpPr>
          <p:nvPr>
            <p:ph idx="1"/>
          </p:nvPr>
        </p:nvSpPr>
        <p:spPr>
          <a:xfrm>
            <a:off x="685800" y="2194560"/>
            <a:ext cx="10820400" cy="4307840"/>
          </a:xfrm>
        </p:spPr>
        <p:txBody>
          <a:bodyPr>
            <a:normAutofit/>
          </a:bodyPr>
          <a:lstStyle/>
          <a:p>
            <a:r>
              <a:rPr lang="en-CA" dirty="0"/>
              <a:t>Dark matter, by definition, is unaffected by light (photons)</a:t>
            </a:r>
          </a:p>
          <a:p>
            <a:r>
              <a:rPr lang="en-CA" dirty="0"/>
              <a:t>Slight discrepancies in dark matter distribution at the moment of the Big Bang would have had higher gravity, pulling in more dark matter. After the 380,000 year mark, this uneven distribution of dark matter would then have pulled in bits of regular matter, giving galaxies and other celestial bodies a chance to form. </a:t>
            </a:r>
          </a:p>
          <a:p>
            <a:r>
              <a:rPr lang="en-CA" dirty="0"/>
              <a:t>Scientists are still investigating dark matter </a:t>
            </a:r>
            <a:r>
              <a:rPr lang="en-CA" dirty="0">
                <a:sym typeface="Wingdings" panose="05000000000000000000" pitchFamily="2" charset="2"/>
              </a:rPr>
              <a:t></a:t>
            </a:r>
            <a:endParaRPr lang="en-CA" dirty="0"/>
          </a:p>
        </p:txBody>
      </p:sp>
    </p:spTree>
    <p:extLst>
      <p:ext uri="{BB962C8B-B14F-4D97-AF65-F5344CB8AC3E}">
        <p14:creationId xmlns:p14="http://schemas.microsoft.com/office/powerpoint/2010/main" val="380147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A97E5-2B87-4869-BAF0-2B4D38827C24}"/>
              </a:ext>
            </a:extLst>
          </p:cNvPr>
          <p:cNvSpPr>
            <a:spLocks noGrp="1"/>
          </p:cNvSpPr>
          <p:nvPr>
            <p:ph type="title"/>
          </p:nvPr>
        </p:nvSpPr>
        <p:spPr>
          <a:xfrm>
            <a:off x="897147" y="362401"/>
            <a:ext cx="10609053" cy="1293028"/>
          </a:xfrm>
        </p:spPr>
        <p:txBody>
          <a:bodyPr/>
          <a:lstStyle/>
          <a:p>
            <a:r>
              <a:rPr lang="en-CA" dirty="0"/>
              <a:t>This is Really Complicated…</a:t>
            </a:r>
          </a:p>
        </p:txBody>
      </p:sp>
      <p:sp>
        <p:nvSpPr>
          <p:cNvPr id="3" name="Content Placeholder 2">
            <a:extLst>
              <a:ext uri="{FF2B5EF4-FFF2-40B4-BE49-F238E27FC236}">
                <a16:creationId xmlns:a16="http://schemas.microsoft.com/office/drawing/2014/main" id="{CDEB6D90-7E4B-426C-AF76-BFC2ADCF1454}"/>
              </a:ext>
            </a:extLst>
          </p:cNvPr>
          <p:cNvSpPr>
            <a:spLocks noGrp="1"/>
          </p:cNvSpPr>
          <p:nvPr>
            <p:ph idx="1"/>
          </p:nvPr>
        </p:nvSpPr>
        <p:spPr>
          <a:xfrm>
            <a:off x="838200" y="1825625"/>
            <a:ext cx="5552552" cy="4351338"/>
          </a:xfrm>
        </p:spPr>
        <p:txBody>
          <a:bodyPr>
            <a:normAutofit fontScale="92500" lnSpcReduction="10000"/>
          </a:bodyPr>
          <a:lstStyle/>
          <a:p>
            <a:r>
              <a:rPr lang="en-CA" dirty="0"/>
              <a:t>But it’s also beautiful.</a:t>
            </a:r>
          </a:p>
          <a:p>
            <a:r>
              <a:rPr lang="en-CA" dirty="0"/>
              <a:t>Our observable universe is not random. There are sections that are arranged in non-random structures (e.g. Sloan Great Wall, 1.37 billion light-years long, a giant wall of galaxies) that are predicted under computer simulations that take into account dark matter and all the other elements of modern Big Bang Theory.</a:t>
            </a:r>
          </a:p>
        </p:txBody>
      </p:sp>
      <p:pic>
        <p:nvPicPr>
          <p:cNvPr id="11268" name="Picture 4" descr="Why does the observable universe have this shape of two cones, when it&amp;#39;s  actually the same everywhere? - Quora">
            <a:extLst>
              <a:ext uri="{FF2B5EF4-FFF2-40B4-BE49-F238E27FC236}">
                <a16:creationId xmlns:a16="http://schemas.microsoft.com/office/drawing/2014/main" id="{44D793C8-1D77-4E57-A64C-0490D0D55B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7700" y="1430408"/>
            <a:ext cx="5274440" cy="524529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B6F2824C-BCF7-4037-AF7B-C8B026E74238}"/>
              </a:ext>
            </a:extLst>
          </p:cNvPr>
          <p:cNvCxnSpPr>
            <a:cxnSpLocks/>
            <a:stCxn id="10" idx="1"/>
          </p:cNvCxnSpPr>
          <p:nvPr/>
        </p:nvCxnSpPr>
        <p:spPr>
          <a:xfrm flipH="1">
            <a:off x="9560560" y="1825258"/>
            <a:ext cx="772161" cy="81634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573F880-5204-4EF6-8213-F0E0DF0C5E42}"/>
              </a:ext>
            </a:extLst>
          </p:cNvPr>
          <p:cNvSpPr txBox="1"/>
          <p:nvPr/>
        </p:nvSpPr>
        <p:spPr>
          <a:xfrm>
            <a:off x="10332721" y="1502092"/>
            <a:ext cx="1752078" cy="646331"/>
          </a:xfrm>
          <a:prstGeom prst="rect">
            <a:avLst/>
          </a:prstGeom>
          <a:noFill/>
        </p:spPr>
        <p:txBody>
          <a:bodyPr wrap="square" rtlCol="0">
            <a:spAutoFit/>
          </a:bodyPr>
          <a:lstStyle/>
          <a:p>
            <a:r>
              <a:rPr lang="en-CA" dirty="0"/>
              <a:t>Sloan Great Wall</a:t>
            </a:r>
          </a:p>
        </p:txBody>
      </p:sp>
    </p:spTree>
    <p:extLst>
      <p:ext uri="{BB962C8B-B14F-4D97-AF65-F5344CB8AC3E}">
        <p14:creationId xmlns:p14="http://schemas.microsoft.com/office/powerpoint/2010/main" val="58755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03A07-33E0-4D95-8E5E-E09AA8A6D37D}"/>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8531EC26-36D1-4978-84FB-CC6B595508E7}"/>
              </a:ext>
            </a:extLst>
          </p:cNvPr>
          <p:cNvSpPr>
            <a:spLocks noGrp="1"/>
          </p:cNvSpPr>
          <p:nvPr>
            <p:ph idx="1"/>
          </p:nvPr>
        </p:nvSpPr>
        <p:spPr/>
        <p:txBody>
          <a:bodyPr/>
          <a:lstStyle/>
          <a:p>
            <a:endParaRPr lang="en-CA"/>
          </a:p>
        </p:txBody>
      </p:sp>
    </p:spTree>
    <p:extLst>
      <p:ext uri="{BB962C8B-B14F-4D97-AF65-F5344CB8AC3E}">
        <p14:creationId xmlns:p14="http://schemas.microsoft.com/office/powerpoint/2010/main" val="2302786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1D9A1-A697-4F8F-AFA2-A77A57890BEA}"/>
              </a:ext>
            </a:extLst>
          </p:cNvPr>
          <p:cNvSpPr>
            <a:spLocks noGrp="1"/>
          </p:cNvSpPr>
          <p:nvPr>
            <p:ph type="title"/>
          </p:nvPr>
        </p:nvSpPr>
        <p:spPr/>
        <p:txBody>
          <a:bodyPr/>
          <a:lstStyle/>
          <a:p>
            <a:r>
              <a:rPr lang="en-US" dirty="0"/>
              <a:t>Andromeda Blue-shift</a:t>
            </a:r>
            <a:endParaRPr lang="en-CA" dirty="0"/>
          </a:p>
        </p:txBody>
      </p:sp>
      <p:sp>
        <p:nvSpPr>
          <p:cNvPr id="3" name="Content Placeholder 2">
            <a:extLst>
              <a:ext uri="{FF2B5EF4-FFF2-40B4-BE49-F238E27FC236}">
                <a16:creationId xmlns:a16="http://schemas.microsoft.com/office/drawing/2014/main" id="{7F099521-8F4B-4EA9-8A61-2A170D2087C6}"/>
              </a:ext>
            </a:extLst>
          </p:cNvPr>
          <p:cNvSpPr>
            <a:spLocks noGrp="1"/>
          </p:cNvSpPr>
          <p:nvPr>
            <p:ph idx="1"/>
          </p:nvPr>
        </p:nvSpPr>
        <p:spPr/>
        <p:txBody>
          <a:bodyPr/>
          <a:lstStyle/>
          <a:p>
            <a:endParaRPr lang="en-CA"/>
          </a:p>
        </p:txBody>
      </p:sp>
      <p:pic>
        <p:nvPicPr>
          <p:cNvPr id="11266" name="Picture 2" descr="Milky Way Destined for Head-On Collision | NASA">
            <a:extLst>
              <a:ext uri="{FF2B5EF4-FFF2-40B4-BE49-F238E27FC236}">
                <a16:creationId xmlns:a16="http://schemas.microsoft.com/office/drawing/2014/main" id="{A31A434A-B966-4AFF-BAC4-27DF46AB16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5560" y="1980719"/>
            <a:ext cx="7040880" cy="4682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572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EF9CD-C3F5-439F-82D6-86E70BA33661}"/>
              </a:ext>
            </a:extLst>
          </p:cNvPr>
          <p:cNvSpPr>
            <a:spLocks noGrp="1"/>
          </p:cNvSpPr>
          <p:nvPr>
            <p:ph type="title"/>
          </p:nvPr>
        </p:nvSpPr>
        <p:spPr>
          <a:xfrm>
            <a:off x="-507999" y="337653"/>
            <a:ext cx="12014200" cy="1293028"/>
          </a:xfrm>
        </p:spPr>
        <p:txBody>
          <a:bodyPr/>
          <a:lstStyle/>
          <a:p>
            <a:r>
              <a:rPr lang="en-CA" dirty="0"/>
              <a:t>The Milky Way: One Galaxy Among Many</a:t>
            </a:r>
          </a:p>
        </p:txBody>
      </p:sp>
      <p:sp>
        <p:nvSpPr>
          <p:cNvPr id="3" name="Content Placeholder 2">
            <a:extLst>
              <a:ext uri="{FF2B5EF4-FFF2-40B4-BE49-F238E27FC236}">
                <a16:creationId xmlns:a16="http://schemas.microsoft.com/office/drawing/2014/main" id="{79FC0DD4-2EF1-44D5-97F7-D15A44A797F0}"/>
              </a:ext>
            </a:extLst>
          </p:cNvPr>
          <p:cNvSpPr>
            <a:spLocks noGrp="1"/>
          </p:cNvSpPr>
          <p:nvPr>
            <p:ph idx="1"/>
          </p:nvPr>
        </p:nvSpPr>
        <p:spPr>
          <a:xfrm>
            <a:off x="8699618" y="2699385"/>
            <a:ext cx="3254703" cy="4351338"/>
          </a:xfrm>
        </p:spPr>
        <p:txBody>
          <a:bodyPr/>
          <a:lstStyle/>
          <a:p>
            <a:pPr marL="0" indent="0">
              <a:buNone/>
            </a:pPr>
            <a:r>
              <a:rPr lang="en-CA" dirty="0"/>
              <a:t>4-minute video: </a:t>
            </a:r>
          </a:p>
          <a:p>
            <a:pPr marL="0" indent="0">
              <a:buNone/>
            </a:pPr>
            <a:r>
              <a:rPr lang="en-CA" sz="2000" dirty="0">
                <a:hlinkClick r:id="rId2"/>
              </a:rPr>
              <a:t>https://www.youtube.com/watch?v=rENyyRwxpHo&amp;ab_channel=naturevideo</a:t>
            </a:r>
            <a:r>
              <a:rPr lang="en-CA" sz="2000" dirty="0"/>
              <a:t> </a:t>
            </a:r>
            <a:endParaRPr lang="en-CA" dirty="0"/>
          </a:p>
        </p:txBody>
      </p:sp>
      <p:pic>
        <p:nvPicPr>
          <p:cNvPr id="4098" name="Picture 2" descr="This is the most detailed map yet of our place in the universe - Vox">
            <a:extLst>
              <a:ext uri="{FF2B5EF4-FFF2-40B4-BE49-F238E27FC236}">
                <a16:creationId xmlns:a16="http://schemas.microsoft.com/office/drawing/2014/main" id="{229D617F-6475-4A40-BD08-A722ABEC1E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477" y="1630681"/>
            <a:ext cx="7334499" cy="4889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421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1D62C-CE78-4F18-9210-DD1D90FD07D7}"/>
              </a:ext>
            </a:extLst>
          </p:cNvPr>
          <p:cNvSpPr>
            <a:spLocks noGrp="1"/>
          </p:cNvSpPr>
          <p:nvPr>
            <p:ph type="title"/>
          </p:nvPr>
        </p:nvSpPr>
        <p:spPr/>
        <p:txBody>
          <a:bodyPr>
            <a:normAutofit/>
          </a:bodyPr>
          <a:lstStyle/>
          <a:p>
            <a:r>
              <a:rPr lang="en-US" altLang="en-US" dirty="0" err="1"/>
              <a:t>Colour</a:t>
            </a:r>
            <a:r>
              <a:rPr lang="en-US" altLang="en-US" dirty="0"/>
              <a:t> and Temperature of Stars</a:t>
            </a:r>
            <a:endParaRPr lang="en-CA" dirty="0"/>
          </a:p>
        </p:txBody>
      </p:sp>
      <p:sp>
        <p:nvSpPr>
          <p:cNvPr id="3" name="Content Placeholder 2">
            <a:extLst>
              <a:ext uri="{FF2B5EF4-FFF2-40B4-BE49-F238E27FC236}">
                <a16:creationId xmlns:a16="http://schemas.microsoft.com/office/drawing/2014/main" id="{B72D6433-A6A8-4A74-92D5-88041ED1ADF8}"/>
              </a:ext>
            </a:extLst>
          </p:cNvPr>
          <p:cNvSpPr>
            <a:spLocks noGrp="1"/>
          </p:cNvSpPr>
          <p:nvPr>
            <p:ph idx="1"/>
          </p:nvPr>
        </p:nvSpPr>
        <p:spPr/>
        <p:txBody>
          <a:bodyPr/>
          <a:lstStyle/>
          <a:p>
            <a:pPr marL="0" indent="0" eaLnBrk="1" fontAlgn="auto" hangingPunct="1">
              <a:spcAft>
                <a:spcPts val="0"/>
              </a:spcAft>
              <a:buNone/>
              <a:defRPr/>
            </a:pPr>
            <a:r>
              <a:rPr lang="en-US" dirty="0">
                <a:ea typeface="+mn-ea"/>
                <a:cs typeface="+mn-cs"/>
              </a:rPr>
              <a:t>The </a:t>
            </a:r>
            <a:r>
              <a:rPr lang="en-US" dirty="0" err="1">
                <a:ea typeface="+mn-ea"/>
                <a:cs typeface="+mn-cs"/>
              </a:rPr>
              <a:t>colour</a:t>
            </a:r>
            <a:r>
              <a:rPr lang="en-US" dirty="0">
                <a:ea typeface="+mn-ea"/>
                <a:cs typeface="+mn-cs"/>
              </a:rPr>
              <a:t> of a star indicates how hot its surface temperature is.</a:t>
            </a:r>
            <a:endParaRPr lang="en-CA" dirty="0"/>
          </a:p>
        </p:txBody>
      </p:sp>
      <p:pic>
        <p:nvPicPr>
          <p:cNvPr id="1028" name="Picture 4" descr="Stars&amp;amp;#39; colors and sizes by Ventana al Conocimiento on Genially">
            <a:extLst>
              <a:ext uri="{FF2B5EF4-FFF2-40B4-BE49-F238E27FC236}">
                <a16:creationId xmlns:a16="http://schemas.microsoft.com/office/drawing/2014/main" id="{BF9648C9-5ECB-415C-A265-294B233F47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1050" y="2968663"/>
            <a:ext cx="10063971" cy="3387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719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021CA7-8B16-4211-B2A4-1806486C0518}"/>
              </a:ext>
            </a:extLst>
          </p:cNvPr>
          <p:cNvSpPr>
            <a:spLocks noGrp="1"/>
          </p:cNvSpPr>
          <p:nvPr>
            <p:ph idx="1"/>
          </p:nvPr>
        </p:nvSpPr>
        <p:spPr/>
        <p:txBody>
          <a:bodyPr/>
          <a:lstStyle/>
          <a:p>
            <a:endParaRPr lang="en-CA"/>
          </a:p>
        </p:txBody>
      </p:sp>
      <p:pic>
        <p:nvPicPr>
          <p:cNvPr id="4" name="Picture 2" descr="Star Colors and Temperatures">
            <a:extLst>
              <a:ext uri="{FF2B5EF4-FFF2-40B4-BE49-F238E27FC236}">
                <a16:creationId xmlns:a16="http://schemas.microsoft.com/office/drawing/2014/main" id="{13C35F4B-02C9-497E-BDDB-82F04B079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1026" y="1747520"/>
            <a:ext cx="8749948" cy="475714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F89D21C8-691A-4AD1-9EE8-0141B16C4FDD}"/>
              </a:ext>
            </a:extLst>
          </p:cNvPr>
          <p:cNvSpPr>
            <a:spLocks noGrp="1"/>
          </p:cNvSpPr>
          <p:nvPr>
            <p:ph type="title"/>
          </p:nvPr>
        </p:nvSpPr>
        <p:spPr>
          <a:xfrm>
            <a:off x="896938" y="763588"/>
            <a:ext cx="10609262" cy="1293812"/>
          </a:xfrm>
        </p:spPr>
        <p:txBody>
          <a:bodyPr>
            <a:normAutofit/>
          </a:bodyPr>
          <a:lstStyle/>
          <a:p>
            <a:r>
              <a:rPr lang="en-US" altLang="en-US" dirty="0" err="1"/>
              <a:t>Colour</a:t>
            </a:r>
            <a:r>
              <a:rPr lang="en-US" altLang="en-US" dirty="0"/>
              <a:t> and Temperature of Stars</a:t>
            </a:r>
            <a:endParaRPr lang="en-CA" dirty="0"/>
          </a:p>
        </p:txBody>
      </p:sp>
    </p:spTree>
    <p:extLst>
      <p:ext uri="{BB962C8B-B14F-4D97-AF65-F5344CB8AC3E}">
        <p14:creationId xmlns:p14="http://schemas.microsoft.com/office/powerpoint/2010/main" val="2168774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9B49B-CB6E-4C9F-93EE-2E660179DE5E}"/>
              </a:ext>
            </a:extLst>
          </p:cNvPr>
          <p:cNvSpPr>
            <a:spLocks noGrp="1"/>
          </p:cNvSpPr>
          <p:nvPr>
            <p:ph type="title"/>
          </p:nvPr>
        </p:nvSpPr>
        <p:spPr/>
        <p:txBody>
          <a:bodyPr/>
          <a:lstStyle/>
          <a:p>
            <a:r>
              <a:rPr lang="en-US" altLang="en-US" dirty="0"/>
              <a:t>Composition of Stars</a:t>
            </a:r>
            <a:endParaRPr lang="en-CA" dirty="0"/>
          </a:p>
        </p:txBody>
      </p:sp>
      <p:sp>
        <p:nvSpPr>
          <p:cNvPr id="3" name="Content Placeholder 2">
            <a:extLst>
              <a:ext uri="{FF2B5EF4-FFF2-40B4-BE49-F238E27FC236}">
                <a16:creationId xmlns:a16="http://schemas.microsoft.com/office/drawing/2014/main" id="{E5534EA2-DDF4-477D-A0F9-07697BAA31F3}"/>
              </a:ext>
            </a:extLst>
          </p:cNvPr>
          <p:cNvSpPr>
            <a:spLocks noGrp="1"/>
          </p:cNvSpPr>
          <p:nvPr>
            <p:ph idx="1"/>
          </p:nvPr>
        </p:nvSpPr>
        <p:spPr/>
        <p:txBody>
          <a:bodyPr/>
          <a:lstStyle/>
          <a:p>
            <a:pPr eaLnBrk="1" fontAlgn="auto" hangingPunct="1">
              <a:spcAft>
                <a:spcPts val="0"/>
              </a:spcAft>
              <a:defRPr/>
            </a:pPr>
            <a:r>
              <a:rPr lang="en-US" dirty="0">
                <a:ea typeface="+mn-ea"/>
                <a:cs typeface="+mn-cs"/>
              </a:rPr>
              <a:t>A </a:t>
            </a:r>
            <a:r>
              <a:rPr lang="en-US" i="1" dirty="0">
                <a:ea typeface="+mn-ea"/>
                <a:cs typeface="+mn-cs"/>
              </a:rPr>
              <a:t>spectroscope</a:t>
            </a:r>
            <a:r>
              <a:rPr lang="en-US" dirty="0">
                <a:ea typeface="+mn-ea"/>
                <a:cs typeface="+mn-cs"/>
              </a:rPr>
              <a:t> is used to analyze the light given off by stars to determine their elemental composition.</a:t>
            </a:r>
          </a:p>
          <a:p>
            <a:pPr eaLnBrk="1" fontAlgn="auto" hangingPunct="1">
              <a:spcAft>
                <a:spcPts val="0"/>
              </a:spcAft>
              <a:defRPr/>
            </a:pPr>
            <a:r>
              <a:rPr lang="en-US" dirty="0">
                <a:ea typeface="+mn-ea"/>
                <a:cs typeface="+mn-cs"/>
              </a:rPr>
              <a:t>Each element has a unique spectrum.</a:t>
            </a:r>
          </a:p>
          <a:p>
            <a:endParaRPr lang="en-CA" dirty="0"/>
          </a:p>
        </p:txBody>
      </p:sp>
      <p:pic>
        <p:nvPicPr>
          <p:cNvPr id="4" name="Picture 1" descr="Figure 4.31.png">
            <a:extLst>
              <a:ext uri="{FF2B5EF4-FFF2-40B4-BE49-F238E27FC236}">
                <a16:creationId xmlns:a16="http://schemas.microsoft.com/office/drawing/2014/main" id="{6D68DD5F-1856-4BD5-85E2-A486DC7CF3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7599" y="4019045"/>
            <a:ext cx="9871555" cy="2199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a:extLst>
              <a:ext uri="{FF2B5EF4-FFF2-40B4-BE49-F238E27FC236}">
                <a16:creationId xmlns:a16="http://schemas.microsoft.com/office/drawing/2014/main" id="{BE32571B-E23A-4083-9088-209BB8A79AAD}"/>
              </a:ext>
            </a:extLst>
          </p:cNvPr>
          <p:cNvSpPr txBox="1">
            <a:spLocks noChangeArrowheads="1"/>
          </p:cNvSpPr>
          <p:nvPr/>
        </p:nvSpPr>
        <p:spPr bwMode="auto">
          <a:xfrm>
            <a:off x="5636973" y="6139346"/>
            <a:ext cx="6127750" cy="33813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imes New Roman Regular"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Regular"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Regular"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Times New Roman Regular"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Times New Roman Regular"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9pPr>
          </a:lstStyle>
          <a:p>
            <a:pPr eaLnBrk="1" hangingPunct="1">
              <a:lnSpc>
                <a:spcPct val="100000"/>
              </a:lnSpc>
              <a:spcBef>
                <a:spcPct val="0"/>
              </a:spcBef>
              <a:buFontTx/>
              <a:buNone/>
            </a:pPr>
            <a:r>
              <a:rPr lang="en-US" altLang="en-US" sz="1600" dirty="0">
                <a:latin typeface="Arial" panose="020B0604020202020204" pitchFamily="34" charset="0"/>
                <a:cs typeface="Arial" panose="020B0604020202020204" pitchFamily="34" charset="0"/>
              </a:rPr>
              <a:t>Figure 4.31: Each element is uniquely identified by its spectrum. </a:t>
            </a:r>
          </a:p>
        </p:txBody>
      </p:sp>
    </p:spTree>
    <p:extLst>
      <p:ext uri="{BB962C8B-B14F-4D97-AF65-F5344CB8AC3E}">
        <p14:creationId xmlns:p14="http://schemas.microsoft.com/office/powerpoint/2010/main" val="164286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43F3C-166F-4F0C-A6F7-434CAA2AE8A9}"/>
              </a:ext>
            </a:extLst>
          </p:cNvPr>
          <p:cNvSpPr>
            <a:spLocks noGrp="1"/>
          </p:cNvSpPr>
          <p:nvPr>
            <p:ph type="title"/>
          </p:nvPr>
        </p:nvSpPr>
        <p:spPr/>
        <p:txBody>
          <a:bodyPr/>
          <a:lstStyle/>
          <a:p>
            <a:r>
              <a:rPr lang="en-CA" dirty="0"/>
              <a:t>Light from the Universe is Redshifted (1915)</a:t>
            </a:r>
          </a:p>
        </p:txBody>
      </p:sp>
      <p:sp>
        <p:nvSpPr>
          <p:cNvPr id="3" name="Content Placeholder 2">
            <a:extLst>
              <a:ext uri="{FF2B5EF4-FFF2-40B4-BE49-F238E27FC236}">
                <a16:creationId xmlns:a16="http://schemas.microsoft.com/office/drawing/2014/main" id="{C9C0498C-A3BB-48FA-A0FE-4113E6E36B15}"/>
              </a:ext>
            </a:extLst>
          </p:cNvPr>
          <p:cNvSpPr>
            <a:spLocks noGrp="1"/>
          </p:cNvSpPr>
          <p:nvPr>
            <p:ph idx="1"/>
          </p:nvPr>
        </p:nvSpPr>
        <p:spPr>
          <a:xfrm>
            <a:off x="838201" y="1825625"/>
            <a:ext cx="5152128" cy="4667250"/>
          </a:xfrm>
        </p:spPr>
        <p:txBody>
          <a:bodyPr>
            <a:normAutofit/>
          </a:bodyPr>
          <a:lstStyle/>
          <a:p>
            <a:r>
              <a:rPr lang="en-CA" dirty="0"/>
              <a:t>Scientists studied the light from distant galaxies and stars </a:t>
            </a:r>
          </a:p>
          <a:p>
            <a:r>
              <a:rPr lang="en-CA" dirty="0"/>
              <a:t>They observed that the light from </a:t>
            </a:r>
            <a:r>
              <a:rPr lang="en-CA" i="1" dirty="0"/>
              <a:t>almost</a:t>
            </a:r>
            <a:r>
              <a:rPr lang="en-CA" dirty="0"/>
              <a:t> all galaxies is redshifted, meaning they are are moving away from us!</a:t>
            </a:r>
          </a:p>
        </p:txBody>
      </p:sp>
      <p:sp>
        <p:nvSpPr>
          <p:cNvPr id="6" name="TextBox 5">
            <a:extLst>
              <a:ext uri="{FF2B5EF4-FFF2-40B4-BE49-F238E27FC236}">
                <a16:creationId xmlns:a16="http://schemas.microsoft.com/office/drawing/2014/main" id="{F6B24B95-C104-4253-B4A3-EB5B8940318A}"/>
              </a:ext>
            </a:extLst>
          </p:cNvPr>
          <p:cNvSpPr txBox="1"/>
          <p:nvPr/>
        </p:nvSpPr>
        <p:spPr>
          <a:xfrm>
            <a:off x="838200" y="5762509"/>
            <a:ext cx="10938467" cy="923330"/>
          </a:xfrm>
          <a:prstGeom prst="rect">
            <a:avLst/>
          </a:prstGeom>
          <a:noFill/>
        </p:spPr>
        <p:txBody>
          <a:bodyPr wrap="square">
            <a:spAutoFit/>
          </a:bodyPr>
          <a:lstStyle/>
          <a:p>
            <a:pPr marL="0" indent="0">
              <a:buNone/>
            </a:pPr>
            <a:r>
              <a:rPr lang="en-CA" sz="1800" dirty="0"/>
              <a:t>Red-shift Explanation Videos: </a:t>
            </a:r>
          </a:p>
          <a:p>
            <a:pPr marL="0" indent="0">
              <a:buNone/>
            </a:pPr>
            <a:r>
              <a:rPr lang="en-CA" sz="1800" dirty="0">
                <a:hlinkClick r:id="rId3"/>
              </a:rPr>
              <a:t>https://www.youtube.com/watch?v=ikgRZt1BSyk&amp;ab_channel=Astronomic</a:t>
            </a:r>
            <a:r>
              <a:rPr lang="en-CA" sz="1800" dirty="0"/>
              <a:t> </a:t>
            </a:r>
          </a:p>
          <a:p>
            <a:pPr marL="0" indent="0">
              <a:buNone/>
            </a:pPr>
            <a:r>
              <a:rPr lang="en-CA" sz="1800" dirty="0">
                <a:hlinkClick r:id="rId4"/>
              </a:rPr>
              <a:t>https://www.youtube.com/watch?v=RO4i_g6gSMU&amp;ab_channel=magipics</a:t>
            </a:r>
            <a:r>
              <a:rPr lang="en-CA" sz="1800" dirty="0"/>
              <a:t> </a:t>
            </a:r>
          </a:p>
        </p:txBody>
      </p:sp>
      <p:pic>
        <p:nvPicPr>
          <p:cNvPr id="5124" name="Picture 4" descr="Redshift of distant stars and galaxies - Science and Technology - English -  The Free Dictionary Language Forums">
            <a:extLst>
              <a:ext uri="{FF2B5EF4-FFF2-40B4-BE49-F238E27FC236}">
                <a16:creationId xmlns:a16="http://schemas.microsoft.com/office/drawing/2014/main" id="{B4C8B3E2-7184-4B25-8667-9C3FC4A1EE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1673" y="2280613"/>
            <a:ext cx="5574994" cy="3456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2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43F3C-166F-4F0C-A6F7-434CAA2AE8A9}"/>
              </a:ext>
            </a:extLst>
          </p:cNvPr>
          <p:cNvSpPr>
            <a:spLocks noGrp="1"/>
          </p:cNvSpPr>
          <p:nvPr>
            <p:ph type="title"/>
          </p:nvPr>
        </p:nvSpPr>
        <p:spPr/>
        <p:txBody>
          <a:bodyPr/>
          <a:lstStyle/>
          <a:p>
            <a:r>
              <a:rPr lang="en-CA" dirty="0"/>
              <a:t>Light from the Universe is Redshifted (1915)</a:t>
            </a:r>
          </a:p>
        </p:txBody>
      </p:sp>
      <p:sp>
        <p:nvSpPr>
          <p:cNvPr id="3" name="Content Placeholder 2">
            <a:extLst>
              <a:ext uri="{FF2B5EF4-FFF2-40B4-BE49-F238E27FC236}">
                <a16:creationId xmlns:a16="http://schemas.microsoft.com/office/drawing/2014/main" id="{C9C0498C-A3BB-48FA-A0FE-4113E6E36B15}"/>
              </a:ext>
            </a:extLst>
          </p:cNvPr>
          <p:cNvSpPr>
            <a:spLocks noGrp="1"/>
          </p:cNvSpPr>
          <p:nvPr>
            <p:ph idx="1"/>
          </p:nvPr>
        </p:nvSpPr>
        <p:spPr>
          <a:xfrm>
            <a:off x="254559" y="2404018"/>
            <a:ext cx="4025630" cy="4276766"/>
          </a:xfrm>
        </p:spPr>
        <p:txBody>
          <a:bodyPr>
            <a:normAutofit/>
          </a:bodyPr>
          <a:lstStyle/>
          <a:p>
            <a:r>
              <a:rPr lang="en-CA" dirty="0"/>
              <a:t>Distant celestial objects are moving away faster than nearby objects. </a:t>
            </a:r>
          </a:p>
          <a:p>
            <a:r>
              <a:rPr lang="en-CA" dirty="0"/>
              <a:t>Conclusion: The universe is expanding! </a:t>
            </a:r>
          </a:p>
        </p:txBody>
      </p:sp>
      <p:pic>
        <p:nvPicPr>
          <p:cNvPr id="6146" name="Picture 2" descr="What causes a redshift in light from a galaxy? - Quora">
            <a:extLst>
              <a:ext uri="{FF2B5EF4-FFF2-40B4-BE49-F238E27FC236}">
                <a16:creationId xmlns:a16="http://schemas.microsoft.com/office/drawing/2014/main" id="{6B52F99B-991D-4881-879E-9EF5B5438C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6120" y="2404018"/>
            <a:ext cx="7851321" cy="3925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23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461</TotalTime>
  <Words>1742</Words>
  <Application>Microsoft Office PowerPoint</Application>
  <PresentationFormat>Widescreen</PresentationFormat>
  <Paragraphs>178</Paragraphs>
  <Slides>35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Century Gothic</vt:lpstr>
      <vt:lpstr>Vapor Trail</vt:lpstr>
      <vt:lpstr>The Big Bang Theory</vt:lpstr>
      <vt:lpstr>Brought to you by…</vt:lpstr>
      <vt:lpstr>The Milky Way: One Galaxy Among Many</vt:lpstr>
      <vt:lpstr>The Milky Way: One Galaxy Among Many</vt:lpstr>
      <vt:lpstr>Colour and Temperature of Stars</vt:lpstr>
      <vt:lpstr>Colour and Temperature of Stars</vt:lpstr>
      <vt:lpstr>Composition of Stars</vt:lpstr>
      <vt:lpstr>Light from the Universe is Redshifted (1915)</vt:lpstr>
      <vt:lpstr>Light from the Universe is Redshifted (1915)</vt:lpstr>
      <vt:lpstr>The Universe is Expanding</vt:lpstr>
      <vt:lpstr>The Big Bang Theory is Born</vt:lpstr>
      <vt:lpstr>The Big Bang Theory is Born</vt:lpstr>
      <vt:lpstr>The Baby Universe (1 second old)</vt:lpstr>
      <vt:lpstr>The Baby Universe (2.5 minutes)</vt:lpstr>
      <vt:lpstr>The Baby Universe (2.5 minutes)</vt:lpstr>
      <vt:lpstr>PowerPoint Presentation</vt:lpstr>
      <vt:lpstr>So What?</vt:lpstr>
      <vt:lpstr>The Big Bang Theory is Born</vt:lpstr>
      <vt:lpstr>The Next 380,000 years</vt:lpstr>
      <vt:lpstr>The Next 380,000 years</vt:lpstr>
      <vt:lpstr>A Slightly Older Universe  (380,000+ years)</vt:lpstr>
      <vt:lpstr>A Slightly Older Universe  (380,000+ years)</vt:lpstr>
      <vt:lpstr>The Modern Universe</vt:lpstr>
      <vt:lpstr>The Modern Universe and Cosmic Background Radiation</vt:lpstr>
      <vt:lpstr>The Modern Universe and Cosmic Background Radiation</vt:lpstr>
      <vt:lpstr>A Conundrum</vt:lpstr>
      <vt:lpstr>A conundrum</vt:lpstr>
      <vt:lpstr>A conundrum</vt:lpstr>
      <vt:lpstr>Dark Matter</vt:lpstr>
      <vt:lpstr>A Solution to our conundrum</vt:lpstr>
      <vt:lpstr>A Solution to our conundrum</vt:lpstr>
      <vt:lpstr>A Solution to our conundrum</vt:lpstr>
      <vt:lpstr>This is Really Complicated…</vt:lpstr>
      <vt:lpstr>PowerPoint Presentation</vt:lpstr>
      <vt:lpstr>Andromeda Blue-shift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Au</dc:creator>
  <cp:lastModifiedBy>Linda Au</cp:lastModifiedBy>
  <cp:revision>17</cp:revision>
  <dcterms:created xsi:type="dcterms:W3CDTF">2022-01-08T07:02:01Z</dcterms:created>
  <dcterms:modified xsi:type="dcterms:W3CDTF">2022-01-25T20:42:10Z</dcterms:modified>
</cp:coreProperties>
</file>