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68"/>
  </p:notesMasterIdLst>
  <p:sldIdLst>
    <p:sldId id="259" r:id="rId2"/>
    <p:sldId id="408" r:id="rId3"/>
    <p:sldId id="273" r:id="rId4"/>
    <p:sldId id="410" r:id="rId5"/>
    <p:sldId id="276" r:id="rId6"/>
    <p:sldId id="409" r:id="rId7"/>
    <p:sldId id="279" r:id="rId8"/>
    <p:sldId id="277" r:id="rId9"/>
    <p:sldId id="411" r:id="rId10"/>
    <p:sldId id="280" r:id="rId11"/>
    <p:sldId id="278" r:id="rId12"/>
    <p:sldId id="281" r:id="rId13"/>
    <p:sldId id="282" r:id="rId14"/>
    <p:sldId id="283" r:id="rId15"/>
    <p:sldId id="287" r:id="rId16"/>
    <p:sldId id="288" r:id="rId17"/>
    <p:sldId id="289" r:id="rId18"/>
    <p:sldId id="291" r:id="rId19"/>
    <p:sldId id="290" r:id="rId20"/>
    <p:sldId id="293" r:id="rId21"/>
    <p:sldId id="292" r:id="rId22"/>
    <p:sldId id="297" r:id="rId23"/>
    <p:sldId id="301" r:id="rId24"/>
    <p:sldId id="302" r:id="rId25"/>
    <p:sldId id="303" r:id="rId26"/>
    <p:sldId id="294" r:id="rId27"/>
    <p:sldId id="413" r:id="rId28"/>
    <p:sldId id="412" r:id="rId29"/>
    <p:sldId id="415" r:id="rId30"/>
    <p:sldId id="296" r:id="rId31"/>
    <p:sldId id="414" r:id="rId32"/>
    <p:sldId id="295" r:id="rId33"/>
    <p:sldId id="300" r:id="rId34"/>
    <p:sldId id="418" r:id="rId35"/>
    <p:sldId id="416" r:id="rId36"/>
    <p:sldId id="417" r:id="rId37"/>
    <p:sldId id="421" r:id="rId38"/>
    <p:sldId id="420" r:id="rId39"/>
    <p:sldId id="419" r:id="rId40"/>
    <p:sldId id="298" r:id="rId41"/>
    <p:sldId id="422" r:id="rId42"/>
    <p:sldId id="305" r:id="rId43"/>
    <p:sldId id="306" r:id="rId44"/>
    <p:sldId id="299" r:id="rId45"/>
    <p:sldId id="319" r:id="rId46"/>
    <p:sldId id="425" r:id="rId47"/>
    <p:sldId id="423" r:id="rId48"/>
    <p:sldId id="424" r:id="rId49"/>
    <p:sldId id="426" r:id="rId50"/>
    <p:sldId id="310" r:id="rId51"/>
    <p:sldId id="378" r:id="rId52"/>
    <p:sldId id="304" r:id="rId53"/>
    <p:sldId id="307" r:id="rId54"/>
    <p:sldId id="308" r:id="rId55"/>
    <p:sldId id="379" r:id="rId56"/>
    <p:sldId id="309" r:id="rId57"/>
    <p:sldId id="312" r:id="rId58"/>
    <p:sldId id="313" r:id="rId59"/>
    <p:sldId id="314" r:id="rId60"/>
    <p:sldId id="316" r:id="rId61"/>
    <p:sldId id="428" r:id="rId62"/>
    <p:sldId id="427" r:id="rId63"/>
    <p:sldId id="311" r:id="rId64"/>
    <p:sldId id="315" r:id="rId65"/>
    <p:sldId id="317" r:id="rId66"/>
    <p:sldId id="31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4040"/>
    <a:srgbClr val="0F0E0D"/>
    <a:srgbClr val="080808"/>
    <a:srgbClr val="999999"/>
    <a:srgbClr val="58916A"/>
    <a:srgbClr val="408C59"/>
    <a:srgbClr val="4E4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0722" autoAdjust="0"/>
  </p:normalViewPr>
  <p:slideViewPr>
    <p:cSldViewPr snapToGrid="0">
      <p:cViewPr varScale="1">
        <p:scale>
          <a:sx n="80" d="100"/>
          <a:sy n="80" d="100"/>
        </p:scale>
        <p:origin x="221"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E0EE3-CAFF-41F3-A009-3CF9B770D41D}" type="datetimeFigureOut">
              <a:rPr lang="en-CA" smtClean="0"/>
              <a:t>2022-05-12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99D68-2BAA-4D77-B606-43A401BB4F9F}" type="slidenum">
              <a:rPr lang="en-CA" smtClean="0"/>
              <a:t>‹#›</a:t>
            </a:fld>
            <a:endParaRPr lang="en-CA"/>
          </a:p>
        </p:txBody>
      </p:sp>
    </p:spTree>
    <p:extLst>
      <p:ext uri="{BB962C8B-B14F-4D97-AF65-F5344CB8AC3E}">
        <p14:creationId xmlns:p14="http://schemas.microsoft.com/office/powerpoint/2010/main" val="30965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Sometimes, they are not called ‘gametophyte’ or ‘sporophyte’…they may have other names</a:t>
            </a:r>
          </a:p>
        </p:txBody>
      </p:sp>
      <p:sp>
        <p:nvSpPr>
          <p:cNvPr id="4" name="Slide Number Placeholder 3"/>
          <p:cNvSpPr>
            <a:spLocks noGrp="1"/>
          </p:cNvSpPr>
          <p:nvPr>
            <p:ph type="sldNum" sz="quarter" idx="5"/>
          </p:nvPr>
        </p:nvSpPr>
        <p:spPr/>
        <p:txBody>
          <a:bodyPr/>
          <a:lstStyle/>
          <a:p>
            <a:fld id="{DE099D68-2BAA-4D77-B606-43A401BB4F9F}" type="slidenum">
              <a:rPr lang="en-CA" smtClean="0"/>
              <a:t>7</a:t>
            </a:fld>
            <a:endParaRPr lang="en-CA"/>
          </a:p>
        </p:txBody>
      </p:sp>
    </p:spTree>
    <p:extLst>
      <p:ext uri="{BB962C8B-B14F-4D97-AF65-F5344CB8AC3E}">
        <p14:creationId xmlns:p14="http://schemas.microsoft.com/office/powerpoint/2010/main" val="124917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https://www.whfreeman.com/BrainHoney/Resource/6716/SitebuilderUploads/Hillis2e/Student%20Resources/Animated%20Tutorials/pol2e_at_2101_Life_Cycle_of_a_Moss/pol2e_at_2101_Life_Cycle_of_a_Moss.html</a:t>
            </a:r>
          </a:p>
          <a:p>
            <a:endParaRPr lang="en-CA" dirty="0"/>
          </a:p>
          <a:p>
            <a:r>
              <a:rPr lang="en-CA" dirty="0"/>
              <a:t>https://www3.botany.ubc.ca/bryophyte/mossintro.html#:~:text=MORPHOLOGY%20AND%20DEVELOPMENT%20OF%20THE%20MOSSES&amp;text=In%20vascular%20plants%20the%20dominant,only%20one%20set%20of%20chromosomes).</a:t>
            </a:r>
          </a:p>
        </p:txBody>
      </p:sp>
      <p:sp>
        <p:nvSpPr>
          <p:cNvPr id="4" name="Slide Number Placeholder 3"/>
          <p:cNvSpPr>
            <a:spLocks noGrp="1"/>
          </p:cNvSpPr>
          <p:nvPr>
            <p:ph type="sldNum" sz="quarter" idx="5"/>
          </p:nvPr>
        </p:nvSpPr>
        <p:spPr/>
        <p:txBody>
          <a:bodyPr/>
          <a:lstStyle/>
          <a:p>
            <a:fld id="{DE099D68-2BAA-4D77-B606-43A401BB4F9F}" type="slidenum">
              <a:rPr lang="en-CA" smtClean="0"/>
              <a:t>27</a:t>
            </a:fld>
            <a:endParaRPr lang="en-CA"/>
          </a:p>
        </p:txBody>
      </p:sp>
    </p:spTree>
    <p:extLst>
      <p:ext uri="{BB962C8B-B14F-4D97-AF65-F5344CB8AC3E}">
        <p14:creationId xmlns:p14="http://schemas.microsoft.com/office/powerpoint/2010/main" val="49396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each egg is surrounded by a sterile jacket</a:t>
            </a:r>
          </a:p>
        </p:txBody>
      </p:sp>
      <p:sp>
        <p:nvSpPr>
          <p:cNvPr id="4" name="Slide Number Placeholder 3"/>
          <p:cNvSpPr>
            <a:spLocks noGrp="1"/>
          </p:cNvSpPr>
          <p:nvPr>
            <p:ph type="sldNum" sz="quarter" idx="5"/>
          </p:nvPr>
        </p:nvSpPr>
        <p:spPr/>
        <p:txBody>
          <a:bodyPr/>
          <a:lstStyle/>
          <a:p>
            <a:fld id="{DE099D68-2BAA-4D77-B606-43A401BB4F9F}" type="slidenum">
              <a:rPr lang="en-CA" smtClean="0"/>
              <a:t>28</a:t>
            </a:fld>
            <a:endParaRPr lang="en-CA"/>
          </a:p>
        </p:txBody>
      </p:sp>
    </p:spTree>
    <p:extLst>
      <p:ext uri="{BB962C8B-B14F-4D97-AF65-F5344CB8AC3E}">
        <p14:creationId xmlns:p14="http://schemas.microsoft.com/office/powerpoint/2010/main" val="55191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https://www.whfreeman.com/BrainHoney/Resource/6716/SitebuilderUploads/Hillis2e/Student%20Resources/Animated%20Tutorials/pol2e_at_2101_Life_Cycle_of_a_Moss/pol2e_at_2101_Life_Cycle_of_a_Moss.html</a:t>
            </a:r>
          </a:p>
          <a:p>
            <a:endParaRPr lang="en-CA" dirty="0"/>
          </a:p>
          <a:p>
            <a:r>
              <a:rPr lang="en-CA" dirty="0"/>
              <a:t>https://www3.botany.ubc.ca/bryophyte/mossintro.html#:~:text=MORPHOLOGY%20AND%20DEVELOPMENT%20OF%20THE%20MOSSES&amp;text=In%20vascular%20plants%20the%20dominant,only%20one%20set%20of%20chromosomes).</a:t>
            </a:r>
          </a:p>
        </p:txBody>
      </p:sp>
      <p:sp>
        <p:nvSpPr>
          <p:cNvPr id="4" name="Slide Number Placeholder 3"/>
          <p:cNvSpPr>
            <a:spLocks noGrp="1"/>
          </p:cNvSpPr>
          <p:nvPr>
            <p:ph type="sldNum" sz="quarter" idx="5"/>
          </p:nvPr>
        </p:nvSpPr>
        <p:spPr/>
        <p:txBody>
          <a:bodyPr/>
          <a:lstStyle/>
          <a:p>
            <a:fld id="{DE099D68-2BAA-4D77-B606-43A401BB4F9F}" type="slidenum">
              <a:rPr lang="en-CA" smtClean="0"/>
              <a:t>30</a:t>
            </a:fld>
            <a:endParaRPr lang="en-CA"/>
          </a:p>
        </p:txBody>
      </p:sp>
    </p:spTree>
    <p:extLst>
      <p:ext uri="{BB962C8B-B14F-4D97-AF65-F5344CB8AC3E}">
        <p14:creationId xmlns:p14="http://schemas.microsoft.com/office/powerpoint/2010/main" val="1283274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https://www.anbg.gov.au/bryophyte/splash-cups.html</a:t>
            </a:r>
          </a:p>
        </p:txBody>
      </p:sp>
      <p:sp>
        <p:nvSpPr>
          <p:cNvPr id="4" name="Slide Number Placeholder 3"/>
          <p:cNvSpPr>
            <a:spLocks noGrp="1"/>
          </p:cNvSpPr>
          <p:nvPr>
            <p:ph type="sldNum" sz="quarter" idx="5"/>
          </p:nvPr>
        </p:nvSpPr>
        <p:spPr/>
        <p:txBody>
          <a:bodyPr/>
          <a:lstStyle/>
          <a:p>
            <a:fld id="{DE099D68-2BAA-4D77-B606-43A401BB4F9F}" type="slidenum">
              <a:rPr lang="en-CA" smtClean="0"/>
              <a:t>32</a:t>
            </a:fld>
            <a:endParaRPr lang="en-CA"/>
          </a:p>
        </p:txBody>
      </p:sp>
    </p:spTree>
    <p:extLst>
      <p:ext uri="{BB962C8B-B14F-4D97-AF65-F5344CB8AC3E}">
        <p14:creationId xmlns:p14="http://schemas.microsoft.com/office/powerpoint/2010/main" val="28549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err="1"/>
              <a:t>Scishow</a:t>
            </a:r>
            <a:r>
              <a:rPr lang="en-CA" dirty="0"/>
              <a:t> video mostly focuses on healing powers of moss</a:t>
            </a:r>
          </a:p>
        </p:txBody>
      </p:sp>
      <p:sp>
        <p:nvSpPr>
          <p:cNvPr id="4" name="Slide Number Placeholder 3"/>
          <p:cNvSpPr>
            <a:spLocks noGrp="1"/>
          </p:cNvSpPr>
          <p:nvPr>
            <p:ph type="sldNum" sz="quarter" idx="5"/>
          </p:nvPr>
        </p:nvSpPr>
        <p:spPr/>
        <p:txBody>
          <a:bodyPr/>
          <a:lstStyle/>
          <a:p>
            <a:fld id="{DE099D68-2BAA-4D77-B606-43A401BB4F9F}" type="slidenum">
              <a:rPr lang="en-CA" smtClean="0"/>
              <a:t>34</a:t>
            </a:fld>
            <a:endParaRPr lang="en-CA"/>
          </a:p>
        </p:txBody>
      </p:sp>
    </p:spTree>
    <p:extLst>
      <p:ext uri="{BB962C8B-B14F-4D97-AF65-F5344CB8AC3E}">
        <p14:creationId xmlns:p14="http://schemas.microsoft.com/office/powerpoint/2010/main" val="76318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Aside: this is before the evolution of dinosaurs…which evolved 245 </a:t>
            </a:r>
            <a:r>
              <a:rPr lang="en-CA" dirty="0" err="1"/>
              <a:t>mya</a:t>
            </a:r>
            <a:r>
              <a:rPr lang="en-CA" dirty="0"/>
              <a:t>. </a:t>
            </a:r>
          </a:p>
        </p:txBody>
      </p:sp>
      <p:sp>
        <p:nvSpPr>
          <p:cNvPr id="4" name="Slide Number Placeholder 3"/>
          <p:cNvSpPr>
            <a:spLocks noGrp="1"/>
          </p:cNvSpPr>
          <p:nvPr>
            <p:ph type="sldNum" sz="quarter" idx="5"/>
          </p:nvPr>
        </p:nvSpPr>
        <p:spPr/>
        <p:txBody>
          <a:bodyPr/>
          <a:lstStyle/>
          <a:p>
            <a:fld id="{DE099D68-2BAA-4D77-B606-43A401BB4F9F}" type="slidenum">
              <a:rPr lang="en-CA" smtClean="0"/>
              <a:t>42</a:t>
            </a:fld>
            <a:endParaRPr lang="en-CA"/>
          </a:p>
        </p:txBody>
      </p:sp>
    </p:spTree>
    <p:extLst>
      <p:ext uri="{BB962C8B-B14F-4D97-AF65-F5344CB8AC3E}">
        <p14:creationId xmlns:p14="http://schemas.microsoft.com/office/powerpoint/2010/main" val="357188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44</a:t>
            </a:fld>
            <a:endParaRPr lang="en-CA"/>
          </a:p>
        </p:txBody>
      </p:sp>
    </p:spTree>
    <p:extLst>
      <p:ext uri="{BB962C8B-B14F-4D97-AF65-F5344CB8AC3E}">
        <p14:creationId xmlns:p14="http://schemas.microsoft.com/office/powerpoint/2010/main" val="398526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46</a:t>
            </a:fld>
            <a:endParaRPr lang="en-CA"/>
          </a:p>
        </p:txBody>
      </p:sp>
    </p:spTree>
    <p:extLst>
      <p:ext uri="{BB962C8B-B14F-4D97-AF65-F5344CB8AC3E}">
        <p14:creationId xmlns:p14="http://schemas.microsoft.com/office/powerpoint/2010/main" val="232637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https://www.shmoop.com/study-guides/biology/plant-biology/plant-tissues#:~:text=Tracheids%20are%20long%2C%20narrow%20cells,allow%20water%20to%20move%20laterally.</a:t>
            </a:r>
          </a:p>
        </p:txBody>
      </p:sp>
      <p:sp>
        <p:nvSpPr>
          <p:cNvPr id="4" name="Slide Number Placeholder 3"/>
          <p:cNvSpPr>
            <a:spLocks noGrp="1"/>
          </p:cNvSpPr>
          <p:nvPr>
            <p:ph type="sldNum" sz="quarter" idx="5"/>
          </p:nvPr>
        </p:nvSpPr>
        <p:spPr/>
        <p:txBody>
          <a:bodyPr/>
          <a:lstStyle/>
          <a:p>
            <a:fld id="{DE099D68-2BAA-4D77-B606-43A401BB4F9F}" type="slidenum">
              <a:rPr lang="en-CA" smtClean="0"/>
              <a:t>47</a:t>
            </a:fld>
            <a:endParaRPr lang="en-CA"/>
          </a:p>
        </p:txBody>
      </p:sp>
    </p:spTree>
    <p:extLst>
      <p:ext uri="{BB962C8B-B14F-4D97-AF65-F5344CB8AC3E}">
        <p14:creationId xmlns:p14="http://schemas.microsoft.com/office/powerpoint/2010/main" val="573527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48</a:t>
            </a:fld>
            <a:endParaRPr lang="en-CA"/>
          </a:p>
        </p:txBody>
      </p:sp>
    </p:spTree>
    <p:extLst>
      <p:ext uri="{BB962C8B-B14F-4D97-AF65-F5344CB8AC3E}">
        <p14:creationId xmlns:p14="http://schemas.microsoft.com/office/powerpoint/2010/main" val="299253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the gamete forms look identical to us. Is not like sperm and egg. They look the same but are in strains of + and – depending on the type that they are. </a:t>
            </a:r>
          </a:p>
        </p:txBody>
      </p:sp>
      <p:sp>
        <p:nvSpPr>
          <p:cNvPr id="4" name="Slide Number Placeholder 3"/>
          <p:cNvSpPr>
            <a:spLocks noGrp="1"/>
          </p:cNvSpPr>
          <p:nvPr>
            <p:ph type="sldNum" sz="quarter" idx="5"/>
          </p:nvPr>
        </p:nvSpPr>
        <p:spPr/>
        <p:txBody>
          <a:bodyPr/>
          <a:lstStyle/>
          <a:p>
            <a:fld id="{DE099D68-2BAA-4D77-B606-43A401BB4F9F}" type="slidenum">
              <a:rPr lang="en-CA" smtClean="0"/>
              <a:t>10</a:t>
            </a:fld>
            <a:endParaRPr lang="en-CA"/>
          </a:p>
        </p:txBody>
      </p:sp>
    </p:spTree>
    <p:extLst>
      <p:ext uri="{BB962C8B-B14F-4D97-AF65-F5344CB8AC3E}">
        <p14:creationId xmlns:p14="http://schemas.microsoft.com/office/powerpoint/2010/main" val="2714846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Aka ground pine</a:t>
            </a:r>
          </a:p>
          <a:p>
            <a:r>
              <a:rPr lang="en-CA" dirty="0"/>
              <a:t>Tiny pine tree only 9 cm tall</a:t>
            </a:r>
          </a:p>
        </p:txBody>
      </p:sp>
      <p:sp>
        <p:nvSpPr>
          <p:cNvPr id="4" name="Slide Number Placeholder 3"/>
          <p:cNvSpPr>
            <a:spLocks noGrp="1"/>
          </p:cNvSpPr>
          <p:nvPr>
            <p:ph type="sldNum" sz="quarter" idx="5"/>
          </p:nvPr>
        </p:nvSpPr>
        <p:spPr/>
        <p:txBody>
          <a:bodyPr/>
          <a:lstStyle/>
          <a:p>
            <a:fld id="{DE099D68-2BAA-4D77-B606-43A401BB4F9F}" type="slidenum">
              <a:rPr lang="en-CA" smtClean="0"/>
              <a:t>53</a:t>
            </a:fld>
            <a:endParaRPr lang="en-CA"/>
          </a:p>
        </p:txBody>
      </p:sp>
    </p:spTree>
    <p:extLst>
      <p:ext uri="{BB962C8B-B14F-4D97-AF65-F5344CB8AC3E}">
        <p14:creationId xmlns:p14="http://schemas.microsoft.com/office/powerpoint/2010/main" val="2867787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Discussion question: what other clade are ferns similar to in that they both require standing water? (bryophytes)</a:t>
            </a:r>
          </a:p>
        </p:txBody>
      </p:sp>
      <p:sp>
        <p:nvSpPr>
          <p:cNvPr id="4" name="Slide Number Placeholder 3"/>
          <p:cNvSpPr>
            <a:spLocks noGrp="1"/>
          </p:cNvSpPr>
          <p:nvPr>
            <p:ph type="sldNum" sz="quarter" idx="5"/>
          </p:nvPr>
        </p:nvSpPr>
        <p:spPr/>
        <p:txBody>
          <a:bodyPr/>
          <a:lstStyle/>
          <a:p>
            <a:fld id="{DE099D68-2BAA-4D77-B606-43A401BB4F9F}" type="slidenum">
              <a:rPr lang="en-CA" smtClean="0"/>
              <a:t>57</a:t>
            </a:fld>
            <a:endParaRPr lang="en-CA"/>
          </a:p>
        </p:txBody>
      </p:sp>
    </p:spTree>
    <p:extLst>
      <p:ext uri="{BB962C8B-B14F-4D97-AF65-F5344CB8AC3E}">
        <p14:creationId xmlns:p14="http://schemas.microsoft.com/office/powerpoint/2010/main" val="491064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Discussion question: what other clade are ferns similar to in that they both require standing water? (bryophytes)</a:t>
            </a:r>
          </a:p>
        </p:txBody>
      </p:sp>
      <p:sp>
        <p:nvSpPr>
          <p:cNvPr id="4" name="Slide Number Placeholder 3"/>
          <p:cNvSpPr>
            <a:spLocks noGrp="1"/>
          </p:cNvSpPr>
          <p:nvPr>
            <p:ph type="sldNum" sz="quarter" idx="5"/>
          </p:nvPr>
        </p:nvSpPr>
        <p:spPr/>
        <p:txBody>
          <a:bodyPr/>
          <a:lstStyle/>
          <a:p>
            <a:fld id="{DE099D68-2BAA-4D77-B606-43A401BB4F9F}" type="slidenum">
              <a:rPr lang="en-CA" smtClean="0"/>
              <a:t>58</a:t>
            </a:fld>
            <a:endParaRPr lang="en-CA"/>
          </a:p>
        </p:txBody>
      </p:sp>
    </p:spTree>
    <p:extLst>
      <p:ext uri="{BB962C8B-B14F-4D97-AF65-F5344CB8AC3E}">
        <p14:creationId xmlns:p14="http://schemas.microsoft.com/office/powerpoint/2010/main" val="2491780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spores may be carried by wind or water great distances</a:t>
            </a:r>
          </a:p>
        </p:txBody>
      </p:sp>
      <p:sp>
        <p:nvSpPr>
          <p:cNvPr id="4" name="Slide Number Placeholder 3"/>
          <p:cNvSpPr>
            <a:spLocks noGrp="1"/>
          </p:cNvSpPr>
          <p:nvPr>
            <p:ph type="sldNum" sz="quarter" idx="5"/>
          </p:nvPr>
        </p:nvSpPr>
        <p:spPr/>
        <p:txBody>
          <a:bodyPr/>
          <a:lstStyle/>
          <a:p>
            <a:fld id="{DE099D68-2BAA-4D77-B606-43A401BB4F9F}" type="slidenum">
              <a:rPr lang="en-CA" smtClean="0"/>
              <a:t>59</a:t>
            </a:fld>
            <a:endParaRPr lang="en-CA"/>
          </a:p>
        </p:txBody>
      </p:sp>
    </p:spTree>
    <p:extLst>
      <p:ext uri="{BB962C8B-B14F-4D97-AF65-F5344CB8AC3E}">
        <p14:creationId xmlns:p14="http://schemas.microsoft.com/office/powerpoint/2010/main" val="3430454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spores may be carried by wind or water great distances</a:t>
            </a:r>
          </a:p>
        </p:txBody>
      </p:sp>
      <p:sp>
        <p:nvSpPr>
          <p:cNvPr id="4" name="Slide Number Placeholder 3"/>
          <p:cNvSpPr>
            <a:spLocks noGrp="1"/>
          </p:cNvSpPr>
          <p:nvPr>
            <p:ph type="sldNum" sz="quarter" idx="5"/>
          </p:nvPr>
        </p:nvSpPr>
        <p:spPr/>
        <p:txBody>
          <a:bodyPr/>
          <a:lstStyle/>
          <a:p>
            <a:fld id="{DE099D68-2BAA-4D77-B606-43A401BB4F9F}" type="slidenum">
              <a:rPr lang="en-CA" smtClean="0"/>
              <a:t>60</a:t>
            </a:fld>
            <a:endParaRPr lang="en-CA"/>
          </a:p>
        </p:txBody>
      </p:sp>
    </p:spTree>
    <p:extLst>
      <p:ext uri="{BB962C8B-B14F-4D97-AF65-F5344CB8AC3E}">
        <p14:creationId xmlns:p14="http://schemas.microsoft.com/office/powerpoint/2010/main" val="2382152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spores may be carried by wind or water great distances</a:t>
            </a:r>
          </a:p>
        </p:txBody>
      </p:sp>
      <p:sp>
        <p:nvSpPr>
          <p:cNvPr id="4" name="Slide Number Placeholder 3"/>
          <p:cNvSpPr>
            <a:spLocks noGrp="1"/>
          </p:cNvSpPr>
          <p:nvPr>
            <p:ph type="sldNum" sz="quarter" idx="5"/>
          </p:nvPr>
        </p:nvSpPr>
        <p:spPr/>
        <p:txBody>
          <a:bodyPr/>
          <a:lstStyle/>
          <a:p>
            <a:fld id="{DE099D68-2BAA-4D77-B606-43A401BB4F9F}" type="slidenum">
              <a:rPr lang="en-CA" smtClean="0"/>
              <a:t>61</a:t>
            </a:fld>
            <a:endParaRPr lang="en-CA"/>
          </a:p>
        </p:txBody>
      </p:sp>
    </p:spTree>
    <p:extLst>
      <p:ext uri="{BB962C8B-B14F-4D97-AF65-F5344CB8AC3E}">
        <p14:creationId xmlns:p14="http://schemas.microsoft.com/office/powerpoint/2010/main" val="4042081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spores may be carried by wind or water great distances</a:t>
            </a:r>
          </a:p>
        </p:txBody>
      </p:sp>
      <p:sp>
        <p:nvSpPr>
          <p:cNvPr id="4" name="Slide Number Placeholder 3"/>
          <p:cNvSpPr>
            <a:spLocks noGrp="1"/>
          </p:cNvSpPr>
          <p:nvPr>
            <p:ph type="sldNum" sz="quarter" idx="5"/>
          </p:nvPr>
        </p:nvSpPr>
        <p:spPr/>
        <p:txBody>
          <a:bodyPr/>
          <a:lstStyle/>
          <a:p>
            <a:fld id="{DE099D68-2BAA-4D77-B606-43A401BB4F9F}" type="slidenum">
              <a:rPr lang="en-CA" smtClean="0"/>
              <a:t>62</a:t>
            </a:fld>
            <a:endParaRPr lang="en-CA"/>
          </a:p>
        </p:txBody>
      </p:sp>
    </p:spTree>
    <p:extLst>
      <p:ext uri="{BB962C8B-B14F-4D97-AF65-F5344CB8AC3E}">
        <p14:creationId xmlns:p14="http://schemas.microsoft.com/office/powerpoint/2010/main" val="596430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66</a:t>
            </a:fld>
            <a:endParaRPr lang="en-CA"/>
          </a:p>
        </p:txBody>
      </p:sp>
    </p:spTree>
    <p:extLst>
      <p:ext uri="{BB962C8B-B14F-4D97-AF65-F5344CB8AC3E}">
        <p14:creationId xmlns:p14="http://schemas.microsoft.com/office/powerpoint/2010/main" val="39041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t>
            </a:r>
            <a:r>
              <a:rPr lang="en-CA" dirty="0" err="1"/>
              <a:t>ulva</a:t>
            </a:r>
            <a:r>
              <a:rPr lang="en-CA" dirty="0"/>
              <a:t>, the types of gametes look different. More similar to sperm and egg</a:t>
            </a:r>
          </a:p>
        </p:txBody>
      </p:sp>
      <p:sp>
        <p:nvSpPr>
          <p:cNvPr id="4" name="Slide Number Placeholder 3"/>
          <p:cNvSpPr>
            <a:spLocks noGrp="1"/>
          </p:cNvSpPr>
          <p:nvPr>
            <p:ph type="sldNum" sz="quarter" idx="5"/>
          </p:nvPr>
        </p:nvSpPr>
        <p:spPr/>
        <p:txBody>
          <a:bodyPr/>
          <a:lstStyle/>
          <a:p>
            <a:fld id="{DE099D68-2BAA-4D77-B606-43A401BB4F9F}" type="slidenum">
              <a:rPr lang="en-CA" smtClean="0"/>
              <a:t>12</a:t>
            </a:fld>
            <a:endParaRPr lang="en-CA"/>
          </a:p>
        </p:txBody>
      </p:sp>
    </p:spTree>
    <p:extLst>
      <p:ext uri="{BB962C8B-B14F-4D97-AF65-F5344CB8AC3E}">
        <p14:creationId xmlns:p14="http://schemas.microsoft.com/office/powerpoint/2010/main" val="151137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sporophyte do not have sexes (i.e. male vs female). Rather, a single sporophyte plant will have blades with male gametophytes and blades with female gametophytes. On some species, the sporophyte plant will have blades with containers containing both the female and male gametophytes. </a:t>
            </a:r>
          </a:p>
        </p:txBody>
      </p:sp>
      <p:sp>
        <p:nvSpPr>
          <p:cNvPr id="4" name="Slide Number Placeholder 3"/>
          <p:cNvSpPr>
            <a:spLocks noGrp="1"/>
          </p:cNvSpPr>
          <p:nvPr>
            <p:ph type="sldNum" sz="quarter" idx="5"/>
          </p:nvPr>
        </p:nvSpPr>
        <p:spPr/>
        <p:txBody>
          <a:bodyPr/>
          <a:lstStyle/>
          <a:p>
            <a:fld id="{DE099D68-2BAA-4D77-B606-43A401BB4F9F}" type="slidenum">
              <a:rPr lang="en-CA" smtClean="0"/>
              <a:t>13</a:t>
            </a:fld>
            <a:endParaRPr lang="en-CA"/>
          </a:p>
        </p:txBody>
      </p:sp>
    </p:spTree>
    <p:extLst>
      <p:ext uri="{BB962C8B-B14F-4D97-AF65-F5344CB8AC3E}">
        <p14:creationId xmlns:p14="http://schemas.microsoft.com/office/powerpoint/2010/main" val="78203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fossil record is pretty spotty at the beginning…algae don’t leave good fossils because they are so soft and because they started off as unicellular</a:t>
            </a:r>
          </a:p>
        </p:txBody>
      </p:sp>
      <p:sp>
        <p:nvSpPr>
          <p:cNvPr id="4" name="Slide Number Placeholder 3"/>
          <p:cNvSpPr>
            <a:spLocks noGrp="1"/>
          </p:cNvSpPr>
          <p:nvPr>
            <p:ph type="sldNum" sz="quarter" idx="5"/>
          </p:nvPr>
        </p:nvSpPr>
        <p:spPr/>
        <p:txBody>
          <a:bodyPr/>
          <a:lstStyle/>
          <a:p>
            <a:fld id="{DE099D68-2BAA-4D77-B606-43A401BB4F9F}" type="slidenum">
              <a:rPr lang="en-CA" smtClean="0"/>
              <a:t>19</a:t>
            </a:fld>
            <a:endParaRPr lang="en-CA"/>
          </a:p>
        </p:txBody>
      </p:sp>
    </p:spTree>
    <p:extLst>
      <p:ext uri="{BB962C8B-B14F-4D97-AF65-F5344CB8AC3E}">
        <p14:creationId xmlns:p14="http://schemas.microsoft.com/office/powerpoint/2010/main" val="206256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Distinct from tracheophytes because in tracheophytes it is the sporophyte that is the most conspicuous or dominant</a:t>
            </a:r>
          </a:p>
        </p:txBody>
      </p:sp>
      <p:sp>
        <p:nvSpPr>
          <p:cNvPr id="4" name="Slide Number Placeholder 3"/>
          <p:cNvSpPr>
            <a:spLocks noGrp="1"/>
          </p:cNvSpPr>
          <p:nvPr>
            <p:ph type="sldNum" sz="quarter" idx="5"/>
          </p:nvPr>
        </p:nvSpPr>
        <p:spPr/>
        <p:txBody>
          <a:bodyPr/>
          <a:lstStyle/>
          <a:p>
            <a:fld id="{DE099D68-2BAA-4D77-B606-43A401BB4F9F}" type="slidenum">
              <a:rPr lang="en-CA" smtClean="0"/>
              <a:t>21</a:t>
            </a:fld>
            <a:endParaRPr lang="en-CA"/>
          </a:p>
        </p:txBody>
      </p:sp>
    </p:spTree>
    <p:extLst>
      <p:ext uri="{BB962C8B-B14F-4D97-AF65-F5344CB8AC3E}">
        <p14:creationId xmlns:p14="http://schemas.microsoft.com/office/powerpoint/2010/main" val="218746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23</a:t>
            </a:fld>
            <a:endParaRPr lang="en-CA"/>
          </a:p>
        </p:txBody>
      </p:sp>
    </p:spTree>
    <p:extLst>
      <p:ext uri="{BB962C8B-B14F-4D97-AF65-F5344CB8AC3E}">
        <p14:creationId xmlns:p14="http://schemas.microsoft.com/office/powerpoint/2010/main" val="108648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Liverworts are rarer than mosses; look like flat green leaves on the ground</a:t>
            </a:r>
          </a:p>
          <a:p>
            <a:r>
              <a:rPr lang="en-CA" dirty="0"/>
              <a:t>Mature gametophytes produce ‘umbrellas’ that carry structures that make gametes</a:t>
            </a:r>
          </a:p>
        </p:txBody>
      </p:sp>
      <p:sp>
        <p:nvSpPr>
          <p:cNvPr id="4" name="Slide Number Placeholder 3"/>
          <p:cNvSpPr>
            <a:spLocks noGrp="1"/>
          </p:cNvSpPr>
          <p:nvPr>
            <p:ph type="sldNum" sz="quarter" idx="5"/>
          </p:nvPr>
        </p:nvSpPr>
        <p:spPr/>
        <p:txBody>
          <a:bodyPr/>
          <a:lstStyle/>
          <a:p>
            <a:fld id="{DE099D68-2BAA-4D77-B606-43A401BB4F9F}" type="slidenum">
              <a:rPr lang="en-CA" smtClean="0"/>
              <a:t>24</a:t>
            </a:fld>
            <a:endParaRPr lang="en-CA"/>
          </a:p>
        </p:txBody>
      </p:sp>
    </p:spTree>
    <p:extLst>
      <p:ext uri="{BB962C8B-B14F-4D97-AF65-F5344CB8AC3E}">
        <p14:creationId xmlns:p14="http://schemas.microsoft.com/office/powerpoint/2010/main" val="16106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Gametophytes look like gametophytes of liverworts (i.e. flat leaves on ground). But sporophyte looks like a horn instead of an umbrella</a:t>
            </a:r>
          </a:p>
        </p:txBody>
      </p:sp>
      <p:sp>
        <p:nvSpPr>
          <p:cNvPr id="4" name="Slide Number Placeholder 3"/>
          <p:cNvSpPr>
            <a:spLocks noGrp="1"/>
          </p:cNvSpPr>
          <p:nvPr>
            <p:ph type="sldNum" sz="quarter" idx="5"/>
          </p:nvPr>
        </p:nvSpPr>
        <p:spPr/>
        <p:txBody>
          <a:bodyPr/>
          <a:lstStyle/>
          <a:p>
            <a:fld id="{DE099D68-2BAA-4D77-B606-43A401BB4F9F}" type="slidenum">
              <a:rPr lang="en-CA" smtClean="0"/>
              <a:t>25</a:t>
            </a:fld>
            <a:endParaRPr lang="en-CA"/>
          </a:p>
        </p:txBody>
      </p:sp>
    </p:spTree>
    <p:extLst>
      <p:ext uri="{BB962C8B-B14F-4D97-AF65-F5344CB8AC3E}">
        <p14:creationId xmlns:p14="http://schemas.microsoft.com/office/powerpoint/2010/main" val="137385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5/12/2022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7647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5/12/2022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6397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5/12/2022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4587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19719"/>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a:xfrm>
            <a:off x="539999" y="393491"/>
            <a:ext cx="11101136" cy="925238"/>
          </a:xfrm>
        </p:spPr>
        <p:txBody>
          <a:bodyPr/>
          <a:lstStyle>
            <a:lvl1pPr algn="l">
              <a:defRPr cap="small" baseline="0">
                <a:solidFill>
                  <a:schemeClr val="accent2">
                    <a:lumMod val="20000"/>
                    <a:lumOff val="80000"/>
                  </a:schemeClr>
                </a:solidFill>
              </a:defRPr>
            </a:lvl1pPr>
          </a:lstStyle>
          <a:p>
            <a:r>
              <a:rPr lang="en-US" dirty="0"/>
              <a:t>Click to edit Master</a:t>
            </a:r>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a:xfrm>
            <a:off x="540000" y="1549869"/>
            <a:ext cx="11101136" cy="4575052"/>
          </a:xfrm>
        </p:spPr>
        <p:txBody>
          <a:bodyPr>
            <a:normAutofit/>
          </a:bodyPr>
          <a:lstStyle>
            <a:lvl1pPr marL="270000">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5/12/2022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2116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5/12/2022</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6250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5/12/2022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6613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5/12/2022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8226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5/12/2022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4101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5/12/2022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931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5/12/2022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6386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5/12/2022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086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5/12/2022</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8675524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2kY7uzeYWFc&amp;ab_channel=NookNattap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SS2vTGeME3Y&amp;ab_channel=SciShow"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nationalgeographic.com/science/article/the-fantastically-strange-origin-of-most-coal-on-earth"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F0C-5A53-4904-83B4-FD83AE6728CE}"/>
              </a:ext>
            </a:extLst>
          </p:cNvPr>
          <p:cNvSpPr>
            <a:spLocks noGrp="1"/>
          </p:cNvSpPr>
          <p:nvPr>
            <p:ph type="ctrTitle"/>
          </p:nvPr>
        </p:nvSpPr>
        <p:spPr/>
        <p:txBody>
          <a:bodyPr/>
          <a:lstStyle/>
          <a:p>
            <a:r>
              <a:rPr lang="en-CA" dirty="0"/>
              <a:t>Kingdom Plantae </a:t>
            </a:r>
          </a:p>
        </p:txBody>
      </p:sp>
      <p:sp>
        <p:nvSpPr>
          <p:cNvPr id="3" name="Subtitle 2">
            <a:extLst>
              <a:ext uri="{FF2B5EF4-FFF2-40B4-BE49-F238E27FC236}">
                <a16:creationId xmlns:a16="http://schemas.microsoft.com/office/drawing/2014/main" id="{20C0F924-A4FE-4295-9F56-F124F966D769}"/>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41237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F1E2-DBE1-47F0-ADDF-B547AC68AEFC}"/>
              </a:ext>
            </a:extLst>
          </p:cNvPr>
          <p:cNvSpPr>
            <a:spLocks noGrp="1"/>
          </p:cNvSpPr>
          <p:nvPr>
            <p:ph type="title"/>
          </p:nvPr>
        </p:nvSpPr>
        <p:spPr/>
        <p:txBody>
          <a:bodyPr/>
          <a:lstStyle/>
          <a:p>
            <a:r>
              <a:rPr lang="en-CA" i="1" dirty="0"/>
              <a:t>Chlamydomonas – not testable</a:t>
            </a:r>
          </a:p>
        </p:txBody>
      </p:sp>
      <p:sp>
        <p:nvSpPr>
          <p:cNvPr id="3" name="Content Placeholder 2">
            <a:extLst>
              <a:ext uri="{FF2B5EF4-FFF2-40B4-BE49-F238E27FC236}">
                <a16:creationId xmlns:a16="http://schemas.microsoft.com/office/drawing/2014/main" id="{04634C12-34F4-4D74-B9B1-36B6F5DE9C91}"/>
              </a:ext>
            </a:extLst>
          </p:cNvPr>
          <p:cNvSpPr>
            <a:spLocks noGrp="1"/>
          </p:cNvSpPr>
          <p:nvPr>
            <p:ph idx="1"/>
          </p:nvPr>
        </p:nvSpPr>
        <p:spPr/>
        <p:txBody>
          <a:bodyPr/>
          <a:lstStyle/>
          <a:p>
            <a:r>
              <a:rPr lang="en-CA" dirty="0"/>
              <a:t>Unicellular green algae</a:t>
            </a:r>
          </a:p>
          <a:p>
            <a:r>
              <a:rPr lang="en-CA" dirty="0"/>
              <a:t>Reproduces asexually (mitosis) under favourable conditions</a:t>
            </a:r>
          </a:p>
          <a:p>
            <a:r>
              <a:rPr lang="en-CA" dirty="0"/>
              <a:t>Poor environmental conditions:</a:t>
            </a:r>
          </a:p>
          <a:p>
            <a:pPr lvl="1"/>
            <a:r>
              <a:rPr lang="en-CA" dirty="0">
                <a:sym typeface="Wingdings" panose="05000000000000000000" pitchFamily="2" charset="2"/>
              </a:rPr>
              <a:t>Mitotic production of gametes (+ or -) </a:t>
            </a:r>
          </a:p>
          <a:p>
            <a:pPr lvl="1"/>
            <a:r>
              <a:rPr lang="en-CA" dirty="0">
                <a:sym typeface="Wingdings" panose="05000000000000000000" pitchFamily="2" charset="2"/>
              </a:rPr>
              <a:t>Fusion into diploid zygote with thick outer wall  dormant</a:t>
            </a:r>
          </a:p>
          <a:p>
            <a:pPr lvl="1"/>
            <a:r>
              <a:rPr lang="en-CA" dirty="0">
                <a:sym typeface="Wingdings" panose="05000000000000000000" pitchFamily="2" charset="2"/>
              </a:rPr>
              <a:t>When conditions become favourable, zygote grows and undergoes meiosis (produce 4 haploid cells)</a:t>
            </a:r>
            <a:endParaRPr lang="en-CA" dirty="0"/>
          </a:p>
        </p:txBody>
      </p:sp>
    </p:spTree>
    <p:extLst>
      <p:ext uri="{BB962C8B-B14F-4D97-AF65-F5344CB8AC3E}">
        <p14:creationId xmlns:p14="http://schemas.microsoft.com/office/powerpoint/2010/main" val="2869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F1E2-DBE1-47F0-ADDF-B547AC68AEFC}"/>
              </a:ext>
            </a:extLst>
          </p:cNvPr>
          <p:cNvSpPr>
            <a:spLocks noGrp="1"/>
          </p:cNvSpPr>
          <p:nvPr>
            <p:ph type="title"/>
          </p:nvPr>
        </p:nvSpPr>
        <p:spPr/>
        <p:txBody>
          <a:bodyPr/>
          <a:lstStyle/>
          <a:p>
            <a:r>
              <a:rPr lang="en-CA" i="1" dirty="0"/>
              <a:t>Chlamydomonas</a:t>
            </a:r>
          </a:p>
        </p:txBody>
      </p:sp>
      <p:pic>
        <p:nvPicPr>
          <p:cNvPr id="5126" name="Picture 6" descr="Zygotic life cycle, illustrated by the unicellular flagellate genus  Chlamydomonas - Biology Forums Gallery">
            <a:extLst>
              <a:ext uri="{FF2B5EF4-FFF2-40B4-BE49-F238E27FC236}">
                <a16:creationId xmlns:a16="http://schemas.microsoft.com/office/drawing/2014/main" id="{14516B8C-7DF9-4FA4-AB1A-FAC18EB22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567" y="1457505"/>
            <a:ext cx="9652000" cy="524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18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384E-0A39-4699-A684-4FC6D6FFF87F}"/>
              </a:ext>
            </a:extLst>
          </p:cNvPr>
          <p:cNvSpPr>
            <a:spLocks noGrp="1"/>
          </p:cNvSpPr>
          <p:nvPr>
            <p:ph type="title"/>
          </p:nvPr>
        </p:nvSpPr>
        <p:spPr/>
        <p:txBody>
          <a:bodyPr/>
          <a:lstStyle/>
          <a:p>
            <a:r>
              <a:rPr lang="en-CA" i="1" dirty="0"/>
              <a:t>Ulva – not testable</a:t>
            </a:r>
          </a:p>
        </p:txBody>
      </p:sp>
      <p:sp>
        <p:nvSpPr>
          <p:cNvPr id="3" name="Content Placeholder 2">
            <a:extLst>
              <a:ext uri="{FF2B5EF4-FFF2-40B4-BE49-F238E27FC236}">
                <a16:creationId xmlns:a16="http://schemas.microsoft.com/office/drawing/2014/main" id="{5E50FE15-AB3F-4FB1-B026-E46214025FF9}"/>
              </a:ext>
            </a:extLst>
          </p:cNvPr>
          <p:cNvSpPr>
            <a:spLocks noGrp="1"/>
          </p:cNvSpPr>
          <p:nvPr>
            <p:ph idx="1"/>
          </p:nvPr>
        </p:nvSpPr>
        <p:spPr>
          <a:xfrm>
            <a:off x="540000" y="1549869"/>
            <a:ext cx="4232025" cy="4575052"/>
          </a:xfrm>
        </p:spPr>
        <p:txBody>
          <a:bodyPr/>
          <a:lstStyle/>
          <a:p>
            <a:r>
              <a:rPr lang="en-CA" dirty="0"/>
              <a:t>Diploid sporophyte and haploid gametophyte generations are both multicellular and look almost identical</a:t>
            </a:r>
          </a:p>
          <a:p>
            <a:r>
              <a:rPr lang="en-CA" dirty="0"/>
              <a:t>No dormant stage</a:t>
            </a:r>
          </a:p>
          <a:p>
            <a:endParaRPr lang="en-CA" dirty="0"/>
          </a:p>
          <a:p>
            <a:endParaRPr lang="en-CA" dirty="0"/>
          </a:p>
        </p:txBody>
      </p:sp>
      <p:pic>
        <p:nvPicPr>
          <p:cNvPr id="6146" name="Picture 2" descr="fnl Flashcards | Quizlet">
            <a:extLst>
              <a:ext uri="{FF2B5EF4-FFF2-40B4-BE49-F238E27FC236}">
                <a16:creationId xmlns:a16="http://schemas.microsoft.com/office/drawing/2014/main" id="{A3A0BBC0-B526-4737-A74E-1EA5661A3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014" y="1218259"/>
            <a:ext cx="6263295" cy="541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6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8A8E-806B-488B-945B-721FAABAF2F2}"/>
              </a:ext>
            </a:extLst>
          </p:cNvPr>
          <p:cNvSpPr>
            <a:spLocks noGrp="1"/>
          </p:cNvSpPr>
          <p:nvPr>
            <p:ph type="title"/>
          </p:nvPr>
        </p:nvSpPr>
        <p:spPr/>
        <p:txBody>
          <a:bodyPr/>
          <a:lstStyle/>
          <a:p>
            <a:r>
              <a:rPr lang="en-CA" i="1" dirty="0"/>
              <a:t>Fucus – not testable</a:t>
            </a:r>
          </a:p>
        </p:txBody>
      </p:sp>
      <p:sp>
        <p:nvSpPr>
          <p:cNvPr id="3" name="Content Placeholder 2">
            <a:extLst>
              <a:ext uri="{FF2B5EF4-FFF2-40B4-BE49-F238E27FC236}">
                <a16:creationId xmlns:a16="http://schemas.microsoft.com/office/drawing/2014/main" id="{786153F2-5062-40E8-9D97-033004A26FE4}"/>
              </a:ext>
            </a:extLst>
          </p:cNvPr>
          <p:cNvSpPr>
            <a:spLocks noGrp="1"/>
          </p:cNvSpPr>
          <p:nvPr>
            <p:ph idx="1"/>
          </p:nvPr>
        </p:nvSpPr>
        <p:spPr>
          <a:xfrm>
            <a:off x="540000" y="1549869"/>
            <a:ext cx="5461734" cy="4575052"/>
          </a:xfrm>
        </p:spPr>
        <p:txBody>
          <a:bodyPr/>
          <a:lstStyle/>
          <a:p>
            <a:r>
              <a:rPr lang="en-CA" dirty="0"/>
              <a:t>Multicellular diploid sporophyte</a:t>
            </a:r>
          </a:p>
          <a:p>
            <a:r>
              <a:rPr lang="en-CA" dirty="0"/>
              <a:t>Unicellular haploid gametophyte (on the tips of the </a:t>
            </a:r>
            <a:r>
              <a:rPr lang="en-CA" i="1" dirty="0"/>
              <a:t>Fucus</a:t>
            </a:r>
            <a:r>
              <a:rPr lang="en-CA" dirty="0"/>
              <a:t> blades) produces eggs or sperm</a:t>
            </a:r>
          </a:p>
        </p:txBody>
      </p:sp>
      <p:pic>
        <p:nvPicPr>
          <p:cNvPr id="8198" name="Picture 6" descr="The Brown Alga Fucus vesiculosus (Bladderwrack) - Reproduction and Life  Cycle">
            <a:extLst>
              <a:ext uri="{FF2B5EF4-FFF2-40B4-BE49-F238E27FC236}">
                <a16:creationId xmlns:a16="http://schemas.microsoft.com/office/drawing/2014/main" id="{77FBAF76-438B-4A04-83BA-96D5B8AE7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485" y="1116481"/>
            <a:ext cx="6125019" cy="4282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02E0C3-3661-4400-BC1D-1B8BC07D2B62}"/>
              </a:ext>
            </a:extLst>
          </p:cNvPr>
          <p:cNvSpPr txBox="1"/>
          <p:nvPr/>
        </p:nvSpPr>
        <p:spPr>
          <a:xfrm>
            <a:off x="5749735" y="5478590"/>
            <a:ext cx="6125019" cy="646331"/>
          </a:xfrm>
          <a:prstGeom prst="rect">
            <a:avLst/>
          </a:prstGeom>
          <a:noFill/>
        </p:spPr>
        <p:txBody>
          <a:bodyPr wrap="square" rtlCol="0">
            <a:spAutoFit/>
          </a:bodyPr>
          <a:lstStyle/>
          <a:p>
            <a:r>
              <a:rPr lang="en-CA" dirty="0"/>
              <a:t>Life cycle of </a:t>
            </a:r>
            <a:r>
              <a:rPr lang="en-CA" i="1" dirty="0"/>
              <a:t>Fucus</a:t>
            </a:r>
            <a:r>
              <a:rPr lang="en-CA" dirty="0"/>
              <a:t> spp. Note: a single diploid sporophyte will produce both male and female gametophytes.</a:t>
            </a:r>
          </a:p>
        </p:txBody>
      </p:sp>
    </p:spTree>
    <p:extLst>
      <p:ext uri="{BB962C8B-B14F-4D97-AF65-F5344CB8AC3E}">
        <p14:creationId xmlns:p14="http://schemas.microsoft.com/office/powerpoint/2010/main" val="399012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3BE7-AE00-438C-969D-24FDB43D0A5D}"/>
              </a:ext>
            </a:extLst>
          </p:cNvPr>
          <p:cNvSpPr>
            <a:spLocks noGrp="1"/>
          </p:cNvSpPr>
          <p:nvPr>
            <p:ph type="title"/>
          </p:nvPr>
        </p:nvSpPr>
        <p:spPr/>
        <p:txBody>
          <a:bodyPr/>
          <a:lstStyle/>
          <a:p>
            <a:r>
              <a:rPr lang="en-CA" dirty="0"/>
              <a:t>A Note on Gametes</a:t>
            </a:r>
          </a:p>
        </p:txBody>
      </p:sp>
      <p:sp>
        <p:nvSpPr>
          <p:cNvPr id="3" name="Content Placeholder 2">
            <a:extLst>
              <a:ext uri="{FF2B5EF4-FFF2-40B4-BE49-F238E27FC236}">
                <a16:creationId xmlns:a16="http://schemas.microsoft.com/office/drawing/2014/main" id="{9DB25FB4-74A8-4873-8592-AA3723BF9D0A}"/>
              </a:ext>
            </a:extLst>
          </p:cNvPr>
          <p:cNvSpPr>
            <a:spLocks noGrp="1"/>
          </p:cNvSpPr>
          <p:nvPr>
            <p:ph idx="1"/>
          </p:nvPr>
        </p:nvSpPr>
        <p:spPr>
          <a:xfrm>
            <a:off x="540000" y="1549868"/>
            <a:ext cx="11101136" cy="5079531"/>
          </a:xfrm>
        </p:spPr>
        <p:txBody>
          <a:bodyPr/>
          <a:lstStyle/>
          <a:p>
            <a:r>
              <a:rPr lang="en-CA" b="1" dirty="0">
                <a:solidFill>
                  <a:schemeClr val="accent3">
                    <a:lumMod val="60000"/>
                    <a:lumOff val="40000"/>
                  </a:schemeClr>
                </a:solidFill>
              </a:rPr>
              <a:t>Isogamy</a:t>
            </a:r>
            <a:r>
              <a:rPr lang="en-CA" dirty="0">
                <a:solidFill>
                  <a:schemeClr val="accent3">
                    <a:lumMod val="60000"/>
                    <a:lumOff val="40000"/>
                  </a:schemeClr>
                </a:solidFill>
              </a:rPr>
              <a:t>: </a:t>
            </a:r>
            <a:r>
              <a:rPr lang="en-CA" dirty="0"/>
              <a:t>where </a:t>
            </a:r>
            <a:br>
              <a:rPr lang="en-CA" dirty="0"/>
            </a:br>
            <a:r>
              <a:rPr lang="en-CA" dirty="0"/>
              <a:t>both types of gametes </a:t>
            </a:r>
            <a:br>
              <a:rPr lang="en-CA" dirty="0"/>
            </a:br>
            <a:r>
              <a:rPr lang="en-CA" dirty="0"/>
              <a:t>appear identical </a:t>
            </a:r>
            <a:br>
              <a:rPr lang="en-CA" dirty="0"/>
            </a:br>
            <a:r>
              <a:rPr lang="en-CA" dirty="0"/>
              <a:t>(e.g. </a:t>
            </a:r>
            <a:r>
              <a:rPr lang="en-CA" i="1" dirty="0"/>
              <a:t>Chlamydomonas</a:t>
            </a:r>
            <a:r>
              <a:rPr lang="en-CA" dirty="0"/>
              <a:t>)</a:t>
            </a:r>
          </a:p>
          <a:p>
            <a:r>
              <a:rPr lang="en-CA" b="1" dirty="0">
                <a:solidFill>
                  <a:schemeClr val="accent3">
                    <a:lumMod val="60000"/>
                    <a:lumOff val="40000"/>
                  </a:schemeClr>
                </a:solidFill>
              </a:rPr>
              <a:t>Heterogamy</a:t>
            </a:r>
            <a:r>
              <a:rPr lang="en-CA" dirty="0">
                <a:solidFill>
                  <a:schemeClr val="accent3">
                    <a:lumMod val="60000"/>
                    <a:lumOff val="40000"/>
                  </a:schemeClr>
                </a:solidFill>
              </a:rPr>
              <a:t>: </a:t>
            </a:r>
            <a:r>
              <a:rPr lang="en-CA" dirty="0"/>
              <a:t>where </a:t>
            </a:r>
            <a:br>
              <a:rPr lang="en-CA" dirty="0"/>
            </a:br>
            <a:r>
              <a:rPr lang="en-CA" dirty="0"/>
              <a:t>both types of gametes </a:t>
            </a:r>
            <a:br>
              <a:rPr lang="en-CA" dirty="0"/>
            </a:br>
            <a:r>
              <a:rPr lang="en-CA" dirty="0"/>
              <a:t>appear different (e.g. </a:t>
            </a:r>
            <a:r>
              <a:rPr lang="en-CA" i="1" dirty="0"/>
              <a:t>Fucus </a:t>
            </a:r>
            <a:r>
              <a:rPr lang="en-CA" dirty="0"/>
              <a:t>with distinct sperm and egg)</a:t>
            </a:r>
          </a:p>
          <a:p>
            <a:endParaRPr lang="en-CA" dirty="0"/>
          </a:p>
          <a:p>
            <a:pPr lvl="1"/>
            <a:endParaRPr lang="en-CA" dirty="0"/>
          </a:p>
        </p:txBody>
      </p:sp>
      <p:pic>
        <p:nvPicPr>
          <p:cNvPr id="7170" name="Picture 2" descr="TUICO that it is not possible to categorise them in ). O Fucus Cladophore,  Careevi algae) (a) ( (bioun (b) (c) Soumes ou Isotope Figure 1.5 Types of  gametes: (a) Isogametes of">
            <a:extLst>
              <a:ext uri="{FF2B5EF4-FFF2-40B4-BE49-F238E27FC236}">
                <a16:creationId xmlns:a16="http://schemas.microsoft.com/office/drawing/2014/main" id="{181600A7-A80A-4E5A-936E-E82F033FF1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8" t="7229" r="4332" b="17940"/>
          <a:stretch/>
        </p:blipFill>
        <p:spPr bwMode="auto">
          <a:xfrm>
            <a:off x="5289384" y="1841032"/>
            <a:ext cx="6458869"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7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4A04-9555-4FCE-9D70-7B7BD2AB904E}"/>
              </a:ext>
            </a:extLst>
          </p:cNvPr>
          <p:cNvSpPr>
            <a:spLocks noGrp="1"/>
          </p:cNvSpPr>
          <p:nvPr>
            <p:ph type="title"/>
          </p:nvPr>
        </p:nvSpPr>
        <p:spPr/>
        <p:txBody>
          <a:bodyPr/>
          <a:lstStyle/>
          <a:p>
            <a:r>
              <a:rPr lang="en-CA" dirty="0"/>
              <a:t>Mosses and Ferns</a:t>
            </a:r>
          </a:p>
        </p:txBody>
      </p:sp>
      <p:sp>
        <p:nvSpPr>
          <p:cNvPr id="3" name="Text Placeholder 2">
            <a:extLst>
              <a:ext uri="{FF2B5EF4-FFF2-40B4-BE49-F238E27FC236}">
                <a16:creationId xmlns:a16="http://schemas.microsoft.com/office/drawing/2014/main" id="{C2C06083-6A14-4BC2-822A-EF7394376642}"/>
              </a:ext>
            </a:extLst>
          </p:cNvPr>
          <p:cNvSpPr>
            <a:spLocks noGrp="1"/>
          </p:cNvSpPr>
          <p:nvPr>
            <p:ph type="body" idx="1"/>
          </p:nvPr>
        </p:nvSpPr>
        <p:spPr/>
        <p:txBody>
          <a:bodyPr/>
          <a:lstStyle/>
          <a:p>
            <a:r>
              <a:rPr lang="en-CA" dirty="0"/>
              <a:t>Chapter 21</a:t>
            </a:r>
          </a:p>
        </p:txBody>
      </p:sp>
    </p:spTree>
    <p:extLst>
      <p:ext uri="{BB962C8B-B14F-4D97-AF65-F5344CB8AC3E}">
        <p14:creationId xmlns:p14="http://schemas.microsoft.com/office/powerpoint/2010/main" val="339964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8ED9-15C1-4BCC-AD2C-02969391F87D}"/>
              </a:ext>
            </a:extLst>
          </p:cNvPr>
          <p:cNvSpPr>
            <a:spLocks noGrp="1"/>
          </p:cNvSpPr>
          <p:nvPr>
            <p:ph type="ctrTitle"/>
          </p:nvPr>
        </p:nvSpPr>
        <p:spPr/>
        <p:txBody>
          <a:bodyPr/>
          <a:lstStyle/>
          <a:p>
            <a:r>
              <a:rPr lang="en-CA" dirty="0"/>
              <a:t>Plants Invade the Land (21-1) </a:t>
            </a:r>
          </a:p>
        </p:txBody>
      </p:sp>
      <p:sp>
        <p:nvSpPr>
          <p:cNvPr id="3" name="Subtitle 2">
            <a:extLst>
              <a:ext uri="{FF2B5EF4-FFF2-40B4-BE49-F238E27FC236}">
                <a16:creationId xmlns:a16="http://schemas.microsoft.com/office/drawing/2014/main" id="{A46ECB2D-794E-4A4E-90D4-F0DB3D8352BF}"/>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367749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0564-1BE8-4875-B295-5DBF5AC96889}"/>
              </a:ext>
            </a:extLst>
          </p:cNvPr>
          <p:cNvSpPr>
            <a:spLocks noGrp="1"/>
          </p:cNvSpPr>
          <p:nvPr>
            <p:ph type="title"/>
          </p:nvPr>
        </p:nvSpPr>
        <p:spPr/>
        <p:txBody>
          <a:bodyPr/>
          <a:lstStyle/>
          <a:p>
            <a:r>
              <a:rPr lang="en-CA" dirty="0"/>
              <a:t>A History Lesson</a:t>
            </a:r>
          </a:p>
        </p:txBody>
      </p:sp>
      <p:pic>
        <p:nvPicPr>
          <p:cNvPr id="9220" name="Picture 4" descr="Kingdom Plantae - Kingdoms of Life">
            <a:extLst>
              <a:ext uri="{FF2B5EF4-FFF2-40B4-BE49-F238E27FC236}">
                <a16:creationId xmlns:a16="http://schemas.microsoft.com/office/drawing/2014/main" id="{815FA65B-44BC-4382-9C7A-501D6EEE8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200" y="1318729"/>
            <a:ext cx="4940087" cy="551156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ingdom Plantae - Orekoya Tree of Life Project">
            <a:extLst>
              <a:ext uri="{FF2B5EF4-FFF2-40B4-BE49-F238E27FC236}">
                <a16:creationId xmlns:a16="http://schemas.microsoft.com/office/drawing/2014/main" id="{4DA76DDC-F624-42AC-A77B-EE5464FFE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471" y="1318729"/>
            <a:ext cx="4687330" cy="55170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59598C27-52C0-4693-A426-5D5876EC15AC}"/>
              </a:ext>
            </a:extLst>
          </p:cNvPr>
          <p:cNvCxnSpPr/>
          <p:nvPr/>
        </p:nvCxnSpPr>
        <p:spPr>
          <a:xfrm>
            <a:off x="10583501" y="5377758"/>
            <a:ext cx="53415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32F2FC-A8BF-47FB-AF67-23F3B9B8AFAF}"/>
              </a:ext>
            </a:extLst>
          </p:cNvPr>
          <p:cNvCxnSpPr>
            <a:cxnSpLocks/>
          </p:cNvCxnSpPr>
          <p:nvPr/>
        </p:nvCxnSpPr>
        <p:spPr>
          <a:xfrm>
            <a:off x="9857714" y="5521104"/>
            <a:ext cx="39986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525CB3-A5D9-43D5-BB2D-07F1CBE96094}"/>
              </a:ext>
            </a:extLst>
          </p:cNvPr>
          <p:cNvCxnSpPr>
            <a:cxnSpLocks/>
          </p:cNvCxnSpPr>
          <p:nvPr/>
        </p:nvCxnSpPr>
        <p:spPr>
          <a:xfrm>
            <a:off x="10717793" y="4740997"/>
            <a:ext cx="39986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944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C195-96A5-4D5C-B065-FA0817F3C9CF}"/>
              </a:ext>
            </a:extLst>
          </p:cNvPr>
          <p:cNvSpPr>
            <a:spLocks noGrp="1"/>
          </p:cNvSpPr>
          <p:nvPr>
            <p:ph type="title"/>
          </p:nvPr>
        </p:nvSpPr>
        <p:spPr/>
        <p:txBody>
          <a:bodyPr>
            <a:normAutofit fontScale="90000"/>
          </a:bodyPr>
          <a:lstStyle/>
          <a:p>
            <a:r>
              <a:rPr lang="en-CA" dirty="0"/>
              <a:t>Demands of Life on Land (</a:t>
            </a:r>
            <a:r>
              <a:rPr lang="en-CA" dirty="0" err="1"/>
              <a:t>pg</a:t>
            </a:r>
            <a:r>
              <a:rPr lang="en-CA" dirty="0"/>
              <a:t> 450-451)</a:t>
            </a:r>
          </a:p>
        </p:txBody>
      </p:sp>
      <p:sp>
        <p:nvSpPr>
          <p:cNvPr id="3" name="Content Placeholder 2">
            <a:extLst>
              <a:ext uri="{FF2B5EF4-FFF2-40B4-BE49-F238E27FC236}">
                <a16:creationId xmlns:a16="http://schemas.microsoft.com/office/drawing/2014/main" id="{9F6222EF-4B23-40B9-93A0-FDD881FA0C95}"/>
              </a:ext>
            </a:extLst>
          </p:cNvPr>
          <p:cNvSpPr>
            <a:spLocks noGrp="1"/>
          </p:cNvSpPr>
          <p:nvPr>
            <p:ph idx="1"/>
          </p:nvPr>
        </p:nvSpPr>
        <p:spPr>
          <a:xfrm>
            <a:off x="540000" y="1549869"/>
            <a:ext cx="4297471" cy="4575052"/>
          </a:xfrm>
        </p:spPr>
        <p:txBody>
          <a:bodyPr>
            <a:normAutofit fontScale="92500" lnSpcReduction="20000"/>
          </a:bodyPr>
          <a:lstStyle/>
          <a:p>
            <a:r>
              <a:rPr lang="en-CA" dirty="0"/>
              <a:t>Avoid dehydration from evaporation</a:t>
            </a:r>
          </a:p>
          <a:p>
            <a:r>
              <a:rPr lang="en-CA" dirty="0"/>
              <a:t>Structural support (expose leaves to sun)</a:t>
            </a:r>
          </a:p>
          <a:p>
            <a:r>
              <a:rPr lang="en-CA" dirty="0"/>
              <a:t>Transport water and nutrients to cells</a:t>
            </a:r>
          </a:p>
          <a:p>
            <a:r>
              <a:rPr lang="en-CA" dirty="0"/>
              <a:t>Reproduction without water to swim in</a:t>
            </a:r>
          </a:p>
          <a:p>
            <a:endParaRPr lang="en-CA" dirty="0"/>
          </a:p>
        </p:txBody>
      </p:sp>
      <p:pic>
        <p:nvPicPr>
          <p:cNvPr id="3074" name="Picture 2" descr="Technical World : ALGAE AS AN ALTERNATIVE FUEL FOR DIESEL">
            <a:extLst>
              <a:ext uri="{FF2B5EF4-FFF2-40B4-BE49-F238E27FC236}">
                <a16:creationId xmlns:a16="http://schemas.microsoft.com/office/drawing/2014/main" id="{8F5528EB-DAEC-7EB1-5E45-26AB70262C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59" t="24625" r="12949" b="6629"/>
          <a:stretch/>
        </p:blipFill>
        <p:spPr bwMode="auto">
          <a:xfrm>
            <a:off x="4952314" y="1549869"/>
            <a:ext cx="6826732" cy="428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04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0564-1BE8-4875-B295-5DBF5AC96889}"/>
              </a:ext>
            </a:extLst>
          </p:cNvPr>
          <p:cNvSpPr>
            <a:spLocks noGrp="1"/>
          </p:cNvSpPr>
          <p:nvPr>
            <p:ph type="title"/>
          </p:nvPr>
        </p:nvSpPr>
        <p:spPr>
          <a:xfrm>
            <a:off x="539998" y="393491"/>
            <a:ext cx="11575801" cy="925238"/>
          </a:xfrm>
        </p:spPr>
        <p:txBody>
          <a:bodyPr>
            <a:normAutofit/>
          </a:bodyPr>
          <a:lstStyle/>
          <a:p>
            <a:r>
              <a:rPr lang="en-CA" dirty="0"/>
              <a:t>A History Lesson (</a:t>
            </a:r>
            <a:r>
              <a:rPr lang="en-CA" dirty="0">
                <a:solidFill>
                  <a:srgbClr val="FFC000"/>
                </a:solidFill>
              </a:rPr>
              <a:t>Testable Dates</a:t>
            </a:r>
            <a:r>
              <a:rPr lang="en-CA" dirty="0"/>
              <a:t>)</a:t>
            </a:r>
          </a:p>
        </p:txBody>
      </p:sp>
      <p:sp>
        <p:nvSpPr>
          <p:cNvPr id="3" name="Content Placeholder 2">
            <a:extLst>
              <a:ext uri="{FF2B5EF4-FFF2-40B4-BE49-F238E27FC236}">
                <a16:creationId xmlns:a16="http://schemas.microsoft.com/office/drawing/2014/main" id="{E548E2A9-05C0-462F-BF78-B646E091A59F}"/>
              </a:ext>
            </a:extLst>
          </p:cNvPr>
          <p:cNvSpPr>
            <a:spLocks noGrp="1"/>
          </p:cNvSpPr>
          <p:nvPr>
            <p:ph idx="1"/>
          </p:nvPr>
        </p:nvSpPr>
        <p:spPr/>
        <p:txBody>
          <a:bodyPr/>
          <a:lstStyle/>
          <a:p>
            <a:r>
              <a:rPr lang="en-CA" dirty="0"/>
              <a:t>Algae are thought to have evolved up to 1 billion years ago</a:t>
            </a:r>
          </a:p>
          <a:p>
            <a:r>
              <a:rPr lang="en-CA" dirty="0" err="1"/>
              <a:t>Approx</a:t>
            </a:r>
            <a:r>
              <a:rPr lang="en-CA" dirty="0"/>
              <a:t> </a:t>
            </a:r>
            <a:r>
              <a:rPr lang="en-CA" dirty="0">
                <a:solidFill>
                  <a:srgbClr val="FFC000"/>
                </a:solidFill>
              </a:rPr>
              <a:t>550 </a:t>
            </a:r>
            <a:r>
              <a:rPr lang="en-CA" dirty="0" err="1">
                <a:solidFill>
                  <a:srgbClr val="FFC000"/>
                </a:solidFill>
              </a:rPr>
              <a:t>mya</a:t>
            </a:r>
            <a:r>
              <a:rPr lang="en-CA" dirty="0"/>
              <a:t>: algae that could live out of water part-time</a:t>
            </a:r>
          </a:p>
          <a:p>
            <a:r>
              <a:rPr lang="en-CA" dirty="0" err="1"/>
              <a:t>Approx</a:t>
            </a:r>
            <a:r>
              <a:rPr lang="en-CA" dirty="0"/>
              <a:t> </a:t>
            </a:r>
            <a:r>
              <a:rPr lang="en-CA" dirty="0">
                <a:solidFill>
                  <a:srgbClr val="FFC000"/>
                </a:solidFill>
              </a:rPr>
              <a:t>450 </a:t>
            </a:r>
            <a:r>
              <a:rPr lang="en-CA" dirty="0" err="1">
                <a:solidFill>
                  <a:srgbClr val="FFC000"/>
                </a:solidFill>
              </a:rPr>
              <a:t>mya</a:t>
            </a:r>
            <a:r>
              <a:rPr lang="en-CA" dirty="0"/>
              <a:t>: land plants split into two groups:</a:t>
            </a:r>
          </a:p>
          <a:p>
            <a:pPr lvl="1"/>
            <a:r>
              <a:rPr lang="en-CA" dirty="0"/>
              <a:t>Bryophyta (mosses, liverworts, hornworts)</a:t>
            </a:r>
          </a:p>
          <a:p>
            <a:pPr lvl="1"/>
            <a:r>
              <a:rPr lang="en-CA" dirty="0" err="1"/>
              <a:t>Tracheophyta</a:t>
            </a:r>
            <a:r>
              <a:rPr lang="en-CA" dirty="0"/>
              <a:t> (ferns, vascular plants)</a:t>
            </a:r>
          </a:p>
        </p:txBody>
      </p:sp>
    </p:spTree>
    <p:extLst>
      <p:ext uri="{BB962C8B-B14F-4D97-AF65-F5344CB8AC3E}">
        <p14:creationId xmlns:p14="http://schemas.microsoft.com/office/powerpoint/2010/main" val="150193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F495-A8E9-5CE1-F025-FF63E2A4123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7F1F429-7045-D65F-4F97-FC47A9C38252}"/>
              </a:ext>
            </a:extLst>
          </p:cNvPr>
          <p:cNvSpPr>
            <a:spLocks noGrp="1"/>
          </p:cNvSpPr>
          <p:nvPr>
            <p:ph idx="1"/>
          </p:nvPr>
        </p:nvSpPr>
        <p:spPr/>
        <p:txBody>
          <a:bodyPr/>
          <a:lstStyle/>
          <a:p>
            <a:endParaRPr lang="en-CA"/>
          </a:p>
        </p:txBody>
      </p:sp>
      <p:pic>
        <p:nvPicPr>
          <p:cNvPr id="6148" name="Picture 4" descr="Phylogeny of the Plantae">
            <a:extLst>
              <a:ext uri="{FF2B5EF4-FFF2-40B4-BE49-F238E27FC236}">
                <a16:creationId xmlns:a16="http://schemas.microsoft.com/office/drawing/2014/main" id="{EE1E8212-FB1F-9A3C-EAA6-AAB9C1158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
            <a:ext cx="9334500" cy="700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6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6B44-0163-4E4C-86F7-7EBF6A4AE903}"/>
              </a:ext>
            </a:extLst>
          </p:cNvPr>
          <p:cNvSpPr>
            <a:spLocks noGrp="1"/>
          </p:cNvSpPr>
          <p:nvPr>
            <p:ph type="ctrTitle"/>
          </p:nvPr>
        </p:nvSpPr>
        <p:spPr/>
        <p:txBody>
          <a:bodyPr>
            <a:normAutofit/>
          </a:bodyPr>
          <a:lstStyle/>
          <a:p>
            <a:r>
              <a:rPr lang="en-CA" dirty="0"/>
              <a:t>Bryophyta </a:t>
            </a:r>
            <a:br>
              <a:rPr lang="en-CA" dirty="0"/>
            </a:br>
            <a:r>
              <a:rPr lang="en-CA" sz="4800" dirty="0"/>
              <a:t>(Mosses, Liverworts, Hornworts) (21-2)</a:t>
            </a:r>
            <a:endParaRPr lang="en-CA" dirty="0"/>
          </a:p>
        </p:txBody>
      </p:sp>
      <p:sp>
        <p:nvSpPr>
          <p:cNvPr id="3" name="Content Placeholder 2">
            <a:extLst>
              <a:ext uri="{FF2B5EF4-FFF2-40B4-BE49-F238E27FC236}">
                <a16:creationId xmlns:a16="http://schemas.microsoft.com/office/drawing/2014/main" id="{97935604-CEB3-4A40-BDE8-95770A16DFC1}"/>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25266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6B44-0163-4E4C-86F7-7EBF6A4AE903}"/>
              </a:ext>
            </a:extLst>
          </p:cNvPr>
          <p:cNvSpPr>
            <a:spLocks noGrp="1"/>
          </p:cNvSpPr>
          <p:nvPr>
            <p:ph type="title"/>
          </p:nvPr>
        </p:nvSpPr>
        <p:spPr/>
        <p:txBody>
          <a:bodyPr>
            <a:normAutofit/>
          </a:bodyPr>
          <a:lstStyle/>
          <a:p>
            <a:r>
              <a:rPr lang="en-CA" dirty="0"/>
              <a:t>Key Characteristics</a:t>
            </a:r>
          </a:p>
        </p:txBody>
      </p:sp>
      <p:sp>
        <p:nvSpPr>
          <p:cNvPr id="3" name="Content Placeholder 2">
            <a:extLst>
              <a:ext uri="{FF2B5EF4-FFF2-40B4-BE49-F238E27FC236}">
                <a16:creationId xmlns:a16="http://schemas.microsoft.com/office/drawing/2014/main" id="{97935604-CEB3-4A40-BDE8-95770A16DFC1}"/>
              </a:ext>
            </a:extLst>
          </p:cNvPr>
          <p:cNvSpPr>
            <a:spLocks noGrp="1"/>
          </p:cNvSpPr>
          <p:nvPr>
            <p:ph idx="1"/>
          </p:nvPr>
        </p:nvSpPr>
        <p:spPr>
          <a:xfrm>
            <a:off x="540000" y="1549869"/>
            <a:ext cx="11101136" cy="5030040"/>
          </a:xfrm>
        </p:spPr>
        <p:txBody>
          <a:bodyPr>
            <a:normAutofit/>
          </a:bodyPr>
          <a:lstStyle/>
          <a:p>
            <a:r>
              <a:rPr lang="en-CA" b="1" dirty="0">
                <a:solidFill>
                  <a:schemeClr val="accent3">
                    <a:lumMod val="60000"/>
                    <a:lumOff val="40000"/>
                  </a:schemeClr>
                </a:solidFill>
              </a:rPr>
              <a:t>Alternation of generations: </a:t>
            </a:r>
            <a:r>
              <a:rPr lang="en-CA" dirty="0"/>
              <a:t>gametophyte is dominant*</a:t>
            </a:r>
            <a:endParaRPr lang="en-CA" sz="2400" dirty="0"/>
          </a:p>
          <a:p>
            <a:r>
              <a:rPr lang="en-CA" dirty="0"/>
              <a:t>Live only in wet or moist areas (swamps, marshes, rainforests, near streams)</a:t>
            </a:r>
          </a:p>
          <a:p>
            <a:r>
              <a:rPr lang="en-CA" b="1" dirty="0">
                <a:solidFill>
                  <a:schemeClr val="accent3">
                    <a:lumMod val="60000"/>
                    <a:lumOff val="40000"/>
                  </a:schemeClr>
                </a:solidFill>
              </a:rPr>
              <a:t>Monoecious:</a:t>
            </a:r>
            <a:r>
              <a:rPr lang="en-CA" dirty="0"/>
              <a:t> a single individual produces both male and female gametes</a:t>
            </a:r>
            <a:endParaRPr lang="en-CA" sz="2000" dirty="0"/>
          </a:p>
          <a:p>
            <a:pPr marL="0" indent="0">
              <a:buNone/>
            </a:pPr>
            <a:endParaRPr lang="en-CA" sz="1900" dirty="0"/>
          </a:p>
          <a:p>
            <a:pPr marL="0" indent="0">
              <a:buNone/>
            </a:pPr>
            <a:r>
              <a:rPr lang="en-CA" sz="1900" dirty="0"/>
              <a:t>*This distinguishes Bryophytes from Tracheophytes, where the sporophyte generation is dominant.</a:t>
            </a:r>
          </a:p>
        </p:txBody>
      </p:sp>
    </p:spTree>
    <p:extLst>
      <p:ext uri="{BB962C8B-B14F-4D97-AF65-F5344CB8AC3E}">
        <p14:creationId xmlns:p14="http://schemas.microsoft.com/office/powerpoint/2010/main" val="372157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6B44-0163-4E4C-86F7-7EBF6A4AE903}"/>
              </a:ext>
            </a:extLst>
          </p:cNvPr>
          <p:cNvSpPr>
            <a:spLocks noGrp="1"/>
          </p:cNvSpPr>
          <p:nvPr>
            <p:ph type="title"/>
          </p:nvPr>
        </p:nvSpPr>
        <p:spPr/>
        <p:txBody>
          <a:bodyPr>
            <a:normAutofit/>
          </a:bodyPr>
          <a:lstStyle/>
          <a:p>
            <a:r>
              <a:rPr lang="en-CA" dirty="0"/>
              <a:t>Key Characteristics (Cont.)</a:t>
            </a:r>
          </a:p>
        </p:txBody>
      </p:sp>
      <p:sp>
        <p:nvSpPr>
          <p:cNvPr id="3" name="Content Placeholder 2">
            <a:extLst>
              <a:ext uri="{FF2B5EF4-FFF2-40B4-BE49-F238E27FC236}">
                <a16:creationId xmlns:a16="http://schemas.microsoft.com/office/drawing/2014/main" id="{97935604-CEB3-4A40-BDE8-95770A16DFC1}"/>
              </a:ext>
            </a:extLst>
          </p:cNvPr>
          <p:cNvSpPr>
            <a:spLocks noGrp="1"/>
          </p:cNvSpPr>
          <p:nvPr>
            <p:ph idx="1"/>
          </p:nvPr>
        </p:nvSpPr>
        <p:spPr/>
        <p:txBody>
          <a:bodyPr>
            <a:normAutofit/>
          </a:bodyPr>
          <a:lstStyle/>
          <a:p>
            <a:r>
              <a:rPr lang="en-CA" dirty="0"/>
              <a:t>No vascular system: rely on osmosis and capillary action; bryophytes are </a:t>
            </a:r>
            <a:r>
              <a:rPr lang="en-CA" b="1" i="1" dirty="0"/>
              <a:t>small</a:t>
            </a:r>
          </a:p>
          <a:p>
            <a:r>
              <a:rPr lang="en-CA" dirty="0"/>
              <a:t>No protective surface covering to prevent evaporation</a:t>
            </a:r>
          </a:p>
          <a:p>
            <a:r>
              <a:rPr lang="en-CA" dirty="0"/>
              <a:t>Bryophytes require water for sexual reproduction (sperm have flagella and need to swim to eggs)</a:t>
            </a:r>
          </a:p>
        </p:txBody>
      </p:sp>
    </p:spTree>
    <p:extLst>
      <p:ext uri="{BB962C8B-B14F-4D97-AF65-F5344CB8AC3E}">
        <p14:creationId xmlns:p14="http://schemas.microsoft.com/office/powerpoint/2010/main" val="411192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DFDD-790F-45E5-81B5-4425A486BF49}"/>
              </a:ext>
            </a:extLst>
          </p:cNvPr>
          <p:cNvSpPr>
            <a:spLocks noGrp="1"/>
          </p:cNvSpPr>
          <p:nvPr>
            <p:ph type="title"/>
          </p:nvPr>
        </p:nvSpPr>
        <p:spPr/>
        <p:txBody>
          <a:bodyPr/>
          <a:lstStyle/>
          <a:p>
            <a:r>
              <a:rPr lang="en-CA" dirty="0"/>
              <a:t>Mosses</a:t>
            </a:r>
          </a:p>
        </p:txBody>
      </p:sp>
      <p:sp>
        <p:nvSpPr>
          <p:cNvPr id="3" name="Content Placeholder 2">
            <a:extLst>
              <a:ext uri="{FF2B5EF4-FFF2-40B4-BE49-F238E27FC236}">
                <a16:creationId xmlns:a16="http://schemas.microsoft.com/office/drawing/2014/main" id="{72124593-76F1-4CEB-BD5C-1E1F3D992617}"/>
              </a:ext>
            </a:extLst>
          </p:cNvPr>
          <p:cNvSpPr>
            <a:spLocks noGrp="1"/>
          </p:cNvSpPr>
          <p:nvPr>
            <p:ph idx="1"/>
          </p:nvPr>
        </p:nvSpPr>
        <p:spPr/>
        <p:txBody>
          <a:bodyPr/>
          <a:lstStyle/>
          <a:p>
            <a:endParaRPr lang="en-CA" dirty="0"/>
          </a:p>
        </p:txBody>
      </p:sp>
      <p:sp>
        <p:nvSpPr>
          <p:cNvPr id="4" name="TextBox 3">
            <a:extLst>
              <a:ext uri="{FF2B5EF4-FFF2-40B4-BE49-F238E27FC236}">
                <a16:creationId xmlns:a16="http://schemas.microsoft.com/office/drawing/2014/main" id="{D82F7987-A457-498E-8CF9-9DB6E7549695}"/>
              </a:ext>
            </a:extLst>
          </p:cNvPr>
          <p:cNvSpPr txBox="1"/>
          <p:nvPr/>
        </p:nvSpPr>
        <p:spPr>
          <a:xfrm>
            <a:off x="539999" y="6391373"/>
            <a:ext cx="10706178" cy="369332"/>
          </a:xfrm>
          <a:prstGeom prst="rect">
            <a:avLst/>
          </a:prstGeom>
          <a:noFill/>
        </p:spPr>
        <p:txBody>
          <a:bodyPr wrap="square" rtlCol="0">
            <a:spAutoFit/>
          </a:bodyPr>
          <a:lstStyle/>
          <a:p>
            <a:r>
              <a:rPr lang="en-CA" dirty="0"/>
              <a:t>Note: textbook compares mosses, liverworts, hornworts. You are not required to know the differences. </a:t>
            </a:r>
          </a:p>
        </p:txBody>
      </p:sp>
      <p:pic>
        <p:nvPicPr>
          <p:cNvPr id="12292" name="Picture 4" descr="Living in the Land of Mosses | Pacific Northwest Pest Management Handbooks">
            <a:extLst>
              <a:ext uri="{FF2B5EF4-FFF2-40B4-BE49-F238E27FC236}">
                <a16:creationId xmlns:a16="http://schemas.microsoft.com/office/drawing/2014/main" id="{A41BECCB-78E8-4747-AEB2-2623F0A5A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524" y="1399892"/>
            <a:ext cx="7365476" cy="491031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What&amp;#39;s behind Japan&amp;#39;s moss obsession?">
            <a:extLst>
              <a:ext uri="{FF2B5EF4-FFF2-40B4-BE49-F238E27FC236}">
                <a16:creationId xmlns:a16="http://schemas.microsoft.com/office/drawing/2014/main" id="{5B1F8104-063F-4694-8760-59D21684F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99892"/>
            <a:ext cx="4879328" cy="487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421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Dan Tallman&amp;#39;s Bird Blog: Common Liverwort">
            <a:extLst>
              <a:ext uri="{FF2B5EF4-FFF2-40B4-BE49-F238E27FC236}">
                <a16:creationId xmlns:a16="http://schemas.microsoft.com/office/drawing/2014/main" id="{C5E66F5A-A17F-4452-A16E-4F7DD69257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312" b="4655"/>
          <a:stretch/>
        </p:blipFill>
        <p:spPr bwMode="auto">
          <a:xfrm>
            <a:off x="4605125" y="4007492"/>
            <a:ext cx="7319321" cy="25937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C3DFDD-790F-45E5-81B5-4425A486BF49}"/>
              </a:ext>
            </a:extLst>
          </p:cNvPr>
          <p:cNvSpPr>
            <a:spLocks noGrp="1"/>
          </p:cNvSpPr>
          <p:nvPr>
            <p:ph type="title"/>
          </p:nvPr>
        </p:nvSpPr>
        <p:spPr/>
        <p:txBody>
          <a:bodyPr/>
          <a:lstStyle/>
          <a:p>
            <a:r>
              <a:rPr lang="en-CA" dirty="0"/>
              <a:t>Liverworts</a:t>
            </a:r>
          </a:p>
        </p:txBody>
      </p:sp>
      <p:pic>
        <p:nvPicPr>
          <p:cNvPr id="13316" name="Picture 4" descr="Liverwort, Marchantia - Stock Image - B400/0053 - Science Photo Library">
            <a:extLst>
              <a:ext uri="{FF2B5EF4-FFF2-40B4-BE49-F238E27FC236}">
                <a16:creationId xmlns:a16="http://schemas.microsoft.com/office/drawing/2014/main" id="{33274627-DC71-42F2-9F42-6C39D1489E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463" b="15502"/>
          <a:stretch/>
        </p:blipFill>
        <p:spPr bwMode="auto">
          <a:xfrm>
            <a:off x="267554" y="1335547"/>
            <a:ext cx="4106483" cy="526571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Liverworts (Plant): Definition, Life Cycle, History | Biology Dictionary">
            <a:extLst>
              <a:ext uri="{FF2B5EF4-FFF2-40B4-BE49-F238E27FC236}">
                <a16:creationId xmlns:a16="http://schemas.microsoft.com/office/drawing/2014/main" id="{4DAA1391-DC05-4BE3-85AA-22A4693250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572" b="3870"/>
          <a:stretch/>
        </p:blipFill>
        <p:spPr bwMode="auto">
          <a:xfrm>
            <a:off x="4615991" y="256742"/>
            <a:ext cx="7308455" cy="353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60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DFDD-790F-45E5-81B5-4425A486BF49}"/>
              </a:ext>
            </a:extLst>
          </p:cNvPr>
          <p:cNvSpPr>
            <a:spLocks noGrp="1"/>
          </p:cNvSpPr>
          <p:nvPr>
            <p:ph type="title"/>
          </p:nvPr>
        </p:nvSpPr>
        <p:spPr/>
        <p:txBody>
          <a:bodyPr/>
          <a:lstStyle/>
          <a:p>
            <a:r>
              <a:rPr lang="en-CA" dirty="0"/>
              <a:t>Hornworts</a:t>
            </a:r>
          </a:p>
        </p:txBody>
      </p:sp>
      <p:pic>
        <p:nvPicPr>
          <p:cNvPr id="14338" name="Picture 2" descr="Hornwort - Wikipedia">
            <a:extLst>
              <a:ext uri="{FF2B5EF4-FFF2-40B4-BE49-F238E27FC236}">
                <a16:creationId xmlns:a16="http://schemas.microsoft.com/office/drawing/2014/main" id="{CF320C9B-2CDA-417A-96C6-B4C5F0C1F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58" y="1450710"/>
            <a:ext cx="5713642" cy="501379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ornworts, ANTHOCEROS PUNCTATUS">
            <a:extLst>
              <a:ext uri="{FF2B5EF4-FFF2-40B4-BE49-F238E27FC236}">
                <a16:creationId xmlns:a16="http://schemas.microsoft.com/office/drawing/2014/main" id="{9B3DDE26-D2D6-49A4-8FE7-568104EDA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251" y="1450709"/>
            <a:ext cx="5629113" cy="504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49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8035A-0648-48B1-9238-68D335AFA4A2}"/>
              </a:ext>
            </a:extLst>
          </p:cNvPr>
          <p:cNvSpPr>
            <a:spLocks noGrp="1"/>
          </p:cNvSpPr>
          <p:nvPr>
            <p:ph type="title"/>
          </p:nvPr>
        </p:nvSpPr>
        <p:spPr/>
        <p:txBody>
          <a:bodyPr/>
          <a:lstStyle/>
          <a:p>
            <a:r>
              <a:rPr lang="en-CA" dirty="0"/>
              <a:t>Bryophyte Anatomy</a:t>
            </a:r>
          </a:p>
        </p:txBody>
      </p:sp>
      <p:sp>
        <p:nvSpPr>
          <p:cNvPr id="3" name="Content Placeholder 2">
            <a:extLst>
              <a:ext uri="{FF2B5EF4-FFF2-40B4-BE49-F238E27FC236}">
                <a16:creationId xmlns:a16="http://schemas.microsoft.com/office/drawing/2014/main" id="{9088C0FA-1171-4FF2-B277-177462E44495}"/>
              </a:ext>
            </a:extLst>
          </p:cNvPr>
          <p:cNvSpPr>
            <a:spLocks noGrp="1"/>
          </p:cNvSpPr>
          <p:nvPr>
            <p:ph idx="1"/>
          </p:nvPr>
        </p:nvSpPr>
        <p:spPr>
          <a:xfrm>
            <a:off x="540000" y="1549868"/>
            <a:ext cx="7156200" cy="5041431"/>
          </a:xfrm>
        </p:spPr>
        <p:txBody>
          <a:bodyPr>
            <a:normAutofit fontScale="92500" lnSpcReduction="10000"/>
          </a:bodyPr>
          <a:lstStyle/>
          <a:p>
            <a:r>
              <a:rPr lang="en-CA" sz="3500" dirty="0"/>
              <a:t>Small: only a few cm tall</a:t>
            </a:r>
          </a:p>
          <a:p>
            <a:r>
              <a:rPr lang="en-CA" sz="3500" dirty="0"/>
              <a:t>Thin upright ‘stem’ with ‘leaves’*</a:t>
            </a:r>
          </a:p>
          <a:p>
            <a:r>
              <a:rPr lang="en-CA" sz="3500" b="1" dirty="0">
                <a:solidFill>
                  <a:schemeClr val="accent3">
                    <a:lumMod val="60000"/>
                    <a:lumOff val="40000"/>
                  </a:schemeClr>
                </a:solidFill>
              </a:rPr>
              <a:t>Rhizoids</a:t>
            </a:r>
            <a:r>
              <a:rPr lang="en-CA" sz="3500" dirty="0">
                <a:solidFill>
                  <a:schemeClr val="accent3">
                    <a:lumMod val="60000"/>
                    <a:lumOff val="40000"/>
                  </a:schemeClr>
                </a:solidFill>
              </a:rPr>
              <a:t>: </a:t>
            </a:r>
            <a:r>
              <a:rPr lang="en-CA" sz="3500" dirty="0"/>
              <a:t>anchor bryophyte to ground**</a:t>
            </a:r>
          </a:p>
          <a:p>
            <a:pPr marL="0" indent="0">
              <a:buNone/>
            </a:pPr>
            <a:endParaRPr lang="en-CA" b="1" dirty="0"/>
          </a:p>
          <a:p>
            <a:pPr marL="0" indent="0">
              <a:buNone/>
            </a:pPr>
            <a:r>
              <a:rPr lang="en-CA" sz="2400" dirty="0"/>
              <a:t>* Not true leaves because lacking vascular tissue</a:t>
            </a:r>
          </a:p>
          <a:p>
            <a:pPr marL="0" indent="0">
              <a:buNone/>
            </a:pPr>
            <a:r>
              <a:rPr lang="en-CA" sz="2400" dirty="0"/>
              <a:t>** Rhizoids are not considered roots because they do not play a role in absorption and transport of water and minerals</a:t>
            </a:r>
            <a:endParaRPr lang="en-CA" sz="2400" b="1" dirty="0"/>
          </a:p>
        </p:txBody>
      </p:sp>
      <p:pic>
        <p:nvPicPr>
          <p:cNvPr id="10248" name="Picture 8" descr="Moss Life Cycle. Diagram of Life Cycle of Common Haircap Moss Polytrichum  Commune Stock Vector - Illustration of root, polytrichum: 120195731">
            <a:extLst>
              <a:ext uri="{FF2B5EF4-FFF2-40B4-BE49-F238E27FC236}">
                <a16:creationId xmlns:a16="http://schemas.microsoft.com/office/drawing/2014/main" id="{A5D934CC-95E7-4946-A8D6-600CFCA69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753" y="1318729"/>
            <a:ext cx="3592247" cy="484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8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3215-0BC3-46C4-A968-A6DD08A8343F}"/>
              </a:ext>
            </a:extLst>
          </p:cNvPr>
          <p:cNvSpPr>
            <a:spLocks noGrp="1"/>
          </p:cNvSpPr>
          <p:nvPr>
            <p:ph type="title"/>
          </p:nvPr>
        </p:nvSpPr>
        <p:spPr/>
        <p:txBody>
          <a:bodyPr/>
          <a:lstStyle/>
          <a:p>
            <a:r>
              <a:rPr lang="en-CA" dirty="0"/>
              <a:t>Bryophyte Life Cycle</a:t>
            </a:r>
          </a:p>
        </p:txBody>
      </p:sp>
      <p:sp>
        <p:nvSpPr>
          <p:cNvPr id="3" name="Content Placeholder 2">
            <a:extLst>
              <a:ext uri="{FF2B5EF4-FFF2-40B4-BE49-F238E27FC236}">
                <a16:creationId xmlns:a16="http://schemas.microsoft.com/office/drawing/2014/main" id="{4BB5F35D-0C69-4EEE-93D5-E82F1B740761}"/>
              </a:ext>
            </a:extLst>
          </p:cNvPr>
          <p:cNvSpPr>
            <a:spLocks noGrp="1"/>
          </p:cNvSpPr>
          <p:nvPr>
            <p:ph idx="1"/>
          </p:nvPr>
        </p:nvSpPr>
        <p:spPr>
          <a:xfrm>
            <a:off x="539999" y="1549868"/>
            <a:ext cx="6841875" cy="4936233"/>
          </a:xfrm>
        </p:spPr>
        <p:txBody>
          <a:bodyPr>
            <a:normAutofit/>
          </a:bodyPr>
          <a:lstStyle/>
          <a:p>
            <a:r>
              <a:rPr lang="en-CA" dirty="0"/>
              <a:t>Haploid </a:t>
            </a:r>
            <a:r>
              <a:rPr lang="en-CA" b="1" dirty="0">
                <a:solidFill>
                  <a:schemeClr val="accent3">
                    <a:lumMod val="60000"/>
                    <a:lumOff val="40000"/>
                  </a:schemeClr>
                </a:solidFill>
              </a:rPr>
              <a:t>gametophyte</a:t>
            </a:r>
            <a:r>
              <a:rPr lang="en-CA" dirty="0"/>
              <a:t> – dominant form</a:t>
            </a:r>
          </a:p>
          <a:p>
            <a:pPr lvl="1"/>
            <a:r>
              <a:rPr lang="en-CA" b="1" dirty="0">
                <a:solidFill>
                  <a:schemeClr val="accent3">
                    <a:lumMod val="60000"/>
                    <a:lumOff val="40000"/>
                  </a:schemeClr>
                </a:solidFill>
              </a:rPr>
              <a:t>Antheridium</a:t>
            </a:r>
            <a:r>
              <a:rPr lang="en-CA" dirty="0"/>
              <a:t> (pl. antheridia): male gametophyte, produces sperm</a:t>
            </a:r>
          </a:p>
          <a:p>
            <a:pPr lvl="1"/>
            <a:r>
              <a:rPr lang="en-CA" b="1" dirty="0">
                <a:solidFill>
                  <a:schemeClr val="accent3">
                    <a:lumMod val="60000"/>
                    <a:lumOff val="40000"/>
                  </a:schemeClr>
                </a:solidFill>
              </a:rPr>
              <a:t>Archegonium</a:t>
            </a:r>
            <a:r>
              <a:rPr lang="en-CA" dirty="0"/>
              <a:t> (pl. archegonia): female gametophyte, produces eggs</a:t>
            </a:r>
          </a:p>
          <a:p>
            <a:r>
              <a:rPr lang="en-CA" dirty="0"/>
              <a:t>Reminder: water is </a:t>
            </a:r>
            <a:r>
              <a:rPr lang="en-CA" b="1" i="1" dirty="0"/>
              <a:t>required</a:t>
            </a:r>
            <a:r>
              <a:rPr lang="en-CA" dirty="0"/>
              <a:t> for sexual reproduction in bryophytes. </a:t>
            </a:r>
          </a:p>
        </p:txBody>
      </p:sp>
      <p:pic>
        <p:nvPicPr>
          <p:cNvPr id="2050" name="Picture 2">
            <a:extLst>
              <a:ext uri="{FF2B5EF4-FFF2-40B4-BE49-F238E27FC236}">
                <a16:creationId xmlns:a16="http://schemas.microsoft.com/office/drawing/2014/main" id="{F0920F7B-39A9-469C-C6B3-CEFAB4E03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19" y="371898"/>
            <a:ext cx="4284406" cy="611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42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9A73C-30F2-D55A-B5E2-C00CE8B2DA77}"/>
              </a:ext>
            </a:extLst>
          </p:cNvPr>
          <p:cNvSpPr>
            <a:spLocks noGrp="1"/>
          </p:cNvSpPr>
          <p:nvPr>
            <p:ph type="title"/>
          </p:nvPr>
        </p:nvSpPr>
        <p:spPr/>
        <p:txBody>
          <a:bodyPr/>
          <a:lstStyle/>
          <a:p>
            <a:r>
              <a:rPr lang="en-CA" dirty="0"/>
              <a:t>Bryophyte Life Cycle</a:t>
            </a:r>
          </a:p>
        </p:txBody>
      </p:sp>
      <p:sp>
        <p:nvSpPr>
          <p:cNvPr id="3" name="Content Placeholder 2">
            <a:extLst>
              <a:ext uri="{FF2B5EF4-FFF2-40B4-BE49-F238E27FC236}">
                <a16:creationId xmlns:a16="http://schemas.microsoft.com/office/drawing/2014/main" id="{4DB99B79-2D49-ABC6-A513-4AB85AEC2143}"/>
              </a:ext>
            </a:extLst>
          </p:cNvPr>
          <p:cNvSpPr>
            <a:spLocks noGrp="1"/>
          </p:cNvSpPr>
          <p:nvPr>
            <p:ph idx="1"/>
          </p:nvPr>
        </p:nvSpPr>
        <p:spPr/>
        <p:txBody>
          <a:bodyPr/>
          <a:lstStyle/>
          <a:p>
            <a:endParaRPr lang="en-CA"/>
          </a:p>
        </p:txBody>
      </p:sp>
      <p:pic>
        <p:nvPicPr>
          <p:cNvPr id="5122" name="Picture 2" descr="Bryophytes">
            <a:extLst>
              <a:ext uri="{FF2B5EF4-FFF2-40B4-BE49-F238E27FC236}">
                <a16:creationId xmlns:a16="http://schemas.microsoft.com/office/drawing/2014/main" id="{391D94EE-7AC8-35E1-C91E-B3FF264ED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55" y="1827777"/>
            <a:ext cx="5181964" cy="37014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ading: Seedless Plants - Biology LibreTexts">
            <a:extLst>
              <a:ext uri="{FF2B5EF4-FFF2-40B4-BE49-F238E27FC236}">
                <a16:creationId xmlns:a16="http://schemas.microsoft.com/office/drawing/2014/main" id="{CB0B3F40-E936-45A7-7307-89859FFF9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4953" y="1414336"/>
            <a:ext cx="6050317" cy="452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87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9A73C-30F2-D55A-B5E2-C00CE8B2DA77}"/>
              </a:ext>
            </a:extLst>
          </p:cNvPr>
          <p:cNvSpPr>
            <a:spLocks noGrp="1"/>
          </p:cNvSpPr>
          <p:nvPr>
            <p:ph type="title"/>
          </p:nvPr>
        </p:nvSpPr>
        <p:spPr/>
        <p:txBody>
          <a:bodyPr/>
          <a:lstStyle/>
          <a:p>
            <a:r>
              <a:rPr lang="en-CA" dirty="0"/>
              <a:t>Bryophyte Life Cycle</a:t>
            </a:r>
          </a:p>
        </p:txBody>
      </p:sp>
      <p:sp>
        <p:nvSpPr>
          <p:cNvPr id="3" name="Content Placeholder 2">
            <a:extLst>
              <a:ext uri="{FF2B5EF4-FFF2-40B4-BE49-F238E27FC236}">
                <a16:creationId xmlns:a16="http://schemas.microsoft.com/office/drawing/2014/main" id="{4DB99B79-2D49-ABC6-A513-4AB85AEC2143}"/>
              </a:ext>
            </a:extLst>
          </p:cNvPr>
          <p:cNvSpPr>
            <a:spLocks noGrp="1"/>
          </p:cNvSpPr>
          <p:nvPr>
            <p:ph idx="1"/>
          </p:nvPr>
        </p:nvSpPr>
        <p:spPr/>
        <p:txBody>
          <a:bodyPr/>
          <a:lstStyle/>
          <a:p>
            <a:endParaRPr lang="en-CA"/>
          </a:p>
        </p:txBody>
      </p:sp>
      <p:pic>
        <p:nvPicPr>
          <p:cNvPr id="5124" name="Picture 4" descr="Bio 2 lab Exam 1 slides SK Flashcards | Quizlet">
            <a:extLst>
              <a:ext uri="{FF2B5EF4-FFF2-40B4-BE49-F238E27FC236}">
                <a16:creationId xmlns:a16="http://schemas.microsoft.com/office/drawing/2014/main" id="{9296A072-181C-BFFC-E4A2-EBDECBF26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30" y="1552023"/>
            <a:ext cx="5549179" cy="471680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Longitudinal section through the apex of a male gametophyte of Mnium moss  showing detail of antheridia with forming sperm - UWDC - UW-Madison  Libraries">
            <a:extLst>
              <a:ext uri="{FF2B5EF4-FFF2-40B4-BE49-F238E27FC236}">
                <a16:creationId xmlns:a16="http://schemas.microsoft.com/office/drawing/2014/main" id="{97A2541F-EE84-3940-E691-DB24BC592F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65"/>
          <a:stretch/>
        </p:blipFill>
        <p:spPr bwMode="auto">
          <a:xfrm>
            <a:off x="6012072" y="1549869"/>
            <a:ext cx="5933298" cy="471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7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1D816-7FE4-4892-B878-D64478F32E2F}"/>
              </a:ext>
            </a:extLst>
          </p:cNvPr>
          <p:cNvSpPr>
            <a:spLocks noGrp="1"/>
          </p:cNvSpPr>
          <p:nvPr>
            <p:ph type="ctrTitle"/>
          </p:nvPr>
        </p:nvSpPr>
        <p:spPr/>
        <p:txBody>
          <a:bodyPr/>
          <a:lstStyle/>
          <a:p>
            <a:r>
              <a:rPr lang="en-CA" dirty="0"/>
              <a:t>Reproduction in Algae (20-3)</a:t>
            </a:r>
          </a:p>
        </p:txBody>
      </p:sp>
      <p:sp>
        <p:nvSpPr>
          <p:cNvPr id="6" name="Subtitle 5">
            <a:extLst>
              <a:ext uri="{FF2B5EF4-FFF2-40B4-BE49-F238E27FC236}">
                <a16:creationId xmlns:a16="http://schemas.microsoft.com/office/drawing/2014/main" id="{AFFF0B93-013C-46AC-910D-90FCE57B6F65}"/>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529122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3215-0BC3-46C4-A968-A6DD08A8343F}"/>
              </a:ext>
            </a:extLst>
          </p:cNvPr>
          <p:cNvSpPr>
            <a:spLocks noGrp="1"/>
          </p:cNvSpPr>
          <p:nvPr>
            <p:ph type="title"/>
          </p:nvPr>
        </p:nvSpPr>
        <p:spPr/>
        <p:txBody>
          <a:bodyPr/>
          <a:lstStyle/>
          <a:p>
            <a:r>
              <a:rPr lang="en-CA" dirty="0"/>
              <a:t>Bryophyte Life Cycle</a:t>
            </a:r>
          </a:p>
        </p:txBody>
      </p:sp>
      <p:sp>
        <p:nvSpPr>
          <p:cNvPr id="3" name="Content Placeholder 2">
            <a:extLst>
              <a:ext uri="{FF2B5EF4-FFF2-40B4-BE49-F238E27FC236}">
                <a16:creationId xmlns:a16="http://schemas.microsoft.com/office/drawing/2014/main" id="{4BB5F35D-0C69-4EEE-93D5-E82F1B740761}"/>
              </a:ext>
            </a:extLst>
          </p:cNvPr>
          <p:cNvSpPr>
            <a:spLocks noGrp="1"/>
          </p:cNvSpPr>
          <p:nvPr>
            <p:ph idx="1"/>
          </p:nvPr>
        </p:nvSpPr>
        <p:spPr>
          <a:xfrm>
            <a:off x="539999" y="1549868"/>
            <a:ext cx="6841875" cy="4936233"/>
          </a:xfrm>
        </p:spPr>
        <p:txBody>
          <a:bodyPr>
            <a:normAutofit lnSpcReduction="10000"/>
          </a:bodyPr>
          <a:lstStyle/>
          <a:p>
            <a:r>
              <a:rPr lang="en-CA" dirty="0"/>
              <a:t>After fertilization and germination, diploid </a:t>
            </a:r>
            <a:r>
              <a:rPr lang="en-CA" b="1" dirty="0">
                <a:solidFill>
                  <a:schemeClr val="accent3">
                    <a:lumMod val="60000"/>
                    <a:lumOff val="40000"/>
                  </a:schemeClr>
                </a:solidFill>
              </a:rPr>
              <a:t>sporophyte </a:t>
            </a:r>
            <a:r>
              <a:rPr lang="en-CA" dirty="0"/>
              <a:t>forms:</a:t>
            </a:r>
          </a:p>
          <a:p>
            <a:pPr lvl="1"/>
            <a:r>
              <a:rPr lang="en-CA" dirty="0"/>
              <a:t>Supplied with water and nutrients from gametophyte</a:t>
            </a:r>
          </a:p>
          <a:p>
            <a:pPr lvl="1"/>
            <a:r>
              <a:rPr lang="en-CA" dirty="0"/>
              <a:t>Capsule contains spores; stalk connects it to gametophyte</a:t>
            </a:r>
          </a:p>
          <a:p>
            <a:pPr lvl="1"/>
            <a:r>
              <a:rPr lang="en-CA" dirty="0"/>
              <a:t>Forms spores asexually that are carried off by water and wind to form a new gametophyte</a:t>
            </a:r>
          </a:p>
          <a:p>
            <a:endParaRPr lang="en-CA" dirty="0"/>
          </a:p>
        </p:txBody>
      </p:sp>
      <p:pic>
        <p:nvPicPr>
          <p:cNvPr id="2050" name="Picture 2">
            <a:extLst>
              <a:ext uri="{FF2B5EF4-FFF2-40B4-BE49-F238E27FC236}">
                <a16:creationId xmlns:a16="http://schemas.microsoft.com/office/drawing/2014/main" id="{F0920F7B-39A9-469C-C6B3-CEFAB4E03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19" y="371898"/>
            <a:ext cx="4284406" cy="611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9A73C-30F2-D55A-B5E2-C00CE8B2DA77}"/>
              </a:ext>
            </a:extLst>
          </p:cNvPr>
          <p:cNvSpPr>
            <a:spLocks noGrp="1"/>
          </p:cNvSpPr>
          <p:nvPr>
            <p:ph type="title"/>
          </p:nvPr>
        </p:nvSpPr>
        <p:spPr/>
        <p:txBody>
          <a:bodyPr/>
          <a:lstStyle/>
          <a:p>
            <a:r>
              <a:rPr lang="en-CA" dirty="0"/>
              <a:t>Bryophyte Life Cycle</a:t>
            </a:r>
          </a:p>
        </p:txBody>
      </p:sp>
      <p:sp>
        <p:nvSpPr>
          <p:cNvPr id="3" name="Content Placeholder 2">
            <a:extLst>
              <a:ext uri="{FF2B5EF4-FFF2-40B4-BE49-F238E27FC236}">
                <a16:creationId xmlns:a16="http://schemas.microsoft.com/office/drawing/2014/main" id="{4DB99B79-2D49-ABC6-A513-4AB85AEC2143}"/>
              </a:ext>
            </a:extLst>
          </p:cNvPr>
          <p:cNvSpPr>
            <a:spLocks noGrp="1"/>
          </p:cNvSpPr>
          <p:nvPr>
            <p:ph idx="1"/>
          </p:nvPr>
        </p:nvSpPr>
        <p:spPr/>
        <p:txBody>
          <a:bodyPr/>
          <a:lstStyle/>
          <a:p>
            <a:endParaRPr lang="en-CA"/>
          </a:p>
        </p:txBody>
      </p:sp>
      <p:pic>
        <p:nvPicPr>
          <p:cNvPr id="5126" name="Picture 6" descr="K: Charophyta/Div:Coleochaetales. Alternation of Generations. - ppt download">
            <a:extLst>
              <a:ext uri="{FF2B5EF4-FFF2-40B4-BE49-F238E27FC236}">
                <a16:creationId xmlns:a16="http://schemas.microsoft.com/office/drawing/2014/main" id="{2230DDAE-632E-79DB-C72C-5F7E7A411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47" y="1549869"/>
            <a:ext cx="7045804" cy="528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746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3215-0BC3-46C4-A968-A6DD08A8343F}"/>
              </a:ext>
            </a:extLst>
          </p:cNvPr>
          <p:cNvSpPr>
            <a:spLocks noGrp="1"/>
          </p:cNvSpPr>
          <p:nvPr>
            <p:ph type="title"/>
          </p:nvPr>
        </p:nvSpPr>
        <p:spPr/>
        <p:txBody>
          <a:bodyPr/>
          <a:lstStyle/>
          <a:p>
            <a:r>
              <a:rPr lang="en-CA" dirty="0"/>
              <a:t>Bryophyte Fun Facts</a:t>
            </a:r>
          </a:p>
        </p:txBody>
      </p:sp>
      <p:sp>
        <p:nvSpPr>
          <p:cNvPr id="3" name="Content Placeholder 2">
            <a:extLst>
              <a:ext uri="{FF2B5EF4-FFF2-40B4-BE49-F238E27FC236}">
                <a16:creationId xmlns:a16="http://schemas.microsoft.com/office/drawing/2014/main" id="{4BB5F35D-0C69-4EEE-93D5-E82F1B740761}"/>
              </a:ext>
            </a:extLst>
          </p:cNvPr>
          <p:cNvSpPr>
            <a:spLocks noGrp="1"/>
          </p:cNvSpPr>
          <p:nvPr>
            <p:ph idx="1"/>
          </p:nvPr>
        </p:nvSpPr>
        <p:spPr>
          <a:xfrm>
            <a:off x="540000" y="1549869"/>
            <a:ext cx="6171885" cy="4575052"/>
          </a:xfrm>
        </p:spPr>
        <p:txBody>
          <a:bodyPr>
            <a:normAutofit fontScale="92500" lnSpcReduction="10000"/>
          </a:bodyPr>
          <a:lstStyle/>
          <a:p>
            <a:r>
              <a:rPr lang="en-CA" b="1" dirty="0">
                <a:solidFill>
                  <a:schemeClr val="accent3">
                    <a:lumMod val="60000"/>
                    <a:lumOff val="40000"/>
                  </a:schemeClr>
                </a:solidFill>
              </a:rPr>
              <a:t>Splash cups </a:t>
            </a:r>
            <a:r>
              <a:rPr lang="en-CA" dirty="0"/>
              <a:t>in some species: distribute sperm</a:t>
            </a:r>
            <a:br>
              <a:rPr lang="en-CA" dirty="0"/>
            </a:br>
            <a:r>
              <a:rPr lang="en-CA" dirty="0"/>
              <a:t> from gametophytes when raindrops hit</a:t>
            </a:r>
          </a:p>
          <a:p>
            <a:r>
              <a:rPr lang="en-CA" dirty="0"/>
              <a:t>Bryophyte spores germinates to form a </a:t>
            </a:r>
            <a:r>
              <a:rPr lang="en-CA" b="1" dirty="0">
                <a:solidFill>
                  <a:schemeClr val="accent3">
                    <a:lumMod val="60000"/>
                    <a:lumOff val="40000"/>
                  </a:schemeClr>
                </a:solidFill>
              </a:rPr>
              <a:t>protonema</a:t>
            </a:r>
            <a:r>
              <a:rPr lang="en-CA" dirty="0"/>
              <a:t>, which</a:t>
            </a:r>
            <a:br>
              <a:rPr lang="en-CA" dirty="0"/>
            </a:br>
            <a:r>
              <a:rPr lang="en-CA" dirty="0"/>
              <a:t>resembles a filamentous green algae </a:t>
            </a:r>
            <a:r>
              <a:rPr lang="en-CA" dirty="0">
                <a:sym typeface="Wingdings" panose="05000000000000000000" pitchFamily="2" charset="2"/>
              </a:rPr>
              <a:t> evolutionary origins?</a:t>
            </a:r>
            <a:endParaRPr lang="en-CA" dirty="0"/>
          </a:p>
        </p:txBody>
      </p:sp>
      <p:pic>
        <p:nvPicPr>
          <p:cNvPr id="11266" name="Picture 2" descr="410 Bryophyte Photos and Premium High Res Pictures - Getty Images">
            <a:extLst>
              <a:ext uri="{FF2B5EF4-FFF2-40B4-BE49-F238E27FC236}">
                <a16:creationId xmlns:a16="http://schemas.microsoft.com/office/drawing/2014/main" id="{592B42C6-5A54-42F8-B341-71B311CA4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103" y="974569"/>
            <a:ext cx="3927745" cy="343356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protonema of Physcomitrella patens consists of chloronemal and... |  Download Scientific Diagram">
            <a:extLst>
              <a:ext uri="{FF2B5EF4-FFF2-40B4-BE49-F238E27FC236}">
                <a16:creationId xmlns:a16="http://schemas.microsoft.com/office/drawing/2014/main" id="{1C9DC4BC-6E11-C829-8BD0-32BC3C47D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857" y="3460806"/>
            <a:ext cx="3056817" cy="305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392D4-F788-4269-9D3E-2F420C68A43A}"/>
              </a:ext>
            </a:extLst>
          </p:cNvPr>
          <p:cNvSpPr>
            <a:spLocks noGrp="1"/>
          </p:cNvSpPr>
          <p:nvPr>
            <p:ph type="title"/>
          </p:nvPr>
        </p:nvSpPr>
        <p:spPr/>
        <p:txBody>
          <a:bodyPr/>
          <a:lstStyle/>
          <a:p>
            <a:r>
              <a:rPr lang="en-CA" dirty="0"/>
              <a:t>Questions</a:t>
            </a:r>
          </a:p>
        </p:txBody>
      </p:sp>
      <p:sp>
        <p:nvSpPr>
          <p:cNvPr id="3" name="Content Placeholder 2">
            <a:extLst>
              <a:ext uri="{FF2B5EF4-FFF2-40B4-BE49-F238E27FC236}">
                <a16:creationId xmlns:a16="http://schemas.microsoft.com/office/drawing/2014/main" id="{6EAE69F2-D9C1-4C17-9097-79974270D9A1}"/>
              </a:ext>
            </a:extLst>
          </p:cNvPr>
          <p:cNvSpPr>
            <a:spLocks noGrp="1"/>
          </p:cNvSpPr>
          <p:nvPr>
            <p:ph idx="1"/>
          </p:nvPr>
        </p:nvSpPr>
        <p:spPr>
          <a:xfrm>
            <a:off x="540000" y="1549868"/>
            <a:ext cx="11101136" cy="5185909"/>
          </a:xfrm>
        </p:spPr>
        <p:txBody>
          <a:bodyPr>
            <a:normAutofit fontScale="92500" lnSpcReduction="20000"/>
          </a:bodyPr>
          <a:lstStyle/>
          <a:p>
            <a:pPr marL="514350" indent="-514350">
              <a:buFont typeface="+mj-lt"/>
              <a:buAutoNum type="arabicPeriod"/>
            </a:pPr>
            <a:r>
              <a:rPr lang="en-CA" dirty="0"/>
              <a:t>List the characteristics of bryophytes.</a:t>
            </a:r>
          </a:p>
          <a:p>
            <a:pPr marL="514350" indent="-514350">
              <a:buFont typeface="+mj-lt"/>
              <a:buAutoNum type="arabicPeriod"/>
            </a:pPr>
            <a:r>
              <a:rPr lang="en-CA" dirty="0"/>
              <a:t>What is the name of the structure that anchors bryophytes down? Why are these not considered true roots?</a:t>
            </a:r>
          </a:p>
          <a:p>
            <a:pPr marL="514350" indent="-514350">
              <a:buFont typeface="+mj-lt"/>
              <a:buAutoNum type="arabicPeriod"/>
            </a:pPr>
            <a:r>
              <a:rPr lang="en-CA" dirty="0"/>
              <a:t>Give three reasons why bryophytes require water. </a:t>
            </a:r>
          </a:p>
          <a:p>
            <a:pPr marL="514350" indent="-514350">
              <a:buFont typeface="+mj-lt"/>
              <a:buAutoNum type="arabicPeriod"/>
            </a:pPr>
            <a:r>
              <a:rPr lang="en-CA" dirty="0"/>
              <a:t>What does alternation of generations mean?</a:t>
            </a:r>
          </a:p>
          <a:p>
            <a:pPr marL="514350" indent="-514350">
              <a:buFont typeface="+mj-lt"/>
              <a:buAutoNum type="arabicPeriod"/>
            </a:pPr>
            <a:r>
              <a:rPr lang="en-CA" dirty="0"/>
              <a:t>Define gametophyte. Define sporophyte. (Include: ploidy, what it makes and how it makes it.)</a:t>
            </a:r>
          </a:p>
          <a:p>
            <a:pPr marL="514350" indent="-514350">
              <a:buFont typeface="+mj-lt"/>
              <a:buAutoNum type="arabicPeriod"/>
            </a:pPr>
            <a:r>
              <a:rPr lang="en-CA" dirty="0"/>
              <a:t>During which months would we expect to see the most sporophytes? The least? Explain briefly. </a:t>
            </a:r>
          </a:p>
          <a:p>
            <a:pPr marL="514350" indent="-514350">
              <a:buFont typeface="+mj-lt"/>
              <a:buAutoNum type="arabicPeriod"/>
            </a:pPr>
            <a:endParaRPr lang="en-CA" dirty="0"/>
          </a:p>
          <a:p>
            <a:pPr marL="964350" lvl="1" indent="-514350">
              <a:buFont typeface="+mj-lt"/>
              <a:buAutoNum type="arabicPeriod"/>
            </a:pPr>
            <a:endParaRPr lang="en-CA" dirty="0"/>
          </a:p>
          <a:p>
            <a:pPr marL="514350" indent="-514350">
              <a:buFont typeface="+mj-lt"/>
              <a:buAutoNum type="arabicPeriod"/>
            </a:pPr>
            <a:endParaRPr lang="en-CA" dirty="0"/>
          </a:p>
        </p:txBody>
      </p:sp>
    </p:spTree>
    <p:extLst>
      <p:ext uri="{BB962C8B-B14F-4D97-AF65-F5344CB8AC3E}">
        <p14:creationId xmlns:p14="http://schemas.microsoft.com/office/powerpoint/2010/main" val="820243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4177-ACEB-B116-0176-4947EB30432A}"/>
              </a:ext>
            </a:extLst>
          </p:cNvPr>
          <p:cNvSpPr>
            <a:spLocks noGrp="1"/>
          </p:cNvSpPr>
          <p:nvPr>
            <p:ph type="title"/>
          </p:nvPr>
        </p:nvSpPr>
        <p:spPr/>
        <p:txBody>
          <a:bodyPr/>
          <a:lstStyle/>
          <a:p>
            <a:r>
              <a:rPr lang="en-CA" dirty="0"/>
              <a:t>Moss Videos</a:t>
            </a:r>
          </a:p>
        </p:txBody>
      </p:sp>
      <p:sp>
        <p:nvSpPr>
          <p:cNvPr id="3" name="Content Placeholder 2">
            <a:extLst>
              <a:ext uri="{FF2B5EF4-FFF2-40B4-BE49-F238E27FC236}">
                <a16:creationId xmlns:a16="http://schemas.microsoft.com/office/drawing/2014/main" id="{02C2B8DC-0F6D-5B26-9B5E-A61BF977522D}"/>
              </a:ext>
            </a:extLst>
          </p:cNvPr>
          <p:cNvSpPr>
            <a:spLocks noGrp="1"/>
          </p:cNvSpPr>
          <p:nvPr>
            <p:ph idx="1"/>
          </p:nvPr>
        </p:nvSpPr>
        <p:spPr/>
        <p:txBody>
          <a:bodyPr/>
          <a:lstStyle/>
          <a:p>
            <a:pPr marL="0" indent="0">
              <a:buNone/>
            </a:pPr>
            <a:r>
              <a:rPr lang="en-CA" dirty="0"/>
              <a:t>Moss Life Cycle: has some extra, untestable material but provides a good visual </a:t>
            </a:r>
            <a:r>
              <a:rPr lang="en-CA" dirty="0">
                <a:hlinkClick r:id="rId3"/>
              </a:rPr>
              <a:t>https://www.youtube.com/watch?v=2kY7uzeYWFc&amp;ab_channel=NookNattapon</a:t>
            </a:r>
            <a:r>
              <a:rPr lang="en-CA" dirty="0"/>
              <a:t> </a:t>
            </a:r>
          </a:p>
          <a:p>
            <a:pPr marL="0" indent="0">
              <a:buNone/>
            </a:pPr>
            <a:r>
              <a:rPr lang="en-CA" dirty="0"/>
              <a:t>“The Hidden Superpowers of Moss”: FYI only </a:t>
            </a:r>
            <a:r>
              <a:rPr lang="en-CA" dirty="0">
                <a:hlinkClick r:id="rId4"/>
              </a:rPr>
              <a:t>https://www.youtube.com/watch?v=SS2vTGeME3Y&amp;ab_channel=SciShow</a:t>
            </a:r>
            <a:r>
              <a:rPr lang="en-CA" dirty="0"/>
              <a:t> </a:t>
            </a:r>
          </a:p>
        </p:txBody>
      </p:sp>
    </p:spTree>
    <p:extLst>
      <p:ext uri="{BB962C8B-B14F-4D97-AF65-F5344CB8AC3E}">
        <p14:creationId xmlns:p14="http://schemas.microsoft.com/office/powerpoint/2010/main" val="4136038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F8B8-D04B-6D24-349A-D584A767C69A}"/>
              </a:ext>
            </a:extLst>
          </p:cNvPr>
          <p:cNvSpPr>
            <a:spLocks noGrp="1"/>
          </p:cNvSpPr>
          <p:nvPr>
            <p:ph type="title"/>
          </p:nvPr>
        </p:nvSpPr>
        <p:spPr/>
        <p:txBody>
          <a:bodyPr>
            <a:normAutofit fontScale="90000"/>
          </a:bodyPr>
          <a:lstStyle/>
          <a:p>
            <a:r>
              <a:rPr lang="en-CA" dirty="0"/>
              <a:t>Cross Section vs Longitudinal Section</a:t>
            </a:r>
          </a:p>
        </p:txBody>
      </p:sp>
      <p:sp>
        <p:nvSpPr>
          <p:cNvPr id="3" name="Content Placeholder 2">
            <a:extLst>
              <a:ext uri="{FF2B5EF4-FFF2-40B4-BE49-F238E27FC236}">
                <a16:creationId xmlns:a16="http://schemas.microsoft.com/office/drawing/2014/main" id="{EE68DFF2-C99D-4B80-952D-241121723F65}"/>
              </a:ext>
            </a:extLst>
          </p:cNvPr>
          <p:cNvSpPr>
            <a:spLocks noGrp="1"/>
          </p:cNvSpPr>
          <p:nvPr>
            <p:ph idx="1"/>
          </p:nvPr>
        </p:nvSpPr>
        <p:spPr>
          <a:xfrm>
            <a:off x="540000" y="1549869"/>
            <a:ext cx="4842705" cy="4575052"/>
          </a:xfrm>
        </p:spPr>
        <p:txBody>
          <a:bodyPr>
            <a:normAutofit fontScale="92500" lnSpcReduction="10000"/>
          </a:bodyPr>
          <a:lstStyle/>
          <a:p>
            <a:pPr marL="0" indent="0">
              <a:buNone/>
            </a:pPr>
            <a:r>
              <a:rPr lang="en-CA" dirty="0"/>
              <a:t>On slides, you will often see “</a:t>
            </a:r>
            <a:r>
              <a:rPr lang="en-CA" dirty="0" err="1"/>
              <a:t>c.s</a:t>
            </a:r>
            <a:r>
              <a:rPr lang="en-CA" dirty="0"/>
              <a:t>.” (cross section) or “</a:t>
            </a:r>
            <a:r>
              <a:rPr lang="en-CA" dirty="0" err="1"/>
              <a:t>l.s</a:t>
            </a:r>
            <a:r>
              <a:rPr lang="en-CA" dirty="0"/>
              <a:t>.” (longitudinal section). These terms refer to how the slide was prepared: by cutting a slice along the longest direction (</a:t>
            </a:r>
            <a:r>
              <a:rPr lang="en-CA" dirty="0" err="1"/>
              <a:t>l.s</a:t>
            </a:r>
            <a:r>
              <a:rPr lang="en-CA" dirty="0"/>
              <a:t>.), or perpendicular to this (</a:t>
            </a:r>
            <a:r>
              <a:rPr lang="en-CA" dirty="0" err="1"/>
              <a:t>c.s</a:t>
            </a:r>
            <a:r>
              <a:rPr lang="en-CA" dirty="0"/>
              <a:t>.).</a:t>
            </a:r>
          </a:p>
        </p:txBody>
      </p:sp>
      <p:pic>
        <p:nvPicPr>
          <p:cNvPr id="5" name="Picture 4">
            <a:extLst>
              <a:ext uri="{FF2B5EF4-FFF2-40B4-BE49-F238E27FC236}">
                <a16:creationId xmlns:a16="http://schemas.microsoft.com/office/drawing/2014/main" id="{D7870660-7BB7-6B46-0FAA-C94B8F30BCBE}"/>
              </a:ext>
            </a:extLst>
          </p:cNvPr>
          <p:cNvPicPr>
            <a:picLocks noChangeAspect="1"/>
          </p:cNvPicPr>
          <p:nvPr/>
        </p:nvPicPr>
        <p:blipFill rotWithShape="1">
          <a:blip r:embed="rId2"/>
          <a:srcRect t="-1" b="65"/>
          <a:stretch/>
        </p:blipFill>
        <p:spPr>
          <a:xfrm>
            <a:off x="5783171" y="1634711"/>
            <a:ext cx="5998344" cy="4575052"/>
          </a:xfrm>
          <a:prstGeom prst="rect">
            <a:avLst/>
          </a:prstGeom>
        </p:spPr>
      </p:pic>
    </p:spTree>
    <p:extLst>
      <p:ext uri="{BB962C8B-B14F-4D97-AF65-F5344CB8AC3E}">
        <p14:creationId xmlns:p14="http://schemas.microsoft.com/office/powerpoint/2010/main" val="234735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F8B8-D04B-6D24-349A-D584A767C69A}"/>
              </a:ext>
            </a:extLst>
          </p:cNvPr>
          <p:cNvSpPr>
            <a:spLocks noGrp="1"/>
          </p:cNvSpPr>
          <p:nvPr>
            <p:ph type="title"/>
          </p:nvPr>
        </p:nvSpPr>
        <p:spPr/>
        <p:txBody>
          <a:bodyPr>
            <a:normAutofit fontScale="90000"/>
          </a:bodyPr>
          <a:lstStyle/>
          <a:p>
            <a:r>
              <a:rPr lang="en-CA" dirty="0"/>
              <a:t>Cross Section vs Longitudinal Section</a:t>
            </a:r>
          </a:p>
        </p:txBody>
      </p:sp>
      <p:sp>
        <p:nvSpPr>
          <p:cNvPr id="3" name="Content Placeholder 2">
            <a:extLst>
              <a:ext uri="{FF2B5EF4-FFF2-40B4-BE49-F238E27FC236}">
                <a16:creationId xmlns:a16="http://schemas.microsoft.com/office/drawing/2014/main" id="{EE68DFF2-C99D-4B80-952D-241121723F65}"/>
              </a:ext>
            </a:extLst>
          </p:cNvPr>
          <p:cNvSpPr>
            <a:spLocks noGrp="1"/>
          </p:cNvSpPr>
          <p:nvPr>
            <p:ph idx="1"/>
          </p:nvPr>
        </p:nvSpPr>
        <p:spPr>
          <a:xfrm>
            <a:off x="540000" y="1549869"/>
            <a:ext cx="3466392" cy="4575052"/>
          </a:xfrm>
        </p:spPr>
        <p:txBody>
          <a:bodyPr>
            <a:normAutofit/>
          </a:bodyPr>
          <a:lstStyle/>
          <a:p>
            <a:pPr marL="0" indent="0">
              <a:buNone/>
            </a:pPr>
            <a:r>
              <a:rPr lang="en-CA" dirty="0"/>
              <a:t>These are slices of an apple.</a:t>
            </a:r>
          </a:p>
          <a:p>
            <a:pPr marL="0" indent="0">
              <a:buNone/>
            </a:pPr>
            <a:r>
              <a:rPr lang="en-CA" dirty="0"/>
              <a:t>Which is the cross section? Which is the longitudinal section?</a:t>
            </a:r>
          </a:p>
        </p:txBody>
      </p:sp>
      <p:pic>
        <p:nvPicPr>
          <p:cNvPr id="1026" name="Picture 2" descr="The Mysterious Origin of the Sweet Apple | American Scientist">
            <a:extLst>
              <a:ext uri="{FF2B5EF4-FFF2-40B4-BE49-F238E27FC236}">
                <a16:creationId xmlns:a16="http://schemas.microsoft.com/office/drawing/2014/main" id="{8A4997F2-B712-F84D-D1DD-F1138FA09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574" y="1757362"/>
            <a:ext cx="7276127" cy="379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72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F8B8-D04B-6D24-349A-D584A767C69A}"/>
              </a:ext>
            </a:extLst>
          </p:cNvPr>
          <p:cNvSpPr>
            <a:spLocks noGrp="1"/>
          </p:cNvSpPr>
          <p:nvPr>
            <p:ph type="title"/>
          </p:nvPr>
        </p:nvSpPr>
        <p:spPr/>
        <p:txBody>
          <a:bodyPr>
            <a:normAutofit fontScale="90000"/>
          </a:bodyPr>
          <a:lstStyle/>
          <a:p>
            <a:r>
              <a:rPr lang="en-CA" dirty="0"/>
              <a:t>Cross Section vs Longitudinal Section</a:t>
            </a:r>
          </a:p>
        </p:txBody>
      </p:sp>
      <p:sp>
        <p:nvSpPr>
          <p:cNvPr id="3" name="Content Placeholder 2">
            <a:extLst>
              <a:ext uri="{FF2B5EF4-FFF2-40B4-BE49-F238E27FC236}">
                <a16:creationId xmlns:a16="http://schemas.microsoft.com/office/drawing/2014/main" id="{EE68DFF2-C99D-4B80-952D-241121723F65}"/>
              </a:ext>
            </a:extLst>
          </p:cNvPr>
          <p:cNvSpPr>
            <a:spLocks noGrp="1"/>
          </p:cNvSpPr>
          <p:nvPr>
            <p:ph idx="1"/>
          </p:nvPr>
        </p:nvSpPr>
        <p:spPr>
          <a:xfrm>
            <a:off x="539999" y="1549869"/>
            <a:ext cx="11032876" cy="4575052"/>
          </a:xfrm>
        </p:spPr>
        <p:txBody>
          <a:bodyPr>
            <a:normAutofit/>
          </a:bodyPr>
          <a:lstStyle/>
          <a:p>
            <a:pPr marL="0" indent="0">
              <a:buNone/>
            </a:pPr>
            <a:r>
              <a:rPr lang="en-CA" dirty="0"/>
              <a:t>These are slides of an earthworm.</a:t>
            </a:r>
          </a:p>
          <a:p>
            <a:pPr marL="0" indent="0">
              <a:buNone/>
            </a:pPr>
            <a:r>
              <a:rPr lang="en-CA" dirty="0"/>
              <a:t>Which is the cross section? Which is the longitudinal section?</a:t>
            </a:r>
          </a:p>
        </p:txBody>
      </p:sp>
      <p:pic>
        <p:nvPicPr>
          <p:cNvPr id="2050" name="Picture 2" descr="Earthworm Soil High Resolution Stock Photography and Images - Alamy">
            <a:extLst>
              <a:ext uri="{FF2B5EF4-FFF2-40B4-BE49-F238E27FC236}">
                <a16:creationId xmlns:a16="http://schemas.microsoft.com/office/drawing/2014/main" id="{661042F1-7A96-8CC4-4D31-81E0327C8B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977"/>
          <a:stretch/>
        </p:blipFill>
        <p:spPr bwMode="auto">
          <a:xfrm>
            <a:off x="242382" y="3837395"/>
            <a:ext cx="7686541" cy="21288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arthworm, transverse section - Stock Image - Z195/0131 - Science Photo  Library">
            <a:extLst>
              <a:ext uri="{FF2B5EF4-FFF2-40B4-BE49-F238E27FC236}">
                <a16:creationId xmlns:a16="http://schemas.microsoft.com/office/drawing/2014/main" id="{16434FAB-7359-1215-C0B5-E64F10DC4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856" y="3218555"/>
            <a:ext cx="3812762" cy="327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70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F8B8-D04B-6D24-349A-D584A767C69A}"/>
              </a:ext>
            </a:extLst>
          </p:cNvPr>
          <p:cNvSpPr>
            <a:spLocks noGrp="1"/>
          </p:cNvSpPr>
          <p:nvPr>
            <p:ph type="title"/>
          </p:nvPr>
        </p:nvSpPr>
        <p:spPr/>
        <p:txBody>
          <a:bodyPr>
            <a:normAutofit fontScale="90000"/>
          </a:bodyPr>
          <a:lstStyle/>
          <a:p>
            <a:r>
              <a:rPr lang="en-CA" dirty="0"/>
              <a:t>Cross Section vs Longitudinal Section</a:t>
            </a:r>
          </a:p>
        </p:txBody>
      </p:sp>
      <p:sp>
        <p:nvSpPr>
          <p:cNvPr id="3" name="Content Placeholder 2">
            <a:extLst>
              <a:ext uri="{FF2B5EF4-FFF2-40B4-BE49-F238E27FC236}">
                <a16:creationId xmlns:a16="http://schemas.microsoft.com/office/drawing/2014/main" id="{EE68DFF2-C99D-4B80-952D-241121723F65}"/>
              </a:ext>
            </a:extLst>
          </p:cNvPr>
          <p:cNvSpPr>
            <a:spLocks noGrp="1"/>
          </p:cNvSpPr>
          <p:nvPr>
            <p:ph idx="1"/>
          </p:nvPr>
        </p:nvSpPr>
        <p:spPr>
          <a:xfrm>
            <a:off x="540000" y="1549869"/>
            <a:ext cx="3466392" cy="4575052"/>
          </a:xfrm>
        </p:spPr>
        <p:txBody>
          <a:bodyPr>
            <a:normAutofit/>
          </a:bodyPr>
          <a:lstStyle/>
          <a:p>
            <a:pPr marL="0" indent="0">
              <a:buNone/>
            </a:pPr>
            <a:r>
              <a:rPr lang="en-CA" dirty="0"/>
              <a:t>These are slides of a plant stem. Which is the cross section? Which is the longitudinal section?</a:t>
            </a:r>
          </a:p>
        </p:txBody>
      </p:sp>
      <p:pic>
        <p:nvPicPr>
          <p:cNvPr id="6146" name="Picture 2" descr="Transverse (A, D, E) and longitudinal (B, C) sections through the... |  Download Scientific Diagram">
            <a:extLst>
              <a:ext uri="{FF2B5EF4-FFF2-40B4-BE49-F238E27FC236}">
                <a16:creationId xmlns:a16="http://schemas.microsoft.com/office/drawing/2014/main" id="{09F365EC-636B-1F9C-13E2-95E1B8CA60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0" t="-30" r="10956" b="28395"/>
          <a:stretch/>
        </p:blipFill>
        <p:spPr bwMode="auto">
          <a:xfrm>
            <a:off x="4371613" y="1549869"/>
            <a:ext cx="7449598" cy="457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44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C71D-E6B2-6C08-9A41-96F5215C6EB4}"/>
              </a:ext>
            </a:extLst>
          </p:cNvPr>
          <p:cNvSpPr>
            <a:spLocks noGrp="1"/>
          </p:cNvSpPr>
          <p:nvPr>
            <p:ph type="title"/>
          </p:nvPr>
        </p:nvSpPr>
        <p:spPr/>
        <p:txBody>
          <a:bodyPr/>
          <a:lstStyle/>
          <a:p>
            <a:r>
              <a:rPr lang="en-CA" dirty="0"/>
              <a:t>Microscopy Follow-up Questions</a:t>
            </a:r>
          </a:p>
        </p:txBody>
      </p:sp>
      <p:sp>
        <p:nvSpPr>
          <p:cNvPr id="3" name="Content Placeholder 2">
            <a:extLst>
              <a:ext uri="{FF2B5EF4-FFF2-40B4-BE49-F238E27FC236}">
                <a16:creationId xmlns:a16="http://schemas.microsoft.com/office/drawing/2014/main" id="{FB718A60-C96F-6FF7-5722-F693F4FD917B}"/>
              </a:ext>
            </a:extLst>
          </p:cNvPr>
          <p:cNvSpPr>
            <a:spLocks noGrp="1"/>
          </p:cNvSpPr>
          <p:nvPr>
            <p:ph idx="1"/>
          </p:nvPr>
        </p:nvSpPr>
        <p:spPr/>
        <p:txBody>
          <a:bodyPr/>
          <a:lstStyle/>
          <a:p>
            <a:pPr marL="514350" indent="-514350">
              <a:buFont typeface="+mj-lt"/>
              <a:buAutoNum type="arabicPeriod"/>
            </a:pPr>
            <a:r>
              <a:rPr lang="en-CA" dirty="0"/>
              <a:t>Explain how the Mnium female gametophyte differs from the male gametophyte. How do these structural differences relate to the function of each? </a:t>
            </a:r>
            <a:br>
              <a:rPr lang="en-CA" dirty="0"/>
            </a:br>
            <a:r>
              <a:rPr lang="en-CA" sz="1800" dirty="0"/>
              <a:t>(i.e. How is the male gametophyte well suited to transport sperm in the presence of water? How is the female gametophyte well suited to receive sperm, then to protect the developing embryo?)</a:t>
            </a:r>
          </a:p>
          <a:p>
            <a:pPr marL="514350" indent="-514350">
              <a:buFont typeface="+mj-lt"/>
              <a:buAutoNum type="arabicPeriod"/>
            </a:pPr>
            <a:r>
              <a:rPr lang="en-CA" dirty="0"/>
              <a:t>You viewed a longitudinal section of a </a:t>
            </a:r>
            <a:r>
              <a:rPr lang="en-CA" dirty="0" err="1"/>
              <a:t>Polytrichum</a:t>
            </a:r>
            <a:r>
              <a:rPr lang="en-CA" dirty="0"/>
              <a:t> sporophyte. Draw your prediction of what the cross section would look like. </a:t>
            </a:r>
          </a:p>
        </p:txBody>
      </p:sp>
    </p:spTree>
    <p:extLst>
      <p:ext uri="{BB962C8B-B14F-4D97-AF65-F5344CB8AC3E}">
        <p14:creationId xmlns:p14="http://schemas.microsoft.com/office/powerpoint/2010/main" val="162719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A1FE-1332-C112-7C83-F00D1E78B209}"/>
              </a:ext>
            </a:extLst>
          </p:cNvPr>
          <p:cNvSpPr>
            <a:spLocks noGrp="1"/>
          </p:cNvSpPr>
          <p:nvPr>
            <p:ph type="title"/>
          </p:nvPr>
        </p:nvSpPr>
        <p:spPr/>
        <p:txBody>
          <a:bodyPr/>
          <a:lstStyle/>
          <a:p>
            <a:r>
              <a:rPr lang="en-CA" dirty="0"/>
              <a:t>Introduction</a:t>
            </a:r>
          </a:p>
        </p:txBody>
      </p:sp>
      <p:sp>
        <p:nvSpPr>
          <p:cNvPr id="3" name="Content Placeholder 2">
            <a:extLst>
              <a:ext uri="{FF2B5EF4-FFF2-40B4-BE49-F238E27FC236}">
                <a16:creationId xmlns:a16="http://schemas.microsoft.com/office/drawing/2014/main" id="{BD350114-C529-1F6D-993E-5B2BAD933F9E}"/>
              </a:ext>
            </a:extLst>
          </p:cNvPr>
          <p:cNvSpPr>
            <a:spLocks noGrp="1"/>
          </p:cNvSpPr>
          <p:nvPr>
            <p:ph idx="1"/>
          </p:nvPr>
        </p:nvSpPr>
        <p:spPr/>
        <p:txBody>
          <a:bodyPr>
            <a:normAutofit/>
          </a:bodyPr>
          <a:lstStyle/>
          <a:p>
            <a:pPr marL="0" indent="0">
              <a:buNone/>
            </a:pPr>
            <a:r>
              <a:rPr lang="en-CA" dirty="0"/>
              <a:t>Draw the “life cycle of a human”. Include the following words:</a:t>
            </a:r>
          </a:p>
        </p:txBody>
      </p:sp>
      <p:sp>
        <p:nvSpPr>
          <p:cNvPr id="4" name="Content Placeholder 2">
            <a:extLst>
              <a:ext uri="{FF2B5EF4-FFF2-40B4-BE49-F238E27FC236}">
                <a16:creationId xmlns:a16="http://schemas.microsoft.com/office/drawing/2014/main" id="{B6B0BA7A-B7C1-1CC6-FCFD-0BA2386143E0}"/>
              </a:ext>
            </a:extLst>
          </p:cNvPr>
          <p:cNvSpPr txBox="1">
            <a:spLocks/>
          </p:cNvSpPr>
          <p:nvPr/>
        </p:nvSpPr>
        <p:spPr>
          <a:xfrm>
            <a:off x="463800" y="4981574"/>
            <a:ext cx="11101136" cy="1651223"/>
          </a:xfrm>
          <a:prstGeom prst="rect">
            <a:avLst/>
          </a:prstGeom>
        </p:spPr>
        <p:txBody>
          <a:bodyPr vert="horz" lIns="91440" tIns="45720" rIns="91440" bIns="45720" rtlCol="0">
            <a:normAutofit/>
          </a:bodyPr>
          <a:lstStyle>
            <a:lvl1pPr marL="270000" indent="-270000" algn="l" defTabSz="914400" rtl="0" eaLnBrk="1" latinLnBrk="0" hangingPunct="1">
              <a:lnSpc>
                <a:spcPct val="125000"/>
              </a:lnSpc>
              <a:spcBef>
                <a:spcPts val="1000"/>
              </a:spcBef>
              <a:buFont typeface="Arial" panose="020B0604020202020204" pitchFamily="34" charset="0"/>
              <a:buChar char="•"/>
              <a:defRPr sz="32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2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Review the concept of ploidy with your teacher. Now, add “haploid” and “diploid” to your diagram. </a:t>
            </a:r>
          </a:p>
          <a:p>
            <a:pPr lvl="1"/>
            <a:endParaRPr lang="en-CA" dirty="0"/>
          </a:p>
        </p:txBody>
      </p:sp>
      <p:sp>
        <p:nvSpPr>
          <p:cNvPr id="5" name="Content Placeholder 2">
            <a:extLst>
              <a:ext uri="{FF2B5EF4-FFF2-40B4-BE49-F238E27FC236}">
                <a16:creationId xmlns:a16="http://schemas.microsoft.com/office/drawing/2014/main" id="{11DB038A-F034-F3C4-B804-43E5E680702C}"/>
              </a:ext>
            </a:extLst>
          </p:cNvPr>
          <p:cNvSpPr txBox="1">
            <a:spLocks/>
          </p:cNvSpPr>
          <p:nvPr/>
        </p:nvSpPr>
        <p:spPr>
          <a:xfrm>
            <a:off x="950914" y="2701297"/>
            <a:ext cx="11101136" cy="2041056"/>
          </a:xfrm>
          <a:prstGeom prst="rect">
            <a:avLst/>
          </a:prstGeom>
        </p:spPr>
        <p:txBody>
          <a:bodyPr vert="horz" lIns="91440" tIns="45720" rIns="91440" bIns="45720" numCol="2" rtlCol="0">
            <a:normAutofit/>
          </a:bodyPr>
          <a:lstStyle>
            <a:lvl1pPr marL="270000" indent="-270000" algn="l" defTabSz="914400" rtl="0" eaLnBrk="1" latinLnBrk="0" hangingPunct="1">
              <a:lnSpc>
                <a:spcPct val="125000"/>
              </a:lnSpc>
              <a:spcBef>
                <a:spcPts val="1000"/>
              </a:spcBef>
              <a:buFont typeface="Arial" panose="020B0604020202020204" pitchFamily="34" charset="0"/>
              <a:buChar char="•"/>
              <a:defRPr sz="32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2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CA" dirty="0"/>
              <a:t>Meiosis</a:t>
            </a:r>
          </a:p>
          <a:p>
            <a:pPr lvl="1"/>
            <a:r>
              <a:rPr lang="en-CA" dirty="0"/>
              <a:t>Mitosis</a:t>
            </a:r>
          </a:p>
          <a:p>
            <a:pPr lvl="1"/>
            <a:r>
              <a:rPr lang="en-CA" dirty="0"/>
              <a:t>Sperm</a:t>
            </a:r>
          </a:p>
          <a:p>
            <a:pPr lvl="1"/>
            <a:r>
              <a:rPr lang="en-CA" dirty="0"/>
              <a:t>Egg</a:t>
            </a:r>
          </a:p>
          <a:p>
            <a:pPr lvl="1"/>
            <a:r>
              <a:rPr lang="en-CA" dirty="0"/>
              <a:t>Zygote</a:t>
            </a:r>
          </a:p>
          <a:p>
            <a:pPr lvl="1"/>
            <a:r>
              <a:rPr lang="en-CA" dirty="0"/>
              <a:t>Baby</a:t>
            </a:r>
          </a:p>
        </p:txBody>
      </p:sp>
    </p:spTree>
    <p:extLst>
      <p:ext uri="{BB962C8B-B14F-4D97-AF65-F5344CB8AC3E}">
        <p14:creationId xmlns:p14="http://schemas.microsoft.com/office/powerpoint/2010/main" val="66300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A7FC-C445-40E5-B723-935C3479CE58}"/>
              </a:ext>
            </a:extLst>
          </p:cNvPr>
          <p:cNvSpPr>
            <a:spLocks noGrp="1"/>
          </p:cNvSpPr>
          <p:nvPr>
            <p:ph type="ctrTitle"/>
          </p:nvPr>
        </p:nvSpPr>
        <p:spPr/>
        <p:txBody>
          <a:bodyPr/>
          <a:lstStyle/>
          <a:p>
            <a:r>
              <a:rPr lang="en-CA" dirty="0"/>
              <a:t>Tracheophytes: </a:t>
            </a:r>
            <a:br>
              <a:rPr lang="en-CA" dirty="0"/>
            </a:br>
            <a:r>
              <a:rPr lang="en-CA" sz="5400" dirty="0"/>
              <a:t>(First Vascular Plants) (21-3a)</a:t>
            </a:r>
            <a:endParaRPr lang="en-CA" dirty="0"/>
          </a:p>
        </p:txBody>
      </p:sp>
      <p:sp>
        <p:nvSpPr>
          <p:cNvPr id="3" name="Subtitle 2">
            <a:extLst>
              <a:ext uri="{FF2B5EF4-FFF2-40B4-BE49-F238E27FC236}">
                <a16:creationId xmlns:a16="http://schemas.microsoft.com/office/drawing/2014/main" id="{DDB94D77-C9E7-4D7F-94B1-7CC5E5A25B59}"/>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208955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E7BF0-DFFD-7848-9D6C-8F7C892F9C3E}"/>
              </a:ext>
            </a:extLst>
          </p:cNvPr>
          <p:cNvSpPr>
            <a:spLocks noGrp="1"/>
          </p:cNvSpPr>
          <p:nvPr>
            <p:ph idx="1"/>
          </p:nvPr>
        </p:nvSpPr>
        <p:spPr/>
        <p:txBody>
          <a:bodyPr/>
          <a:lstStyle/>
          <a:p>
            <a:endParaRPr lang="en-CA" dirty="0"/>
          </a:p>
        </p:txBody>
      </p:sp>
      <p:pic>
        <p:nvPicPr>
          <p:cNvPr id="3074" name="Picture 2" descr="Introduction to Vascular Plant Structure - Digital Atlas of Ancient Life">
            <a:extLst>
              <a:ext uri="{FF2B5EF4-FFF2-40B4-BE49-F238E27FC236}">
                <a16:creationId xmlns:a16="http://schemas.microsoft.com/office/drawing/2014/main" id="{7708C70F-32BE-CA7E-5278-BE8D5E3C0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817"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903E181E-8828-AB62-7E3F-3E1F3631C63F}"/>
              </a:ext>
            </a:extLst>
          </p:cNvPr>
          <p:cNvSpPr>
            <a:spLocks noGrp="1"/>
          </p:cNvSpPr>
          <p:nvPr>
            <p:ph type="title"/>
          </p:nvPr>
        </p:nvSpPr>
        <p:spPr/>
        <p:txBody>
          <a:bodyPr/>
          <a:lstStyle/>
          <a:p>
            <a:endParaRPr lang="en-CA" dirty="0"/>
          </a:p>
        </p:txBody>
      </p:sp>
    </p:spTree>
    <p:extLst>
      <p:ext uri="{BB962C8B-B14F-4D97-AF65-F5344CB8AC3E}">
        <p14:creationId xmlns:p14="http://schemas.microsoft.com/office/powerpoint/2010/main" val="3891850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0D41-EF42-46BE-BFD4-6C8798613EBD}"/>
              </a:ext>
            </a:extLst>
          </p:cNvPr>
          <p:cNvSpPr>
            <a:spLocks noGrp="1"/>
          </p:cNvSpPr>
          <p:nvPr>
            <p:ph type="title"/>
          </p:nvPr>
        </p:nvSpPr>
        <p:spPr/>
        <p:txBody>
          <a:bodyPr>
            <a:normAutofit/>
          </a:bodyPr>
          <a:lstStyle/>
          <a:p>
            <a:r>
              <a:rPr lang="en-CA" dirty="0"/>
              <a:t>A History Lesson (</a:t>
            </a:r>
            <a:r>
              <a:rPr lang="en-CA" dirty="0">
                <a:solidFill>
                  <a:srgbClr val="FFC000"/>
                </a:solidFill>
              </a:rPr>
              <a:t>Testable Dates</a:t>
            </a:r>
            <a:r>
              <a:rPr lang="en-CA" dirty="0"/>
              <a:t>)</a:t>
            </a:r>
          </a:p>
        </p:txBody>
      </p:sp>
      <p:sp>
        <p:nvSpPr>
          <p:cNvPr id="3" name="Content Placeholder 2">
            <a:extLst>
              <a:ext uri="{FF2B5EF4-FFF2-40B4-BE49-F238E27FC236}">
                <a16:creationId xmlns:a16="http://schemas.microsoft.com/office/drawing/2014/main" id="{A296CF6E-A10B-47BC-B217-D141A70FC55C}"/>
              </a:ext>
            </a:extLst>
          </p:cNvPr>
          <p:cNvSpPr>
            <a:spLocks noGrp="1"/>
          </p:cNvSpPr>
          <p:nvPr>
            <p:ph idx="1"/>
          </p:nvPr>
        </p:nvSpPr>
        <p:spPr>
          <a:xfrm>
            <a:off x="540000" y="1387944"/>
            <a:ext cx="11101136" cy="4575052"/>
          </a:xfrm>
        </p:spPr>
        <p:txBody>
          <a:bodyPr>
            <a:normAutofit/>
          </a:bodyPr>
          <a:lstStyle/>
          <a:p>
            <a:r>
              <a:rPr lang="en-CA" dirty="0"/>
              <a:t>Ancient tracheophytes (</a:t>
            </a:r>
            <a:r>
              <a:rPr lang="en-CA" dirty="0">
                <a:solidFill>
                  <a:srgbClr val="FFC000"/>
                </a:solidFill>
              </a:rPr>
              <a:t>400 </a:t>
            </a:r>
            <a:r>
              <a:rPr lang="en-CA" dirty="0" err="1">
                <a:solidFill>
                  <a:srgbClr val="FFC000"/>
                </a:solidFill>
              </a:rPr>
              <a:t>mya</a:t>
            </a:r>
            <a:r>
              <a:rPr lang="en-CA" dirty="0"/>
              <a:t>): huge trees that made up Earth’s first forests</a:t>
            </a:r>
          </a:p>
          <a:p>
            <a:r>
              <a:rPr lang="en-CA" dirty="0"/>
              <a:t>Fossilized remnants </a:t>
            </a:r>
            <a:br>
              <a:rPr lang="en-CA" dirty="0"/>
            </a:br>
            <a:r>
              <a:rPr lang="en-CA" dirty="0"/>
              <a:t>became coal and fossil </a:t>
            </a:r>
            <a:br>
              <a:rPr lang="en-CA" dirty="0"/>
            </a:br>
            <a:r>
              <a:rPr lang="en-CA" dirty="0"/>
              <a:t>fuels in </a:t>
            </a:r>
            <a:r>
              <a:rPr lang="en-CA" dirty="0">
                <a:solidFill>
                  <a:srgbClr val="FFC000"/>
                </a:solidFill>
              </a:rPr>
              <a:t>Carboniferous </a:t>
            </a:r>
            <a:br>
              <a:rPr lang="en-CA" dirty="0">
                <a:solidFill>
                  <a:srgbClr val="FFC000"/>
                </a:solidFill>
              </a:rPr>
            </a:br>
            <a:r>
              <a:rPr lang="en-CA" dirty="0">
                <a:solidFill>
                  <a:srgbClr val="FFC000"/>
                </a:solidFill>
              </a:rPr>
              <a:t>period (360-300 </a:t>
            </a:r>
            <a:r>
              <a:rPr lang="en-CA" dirty="0" err="1">
                <a:solidFill>
                  <a:srgbClr val="FFC000"/>
                </a:solidFill>
              </a:rPr>
              <a:t>mya</a:t>
            </a:r>
            <a:r>
              <a:rPr lang="en-CA" dirty="0">
                <a:solidFill>
                  <a:srgbClr val="FFC000"/>
                </a:solidFill>
              </a:rPr>
              <a:t>)</a:t>
            </a:r>
          </a:p>
          <a:p>
            <a:endParaRPr lang="en-CA" dirty="0"/>
          </a:p>
          <a:p>
            <a:endParaRPr lang="en-CA" dirty="0"/>
          </a:p>
        </p:txBody>
      </p:sp>
      <p:pic>
        <p:nvPicPr>
          <p:cNvPr id="15364" name="Picture 4" descr="The Carboniferous Period - Facts and Pictures">
            <a:extLst>
              <a:ext uri="{FF2B5EF4-FFF2-40B4-BE49-F238E27FC236}">
                <a16:creationId xmlns:a16="http://schemas.microsoft.com/office/drawing/2014/main" id="{97AC16B0-D839-49BA-93ED-E86FBB9BB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466" y="2274807"/>
            <a:ext cx="6790441" cy="418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0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169E-4BE6-4F81-BF4C-72E8D4FEC538}"/>
              </a:ext>
            </a:extLst>
          </p:cNvPr>
          <p:cNvSpPr>
            <a:spLocks noGrp="1"/>
          </p:cNvSpPr>
          <p:nvPr>
            <p:ph type="title"/>
          </p:nvPr>
        </p:nvSpPr>
        <p:spPr/>
        <p:txBody>
          <a:bodyPr>
            <a:normAutofit fontScale="90000"/>
          </a:bodyPr>
          <a:lstStyle/>
          <a:p>
            <a:r>
              <a:rPr lang="en-CA" dirty="0"/>
              <a:t>Coal and Fossil Fuels: a Non-Renewable Resource </a:t>
            </a:r>
          </a:p>
        </p:txBody>
      </p:sp>
      <p:sp>
        <p:nvSpPr>
          <p:cNvPr id="3" name="Content Placeholder 2">
            <a:extLst>
              <a:ext uri="{FF2B5EF4-FFF2-40B4-BE49-F238E27FC236}">
                <a16:creationId xmlns:a16="http://schemas.microsoft.com/office/drawing/2014/main" id="{F9BA8A83-B229-43E2-88EF-FD5281B93AA8}"/>
              </a:ext>
            </a:extLst>
          </p:cNvPr>
          <p:cNvSpPr>
            <a:spLocks noGrp="1"/>
          </p:cNvSpPr>
          <p:nvPr>
            <p:ph idx="1"/>
          </p:nvPr>
        </p:nvSpPr>
        <p:spPr>
          <a:xfrm>
            <a:off x="540000" y="2450969"/>
            <a:ext cx="11101136" cy="4013540"/>
          </a:xfrm>
        </p:spPr>
        <p:txBody>
          <a:bodyPr>
            <a:normAutofit fontScale="92500"/>
          </a:bodyPr>
          <a:lstStyle/>
          <a:p>
            <a:pPr marL="0" indent="0">
              <a:buNone/>
            </a:pPr>
            <a:r>
              <a:rPr lang="en-CA" dirty="0"/>
              <a:t>It took 100 million years after tracheophyte evolution for fungi and other decomposers to evolve the ability to break down lignin and cellulose. This is why coal and fossil fuels are a non-renewable resource.  </a:t>
            </a:r>
          </a:p>
          <a:p>
            <a:pPr marL="0" indent="0">
              <a:buNone/>
            </a:pPr>
            <a:r>
              <a:rPr lang="en-CA" dirty="0"/>
              <a:t>Article: </a:t>
            </a:r>
            <a:r>
              <a:rPr lang="en-CA" dirty="0">
                <a:hlinkClick r:id="rId2"/>
              </a:rPr>
              <a:t>https://www.nationalgeographic.com/science/article/the-fantastically-strange-origin-of-most-coal-on-earth</a:t>
            </a:r>
            <a:r>
              <a:rPr lang="en-CA" dirty="0"/>
              <a:t> </a:t>
            </a:r>
          </a:p>
          <a:p>
            <a:endParaRPr lang="en-CA" dirty="0"/>
          </a:p>
        </p:txBody>
      </p:sp>
    </p:spTree>
    <p:extLst>
      <p:ext uri="{BB962C8B-B14F-4D97-AF65-F5344CB8AC3E}">
        <p14:creationId xmlns:p14="http://schemas.microsoft.com/office/powerpoint/2010/main" val="2182431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1FC4-9FA7-4342-8512-4BB735E31698}"/>
              </a:ext>
            </a:extLst>
          </p:cNvPr>
          <p:cNvSpPr>
            <a:spLocks noGrp="1"/>
          </p:cNvSpPr>
          <p:nvPr>
            <p:ph type="title"/>
          </p:nvPr>
        </p:nvSpPr>
        <p:spPr/>
        <p:txBody>
          <a:bodyPr/>
          <a:lstStyle/>
          <a:p>
            <a:r>
              <a:rPr lang="en-CA" dirty="0"/>
              <a:t>Key Characteristics</a:t>
            </a:r>
          </a:p>
        </p:txBody>
      </p:sp>
      <p:sp>
        <p:nvSpPr>
          <p:cNvPr id="3" name="Content Placeholder 2">
            <a:extLst>
              <a:ext uri="{FF2B5EF4-FFF2-40B4-BE49-F238E27FC236}">
                <a16:creationId xmlns:a16="http://schemas.microsoft.com/office/drawing/2014/main" id="{5B06D663-2126-4E47-A49B-A0A135C44F76}"/>
              </a:ext>
            </a:extLst>
          </p:cNvPr>
          <p:cNvSpPr>
            <a:spLocks noGrp="1"/>
          </p:cNvSpPr>
          <p:nvPr>
            <p:ph idx="1"/>
          </p:nvPr>
        </p:nvSpPr>
        <p:spPr/>
        <p:txBody>
          <a:bodyPr>
            <a:normAutofit/>
          </a:bodyPr>
          <a:lstStyle/>
          <a:p>
            <a:r>
              <a:rPr lang="en-CA" dirty="0"/>
              <a:t>Varied terrestrial habitats: not dependent on wet environment</a:t>
            </a:r>
          </a:p>
          <a:p>
            <a:r>
              <a:rPr lang="en-CA" dirty="0"/>
              <a:t>Vascular tissues (xylem, phloem, tracheid cells)</a:t>
            </a:r>
          </a:p>
          <a:p>
            <a:r>
              <a:rPr lang="en-CA" dirty="0"/>
              <a:t>True roots</a:t>
            </a:r>
          </a:p>
          <a:p>
            <a:r>
              <a:rPr lang="en-CA" dirty="0"/>
              <a:t>True leaves with a waxy cuticle</a:t>
            </a:r>
          </a:p>
          <a:p>
            <a:r>
              <a:rPr lang="en-CA" dirty="0"/>
              <a:t>Monoecious</a:t>
            </a:r>
          </a:p>
          <a:p>
            <a:endParaRPr lang="en-CA" dirty="0"/>
          </a:p>
          <a:p>
            <a:endParaRPr lang="en-CA" dirty="0"/>
          </a:p>
        </p:txBody>
      </p:sp>
    </p:spTree>
    <p:extLst>
      <p:ext uri="{BB962C8B-B14F-4D97-AF65-F5344CB8AC3E}">
        <p14:creationId xmlns:p14="http://schemas.microsoft.com/office/powerpoint/2010/main" val="264114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8465-A0CC-4F77-8346-6040CF7A40B1}"/>
              </a:ext>
            </a:extLst>
          </p:cNvPr>
          <p:cNvSpPr>
            <a:spLocks noGrp="1"/>
          </p:cNvSpPr>
          <p:nvPr>
            <p:ph type="title"/>
          </p:nvPr>
        </p:nvSpPr>
        <p:spPr/>
        <p:txBody>
          <a:bodyPr/>
          <a:lstStyle/>
          <a:p>
            <a:r>
              <a:rPr lang="en-CA" dirty="0"/>
              <a:t>Vascular Tissues: a brief overview</a:t>
            </a:r>
          </a:p>
        </p:txBody>
      </p:sp>
      <p:sp>
        <p:nvSpPr>
          <p:cNvPr id="3" name="Content Placeholder 2">
            <a:extLst>
              <a:ext uri="{FF2B5EF4-FFF2-40B4-BE49-F238E27FC236}">
                <a16:creationId xmlns:a16="http://schemas.microsoft.com/office/drawing/2014/main" id="{1F0E87E6-6C10-4B8D-BFAC-E29ABC8C34A9}"/>
              </a:ext>
            </a:extLst>
          </p:cNvPr>
          <p:cNvSpPr>
            <a:spLocks noGrp="1"/>
          </p:cNvSpPr>
          <p:nvPr>
            <p:ph idx="1"/>
          </p:nvPr>
        </p:nvSpPr>
        <p:spPr>
          <a:xfrm>
            <a:off x="540000" y="1549869"/>
            <a:ext cx="5463235" cy="4914640"/>
          </a:xfrm>
        </p:spPr>
        <p:txBody>
          <a:bodyPr>
            <a:normAutofit/>
          </a:bodyPr>
          <a:lstStyle/>
          <a:p>
            <a:pPr marL="0" indent="0">
              <a:buNone/>
            </a:pPr>
            <a:r>
              <a:rPr lang="en-CA" b="1" dirty="0">
                <a:solidFill>
                  <a:schemeClr val="accent3">
                    <a:lumMod val="60000"/>
                    <a:lumOff val="40000"/>
                  </a:schemeClr>
                </a:solidFill>
              </a:rPr>
              <a:t>Vascular tissues</a:t>
            </a:r>
            <a:r>
              <a:rPr lang="en-CA" dirty="0">
                <a:solidFill>
                  <a:schemeClr val="accent3">
                    <a:lumMod val="60000"/>
                    <a:lumOff val="40000"/>
                  </a:schemeClr>
                </a:solidFill>
              </a:rPr>
              <a:t>: </a:t>
            </a:r>
          </a:p>
          <a:p>
            <a:r>
              <a:rPr lang="en-CA" dirty="0"/>
              <a:t>Transport water and the products of photosynthesis throughout the plant</a:t>
            </a:r>
          </a:p>
          <a:p>
            <a:r>
              <a:rPr lang="en-CA" dirty="0"/>
              <a:t>Includes xylem and phloem</a:t>
            </a:r>
          </a:p>
        </p:txBody>
      </p:sp>
      <p:pic>
        <p:nvPicPr>
          <p:cNvPr id="5122" name="Picture 2" descr="Phloem - Wikipedia">
            <a:extLst>
              <a:ext uri="{FF2B5EF4-FFF2-40B4-BE49-F238E27FC236}">
                <a16:creationId xmlns:a16="http://schemas.microsoft.com/office/drawing/2014/main" id="{DCF858CD-0C50-35F1-B667-54276D2B7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748" y="1413076"/>
            <a:ext cx="5141387" cy="518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19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8465-A0CC-4F77-8346-6040CF7A40B1}"/>
              </a:ext>
            </a:extLst>
          </p:cNvPr>
          <p:cNvSpPr>
            <a:spLocks noGrp="1"/>
          </p:cNvSpPr>
          <p:nvPr>
            <p:ph type="title"/>
          </p:nvPr>
        </p:nvSpPr>
        <p:spPr/>
        <p:txBody>
          <a:bodyPr/>
          <a:lstStyle/>
          <a:p>
            <a:r>
              <a:rPr lang="en-CA" dirty="0"/>
              <a:t>Vascular Tissues: a brief overview</a:t>
            </a:r>
          </a:p>
        </p:txBody>
      </p:sp>
      <p:grpSp>
        <p:nvGrpSpPr>
          <p:cNvPr id="10" name="Group 9">
            <a:extLst>
              <a:ext uri="{FF2B5EF4-FFF2-40B4-BE49-F238E27FC236}">
                <a16:creationId xmlns:a16="http://schemas.microsoft.com/office/drawing/2014/main" id="{23233D00-768A-D56E-44BE-022E26D5C316}"/>
              </a:ext>
            </a:extLst>
          </p:cNvPr>
          <p:cNvGrpSpPr/>
          <p:nvPr/>
        </p:nvGrpSpPr>
        <p:grpSpPr>
          <a:xfrm>
            <a:off x="2335696" y="1423503"/>
            <a:ext cx="7360754" cy="5351701"/>
            <a:chOff x="5078896" y="1639321"/>
            <a:chExt cx="6776151" cy="4926660"/>
          </a:xfrm>
        </p:grpSpPr>
        <p:pic>
          <p:nvPicPr>
            <p:cNvPr id="6146" name="Picture 2" descr="Xylem and Phloem: Main Differences, Similarities, &amp; Diagram">
              <a:extLst>
                <a:ext uri="{FF2B5EF4-FFF2-40B4-BE49-F238E27FC236}">
                  <a16:creationId xmlns:a16="http://schemas.microsoft.com/office/drawing/2014/main" id="{34DD93C4-133E-B87E-0DFE-F10C7E6E8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896" y="1639321"/>
              <a:ext cx="6776151" cy="49266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46B3BF-E3B2-BF8C-B940-9464FFBEAFC7}"/>
                </a:ext>
              </a:extLst>
            </p:cNvPr>
            <p:cNvSpPr/>
            <p:nvPr/>
          </p:nvSpPr>
          <p:spPr>
            <a:xfrm>
              <a:off x="10115550" y="2628900"/>
              <a:ext cx="1323975" cy="5715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6F77C43F-5A5D-B54B-FF05-A56A824166F3}"/>
                </a:ext>
              </a:extLst>
            </p:cNvPr>
            <p:cNvSpPr/>
            <p:nvPr/>
          </p:nvSpPr>
          <p:spPr>
            <a:xfrm>
              <a:off x="5611260" y="2495550"/>
              <a:ext cx="1323975" cy="70485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242356FF-5F1F-8752-5CD6-D3FAB426407A}"/>
                </a:ext>
              </a:extLst>
            </p:cNvPr>
            <p:cNvSpPr/>
            <p:nvPr/>
          </p:nvSpPr>
          <p:spPr>
            <a:xfrm>
              <a:off x="5172075" y="4210050"/>
              <a:ext cx="1763160" cy="3429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C427FDB0-30B9-FED6-FB95-00C13D9D93AC}"/>
                </a:ext>
              </a:extLst>
            </p:cNvPr>
            <p:cNvSpPr/>
            <p:nvPr/>
          </p:nvSpPr>
          <p:spPr>
            <a:xfrm>
              <a:off x="10115549" y="4159802"/>
              <a:ext cx="1638301" cy="3429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174330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8465-A0CC-4F77-8346-6040CF7A40B1}"/>
              </a:ext>
            </a:extLst>
          </p:cNvPr>
          <p:cNvSpPr>
            <a:spLocks noGrp="1"/>
          </p:cNvSpPr>
          <p:nvPr>
            <p:ph type="title"/>
          </p:nvPr>
        </p:nvSpPr>
        <p:spPr/>
        <p:txBody>
          <a:bodyPr/>
          <a:lstStyle/>
          <a:p>
            <a:r>
              <a:rPr lang="en-CA" dirty="0"/>
              <a:t>Vascular Tissues: a brief overview</a:t>
            </a:r>
          </a:p>
        </p:txBody>
      </p:sp>
      <p:sp>
        <p:nvSpPr>
          <p:cNvPr id="3" name="Content Placeholder 2">
            <a:extLst>
              <a:ext uri="{FF2B5EF4-FFF2-40B4-BE49-F238E27FC236}">
                <a16:creationId xmlns:a16="http://schemas.microsoft.com/office/drawing/2014/main" id="{1F0E87E6-6C10-4B8D-BFAC-E29ABC8C34A9}"/>
              </a:ext>
            </a:extLst>
          </p:cNvPr>
          <p:cNvSpPr>
            <a:spLocks noGrp="1"/>
          </p:cNvSpPr>
          <p:nvPr>
            <p:ph idx="1"/>
          </p:nvPr>
        </p:nvSpPr>
        <p:spPr>
          <a:xfrm>
            <a:off x="657151" y="1548145"/>
            <a:ext cx="5438849" cy="4914640"/>
          </a:xfrm>
        </p:spPr>
        <p:txBody>
          <a:bodyPr>
            <a:normAutofit/>
          </a:bodyPr>
          <a:lstStyle/>
          <a:p>
            <a:pPr marL="0" indent="0">
              <a:buNone/>
            </a:pPr>
            <a:r>
              <a:rPr lang="en-CA" b="1" dirty="0">
                <a:solidFill>
                  <a:schemeClr val="accent3">
                    <a:lumMod val="60000"/>
                    <a:lumOff val="40000"/>
                  </a:schemeClr>
                </a:solidFill>
              </a:rPr>
              <a:t>Xylem</a:t>
            </a:r>
            <a:r>
              <a:rPr lang="en-CA" dirty="0">
                <a:solidFill>
                  <a:schemeClr val="accent3">
                    <a:lumMod val="60000"/>
                    <a:lumOff val="40000"/>
                  </a:schemeClr>
                </a:solidFill>
              </a:rPr>
              <a:t>: </a:t>
            </a:r>
            <a:r>
              <a:rPr lang="en-CA" dirty="0"/>
              <a:t>moves water and minerals from the roots to other parts of the plant</a:t>
            </a:r>
          </a:p>
          <a:p>
            <a:pPr lvl="1"/>
            <a:r>
              <a:rPr lang="en-CA" b="1" dirty="0">
                <a:solidFill>
                  <a:schemeClr val="accent3">
                    <a:lumMod val="60000"/>
                    <a:lumOff val="40000"/>
                  </a:schemeClr>
                </a:solidFill>
              </a:rPr>
              <a:t>Tracheid cells: </a:t>
            </a:r>
          </a:p>
          <a:p>
            <a:pPr lvl="2"/>
            <a:r>
              <a:rPr lang="en-CA" sz="2800" dirty="0"/>
              <a:t>Carry water</a:t>
            </a:r>
          </a:p>
          <a:p>
            <a:pPr lvl="2"/>
            <a:r>
              <a:rPr lang="en-CA" sz="2800" dirty="0"/>
              <a:t>Have thick, strong cell walls strengthen plant stems</a:t>
            </a:r>
          </a:p>
          <a:p>
            <a:endParaRPr lang="en-CA" dirty="0"/>
          </a:p>
          <a:p>
            <a:endParaRPr lang="en-CA" dirty="0"/>
          </a:p>
        </p:txBody>
      </p:sp>
      <p:pic>
        <p:nvPicPr>
          <p:cNvPr id="4104" name="Picture 8" descr="Describe the Structures and Functions of Xylem Tissue - QS Study">
            <a:extLst>
              <a:ext uri="{FF2B5EF4-FFF2-40B4-BE49-F238E27FC236}">
                <a16:creationId xmlns:a16="http://schemas.microsoft.com/office/drawing/2014/main" id="{29C0EA08-7789-BD82-CD56-5E2BFAB604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47" r="47252"/>
          <a:stretch/>
        </p:blipFill>
        <p:spPr bwMode="auto">
          <a:xfrm>
            <a:off x="5953685" y="1548145"/>
            <a:ext cx="4012708" cy="47931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F5180D89-D8C1-9D0A-A45C-0B6474E75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8081" y="1548144"/>
            <a:ext cx="1253054" cy="479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8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8465-A0CC-4F77-8346-6040CF7A40B1}"/>
              </a:ext>
            </a:extLst>
          </p:cNvPr>
          <p:cNvSpPr>
            <a:spLocks noGrp="1"/>
          </p:cNvSpPr>
          <p:nvPr>
            <p:ph type="title"/>
          </p:nvPr>
        </p:nvSpPr>
        <p:spPr/>
        <p:txBody>
          <a:bodyPr/>
          <a:lstStyle/>
          <a:p>
            <a:r>
              <a:rPr lang="en-CA" dirty="0"/>
              <a:t>Vascular Tissues: a brief overview</a:t>
            </a:r>
          </a:p>
        </p:txBody>
      </p:sp>
      <p:sp>
        <p:nvSpPr>
          <p:cNvPr id="3" name="Content Placeholder 2">
            <a:extLst>
              <a:ext uri="{FF2B5EF4-FFF2-40B4-BE49-F238E27FC236}">
                <a16:creationId xmlns:a16="http://schemas.microsoft.com/office/drawing/2014/main" id="{1F0E87E6-6C10-4B8D-BFAC-E29ABC8C34A9}"/>
              </a:ext>
            </a:extLst>
          </p:cNvPr>
          <p:cNvSpPr>
            <a:spLocks noGrp="1"/>
          </p:cNvSpPr>
          <p:nvPr>
            <p:ph idx="1"/>
          </p:nvPr>
        </p:nvSpPr>
        <p:spPr>
          <a:xfrm>
            <a:off x="539999" y="1549869"/>
            <a:ext cx="11101135" cy="4914640"/>
          </a:xfrm>
        </p:spPr>
        <p:txBody>
          <a:bodyPr>
            <a:normAutofit/>
          </a:bodyPr>
          <a:lstStyle/>
          <a:p>
            <a:pPr marL="0" indent="0">
              <a:buNone/>
            </a:pPr>
            <a:r>
              <a:rPr lang="en-CA" dirty="0">
                <a:solidFill>
                  <a:schemeClr val="accent3">
                    <a:lumMod val="60000"/>
                    <a:lumOff val="40000"/>
                  </a:schemeClr>
                </a:solidFill>
              </a:rPr>
              <a:t>P</a:t>
            </a:r>
            <a:r>
              <a:rPr lang="en-CA" b="1" dirty="0">
                <a:solidFill>
                  <a:schemeClr val="accent3">
                    <a:lumMod val="60000"/>
                    <a:lumOff val="40000"/>
                  </a:schemeClr>
                </a:solidFill>
              </a:rPr>
              <a:t>hloem</a:t>
            </a:r>
            <a:r>
              <a:rPr lang="en-CA" dirty="0">
                <a:solidFill>
                  <a:schemeClr val="accent3">
                    <a:lumMod val="60000"/>
                    <a:lumOff val="40000"/>
                  </a:schemeClr>
                </a:solidFill>
              </a:rPr>
              <a:t>: </a:t>
            </a:r>
            <a:r>
              <a:rPr lang="en-CA" dirty="0"/>
              <a:t>movement of nutrients and the products of photosynthesis</a:t>
            </a:r>
          </a:p>
          <a:p>
            <a:endParaRPr lang="en-CA" dirty="0"/>
          </a:p>
          <a:p>
            <a:endParaRPr lang="en-CA" dirty="0"/>
          </a:p>
        </p:txBody>
      </p:sp>
    </p:spTree>
    <p:extLst>
      <p:ext uri="{BB962C8B-B14F-4D97-AF65-F5344CB8AC3E}">
        <p14:creationId xmlns:p14="http://schemas.microsoft.com/office/powerpoint/2010/main" val="2544048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4C57-25BC-899C-5951-A6671A7A3D39}"/>
              </a:ext>
            </a:extLst>
          </p:cNvPr>
          <p:cNvSpPr>
            <a:spLocks noGrp="1"/>
          </p:cNvSpPr>
          <p:nvPr>
            <p:ph type="title"/>
          </p:nvPr>
        </p:nvSpPr>
        <p:spPr/>
        <p:txBody>
          <a:bodyPr>
            <a:normAutofit/>
          </a:bodyPr>
          <a:lstStyle/>
          <a:p>
            <a:r>
              <a:rPr lang="en-CA" dirty="0"/>
              <a:t>Vascular Tissues: Recap</a:t>
            </a:r>
          </a:p>
        </p:txBody>
      </p:sp>
      <p:sp>
        <p:nvSpPr>
          <p:cNvPr id="3" name="Content Placeholder 2">
            <a:extLst>
              <a:ext uri="{FF2B5EF4-FFF2-40B4-BE49-F238E27FC236}">
                <a16:creationId xmlns:a16="http://schemas.microsoft.com/office/drawing/2014/main" id="{2C519B3E-43BC-71DB-7FEE-D3F842A7B1E8}"/>
              </a:ext>
            </a:extLst>
          </p:cNvPr>
          <p:cNvSpPr>
            <a:spLocks noGrp="1"/>
          </p:cNvSpPr>
          <p:nvPr>
            <p:ph idx="1"/>
          </p:nvPr>
        </p:nvSpPr>
        <p:spPr/>
        <p:txBody>
          <a:bodyPr/>
          <a:lstStyle/>
          <a:p>
            <a:pPr marL="514350" indent="-514350">
              <a:buFont typeface="+mj-lt"/>
              <a:buAutoNum type="arabicPeriod"/>
            </a:pPr>
            <a:r>
              <a:rPr lang="en-CA" dirty="0"/>
              <a:t>Why are vascular tissues important? How did the development of vascular tissues allow the rapid diversification and evolutionary success of tracheophytes?</a:t>
            </a:r>
          </a:p>
          <a:p>
            <a:pPr marL="514350" indent="-514350">
              <a:buFont typeface="+mj-lt"/>
              <a:buAutoNum type="arabicPeriod"/>
            </a:pPr>
            <a:r>
              <a:rPr lang="en-CA" dirty="0"/>
              <a:t>Summarize the differences between xylem and phloem. </a:t>
            </a:r>
          </a:p>
          <a:p>
            <a:pPr marL="514350" indent="-514350">
              <a:buFont typeface="+mj-lt"/>
              <a:buAutoNum type="arabicPeriod"/>
            </a:pPr>
            <a:r>
              <a:rPr lang="en-CA" dirty="0"/>
              <a:t>What is a tracheid cell? What does it do?</a:t>
            </a:r>
          </a:p>
          <a:p>
            <a:endParaRPr lang="en-CA" dirty="0"/>
          </a:p>
        </p:txBody>
      </p:sp>
    </p:spTree>
    <p:extLst>
      <p:ext uri="{BB962C8B-B14F-4D97-AF65-F5344CB8AC3E}">
        <p14:creationId xmlns:p14="http://schemas.microsoft.com/office/powerpoint/2010/main" val="245275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53F51-FCCD-46FA-AD5A-6C1258D3D124}"/>
              </a:ext>
            </a:extLst>
          </p:cNvPr>
          <p:cNvSpPr>
            <a:spLocks noGrp="1"/>
          </p:cNvSpPr>
          <p:nvPr>
            <p:ph type="title"/>
          </p:nvPr>
        </p:nvSpPr>
        <p:spPr/>
        <p:txBody>
          <a:bodyPr/>
          <a:lstStyle/>
          <a:p>
            <a:r>
              <a:rPr lang="en-CA" dirty="0"/>
              <a:t>Review: Reproduction Concepts</a:t>
            </a:r>
          </a:p>
        </p:txBody>
      </p:sp>
      <p:sp>
        <p:nvSpPr>
          <p:cNvPr id="5" name="Content Placeholder 4">
            <a:extLst>
              <a:ext uri="{FF2B5EF4-FFF2-40B4-BE49-F238E27FC236}">
                <a16:creationId xmlns:a16="http://schemas.microsoft.com/office/drawing/2014/main" id="{927DE54A-27FF-49AA-8591-E43DFBCFA2A5}"/>
              </a:ext>
            </a:extLst>
          </p:cNvPr>
          <p:cNvSpPr>
            <a:spLocks noGrp="1"/>
          </p:cNvSpPr>
          <p:nvPr>
            <p:ph idx="1"/>
          </p:nvPr>
        </p:nvSpPr>
        <p:spPr/>
        <p:txBody>
          <a:bodyPr/>
          <a:lstStyle/>
          <a:p>
            <a:endParaRPr lang="en-CA" dirty="0"/>
          </a:p>
        </p:txBody>
      </p:sp>
      <p:pic>
        <p:nvPicPr>
          <p:cNvPr id="2050" name="Picture 2" descr="Diploid vs Haploid- Definition, 12 Major Differences, Examples">
            <a:extLst>
              <a:ext uri="{FF2B5EF4-FFF2-40B4-BE49-F238E27FC236}">
                <a16:creationId xmlns:a16="http://schemas.microsoft.com/office/drawing/2014/main" id="{92875D7F-8312-449B-AE07-59722DBF02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52"/>
          <a:stretch/>
        </p:blipFill>
        <p:spPr bwMode="auto">
          <a:xfrm>
            <a:off x="452542" y="1461096"/>
            <a:ext cx="11244206" cy="500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522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A7FC-C445-40E5-B723-935C3479CE58}"/>
              </a:ext>
            </a:extLst>
          </p:cNvPr>
          <p:cNvSpPr>
            <a:spLocks noGrp="1"/>
          </p:cNvSpPr>
          <p:nvPr>
            <p:ph type="ctrTitle"/>
          </p:nvPr>
        </p:nvSpPr>
        <p:spPr/>
        <p:txBody>
          <a:bodyPr/>
          <a:lstStyle/>
          <a:p>
            <a:r>
              <a:rPr lang="en-CA" dirty="0"/>
              <a:t>Types of Tracheophytes</a:t>
            </a:r>
          </a:p>
        </p:txBody>
      </p:sp>
      <p:sp>
        <p:nvSpPr>
          <p:cNvPr id="3" name="Subtitle 2">
            <a:extLst>
              <a:ext uri="{FF2B5EF4-FFF2-40B4-BE49-F238E27FC236}">
                <a16:creationId xmlns:a16="http://schemas.microsoft.com/office/drawing/2014/main" id="{DDB94D77-C9E7-4D7F-94B1-7CC5E5A25B59}"/>
              </a:ext>
            </a:extLst>
          </p:cNvPr>
          <p:cNvSpPr>
            <a:spLocks noGrp="1"/>
          </p:cNvSpPr>
          <p:nvPr>
            <p:ph type="subTitle" idx="1"/>
          </p:nvPr>
        </p:nvSpPr>
        <p:spPr/>
        <p:txBody>
          <a:bodyPr/>
          <a:lstStyle/>
          <a:p>
            <a:r>
              <a:rPr lang="en-CA" dirty="0"/>
              <a:t>Club Mosses and Horsetails</a:t>
            </a:r>
          </a:p>
          <a:p>
            <a:r>
              <a:rPr lang="en-CA" dirty="0"/>
              <a:t>Ferns</a:t>
            </a:r>
          </a:p>
          <a:p>
            <a:r>
              <a:rPr lang="en-CA" dirty="0"/>
              <a:t>[Note, gymnosperms and angiosperms are also considered tracheophytes…will be taught later]</a:t>
            </a:r>
          </a:p>
        </p:txBody>
      </p:sp>
    </p:spTree>
    <p:extLst>
      <p:ext uri="{BB962C8B-B14F-4D97-AF65-F5344CB8AC3E}">
        <p14:creationId xmlns:p14="http://schemas.microsoft.com/office/powerpoint/2010/main" val="3487810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0564-1BE8-4875-B295-5DBF5AC96889}"/>
              </a:ext>
            </a:extLst>
          </p:cNvPr>
          <p:cNvSpPr>
            <a:spLocks noGrp="1"/>
          </p:cNvSpPr>
          <p:nvPr>
            <p:ph type="title"/>
          </p:nvPr>
        </p:nvSpPr>
        <p:spPr/>
        <p:txBody>
          <a:bodyPr/>
          <a:lstStyle/>
          <a:p>
            <a:r>
              <a:rPr lang="en-CA" dirty="0"/>
              <a:t>A History Lesson</a:t>
            </a:r>
          </a:p>
        </p:txBody>
      </p:sp>
      <p:pic>
        <p:nvPicPr>
          <p:cNvPr id="9220" name="Picture 4" descr="Kingdom Plantae - Kingdoms of Life">
            <a:extLst>
              <a:ext uri="{FF2B5EF4-FFF2-40B4-BE49-F238E27FC236}">
                <a16:creationId xmlns:a16="http://schemas.microsoft.com/office/drawing/2014/main" id="{815FA65B-44BC-4382-9C7A-501D6EEE8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200" y="1318729"/>
            <a:ext cx="4940087" cy="551156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ingdom Plantae - Orekoya Tree of Life Project">
            <a:extLst>
              <a:ext uri="{FF2B5EF4-FFF2-40B4-BE49-F238E27FC236}">
                <a16:creationId xmlns:a16="http://schemas.microsoft.com/office/drawing/2014/main" id="{4DA76DDC-F624-42AC-A77B-EE5464FFE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471" y="1318729"/>
            <a:ext cx="4687330" cy="55170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59598C27-52C0-4693-A426-5D5876EC15AC}"/>
              </a:ext>
            </a:extLst>
          </p:cNvPr>
          <p:cNvCxnSpPr/>
          <p:nvPr/>
        </p:nvCxnSpPr>
        <p:spPr>
          <a:xfrm>
            <a:off x="10583501" y="5377758"/>
            <a:ext cx="53415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32F2FC-A8BF-47FB-AF67-23F3B9B8AFAF}"/>
              </a:ext>
            </a:extLst>
          </p:cNvPr>
          <p:cNvCxnSpPr>
            <a:cxnSpLocks/>
          </p:cNvCxnSpPr>
          <p:nvPr/>
        </p:nvCxnSpPr>
        <p:spPr>
          <a:xfrm>
            <a:off x="9857714" y="5521104"/>
            <a:ext cx="39986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B5C725B0-6169-44B7-B568-7B57674E2455}"/>
              </a:ext>
            </a:extLst>
          </p:cNvPr>
          <p:cNvSpPr/>
          <p:nvPr/>
        </p:nvSpPr>
        <p:spPr>
          <a:xfrm>
            <a:off x="8627953" y="1683945"/>
            <a:ext cx="697116" cy="199176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4058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5EB8-4E4B-4D75-90AE-6005324074A8}"/>
              </a:ext>
            </a:extLst>
          </p:cNvPr>
          <p:cNvSpPr>
            <a:spLocks noGrp="1"/>
          </p:cNvSpPr>
          <p:nvPr>
            <p:ph type="title"/>
          </p:nvPr>
        </p:nvSpPr>
        <p:spPr/>
        <p:txBody>
          <a:bodyPr>
            <a:normAutofit fontScale="90000"/>
          </a:bodyPr>
          <a:lstStyle/>
          <a:p>
            <a:r>
              <a:rPr lang="en-CA" dirty="0"/>
              <a:t>Club Mosses (Lycophytes) and Horsetails (Sphenophytes)</a:t>
            </a:r>
          </a:p>
        </p:txBody>
      </p:sp>
      <p:sp>
        <p:nvSpPr>
          <p:cNvPr id="3" name="Content Placeholder 2">
            <a:extLst>
              <a:ext uri="{FF2B5EF4-FFF2-40B4-BE49-F238E27FC236}">
                <a16:creationId xmlns:a16="http://schemas.microsoft.com/office/drawing/2014/main" id="{70E1B36F-001E-4004-A987-B30B0E524A47}"/>
              </a:ext>
            </a:extLst>
          </p:cNvPr>
          <p:cNvSpPr>
            <a:spLocks noGrp="1"/>
          </p:cNvSpPr>
          <p:nvPr>
            <p:ph idx="1"/>
          </p:nvPr>
        </p:nvSpPr>
        <p:spPr>
          <a:xfrm>
            <a:off x="540000" y="2375555"/>
            <a:ext cx="11101136" cy="3749366"/>
          </a:xfrm>
        </p:spPr>
        <p:txBody>
          <a:bodyPr>
            <a:normAutofit fontScale="92500" lnSpcReduction="10000"/>
          </a:bodyPr>
          <a:lstStyle/>
          <a:p>
            <a:r>
              <a:rPr lang="en-CA" dirty="0"/>
              <a:t>Few species</a:t>
            </a:r>
          </a:p>
          <a:p>
            <a:r>
              <a:rPr lang="en-CA" dirty="0"/>
              <a:t>Descendants of ancient tracheophytes: as the climate changed, they were out-competed by other land plants</a:t>
            </a:r>
          </a:p>
          <a:p>
            <a:r>
              <a:rPr lang="en-CA" dirty="0"/>
              <a:t>Small plants, live in moist woodlands and near streams and marshes</a:t>
            </a:r>
          </a:p>
          <a:p>
            <a:r>
              <a:rPr lang="en-CA" dirty="0"/>
              <a:t>+ All the basic characteristics of Tracheophytes</a:t>
            </a:r>
          </a:p>
          <a:p>
            <a:pPr marL="0" indent="0">
              <a:buNone/>
            </a:pPr>
            <a:endParaRPr lang="en-CA" dirty="0"/>
          </a:p>
          <a:p>
            <a:endParaRPr lang="en-CA" dirty="0"/>
          </a:p>
        </p:txBody>
      </p:sp>
    </p:spTree>
    <p:extLst>
      <p:ext uri="{BB962C8B-B14F-4D97-AF65-F5344CB8AC3E}">
        <p14:creationId xmlns:p14="http://schemas.microsoft.com/office/powerpoint/2010/main" val="356803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4ED5-103F-4862-B3B5-4DA0E67C5887}"/>
              </a:ext>
            </a:extLst>
          </p:cNvPr>
          <p:cNvSpPr>
            <a:spLocks noGrp="1"/>
          </p:cNvSpPr>
          <p:nvPr>
            <p:ph type="title"/>
          </p:nvPr>
        </p:nvSpPr>
        <p:spPr/>
        <p:txBody>
          <a:bodyPr/>
          <a:lstStyle/>
          <a:p>
            <a:r>
              <a:rPr lang="en-CA" i="1" dirty="0"/>
              <a:t>Lycopodium </a:t>
            </a:r>
            <a:r>
              <a:rPr lang="en-CA" dirty="0"/>
              <a:t>(club moss example)</a:t>
            </a:r>
            <a:endParaRPr lang="en-CA" i="1" dirty="0"/>
          </a:p>
        </p:txBody>
      </p:sp>
      <p:sp>
        <p:nvSpPr>
          <p:cNvPr id="3" name="Content Placeholder 2">
            <a:extLst>
              <a:ext uri="{FF2B5EF4-FFF2-40B4-BE49-F238E27FC236}">
                <a16:creationId xmlns:a16="http://schemas.microsoft.com/office/drawing/2014/main" id="{31CD73FB-04D9-42BA-84F5-9E105A99EE0E}"/>
              </a:ext>
            </a:extLst>
          </p:cNvPr>
          <p:cNvSpPr>
            <a:spLocks noGrp="1"/>
          </p:cNvSpPr>
          <p:nvPr>
            <p:ph idx="1"/>
          </p:nvPr>
        </p:nvSpPr>
        <p:spPr/>
        <p:txBody>
          <a:bodyPr/>
          <a:lstStyle/>
          <a:p>
            <a:endParaRPr lang="en-CA"/>
          </a:p>
        </p:txBody>
      </p:sp>
      <p:pic>
        <p:nvPicPr>
          <p:cNvPr id="16386" name="Picture 2">
            <a:extLst>
              <a:ext uri="{FF2B5EF4-FFF2-40B4-BE49-F238E27FC236}">
                <a16:creationId xmlns:a16="http://schemas.microsoft.com/office/drawing/2014/main" id="{E913D8E5-8969-4F1D-812D-4FB3DCB67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749" y="1431850"/>
            <a:ext cx="7418502" cy="494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907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E2B2-5C4D-4894-BB69-CA6122D999E0}"/>
              </a:ext>
            </a:extLst>
          </p:cNvPr>
          <p:cNvSpPr>
            <a:spLocks noGrp="1"/>
          </p:cNvSpPr>
          <p:nvPr>
            <p:ph type="title"/>
          </p:nvPr>
        </p:nvSpPr>
        <p:spPr/>
        <p:txBody>
          <a:bodyPr/>
          <a:lstStyle/>
          <a:p>
            <a:r>
              <a:rPr lang="en-CA" i="1" dirty="0"/>
              <a:t>Equisetum</a:t>
            </a:r>
            <a:r>
              <a:rPr lang="en-CA" dirty="0"/>
              <a:t> (horsetail example)</a:t>
            </a:r>
            <a:endParaRPr lang="en-CA" i="1" dirty="0"/>
          </a:p>
        </p:txBody>
      </p:sp>
      <p:sp>
        <p:nvSpPr>
          <p:cNvPr id="3" name="Content Placeholder 2">
            <a:extLst>
              <a:ext uri="{FF2B5EF4-FFF2-40B4-BE49-F238E27FC236}">
                <a16:creationId xmlns:a16="http://schemas.microsoft.com/office/drawing/2014/main" id="{C14F59E4-5E46-4111-998B-C442EFE12CBB}"/>
              </a:ext>
            </a:extLst>
          </p:cNvPr>
          <p:cNvSpPr>
            <a:spLocks noGrp="1"/>
          </p:cNvSpPr>
          <p:nvPr>
            <p:ph idx="1"/>
          </p:nvPr>
        </p:nvSpPr>
        <p:spPr>
          <a:xfrm>
            <a:off x="540000" y="1549869"/>
            <a:ext cx="4267670" cy="4575052"/>
          </a:xfrm>
        </p:spPr>
        <p:txBody>
          <a:bodyPr/>
          <a:lstStyle/>
          <a:p>
            <a:r>
              <a:rPr lang="en-CA" dirty="0"/>
              <a:t>Common name: ‘horsetail’ or ‘scouring rush’; can scrape pots and pans</a:t>
            </a:r>
          </a:p>
          <a:p>
            <a:r>
              <a:rPr lang="en-CA" dirty="0"/>
              <a:t>Common weed</a:t>
            </a:r>
          </a:p>
          <a:p>
            <a:endParaRPr lang="en-CA" dirty="0"/>
          </a:p>
        </p:txBody>
      </p:sp>
      <p:pic>
        <p:nvPicPr>
          <p:cNvPr id="17410" name="Picture 2" descr="How to Kill Horsetail Weeds Do&amp;#39;s and Don&amp;#39;ts - [6 Helpful Tips] | Pepper&amp;#39;s  Home &amp;amp; Garden">
            <a:extLst>
              <a:ext uri="{FF2B5EF4-FFF2-40B4-BE49-F238E27FC236}">
                <a16:creationId xmlns:a16="http://schemas.microsoft.com/office/drawing/2014/main" id="{77684033-8A15-4406-A6D4-601AE1D4E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936" y="1679799"/>
            <a:ext cx="6918422" cy="461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00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0564-1BE8-4875-B295-5DBF5AC96889}"/>
              </a:ext>
            </a:extLst>
          </p:cNvPr>
          <p:cNvSpPr>
            <a:spLocks noGrp="1"/>
          </p:cNvSpPr>
          <p:nvPr>
            <p:ph type="title"/>
          </p:nvPr>
        </p:nvSpPr>
        <p:spPr/>
        <p:txBody>
          <a:bodyPr/>
          <a:lstStyle/>
          <a:p>
            <a:r>
              <a:rPr lang="en-CA" dirty="0"/>
              <a:t>A History Lesson</a:t>
            </a:r>
          </a:p>
        </p:txBody>
      </p:sp>
      <p:pic>
        <p:nvPicPr>
          <p:cNvPr id="9220" name="Picture 4" descr="Kingdom Plantae - Kingdoms of Life">
            <a:extLst>
              <a:ext uri="{FF2B5EF4-FFF2-40B4-BE49-F238E27FC236}">
                <a16:creationId xmlns:a16="http://schemas.microsoft.com/office/drawing/2014/main" id="{815FA65B-44BC-4382-9C7A-501D6EEE8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200" y="1318729"/>
            <a:ext cx="4940087" cy="551156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ingdom Plantae - Orekoya Tree of Life Project">
            <a:extLst>
              <a:ext uri="{FF2B5EF4-FFF2-40B4-BE49-F238E27FC236}">
                <a16:creationId xmlns:a16="http://schemas.microsoft.com/office/drawing/2014/main" id="{4DA76DDC-F624-42AC-A77B-EE5464FFE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471" y="1318729"/>
            <a:ext cx="4687330" cy="55170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59598C27-52C0-4693-A426-5D5876EC15AC}"/>
              </a:ext>
            </a:extLst>
          </p:cNvPr>
          <p:cNvCxnSpPr/>
          <p:nvPr/>
        </p:nvCxnSpPr>
        <p:spPr>
          <a:xfrm>
            <a:off x="10583501" y="5377758"/>
            <a:ext cx="53415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32F2FC-A8BF-47FB-AF67-23F3B9B8AFAF}"/>
              </a:ext>
            </a:extLst>
          </p:cNvPr>
          <p:cNvCxnSpPr>
            <a:cxnSpLocks/>
          </p:cNvCxnSpPr>
          <p:nvPr/>
        </p:nvCxnSpPr>
        <p:spPr>
          <a:xfrm>
            <a:off x="9857714" y="5521104"/>
            <a:ext cx="39986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B5C725B0-6169-44B7-B568-7B57674E2455}"/>
              </a:ext>
            </a:extLst>
          </p:cNvPr>
          <p:cNvSpPr/>
          <p:nvPr/>
        </p:nvSpPr>
        <p:spPr>
          <a:xfrm>
            <a:off x="9360529" y="1683945"/>
            <a:ext cx="697116" cy="199176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23521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E5DD-41A7-4C64-A4AD-B09FE00986E8}"/>
              </a:ext>
            </a:extLst>
          </p:cNvPr>
          <p:cNvSpPr>
            <a:spLocks noGrp="1"/>
          </p:cNvSpPr>
          <p:nvPr>
            <p:ph type="title"/>
          </p:nvPr>
        </p:nvSpPr>
        <p:spPr/>
        <p:txBody>
          <a:bodyPr/>
          <a:lstStyle/>
          <a:p>
            <a:r>
              <a:rPr lang="en-CA" dirty="0"/>
              <a:t>Ferns</a:t>
            </a:r>
          </a:p>
        </p:txBody>
      </p:sp>
      <p:sp>
        <p:nvSpPr>
          <p:cNvPr id="3" name="Content Placeholder 2">
            <a:extLst>
              <a:ext uri="{FF2B5EF4-FFF2-40B4-BE49-F238E27FC236}">
                <a16:creationId xmlns:a16="http://schemas.microsoft.com/office/drawing/2014/main" id="{802A35A3-324A-4E10-9AB2-6B278729B445}"/>
              </a:ext>
            </a:extLst>
          </p:cNvPr>
          <p:cNvSpPr>
            <a:spLocks noGrp="1"/>
          </p:cNvSpPr>
          <p:nvPr>
            <p:ph idx="1"/>
          </p:nvPr>
        </p:nvSpPr>
        <p:spPr/>
        <p:txBody>
          <a:bodyPr>
            <a:normAutofit fontScale="92500" lnSpcReduction="10000"/>
          </a:bodyPr>
          <a:lstStyle/>
          <a:p>
            <a:r>
              <a:rPr lang="en-CA" dirty="0"/>
              <a:t>11,000 extant species</a:t>
            </a:r>
          </a:p>
          <a:p>
            <a:r>
              <a:rPr lang="en-CA" dirty="0"/>
              <a:t>Evolved </a:t>
            </a:r>
            <a:r>
              <a:rPr lang="en-CA" b="1" dirty="0">
                <a:solidFill>
                  <a:srgbClr val="FFC000"/>
                </a:solidFill>
              </a:rPr>
              <a:t>400 </a:t>
            </a:r>
            <a:r>
              <a:rPr lang="en-CA" b="1" dirty="0" err="1">
                <a:solidFill>
                  <a:srgbClr val="FFC000"/>
                </a:solidFill>
              </a:rPr>
              <a:t>mya</a:t>
            </a:r>
            <a:r>
              <a:rPr lang="en-CA" b="1" dirty="0"/>
              <a:t> </a:t>
            </a:r>
            <a:r>
              <a:rPr lang="en-CA" dirty="0"/>
              <a:t>(from ancient tracheophytes)</a:t>
            </a:r>
          </a:p>
          <a:p>
            <a:r>
              <a:rPr lang="en-CA" dirty="0"/>
              <a:t>Well-developed anatomy: true vascular tissues, roots, rhizomes, fronds</a:t>
            </a:r>
          </a:p>
          <a:p>
            <a:r>
              <a:rPr lang="en-CA" dirty="0"/>
              <a:t>Up to a meter tall</a:t>
            </a:r>
          </a:p>
          <a:p>
            <a:r>
              <a:rPr lang="en-CA" dirty="0"/>
              <a:t>Most abundant in wet habitats, e.g. rainforests</a:t>
            </a:r>
          </a:p>
          <a:p>
            <a:r>
              <a:rPr lang="en-CA" dirty="0"/>
              <a:t>+ All the basic characteristics of Tracheophytes</a:t>
            </a:r>
          </a:p>
        </p:txBody>
      </p:sp>
    </p:spTree>
    <p:extLst>
      <p:ext uri="{BB962C8B-B14F-4D97-AF65-F5344CB8AC3E}">
        <p14:creationId xmlns:p14="http://schemas.microsoft.com/office/powerpoint/2010/main" val="77186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BC9C-6892-4E78-8BF9-BD035D3426C1}"/>
              </a:ext>
            </a:extLst>
          </p:cNvPr>
          <p:cNvSpPr>
            <a:spLocks noGrp="1"/>
          </p:cNvSpPr>
          <p:nvPr>
            <p:ph type="title"/>
          </p:nvPr>
        </p:nvSpPr>
        <p:spPr/>
        <p:txBody>
          <a:bodyPr/>
          <a:lstStyle/>
          <a:p>
            <a:r>
              <a:rPr lang="en-CA" dirty="0"/>
              <a:t>Fern Life Cycle: Overview</a:t>
            </a:r>
          </a:p>
        </p:txBody>
      </p:sp>
      <p:sp>
        <p:nvSpPr>
          <p:cNvPr id="3" name="Content Placeholder 2">
            <a:extLst>
              <a:ext uri="{FF2B5EF4-FFF2-40B4-BE49-F238E27FC236}">
                <a16:creationId xmlns:a16="http://schemas.microsoft.com/office/drawing/2014/main" id="{C1E5B61C-ABA5-4792-BF70-5B5EA6E8469B}"/>
              </a:ext>
            </a:extLst>
          </p:cNvPr>
          <p:cNvSpPr>
            <a:spLocks noGrp="1"/>
          </p:cNvSpPr>
          <p:nvPr>
            <p:ph idx="1"/>
          </p:nvPr>
        </p:nvSpPr>
        <p:spPr/>
        <p:txBody>
          <a:bodyPr/>
          <a:lstStyle/>
          <a:p>
            <a:r>
              <a:rPr lang="en-CA" b="1" dirty="0">
                <a:solidFill>
                  <a:schemeClr val="accent3">
                    <a:lumMod val="60000"/>
                    <a:lumOff val="40000"/>
                  </a:schemeClr>
                </a:solidFill>
              </a:rPr>
              <a:t>Alternation of generations:</a:t>
            </a:r>
            <a:r>
              <a:rPr lang="en-CA" b="1" dirty="0"/>
              <a:t> </a:t>
            </a:r>
            <a:r>
              <a:rPr lang="en-CA" dirty="0"/>
              <a:t>diploid sporophyte is dominant</a:t>
            </a:r>
          </a:p>
          <a:p>
            <a:r>
              <a:rPr lang="en-CA" dirty="0"/>
              <a:t>Sexual reproduction requires standing water for sperm to swim to eggs</a:t>
            </a:r>
          </a:p>
        </p:txBody>
      </p:sp>
    </p:spTree>
    <p:extLst>
      <p:ext uri="{BB962C8B-B14F-4D97-AF65-F5344CB8AC3E}">
        <p14:creationId xmlns:p14="http://schemas.microsoft.com/office/powerpoint/2010/main" val="22020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54B262-6CA6-4C8F-8C93-0B8C0CB37719}"/>
              </a:ext>
            </a:extLst>
          </p:cNvPr>
          <p:cNvSpPr>
            <a:spLocks noGrp="1"/>
          </p:cNvSpPr>
          <p:nvPr>
            <p:ph idx="1"/>
          </p:nvPr>
        </p:nvSpPr>
        <p:spPr/>
        <p:txBody>
          <a:bodyPr/>
          <a:lstStyle/>
          <a:p>
            <a:endParaRPr lang="en-CA"/>
          </a:p>
        </p:txBody>
      </p:sp>
      <p:pic>
        <p:nvPicPr>
          <p:cNvPr id="18434" name="Picture 2" descr="Fern life cycle — Science Learning Hub">
            <a:extLst>
              <a:ext uri="{FF2B5EF4-FFF2-40B4-BE49-F238E27FC236}">
                <a16:creationId xmlns:a16="http://schemas.microsoft.com/office/drawing/2014/main" id="{5FEE70EA-4D4A-4C95-B031-5E4A8F5DD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192" y="0"/>
            <a:ext cx="10318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107404ED-F730-44DB-B8C6-B004BB5D9C3A}"/>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2998593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4F05-2AF9-4B6D-BE74-3AA92C41FA3E}"/>
              </a:ext>
            </a:extLst>
          </p:cNvPr>
          <p:cNvSpPr>
            <a:spLocks noGrp="1"/>
          </p:cNvSpPr>
          <p:nvPr>
            <p:ph type="title"/>
          </p:nvPr>
        </p:nvSpPr>
        <p:spPr/>
        <p:txBody>
          <a:bodyPr/>
          <a:lstStyle/>
          <a:p>
            <a:r>
              <a:rPr lang="en-CA" dirty="0"/>
              <a:t>Fern Life Cycle (Spores)</a:t>
            </a:r>
          </a:p>
        </p:txBody>
      </p:sp>
      <p:sp>
        <p:nvSpPr>
          <p:cNvPr id="3" name="Content Placeholder 2">
            <a:extLst>
              <a:ext uri="{FF2B5EF4-FFF2-40B4-BE49-F238E27FC236}">
                <a16:creationId xmlns:a16="http://schemas.microsoft.com/office/drawing/2014/main" id="{5370CC2C-DB82-4557-83B1-1BF84118098E}"/>
              </a:ext>
            </a:extLst>
          </p:cNvPr>
          <p:cNvSpPr>
            <a:spLocks noGrp="1"/>
          </p:cNvSpPr>
          <p:nvPr>
            <p:ph idx="1"/>
          </p:nvPr>
        </p:nvSpPr>
        <p:spPr>
          <a:xfrm>
            <a:off x="539999" y="1549868"/>
            <a:ext cx="5550550" cy="4914641"/>
          </a:xfrm>
        </p:spPr>
        <p:txBody>
          <a:bodyPr>
            <a:normAutofit/>
          </a:bodyPr>
          <a:lstStyle/>
          <a:p>
            <a:pPr marL="0" indent="0">
              <a:buNone/>
            </a:pPr>
            <a:r>
              <a:rPr lang="en-CA" dirty="0"/>
              <a:t>Sporophytes have </a:t>
            </a:r>
            <a:r>
              <a:rPr lang="en-CA" b="1" dirty="0">
                <a:solidFill>
                  <a:schemeClr val="accent3">
                    <a:lumMod val="60000"/>
                    <a:lumOff val="40000"/>
                  </a:schemeClr>
                </a:solidFill>
              </a:rPr>
              <a:t>sori</a:t>
            </a:r>
            <a:r>
              <a:rPr lang="en-CA" dirty="0">
                <a:solidFill>
                  <a:schemeClr val="accent3">
                    <a:lumMod val="60000"/>
                    <a:lumOff val="40000"/>
                  </a:schemeClr>
                </a:solidFill>
              </a:rPr>
              <a:t> </a:t>
            </a:r>
            <a:r>
              <a:rPr lang="en-CA" dirty="0"/>
              <a:t>on underside of fronds</a:t>
            </a:r>
          </a:p>
          <a:p>
            <a:pPr lvl="1"/>
            <a:r>
              <a:rPr lang="en-CA" sz="3200" dirty="0"/>
              <a:t>Sori contain spore-producing structures</a:t>
            </a:r>
          </a:p>
          <a:p>
            <a:pPr lvl="1"/>
            <a:r>
              <a:rPr lang="en-CA" sz="3200" dirty="0"/>
              <a:t>Spores are carried large distances by wind and water</a:t>
            </a:r>
          </a:p>
        </p:txBody>
      </p:sp>
      <p:grpSp>
        <p:nvGrpSpPr>
          <p:cNvPr id="7" name="Group 6">
            <a:extLst>
              <a:ext uri="{FF2B5EF4-FFF2-40B4-BE49-F238E27FC236}">
                <a16:creationId xmlns:a16="http://schemas.microsoft.com/office/drawing/2014/main" id="{A5A0D665-6298-4860-8EE9-DBF6D7CB0653}"/>
              </a:ext>
            </a:extLst>
          </p:cNvPr>
          <p:cNvGrpSpPr/>
          <p:nvPr/>
        </p:nvGrpSpPr>
        <p:grpSpPr>
          <a:xfrm>
            <a:off x="6660533" y="1467854"/>
            <a:ext cx="5327066" cy="1986682"/>
            <a:chOff x="6708096" y="1700901"/>
            <a:chExt cx="4425111" cy="1650306"/>
          </a:xfrm>
        </p:grpSpPr>
        <p:pic>
          <p:nvPicPr>
            <p:cNvPr id="19464" name="Picture 8" descr="Fern Structure">
              <a:extLst>
                <a:ext uri="{FF2B5EF4-FFF2-40B4-BE49-F238E27FC236}">
                  <a16:creationId xmlns:a16="http://schemas.microsoft.com/office/drawing/2014/main" id="{97E46BE5-1088-46B6-8014-C460A7948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096" y="1700901"/>
              <a:ext cx="4425111" cy="1650306"/>
            </a:xfrm>
            <a:prstGeom prst="rect">
              <a:avLst/>
            </a:prstGeom>
            <a:solidFill>
              <a:schemeClr val="tx1"/>
            </a:solidFill>
          </p:spPr>
        </p:pic>
        <p:sp>
          <p:nvSpPr>
            <p:cNvPr id="6" name="Rectangle 5">
              <a:extLst>
                <a:ext uri="{FF2B5EF4-FFF2-40B4-BE49-F238E27FC236}">
                  <a16:creationId xmlns:a16="http://schemas.microsoft.com/office/drawing/2014/main" id="{9EBCAB6A-33F4-4081-AFC9-7EE3F275ECD9}"/>
                </a:ext>
              </a:extLst>
            </p:cNvPr>
            <p:cNvSpPr/>
            <p:nvPr/>
          </p:nvSpPr>
          <p:spPr>
            <a:xfrm>
              <a:off x="9138326" y="1743762"/>
              <a:ext cx="653373" cy="1467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87490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73AFE-39E5-3EE7-A1E2-B03F851AE2C2}"/>
              </a:ext>
            </a:extLst>
          </p:cNvPr>
          <p:cNvSpPr>
            <a:spLocks noGrp="1"/>
          </p:cNvSpPr>
          <p:nvPr>
            <p:ph idx="1"/>
          </p:nvPr>
        </p:nvSpPr>
        <p:spPr/>
        <p:txBody>
          <a:bodyPr/>
          <a:lstStyle/>
          <a:p>
            <a:endParaRPr lang="en-CA"/>
          </a:p>
        </p:txBody>
      </p:sp>
      <p:pic>
        <p:nvPicPr>
          <p:cNvPr id="4098" name="Picture 2" descr="Chapter 13: Meiosis &amp; Sexual Stages | AP Bio Notebook">
            <a:extLst>
              <a:ext uri="{FF2B5EF4-FFF2-40B4-BE49-F238E27FC236}">
                <a16:creationId xmlns:a16="http://schemas.microsoft.com/office/drawing/2014/main" id="{7E319D41-DCBC-3F82-04DE-64EA8AB95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350" y="8736"/>
            <a:ext cx="5554433" cy="68573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E695FBE-B84B-3176-E27B-8A87E8F30914}"/>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3195105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4F05-2AF9-4B6D-BE74-3AA92C41FA3E}"/>
              </a:ext>
            </a:extLst>
          </p:cNvPr>
          <p:cNvSpPr>
            <a:spLocks noGrp="1"/>
          </p:cNvSpPr>
          <p:nvPr>
            <p:ph type="title"/>
          </p:nvPr>
        </p:nvSpPr>
        <p:spPr/>
        <p:txBody>
          <a:bodyPr/>
          <a:lstStyle/>
          <a:p>
            <a:r>
              <a:rPr lang="en-CA" dirty="0"/>
              <a:t>Fern Life Cycle (Gametophyte)</a:t>
            </a:r>
          </a:p>
        </p:txBody>
      </p:sp>
      <p:sp>
        <p:nvSpPr>
          <p:cNvPr id="3" name="Content Placeholder 2">
            <a:extLst>
              <a:ext uri="{FF2B5EF4-FFF2-40B4-BE49-F238E27FC236}">
                <a16:creationId xmlns:a16="http://schemas.microsoft.com/office/drawing/2014/main" id="{5370CC2C-DB82-4557-83B1-1BF84118098E}"/>
              </a:ext>
            </a:extLst>
          </p:cNvPr>
          <p:cNvSpPr>
            <a:spLocks noGrp="1"/>
          </p:cNvSpPr>
          <p:nvPr>
            <p:ph idx="1"/>
          </p:nvPr>
        </p:nvSpPr>
        <p:spPr>
          <a:xfrm>
            <a:off x="539998" y="1549868"/>
            <a:ext cx="5408015" cy="4914641"/>
          </a:xfrm>
        </p:spPr>
        <p:txBody>
          <a:bodyPr>
            <a:normAutofit fontScale="92500"/>
          </a:bodyPr>
          <a:lstStyle/>
          <a:p>
            <a:pPr marL="0" indent="0">
              <a:buNone/>
            </a:pPr>
            <a:r>
              <a:rPr lang="en-CA" dirty="0"/>
              <a:t>Spore germinates into gametophyte called </a:t>
            </a:r>
            <a:r>
              <a:rPr lang="en-CA" b="1" dirty="0">
                <a:solidFill>
                  <a:schemeClr val="accent3">
                    <a:lumMod val="60000"/>
                    <a:lumOff val="40000"/>
                  </a:schemeClr>
                </a:solidFill>
              </a:rPr>
              <a:t>prothallium</a:t>
            </a:r>
            <a:endParaRPr lang="en-CA" dirty="0"/>
          </a:p>
          <a:p>
            <a:pPr lvl="1"/>
            <a:r>
              <a:rPr lang="en-CA" dirty="0"/>
              <a:t>Prothallium is tiny, lacks vascular tissues, grows only in moist areas</a:t>
            </a:r>
          </a:p>
          <a:p>
            <a:pPr lvl="1"/>
            <a:r>
              <a:rPr lang="en-CA" dirty="0"/>
              <a:t>Prothallium has archegonia and antheridia which produce eggs and sperm, respectively</a:t>
            </a:r>
          </a:p>
        </p:txBody>
      </p:sp>
      <p:pic>
        <p:nvPicPr>
          <p:cNvPr id="1028" name="Picture 4" descr="Fern Prothallium Phylum Pterophyta | Botany, Vegetative reproduction,  Homeschool science">
            <a:extLst>
              <a:ext uri="{FF2B5EF4-FFF2-40B4-BE49-F238E27FC236}">
                <a16:creationId xmlns:a16="http://schemas.microsoft.com/office/drawing/2014/main" id="{F42065BA-C44F-9272-96F3-4CE107D7A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987" y="1881973"/>
            <a:ext cx="5613775" cy="425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8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ern gametophyte with archegonia and antheridia - UWDC - UW-Madison  Libraries">
            <a:extLst>
              <a:ext uri="{FF2B5EF4-FFF2-40B4-BE49-F238E27FC236}">
                <a16:creationId xmlns:a16="http://schemas.microsoft.com/office/drawing/2014/main" id="{A0B7419A-E459-5F31-E201-B108298B2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767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9E67A05-6B57-670D-0D62-1E4D2CDB2A73}"/>
              </a:ext>
            </a:extLst>
          </p:cNvPr>
          <p:cNvSpPr>
            <a:spLocks noGrp="1"/>
          </p:cNvSpPr>
          <p:nvPr>
            <p:ph type="title"/>
          </p:nvPr>
        </p:nvSpPr>
        <p:spPr/>
        <p:txBody>
          <a:bodyPr/>
          <a:lstStyle/>
          <a:p>
            <a:endParaRPr lang="en-CA"/>
          </a:p>
        </p:txBody>
      </p:sp>
      <p:sp>
        <p:nvSpPr>
          <p:cNvPr id="10" name="Content Placeholder 2">
            <a:extLst>
              <a:ext uri="{FF2B5EF4-FFF2-40B4-BE49-F238E27FC236}">
                <a16:creationId xmlns:a16="http://schemas.microsoft.com/office/drawing/2014/main" id="{9B116A87-9B11-78FE-67D1-EA62BBC9AF8A}"/>
              </a:ext>
            </a:extLst>
          </p:cNvPr>
          <p:cNvSpPr>
            <a:spLocks noGrp="1"/>
          </p:cNvSpPr>
          <p:nvPr>
            <p:ph idx="1"/>
          </p:nvPr>
        </p:nvSpPr>
        <p:spPr>
          <a:xfrm>
            <a:off x="9115425" y="1549869"/>
            <a:ext cx="2950294" cy="4575052"/>
          </a:xfrm>
        </p:spPr>
        <p:txBody>
          <a:bodyPr>
            <a:normAutofit lnSpcReduction="10000"/>
          </a:bodyPr>
          <a:lstStyle/>
          <a:p>
            <a:pPr marL="0" indent="0">
              <a:buNone/>
            </a:pPr>
            <a:r>
              <a:rPr lang="en-CA" sz="2400" dirty="0"/>
              <a:t>Why are archegonia more centralized, while antheridia are located towards the outside?</a:t>
            </a:r>
          </a:p>
          <a:p>
            <a:pPr marL="0" indent="0">
              <a:buNone/>
            </a:pPr>
            <a:r>
              <a:rPr lang="en-CA" sz="2400" dirty="0"/>
              <a:t>How do archegonia and antheridia differ from the same structures in bryophytes?</a:t>
            </a:r>
          </a:p>
        </p:txBody>
      </p:sp>
    </p:spTree>
    <p:extLst>
      <p:ext uri="{BB962C8B-B14F-4D97-AF65-F5344CB8AC3E}">
        <p14:creationId xmlns:p14="http://schemas.microsoft.com/office/powerpoint/2010/main" val="11609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4F05-2AF9-4B6D-BE74-3AA92C41FA3E}"/>
              </a:ext>
            </a:extLst>
          </p:cNvPr>
          <p:cNvSpPr>
            <a:spLocks noGrp="1"/>
          </p:cNvSpPr>
          <p:nvPr>
            <p:ph type="title"/>
          </p:nvPr>
        </p:nvSpPr>
        <p:spPr/>
        <p:txBody>
          <a:bodyPr/>
          <a:lstStyle/>
          <a:p>
            <a:r>
              <a:rPr lang="en-CA" dirty="0"/>
              <a:t>Fern Life Cycle (Sporophyte)</a:t>
            </a:r>
          </a:p>
        </p:txBody>
      </p:sp>
      <p:sp>
        <p:nvSpPr>
          <p:cNvPr id="3" name="Content Placeholder 2">
            <a:extLst>
              <a:ext uri="{FF2B5EF4-FFF2-40B4-BE49-F238E27FC236}">
                <a16:creationId xmlns:a16="http://schemas.microsoft.com/office/drawing/2014/main" id="{5370CC2C-DB82-4557-83B1-1BF84118098E}"/>
              </a:ext>
            </a:extLst>
          </p:cNvPr>
          <p:cNvSpPr>
            <a:spLocks noGrp="1"/>
          </p:cNvSpPr>
          <p:nvPr>
            <p:ph idx="1"/>
          </p:nvPr>
        </p:nvSpPr>
        <p:spPr>
          <a:xfrm>
            <a:off x="539999" y="1549868"/>
            <a:ext cx="5355976" cy="4914641"/>
          </a:xfrm>
        </p:spPr>
        <p:txBody>
          <a:bodyPr>
            <a:normAutofit/>
          </a:bodyPr>
          <a:lstStyle/>
          <a:p>
            <a:pPr marL="0" indent="0">
              <a:buNone/>
            </a:pPr>
            <a:r>
              <a:rPr lang="en-CA" dirty="0"/>
              <a:t>Fertilization </a:t>
            </a:r>
            <a:r>
              <a:rPr lang="en-CA" dirty="0">
                <a:sym typeface="Wingdings" panose="05000000000000000000" pitchFamily="2" charset="2"/>
              </a:rPr>
              <a:t> d</a:t>
            </a:r>
            <a:r>
              <a:rPr lang="en-CA" dirty="0"/>
              <a:t>iploid zygote grows into new sporophyte plant and gametophyte withers</a:t>
            </a:r>
          </a:p>
        </p:txBody>
      </p:sp>
      <p:pic>
        <p:nvPicPr>
          <p:cNvPr id="2050" name="Picture 2" descr="fern, gametophyte w/young sproophyte | Biology lessons, Science biology,  Biology">
            <a:extLst>
              <a:ext uri="{FF2B5EF4-FFF2-40B4-BE49-F238E27FC236}">
                <a16:creationId xmlns:a16="http://schemas.microsoft.com/office/drawing/2014/main" id="{D68E2CF5-1644-38E2-D42C-71B1D798C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1" y="1400899"/>
            <a:ext cx="6091238" cy="497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1394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4690-294C-4840-84E8-5AA42AA71974}"/>
              </a:ext>
            </a:extLst>
          </p:cNvPr>
          <p:cNvSpPr>
            <a:spLocks noGrp="1"/>
          </p:cNvSpPr>
          <p:nvPr>
            <p:ph type="title"/>
          </p:nvPr>
        </p:nvSpPr>
        <p:spPr>
          <a:xfrm>
            <a:off x="539999" y="393490"/>
            <a:ext cx="4391780" cy="2321429"/>
          </a:xfrm>
        </p:spPr>
        <p:txBody>
          <a:bodyPr>
            <a:normAutofit fontScale="90000"/>
          </a:bodyPr>
          <a:lstStyle/>
          <a:p>
            <a:r>
              <a:rPr lang="en-CA" dirty="0"/>
              <a:t>Fern Anatomy: Sporophyte</a:t>
            </a:r>
          </a:p>
        </p:txBody>
      </p:sp>
      <p:sp>
        <p:nvSpPr>
          <p:cNvPr id="3" name="Content Placeholder 2">
            <a:extLst>
              <a:ext uri="{FF2B5EF4-FFF2-40B4-BE49-F238E27FC236}">
                <a16:creationId xmlns:a16="http://schemas.microsoft.com/office/drawing/2014/main" id="{21DC1C8A-3E69-4155-9B62-854C7AF54074}"/>
              </a:ext>
            </a:extLst>
          </p:cNvPr>
          <p:cNvSpPr>
            <a:spLocks noGrp="1"/>
          </p:cNvSpPr>
          <p:nvPr>
            <p:ph idx="1"/>
          </p:nvPr>
        </p:nvSpPr>
        <p:spPr/>
        <p:txBody>
          <a:bodyPr/>
          <a:lstStyle/>
          <a:p>
            <a:endParaRPr lang="en-CA" dirty="0"/>
          </a:p>
        </p:txBody>
      </p:sp>
      <p:grpSp>
        <p:nvGrpSpPr>
          <p:cNvPr id="38" name="Group 37">
            <a:extLst>
              <a:ext uri="{FF2B5EF4-FFF2-40B4-BE49-F238E27FC236}">
                <a16:creationId xmlns:a16="http://schemas.microsoft.com/office/drawing/2014/main" id="{E6BFA464-136E-4073-84A1-AB245FE6E6E5}"/>
              </a:ext>
            </a:extLst>
          </p:cNvPr>
          <p:cNvGrpSpPr/>
          <p:nvPr/>
        </p:nvGrpSpPr>
        <p:grpSpPr>
          <a:xfrm>
            <a:off x="4970983" y="159190"/>
            <a:ext cx="7001529" cy="6539619"/>
            <a:chOff x="398512" y="1474455"/>
            <a:chExt cx="5535327" cy="5170146"/>
          </a:xfrm>
        </p:grpSpPr>
        <p:sp>
          <p:nvSpPr>
            <p:cNvPr id="26" name="Rectangle 25">
              <a:extLst>
                <a:ext uri="{FF2B5EF4-FFF2-40B4-BE49-F238E27FC236}">
                  <a16:creationId xmlns:a16="http://schemas.microsoft.com/office/drawing/2014/main" id="{21C11065-E35E-41B3-AEAB-195E3B41B64C}"/>
                </a:ext>
              </a:extLst>
            </p:cNvPr>
            <p:cNvSpPr/>
            <p:nvPr/>
          </p:nvSpPr>
          <p:spPr>
            <a:xfrm>
              <a:off x="4991406" y="1474456"/>
              <a:ext cx="942431" cy="51400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482" name="Picture 2" descr="About Ferns — American Fern Society">
              <a:extLst>
                <a:ext uri="{FF2B5EF4-FFF2-40B4-BE49-F238E27FC236}">
                  <a16:creationId xmlns:a16="http://schemas.microsoft.com/office/drawing/2014/main" id="{767B8E11-B1D8-404A-8086-21CCEFA92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12" y="1474455"/>
              <a:ext cx="5114082" cy="5147445"/>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FA486648-5D89-4CA9-9448-D5B1347AF8CE}"/>
                </a:ext>
              </a:extLst>
            </p:cNvPr>
            <p:cNvGrpSpPr/>
            <p:nvPr/>
          </p:nvGrpSpPr>
          <p:grpSpPr>
            <a:xfrm>
              <a:off x="1432873" y="1900237"/>
              <a:ext cx="4500966" cy="4744364"/>
              <a:chOff x="1432873" y="1900237"/>
              <a:chExt cx="4500966" cy="4744364"/>
            </a:xfrm>
          </p:grpSpPr>
          <p:sp>
            <p:nvSpPr>
              <p:cNvPr id="4" name="TextBox 3">
                <a:extLst>
                  <a:ext uri="{FF2B5EF4-FFF2-40B4-BE49-F238E27FC236}">
                    <a16:creationId xmlns:a16="http://schemas.microsoft.com/office/drawing/2014/main" id="{4474B3A8-D6CD-44A1-9C5A-13C8848678BF}"/>
                  </a:ext>
                </a:extLst>
              </p:cNvPr>
              <p:cNvSpPr txBox="1"/>
              <p:nvPr/>
            </p:nvSpPr>
            <p:spPr>
              <a:xfrm>
                <a:off x="4766043" y="3894691"/>
                <a:ext cx="1136800" cy="328488"/>
              </a:xfrm>
              <a:prstGeom prst="rect">
                <a:avLst/>
              </a:prstGeom>
              <a:noFill/>
            </p:spPr>
            <p:txBody>
              <a:bodyPr wrap="square" rtlCol="0">
                <a:spAutoFit/>
              </a:bodyPr>
              <a:lstStyle/>
              <a:p>
                <a:r>
                  <a:rPr lang="en-CA" sz="1050" dirty="0">
                    <a:solidFill>
                      <a:schemeClr val="bg1"/>
                    </a:solidFill>
                  </a:rPr>
                  <a:t>the whole fern leaf: blade and stipe</a:t>
                </a:r>
              </a:p>
            </p:txBody>
          </p:sp>
          <p:sp>
            <p:nvSpPr>
              <p:cNvPr id="7" name="TextBox 6">
                <a:extLst>
                  <a:ext uri="{FF2B5EF4-FFF2-40B4-BE49-F238E27FC236}">
                    <a16:creationId xmlns:a16="http://schemas.microsoft.com/office/drawing/2014/main" id="{5F14AB46-15CF-4F26-AA48-079BC1CFD812}"/>
                  </a:ext>
                </a:extLst>
              </p:cNvPr>
              <p:cNvSpPr txBox="1"/>
              <p:nvPr/>
            </p:nvSpPr>
            <p:spPr>
              <a:xfrm>
                <a:off x="4797039" y="5241785"/>
                <a:ext cx="1136800" cy="415498"/>
              </a:xfrm>
              <a:prstGeom prst="rect">
                <a:avLst/>
              </a:prstGeom>
              <a:noFill/>
            </p:spPr>
            <p:txBody>
              <a:bodyPr wrap="square" rtlCol="0">
                <a:spAutoFit/>
              </a:bodyPr>
              <a:lstStyle/>
              <a:p>
                <a:r>
                  <a:rPr lang="en-CA" sz="1050" dirty="0">
                    <a:solidFill>
                      <a:schemeClr val="bg1"/>
                    </a:solidFill>
                  </a:rPr>
                  <a:t>the stalk below the blade</a:t>
                </a:r>
              </a:p>
            </p:txBody>
          </p:sp>
          <p:sp>
            <p:nvSpPr>
              <p:cNvPr id="8" name="TextBox 7">
                <a:extLst>
                  <a:ext uri="{FF2B5EF4-FFF2-40B4-BE49-F238E27FC236}">
                    <a16:creationId xmlns:a16="http://schemas.microsoft.com/office/drawing/2014/main" id="{A80BEB12-50E4-4AA8-A5FC-09AC32782AFC}"/>
                  </a:ext>
                </a:extLst>
              </p:cNvPr>
              <p:cNvSpPr txBox="1"/>
              <p:nvPr/>
            </p:nvSpPr>
            <p:spPr>
              <a:xfrm>
                <a:off x="1446690" y="6067520"/>
                <a:ext cx="1070352" cy="577081"/>
              </a:xfrm>
              <a:prstGeom prst="rect">
                <a:avLst/>
              </a:prstGeom>
              <a:noFill/>
            </p:spPr>
            <p:txBody>
              <a:bodyPr wrap="square" rtlCol="0">
                <a:spAutoFit/>
              </a:bodyPr>
              <a:lstStyle/>
              <a:p>
                <a:r>
                  <a:rPr lang="en-CA" sz="1050" dirty="0">
                    <a:solidFill>
                      <a:schemeClr val="bg1"/>
                    </a:solidFill>
                  </a:rPr>
                  <a:t>underground, creeping horizontal stem</a:t>
                </a:r>
              </a:p>
            </p:txBody>
          </p:sp>
          <p:cxnSp>
            <p:nvCxnSpPr>
              <p:cNvPr id="13" name="Straight Connector 12">
                <a:extLst>
                  <a:ext uri="{FF2B5EF4-FFF2-40B4-BE49-F238E27FC236}">
                    <a16:creationId xmlns:a16="http://schemas.microsoft.com/office/drawing/2014/main" id="{8ADDF4EC-77C1-4C1A-95AB-A7CD53D92C15}"/>
                  </a:ext>
                </a:extLst>
              </p:cNvPr>
              <p:cNvCxnSpPr>
                <a:cxnSpLocks/>
              </p:cNvCxnSpPr>
              <p:nvPr/>
            </p:nvCxnSpPr>
            <p:spPr>
              <a:xfrm>
                <a:off x="2101850" y="1900237"/>
                <a:ext cx="1658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4C4C9F-14F2-4178-A624-1C9C167A3A97}"/>
                  </a:ext>
                </a:extLst>
              </p:cNvPr>
              <p:cNvCxnSpPr>
                <a:cxnSpLocks/>
              </p:cNvCxnSpPr>
              <p:nvPr/>
            </p:nvCxnSpPr>
            <p:spPr>
              <a:xfrm>
                <a:off x="3161348" y="4101465"/>
                <a:ext cx="5986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AAF96B-124B-4900-A85B-B911077B1524}"/>
                  </a:ext>
                </a:extLst>
              </p:cNvPr>
              <p:cNvCxnSpPr>
                <a:cxnSpLocks/>
              </p:cNvCxnSpPr>
              <p:nvPr/>
            </p:nvCxnSpPr>
            <p:spPr>
              <a:xfrm>
                <a:off x="3759994" y="1900237"/>
                <a:ext cx="0" cy="2201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A73646-6DEE-41F4-8659-1DA5A41211EB}"/>
                  </a:ext>
                </a:extLst>
              </p:cNvPr>
              <p:cNvCxnSpPr>
                <a:cxnSpLocks/>
              </p:cNvCxnSpPr>
              <p:nvPr/>
            </p:nvCxnSpPr>
            <p:spPr>
              <a:xfrm>
                <a:off x="3759994" y="2548890"/>
                <a:ext cx="10279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B908D6E-0A1B-4962-A1EA-17509540280A}"/>
                  </a:ext>
                </a:extLst>
              </p:cNvPr>
              <p:cNvSpPr txBox="1"/>
              <p:nvPr/>
            </p:nvSpPr>
            <p:spPr>
              <a:xfrm>
                <a:off x="4766043" y="2645226"/>
                <a:ext cx="1136800" cy="577081"/>
              </a:xfrm>
              <a:prstGeom prst="rect">
                <a:avLst/>
              </a:prstGeom>
              <a:noFill/>
            </p:spPr>
            <p:txBody>
              <a:bodyPr wrap="square" rtlCol="0">
                <a:spAutoFit/>
              </a:bodyPr>
              <a:lstStyle/>
              <a:p>
                <a:r>
                  <a:rPr lang="en-CA" sz="1050" dirty="0">
                    <a:solidFill>
                      <a:schemeClr val="bg1"/>
                    </a:solidFill>
                  </a:rPr>
                  <a:t>the expanded, leafy part of the frond</a:t>
                </a:r>
              </a:p>
            </p:txBody>
          </p:sp>
          <p:sp>
            <p:nvSpPr>
              <p:cNvPr id="30" name="TextBox 29">
                <a:extLst>
                  <a:ext uri="{FF2B5EF4-FFF2-40B4-BE49-F238E27FC236}">
                    <a16:creationId xmlns:a16="http://schemas.microsoft.com/office/drawing/2014/main" id="{7A6BED9B-60AF-4B9E-BD8B-333BEF92448E}"/>
                  </a:ext>
                </a:extLst>
              </p:cNvPr>
              <p:cNvSpPr txBox="1"/>
              <p:nvPr/>
            </p:nvSpPr>
            <p:spPr>
              <a:xfrm>
                <a:off x="4766043" y="2375981"/>
                <a:ext cx="848314" cy="291990"/>
              </a:xfrm>
              <a:prstGeom prst="rect">
                <a:avLst/>
              </a:prstGeom>
              <a:noFill/>
            </p:spPr>
            <p:txBody>
              <a:bodyPr wrap="square" rtlCol="0">
                <a:spAutoFit/>
              </a:bodyPr>
              <a:lstStyle/>
              <a:p>
                <a:r>
                  <a:rPr lang="en-CA" dirty="0">
                    <a:solidFill>
                      <a:schemeClr val="bg1"/>
                    </a:solidFill>
                    <a:latin typeface="Arial" panose="020B0604020202020204" pitchFamily="34" charset="0"/>
                    <a:cs typeface="Arial" panose="020B0604020202020204" pitchFamily="34" charset="0"/>
                  </a:rPr>
                  <a:t>Blade</a:t>
                </a:r>
              </a:p>
            </p:txBody>
          </p:sp>
          <p:sp>
            <p:nvSpPr>
              <p:cNvPr id="32" name="TextBox 31">
                <a:extLst>
                  <a:ext uri="{FF2B5EF4-FFF2-40B4-BE49-F238E27FC236}">
                    <a16:creationId xmlns:a16="http://schemas.microsoft.com/office/drawing/2014/main" id="{33B8E4EF-2705-47B4-904C-F7A1E2295C7C}"/>
                  </a:ext>
                </a:extLst>
              </p:cNvPr>
              <p:cNvSpPr txBox="1"/>
              <p:nvPr/>
            </p:nvSpPr>
            <p:spPr>
              <a:xfrm>
                <a:off x="1432873" y="5807684"/>
                <a:ext cx="942681" cy="307777"/>
              </a:xfrm>
              <a:prstGeom prst="rect">
                <a:avLst/>
              </a:prstGeom>
              <a:solidFill>
                <a:schemeClr val="tx1"/>
              </a:solidFill>
            </p:spPr>
            <p:txBody>
              <a:bodyPr wrap="square" rtlCol="0">
                <a:spAutoFit/>
              </a:bodyPr>
              <a:lstStyle/>
              <a:p>
                <a:r>
                  <a:rPr lang="en-CA" sz="1400" dirty="0">
                    <a:solidFill>
                      <a:schemeClr val="bg1"/>
                    </a:solidFill>
                    <a:latin typeface="Arial" panose="020B0604020202020204" pitchFamily="34" charset="0"/>
                    <a:cs typeface="Arial" panose="020B0604020202020204" pitchFamily="34" charset="0"/>
                  </a:rPr>
                  <a:t>Rhizome</a:t>
                </a:r>
              </a:p>
            </p:txBody>
          </p:sp>
          <p:sp>
            <p:nvSpPr>
              <p:cNvPr id="33" name="TextBox 32">
                <a:extLst>
                  <a:ext uri="{FF2B5EF4-FFF2-40B4-BE49-F238E27FC236}">
                    <a16:creationId xmlns:a16="http://schemas.microsoft.com/office/drawing/2014/main" id="{B1816D67-CE54-40C3-8C76-A1D3C56E717D}"/>
                  </a:ext>
                </a:extLst>
              </p:cNvPr>
              <p:cNvSpPr txBox="1"/>
              <p:nvPr/>
            </p:nvSpPr>
            <p:spPr>
              <a:xfrm>
                <a:off x="3802644" y="6276475"/>
                <a:ext cx="942681" cy="307777"/>
              </a:xfrm>
              <a:prstGeom prst="rect">
                <a:avLst/>
              </a:prstGeom>
              <a:solidFill>
                <a:schemeClr val="tx1"/>
              </a:solidFill>
            </p:spPr>
            <p:txBody>
              <a:bodyPr wrap="square" rtlCol="0">
                <a:spAutoFit/>
              </a:bodyPr>
              <a:lstStyle/>
              <a:p>
                <a:r>
                  <a:rPr lang="en-CA" sz="1400" dirty="0">
                    <a:solidFill>
                      <a:schemeClr val="bg1"/>
                    </a:solidFill>
                    <a:latin typeface="Arial" panose="020B0604020202020204" pitchFamily="34" charset="0"/>
                    <a:cs typeface="Arial" panose="020B0604020202020204" pitchFamily="34" charset="0"/>
                  </a:rPr>
                  <a:t>Roots</a:t>
                </a:r>
              </a:p>
            </p:txBody>
          </p:sp>
          <p:cxnSp>
            <p:nvCxnSpPr>
              <p:cNvPr id="31" name="Straight Arrow Connector 30">
                <a:extLst>
                  <a:ext uri="{FF2B5EF4-FFF2-40B4-BE49-F238E27FC236}">
                    <a16:creationId xmlns:a16="http://schemas.microsoft.com/office/drawing/2014/main" id="{B4F1B403-D584-4EAB-A37C-96918A18AEF1}"/>
                  </a:ext>
                </a:extLst>
              </p:cNvPr>
              <p:cNvCxnSpPr>
                <a:cxnSpLocks/>
              </p:cNvCxnSpPr>
              <p:nvPr/>
            </p:nvCxnSpPr>
            <p:spPr>
              <a:xfrm flipH="1">
                <a:off x="3460670" y="6392795"/>
                <a:ext cx="341974" cy="0"/>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grpSp>
      </p:grpSp>
      <p:pic>
        <p:nvPicPr>
          <p:cNvPr id="41" name="Picture 6" descr="Sad Emoji - Emoji - Sticker | TeePublic">
            <a:extLst>
              <a:ext uri="{FF2B5EF4-FFF2-40B4-BE49-F238E27FC236}">
                <a16:creationId xmlns:a16="http://schemas.microsoft.com/office/drawing/2014/main" id="{C641C525-1AE2-4E55-B221-20A1A4FFC20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0149" y="5256230"/>
            <a:ext cx="1227304" cy="122730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003DAB1-5B9C-40AA-927E-229E569BB0E7}"/>
              </a:ext>
            </a:extLst>
          </p:cNvPr>
          <p:cNvSpPr txBox="1"/>
          <p:nvPr/>
        </p:nvSpPr>
        <p:spPr>
          <a:xfrm>
            <a:off x="1377453" y="5407263"/>
            <a:ext cx="2328421" cy="646331"/>
          </a:xfrm>
          <a:prstGeom prst="rect">
            <a:avLst/>
          </a:prstGeom>
          <a:noFill/>
        </p:spPr>
        <p:txBody>
          <a:bodyPr wrap="square" rtlCol="0">
            <a:spAutoFit/>
          </a:bodyPr>
          <a:lstStyle/>
          <a:p>
            <a:r>
              <a:rPr lang="en-CA" dirty="0"/>
              <a:t>I’m sori about all the vocabulary…</a:t>
            </a:r>
          </a:p>
        </p:txBody>
      </p:sp>
      <p:sp>
        <p:nvSpPr>
          <p:cNvPr id="5" name="Rectangle 4">
            <a:extLst>
              <a:ext uri="{FF2B5EF4-FFF2-40B4-BE49-F238E27FC236}">
                <a16:creationId xmlns:a16="http://schemas.microsoft.com/office/drawing/2014/main" id="{113E37CB-8076-92C0-8CA9-5BEA195C5DD9}"/>
              </a:ext>
            </a:extLst>
          </p:cNvPr>
          <p:cNvSpPr/>
          <p:nvPr/>
        </p:nvSpPr>
        <p:spPr>
          <a:xfrm>
            <a:off x="8248650" y="1299513"/>
            <a:ext cx="772756" cy="2503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06823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9DE0-A3C4-49FC-80C3-1A3A23559DAB}"/>
              </a:ext>
            </a:extLst>
          </p:cNvPr>
          <p:cNvSpPr>
            <a:spLocks noGrp="1"/>
          </p:cNvSpPr>
          <p:nvPr>
            <p:ph type="title"/>
          </p:nvPr>
        </p:nvSpPr>
        <p:spPr/>
        <p:txBody>
          <a:bodyPr/>
          <a:lstStyle/>
          <a:p>
            <a:r>
              <a:rPr lang="en-CA" dirty="0"/>
              <a:t>Discussion Questions</a:t>
            </a:r>
          </a:p>
        </p:txBody>
      </p:sp>
      <p:sp>
        <p:nvSpPr>
          <p:cNvPr id="3" name="Content Placeholder 2">
            <a:extLst>
              <a:ext uri="{FF2B5EF4-FFF2-40B4-BE49-F238E27FC236}">
                <a16:creationId xmlns:a16="http://schemas.microsoft.com/office/drawing/2014/main" id="{0E0452F5-6867-46B0-8B5C-CB49489A7A13}"/>
              </a:ext>
            </a:extLst>
          </p:cNvPr>
          <p:cNvSpPr>
            <a:spLocks noGrp="1"/>
          </p:cNvSpPr>
          <p:nvPr>
            <p:ph idx="1"/>
          </p:nvPr>
        </p:nvSpPr>
        <p:spPr/>
        <p:txBody>
          <a:bodyPr>
            <a:normAutofit lnSpcReduction="10000"/>
          </a:bodyPr>
          <a:lstStyle/>
          <a:p>
            <a:pPr marL="514350" indent="-514350">
              <a:buFont typeface="+mj-lt"/>
              <a:buAutoNum type="arabicPeriod"/>
            </a:pPr>
            <a:r>
              <a:rPr lang="en-CA" sz="2400" dirty="0"/>
              <a:t>What is vascular tissue? Name and briefly describe the types of vascular tissue.</a:t>
            </a:r>
          </a:p>
          <a:p>
            <a:pPr marL="514350" indent="-514350">
              <a:buFont typeface="+mj-lt"/>
              <a:buAutoNum type="arabicPeriod"/>
            </a:pPr>
            <a:r>
              <a:rPr lang="en-CA" sz="2400" dirty="0"/>
              <a:t>How are ferns adapted to life on land?</a:t>
            </a:r>
          </a:p>
          <a:p>
            <a:pPr marL="514350" indent="-514350">
              <a:buFont typeface="+mj-lt"/>
              <a:buAutoNum type="arabicPeriod"/>
            </a:pPr>
            <a:r>
              <a:rPr lang="en-CA" sz="2400" dirty="0"/>
              <a:t>What generation in ferns is most obvious? What substance is needed by ferns to reproduce sexually?</a:t>
            </a:r>
          </a:p>
          <a:p>
            <a:pPr marL="514350" indent="-514350">
              <a:buFont typeface="+mj-lt"/>
              <a:buAutoNum type="arabicPeriod"/>
            </a:pPr>
            <a:r>
              <a:rPr lang="en-CA" sz="2400" dirty="0"/>
              <a:t>Compare and contrast ferns and bryophytes. (life cycle, anatomy)</a:t>
            </a:r>
          </a:p>
          <a:p>
            <a:pPr marL="514350" indent="-514350">
              <a:buFont typeface="+mj-lt"/>
              <a:buAutoNum type="arabicPeriod"/>
            </a:pPr>
            <a:r>
              <a:rPr lang="en-CA" sz="2400" dirty="0"/>
              <a:t>Even though ferns survive under many of the same environmental conditions as mosses, ferns are able to grow much larger than mosses. Why is this so?</a:t>
            </a:r>
          </a:p>
          <a:p>
            <a:pPr marL="514350" indent="-514350">
              <a:buFont typeface="+mj-lt"/>
              <a:buAutoNum type="arabicPeriod"/>
            </a:pPr>
            <a:r>
              <a:rPr lang="en-CA" sz="2400" dirty="0"/>
              <a:t>Which parts of the fern sporophyte are visible? Which are below ground?</a:t>
            </a:r>
          </a:p>
        </p:txBody>
      </p:sp>
    </p:spTree>
    <p:extLst>
      <p:ext uri="{BB962C8B-B14F-4D97-AF65-F5344CB8AC3E}">
        <p14:creationId xmlns:p14="http://schemas.microsoft.com/office/powerpoint/2010/main" val="4076393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B5DD-2D4C-4A61-B6FF-2984BF96F326}"/>
              </a:ext>
            </a:extLst>
          </p:cNvPr>
          <p:cNvSpPr>
            <a:spLocks noGrp="1"/>
          </p:cNvSpPr>
          <p:nvPr>
            <p:ph type="title"/>
          </p:nvPr>
        </p:nvSpPr>
        <p:spPr/>
        <p:txBody>
          <a:bodyPr>
            <a:normAutofit fontScale="90000"/>
          </a:bodyPr>
          <a:lstStyle/>
          <a:p>
            <a:r>
              <a:rPr lang="en-CA" dirty="0"/>
              <a:t>Where Mosses and Ferns Fit Into the World (21-4)</a:t>
            </a:r>
          </a:p>
        </p:txBody>
      </p:sp>
      <p:sp>
        <p:nvSpPr>
          <p:cNvPr id="3" name="Content Placeholder 2">
            <a:extLst>
              <a:ext uri="{FF2B5EF4-FFF2-40B4-BE49-F238E27FC236}">
                <a16:creationId xmlns:a16="http://schemas.microsoft.com/office/drawing/2014/main" id="{96CBBD13-53B5-4C44-9600-84D5DBD2BD5A}"/>
              </a:ext>
            </a:extLst>
          </p:cNvPr>
          <p:cNvSpPr>
            <a:spLocks noGrp="1"/>
          </p:cNvSpPr>
          <p:nvPr>
            <p:ph idx="1"/>
          </p:nvPr>
        </p:nvSpPr>
        <p:spPr>
          <a:xfrm>
            <a:off x="539999" y="2281286"/>
            <a:ext cx="5333863" cy="4308049"/>
          </a:xfrm>
        </p:spPr>
        <p:txBody>
          <a:bodyPr>
            <a:normAutofit fontScale="85000" lnSpcReduction="10000"/>
          </a:bodyPr>
          <a:lstStyle/>
          <a:p>
            <a:r>
              <a:rPr lang="en-CA" dirty="0"/>
              <a:t>Well adapted to specific habitats:</a:t>
            </a:r>
          </a:p>
          <a:p>
            <a:pPr lvl="1"/>
            <a:r>
              <a:rPr lang="en-CA" dirty="0"/>
              <a:t>Mosses: damp areas</a:t>
            </a:r>
          </a:p>
          <a:p>
            <a:pPr lvl="1"/>
            <a:r>
              <a:rPr lang="en-CA" dirty="0"/>
              <a:t>Ferns: shadows of forests (can thrive with little light)</a:t>
            </a:r>
          </a:p>
          <a:p>
            <a:r>
              <a:rPr lang="en-CA" dirty="0"/>
              <a:t>Medicinal (treat burns, bruises)</a:t>
            </a:r>
          </a:p>
          <a:p>
            <a:r>
              <a:rPr lang="en-CA" dirty="0"/>
              <a:t>Food: eat </a:t>
            </a:r>
            <a:r>
              <a:rPr lang="en-CA" b="1" dirty="0">
                <a:solidFill>
                  <a:schemeClr val="accent3">
                    <a:lumMod val="60000"/>
                    <a:lumOff val="40000"/>
                  </a:schemeClr>
                </a:solidFill>
              </a:rPr>
              <a:t>fiddleheads</a:t>
            </a:r>
            <a:r>
              <a:rPr lang="en-CA" dirty="0"/>
              <a:t> (young fern fronds)</a:t>
            </a:r>
          </a:p>
        </p:txBody>
      </p:sp>
      <p:pic>
        <p:nvPicPr>
          <p:cNvPr id="21506" name="Picture 2" descr="Growing Fiddlehead Ferns">
            <a:extLst>
              <a:ext uri="{FF2B5EF4-FFF2-40B4-BE49-F238E27FC236}">
                <a16:creationId xmlns:a16="http://schemas.microsoft.com/office/drawing/2014/main" id="{CB834FD8-92A1-4CA5-81AD-B4B8E39FB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62" y="2281287"/>
            <a:ext cx="6144345" cy="410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B5DD-2D4C-4A61-B6FF-2984BF96F326}"/>
              </a:ext>
            </a:extLst>
          </p:cNvPr>
          <p:cNvSpPr>
            <a:spLocks noGrp="1"/>
          </p:cNvSpPr>
          <p:nvPr>
            <p:ph type="title"/>
          </p:nvPr>
        </p:nvSpPr>
        <p:spPr/>
        <p:txBody>
          <a:bodyPr>
            <a:normAutofit fontScale="90000"/>
          </a:bodyPr>
          <a:lstStyle/>
          <a:p>
            <a:r>
              <a:rPr lang="en-CA" dirty="0"/>
              <a:t>Where Mosses and Ferns Fit Into the World, continued (21-4)</a:t>
            </a:r>
          </a:p>
        </p:txBody>
      </p:sp>
      <p:sp>
        <p:nvSpPr>
          <p:cNvPr id="3" name="Content Placeholder 2">
            <a:extLst>
              <a:ext uri="{FF2B5EF4-FFF2-40B4-BE49-F238E27FC236}">
                <a16:creationId xmlns:a16="http://schemas.microsoft.com/office/drawing/2014/main" id="{96CBBD13-53B5-4C44-9600-84D5DBD2BD5A}"/>
              </a:ext>
            </a:extLst>
          </p:cNvPr>
          <p:cNvSpPr>
            <a:spLocks noGrp="1"/>
          </p:cNvSpPr>
          <p:nvPr>
            <p:ph idx="1"/>
          </p:nvPr>
        </p:nvSpPr>
        <p:spPr>
          <a:xfrm>
            <a:off x="539999" y="2281287"/>
            <a:ext cx="4333659" cy="4258636"/>
          </a:xfrm>
        </p:spPr>
        <p:txBody>
          <a:bodyPr>
            <a:normAutofit/>
          </a:bodyPr>
          <a:lstStyle/>
          <a:p>
            <a:r>
              <a:rPr lang="en-CA" dirty="0"/>
              <a:t>Gardening:</a:t>
            </a:r>
          </a:p>
          <a:p>
            <a:pPr lvl="1"/>
            <a:r>
              <a:rPr lang="en-CA" dirty="0"/>
              <a:t>Decorative mosses and ferns</a:t>
            </a:r>
          </a:p>
          <a:p>
            <a:pPr lvl="1"/>
            <a:r>
              <a:rPr lang="en-CA" dirty="0"/>
              <a:t>Add moss to garden soil (improves ability to retain water, increases soil acidity)</a:t>
            </a:r>
          </a:p>
          <a:p>
            <a:pPr lvl="1"/>
            <a:endParaRPr lang="en-CA" dirty="0"/>
          </a:p>
        </p:txBody>
      </p:sp>
      <p:pic>
        <p:nvPicPr>
          <p:cNvPr id="22530" name="Picture 2" descr="Japanese Zen Gardens">
            <a:extLst>
              <a:ext uri="{FF2B5EF4-FFF2-40B4-BE49-F238E27FC236}">
                <a16:creationId xmlns:a16="http://schemas.microsoft.com/office/drawing/2014/main" id="{8A479DCB-61D8-4107-8BA2-4EEC2293C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286" y="2205871"/>
            <a:ext cx="6715030" cy="425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0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53F51-FCCD-46FA-AD5A-6C1258D3D124}"/>
              </a:ext>
            </a:extLst>
          </p:cNvPr>
          <p:cNvSpPr>
            <a:spLocks noGrp="1"/>
          </p:cNvSpPr>
          <p:nvPr>
            <p:ph type="title"/>
          </p:nvPr>
        </p:nvSpPr>
        <p:spPr/>
        <p:txBody>
          <a:bodyPr/>
          <a:lstStyle/>
          <a:p>
            <a:r>
              <a:rPr lang="en-CA" dirty="0"/>
              <a:t>Alternation of Generations</a:t>
            </a:r>
          </a:p>
        </p:txBody>
      </p:sp>
      <p:sp>
        <p:nvSpPr>
          <p:cNvPr id="5" name="Content Placeholder 4">
            <a:extLst>
              <a:ext uri="{FF2B5EF4-FFF2-40B4-BE49-F238E27FC236}">
                <a16:creationId xmlns:a16="http://schemas.microsoft.com/office/drawing/2014/main" id="{927DE54A-27FF-49AA-8591-E43DFBCFA2A5}"/>
              </a:ext>
            </a:extLst>
          </p:cNvPr>
          <p:cNvSpPr>
            <a:spLocks noGrp="1"/>
          </p:cNvSpPr>
          <p:nvPr>
            <p:ph idx="1"/>
          </p:nvPr>
        </p:nvSpPr>
        <p:spPr>
          <a:xfrm>
            <a:off x="540000" y="1549869"/>
            <a:ext cx="11101135" cy="5152590"/>
          </a:xfrm>
        </p:spPr>
        <p:txBody>
          <a:bodyPr>
            <a:normAutofit/>
          </a:bodyPr>
          <a:lstStyle/>
          <a:p>
            <a:r>
              <a:rPr lang="en-CA" dirty="0"/>
              <a:t>Kingdom Plantae</a:t>
            </a:r>
          </a:p>
          <a:p>
            <a:r>
              <a:rPr lang="en-CA" dirty="0"/>
              <a:t>Life cycle alternates between two distinct forms:</a:t>
            </a:r>
          </a:p>
          <a:p>
            <a:pPr lvl="1"/>
            <a:r>
              <a:rPr lang="en-CA" dirty="0"/>
              <a:t>Haploid (</a:t>
            </a:r>
            <a:r>
              <a:rPr lang="en-CA" i="1" dirty="0"/>
              <a:t>n</a:t>
            </a:r>
            <a:r>
              <a:rPr lang="en-CA" dirty="0"/>
              <a:t>) </a:t>
            </a:r>
            <a:r>
              <a:rPr lang="en-CA" b="1" dirty="0">
                <a:solidFill>
                  <a:schemeClr val="accent3">
                    <a:lumMod val="60000"/>
                    <a:lumOff val="40000"/>
                  </a:schemeClr>
                </a:solidFill>
              </a:rPr>
              <a:t>gametophyte</a:t>
            </a:r>
            <a:br>
              <a:rPr lang="en-CA" dirty="0"/>
            </a:br>
            <a:r>
              <a:rPr lang="en-CA" dirty="0"/>
              <a:t>generation, creates haploid</a:t>
            </a:r>
            <a:br>
              <a:rPr lang="en-CA" dirty="0"/>
            </a:br>
            <a:r>
              <a:rPr lang="en-CA" dirty="0"/>
              <a:t>gametes through mitosis</a:t>
            </a:r>
          </a:p>
          <a:p>
            <a:pPr lvl="1"/>
            <a:r>
              <a:rPr lang="en-CA" dirty="0"/>
              <a:t>Diploid (</a:t>
            </a:r>
            <a:r>
              <a:rPr lang="en-CA" i="1" dirty="0"/>
              <a:t>2n</a:t>
            </a:r>
            <a:r>
              <a:rPr lang="en-CA" dirty="0"/>
              <a:t>) </a:t>
            </a:r>
            <a:r>
              <a:rPr lang="en-CA" b="1" dirty="0">
                <a:solidFill>
                  <a:schemeClr val="accent3">
                    <a:lumMod val="60000"/>
                    <a:lumOff val="40000"/>
                  </a:schemeClr>
                </a:solidFill>
              </a:rPr>
              <a:t>sporophyte</a:t>
            </a:r>
            <a:br>
              <a:rPr lang="en-CA" dirty="0"/>
            </a:br>
            <a:r>
              <a:rPr lang="en-CA" dirty="0"/>
              <a:t>generation, creates haploid </a:t>
            </a:r>
            <a:br>
              <a:rPr lang="en-CA" dirty="0"/>
            </a:br>
            <a:r>
              <a:rPr lang="en-CA" dirty="0"/>
              <a:t>spores through meiosis</a:t>
            </a:r>
            <a:endParaRPr lang="en-CA" sz="1800" dirty="0"/>
          </a:p>
        </p:txBody>
      </p:sp>
      <p:pic>
        <p:nvPicPr>
          <p:cNvPr id="4098" name="Picture 2">
            <a:extLst>
              <a:ext uri="{FF2B5EF4-FFF2-40B4-BE49-F238E27FC236}">
                <a16:creationId xmlns:a16="http://schemas.microsoft.com/office/drawing/2014/main" id="{335D294A-D10F-4C5E-A63B-6DFFF0EFF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279" y="2974080"/>
            <a:ext cx="6109057" cy="349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0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53F51-FCCD-46FA-AD5A-6C1258D3D124}"/>
              </a:ext>
            </a:extLst>
          </p:cNvPr>
          <p:cNvSpPr>
            <a:spLocks noGrp="1"/>
          </p:cNvSpPr>
          <p:nvPr>
            <p:ph type="title"/>
          </p:nvPr>
        </p:nvSpPr>
        <p:spPr/>
        <p:txBody>
          <a:bodyPr/>
          <a:lstStyle/>
          <a:p>
            <a:r>
              <a:rPr lang="en-CA" dirty="0"/>
              <a:t>Alternation of Generations</a:t>
            </a:r>
          </a:p>
        </p:txBody>
      </p:sp>
      <p:sp>
        <p:nvSpPr>
          <p:cNvPr id="5" name="Content Placeholder 4">
            <a:extLst>
              <a:ext uri="{FF2B5EF4-FFF2-40B4-BE49-F238E27FC236}">
                <a16:creationId xmlns:a16="http://schemas.microsoft.com/office/drawing/2014/main" id="{927DE54A-27FF-49AA-8591-E43DFBCFA2A5}"/>
              </a:ext>
            </a:extLst>
          </p:cNvPr>
          <p:cNvSpPr>
            <a:spLocks noGrp="1"/>
          </p:cNvSpPr>
          <p:nvPr>
            <p:ph idx="1"/>
          </p:nvPr>
        </p:nvSpPr>
        <p:spPr/>
        <p:txBody>
          <a:bodyPr/>
          <a:lstStyle/>
          <a:p>
            <a:endParaRPr lang="en-CA" dirty="0"/>
          </a:p>
        </p:txBody>
      </p:sp>
      <p:pic>
        <p:nvPicPr>
          <p:cNvPr id="3074" name="Picture 2" descr="Figure 21.4">
            <a:extLst>
              <a:ext uri="{FF2B5EF4-FFF2-40B4-BE49-F238E27FC236}">
                <a16:creationId xmlns:a16="http://schemas.microsoft.com/office/drawing/2014/main" id="{F5E4F2F2-9A82-4F96-9AE4-C26823D0C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746" y="1549868"/>
            <a:ext cx="10130508" cy="503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6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B20A-01FE-6D2B-9948-DE273FE775A9}"/>
              </a:ext>
            </a:extLst>
          </p:cNvPr>
          <p:cNvSpPr>
            <a:spLocks noGrp="1"/>
          </p:cNvSpPr>
          <p:nvPr>
            <p:ph type="title"/>
          </p:nvPr>
        </p:nvSpPr>
        <p:spPr/>
        <p:txBody>
          <a:bodyPr/>
          <a:lstStyle/>
          <a:p>
            <a:r>
              <a:rPr lang="en-CA" dirty="0"/>
              <a:t>Discussion Questions</a:t>
            </a:r>
          </a:p>
        </p:txBody>
      </p:sp>
      <p:sp>
        <p:nvSpPr>
          <p:cNvPr id="3" name="Content Placeholder 2">
            <a:extLst>
              <a:ext uri="{FF2B5EF4-FFF2-40B4-BE49-F238E27FC236}">
                <a16:creationId xmlns:a16="http://schemas.microsoft.com/office/drawing/2014/main" id="{026FA0E6-EAD1-E1BB-4601-D3AAFEEE7E8F}"/>
              </a:ext>
            </a:extLst>
          </p:cNvPr>
          <p:cNvSpPr>
            <a:spLocks noGrp="1"/>
          </p:cNvSpPr>
          <p:nvPr>
            <p:ph idx="1"/>
          </p:nvPr>
        </p:nvSpPr>
        <p:spPr/>
        <p:txBody>
          <a:bodyPr>
            <a:normAutofit fontScale="92500" lnSpcReduction="20000"/>
          </a:bodyPr>
          <a:lstStyle/>
          <a:p>
            <a:pPr marL="514350" indent="-514350">
              <a:buFont typeface="+mj-lt"/>
              <a:buAutoNum type="arabicPeriod"/>
            </a:pPr>
            <a:r>
              <a:rPr lang="en-CA" dirty="0"/>
              <a:t>How does reproduction in Kingdom Plantae differ from reproduction in Kingdom Animalia? (Note: humans are animals.) Which steps/stages are similar? Which steps/stages are unique to Plantae?</a:t>
            </a:r>
          </a:p>
          <a:p>
            <a:pPr marL="0" indent="0">
              <a:buNone/>
            </a:pPr>
            <a:r>
              <a:rPr lang="en-CA" dirty="0"/>
              <a:t>2. Imagine you are a plant (diploid sporophyte generation).</a:t>
            </a:r>
          </a:p>
          <a:p>
            <a:pPr marL="964350" lvl="1" indent="-514350">
              <a:buFont typeface="+mj-lt"/>
              <a:buAutoNum type="alphaLcParenR"/>
            </a:pPr>
            <a:r>
              <a:rPr lang="en-CA" dirty="0"/>
              <a:t>How would your family tree look? Include your theoretical children in this family tree. </a:t>
            </a:r>
          </a:p>
          <a:p>
            <a:pPr marL="964350" lvl="1" indent="-514350">
              <a:buFont typeface="+mj-lt"/>
              <a:buAutoNum type="alphaLcParenR"/>
            </a:pPr>
            <a:r>
              <a:rPr lang="en-CA" dirty="0"/>
              <a:t>If asked the question “Who do you look the most like: mom or dad?” how would you respond as a plant? Explain your answer. </a:t>
            </a:r>
          </a:p>
        </p:txBody>
      </p:sp>
    </p:spTree>
    <p:extLst>
      <p:ext uri="{BB962C8B-B14F-4D97-AF65-F5344CB8AC3E}">
        <p14:creationId xmlns:p14="http://schemas.microsoft.com/office/powerpoint/2010/main" val="1922540529"/>
      </p:ext>
    </p:extLst>
  </p:cSld>
  <p:clrMapOvr>
    <a:masterClrMapping/>
  </p:clrMapOvr>
</p:sld>
</file>

<file path=ppt/theme/theme1.xml><?xml version="1.0" encoding="utf-8"?>
<a:theme xmlns:a="http://schemas.openxmlformats.org/drawingml/2006/main" name="GlowVTI">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28427</TotalTime>
  <Words>2580</Words>
  <Application>Microsoft Office PowerPoint</Application>
  <PresentationFormat>Widescreen</PresentationFormat>
  <Paragraphs>266</Paragraphs>
  <Slides>66</Slides>
  <Notes>27</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Candara</vt:lpstr>
      <vt:lpstr>GlowVTI</vt:lpstr>
      <vt:lpstr>Kingdom Plantae </vt:lpstr>
      <vt:lpstr>PowerPoint Presentation</vt:lpstr>
      <vt:lpstr>Reproduction in Algae (20-3)</vt:lpstr>
      <vt:lpstr>Introduction</vt:lpstr>
      <vt:lpstr>Review: Reproduction Concepts</vt:lpstr>
      <vt:lpstr>PowerPoint Presentation</vt:lpstr>
      <vt:lpstr>Alternation of Generations</vt:lpstr>
      <vt:lpstr>Alternation of Generations</vt:lpstr>
      <vt:lpstr>Discussion Questions</vt:lpstr>
      <vt:lpstr>Chlamydomonas – not testable</vt:lpstr>
      <vt:lpstr>Chlamydomonas</vt:lpstr>
      <vt:lpstr>Ulva – not testable</vt:lpstr>
      <vt:lpstr>Fucus – not testable</vt:lpstr>
      <vt:lpstr>A Note on Gametes</vt:lpstr>
      <vt:lpstr>Mosses and Ferns</vt:lpstr>
      <vt:lpstr>Plants Invade the Land (21-1) </vt:lpstr>
      <vt:lpstr>A History Lesson</vt:lpstr>
      <vt:lpstr>Demands of Life on Land (pg 450-451)</vt:lpstr>
      <vt:lpstr>A History Lesson (Testable Dates)</vt:lpstr>
      <vt:lpstr>Bryophyta  (Mosses, Liverworts, Hornworts) (21-2)</vt:lpstr>
      <vt:lpstr>Key Characteristics</vt:lpstr>
      <vt:lpstr>Key Characteristics (Cont.)</vt:lpstr>
      <vt:lpstr>Mosses</vt:lpstr>
      <vt:lpstr>Liverworts</vt:lpstr>
      <vt:lpstr>Hornworts</vt:lpstr>
      <vt:lpstr>Bryophyte Anatomy</vt:lpstr>
      <vt:lpstr>Bryophyte Life Cycle</vt:lpstr>
      <vt:lpstr>Bryophyte Life Cycle</vt:lpstr>
      <vt:lpstr>Bryophyte Life Cycle</vt:lpstr>
      <vt:lpstr>Bryophyte Life Cycle</vt:lpstr>
      <vt:lpstr>Bryophyte Life Cycle</vt:lpstr>
      <vt:lpstr>Bryophyte Fun Facts</vt:lpstr>
      <vt:lpstr>Questions</vt:lpstr>
      <vt:lpstr>Moss Videos</vt:lpstr>
      <vt:lpstr>Cross Section vs Longitudinal Section</vt:lpstr>
      <vt:lpstr>Cross Section vs Longitudinal Section</vt:lpstr>
      <vt:lpstr>Cross Section vs Longitudinal Section</vt:lpstr>
      <vt:lpstr>Cross Section vs Longitudinal Section</vt:lpstr>
      <vt:lpstr>Microscopy Follow-up Questions</vt:lpstr>
      <vt:lpstr>Tracheophytes:  (First Vascular Plants) (21-3a)</vt:lpstr>
      <vt:lpstr>PowerPoint Presentation</vt:lpstr>
      <vt:lpstr>A History Lesson (Testable Dates)</vt:lpstr>
      <vt:lpstr>Coal and Fossil Fuels: a Non-Renewable Resource </vt:lpstr>
      <vt:lpstr>Key Characteristics</vt:lpstr>
      <vt:lpstr>Vascular Tissues: a brief overview</vt:lpstr>
      <vt:lpstr>Vascular Tissues: a brief overview</vt:lpstr>
      <vt:lpstr>Vascular Tissues: a brief overview</vt:lpstr>
      <vt:lpstr>Vascular Tissues: a brief overview</vt:lpstr>
      <vt:lpstr>Vascular Tissues: Recap</vt:lpstr>
      <vt:lpstr>Types of Tracheophytes</vt:lpstr>
      <vt:lpstr>A History Lesson</vt:lpstr>
      <vt:lpstr>Club Mosses (Lycophytes) and Horsetails (Sphenophytes)</vt:lpstr>
      <vt:lpstr>Lycopodium (club moss example)</vt:lpstr>
      <vt:lpstr>Equisetum (horsetail example)</vt:lpstr>
      <vt:lpstr>A History Lesson</vt:lpstr>
      <vt:lpstr>Ferns</vt:lpstr>
      <vt:lpstr>Fern Life Cycle: Overview</vt:lpstr>
      <vt:lpstr>PowerPoint Presentation</vt:lpstr>
      <vt:lpstr>Fern Life Cycle (Spores)</vt:lpstr>
      <vt:lpstr>Fern Life Cycle (Gametophyte)</vt:lpstr>
      <vt:lpstr>PowerPoint Presentation</vt:lpstr>
      <vt:lpstr>Fern Life Cycle (Sporophyte)</vt:lpstr>
      <vt:lpstr>Fern Anatomy: Sporophyte</vt:lpstr>
      <vt:lpstr>Discussion Questions</vt:lpstr>
      <vt:lpstr>Where Mosses and Ferns Fit Into the World (21-4)</vt:lpstr>
      <vt:lpstr>Where Mosses and Ferns Fit Into the World, continued (21-4)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Linda Au</dc:creator>
  <cp:lastModifiedBy>Linda Au</cp:lastModifiedBy>
  <cp:revision>78</cp:revision>
  <dcterms:created xsi:type="dcterms:W3CDTF">2021-08-10T20:50:06Z</dcterms:created>
  <dcterms:modified xsi:type="dcterms:W3CDTF">2022-05-12T15:52:39Z</dcterms:modified>
</cp:coreProperties>
</file>