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9"/>
  </p:notesMasterIdLst>
  <p:sldIdLst>
    <p:sldId id="256" r:id="rId2"/>
    <p:sldId id="259" r:id="rId3"/>
    <p:sldId id="260" r:id="rId4"/>
    <p:sldId id="264" r:id="rId5"/>
    <p:sldId id="265" r:id="rId6"/>
    <p:sldId id="266" r:id="rId7"/>
    <p:sldId id="267" r:id="rId8"/>
    <p:sldId id="268" r:id="rId9"/>
    <p:sldId id="269" r:id="rId10"/>
    <p:sldId id="270" r:id="rId11"/>
    <p:sldId id="271" r:id="rId12"/>
    <p:sldId id="272" r:id="rId13"/>
    <p:sldId id="273" r:id="rId14"/>
    <p:sldId id="274" r:id="rId15"/>
    <p:sldId id="275" r:id="rId16"/>
    <p:sldId id="276" r:id="rId17"/>
    <p:sldId id="292" r:id="rId18"/>
    <p:sldId id="278" r:id="rId19"/>
    <p:sldId id="293" r:id="rId20"/>
    <p:sldId id="284" r:id="rId21"/>
    <p:sldId id="285" r:id="rId22"/>
    <p:sldId id="286" r:id="rId23"/>
    <p:sldId id="287" r:id="rId24"/>
    <p:sldId id="288" r:id="rId25"/>
    <p:sldId id="289" r:id="rId26"/>
    <p:sldId id="290" r:id="rId27"/>
    <p:sldId id="291" r:id="rId2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107"/>
    <p:restoredTop sz="94709"/>
  </p:normalViewPr>
  <p:slideViewPr>
    <p:cSldViewPr snapToGrid="0" snapToObjects="1">
      <p:cViewPr varScale="1">
        <p:scale>
          <a:sx n="74" d="100"/>
          <a:sy n="74" d="100"/>
        </p:scale>
        <p:origin x="45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0D2232-E67C-FE4E-A26E-39EFDBDECC05}" type="datetimeFigureOut">
              <a:rPr lang="en-US" smtClean="0"/>
              <a:t>10/23/2018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29A2DA-C3CF-AD42-A8EA-F406E96787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6905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0F5E1-66BB-6F46-8615-6DCDED6A3443}" type="datetimeFigureOut">
              <a:rPr lang="en-US" smtClean="0"/>
              <a:t>10/23/2018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D7474-D62D-804D-AE04-4F0F563415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4660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0F5E1-66BB-6F46-8615-6DCDED6A3443}" type="datetimeFigureOut">
              <a:rPr lang="en-US" smtClean="0"/>
              <a:t>10/23/2018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D7474-D62D-804D-AE04-4F0F563415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03282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0F5E1-66BB-6F46-8615-6DCDED6A3443}" type="datetimeFigureOut">
              <a:rPr lang="en-US" smtClean="0"/>
              <a:t>10/23/2018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D7474-D62D-804D-AE04-4F0F563415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459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0F5E1-66BB-6F46-8615-6DCDED6A3443}" type="datetimeFigureOut">
              <a:rPr lang="en-US" smtClean="0"/>
              <a:t>10/23/2018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D7474-D62D-804D-AE04-4F0F563415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3018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0F5E1-66BB-6F46-8615-6DCDED6A3443}" type="datetimeFigureOut">
              <a:rPr lang="en-US" smtClean="0"/>
              <a:t>10/23/2018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D7474-D62D-804D-AE04-4F0F563415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37117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0F5E1-66BB-6F46-8615-6DCDED6A3443}" type="datetimeFigureOut">
              <a:rPr lang="en-US" smtClean="0"/>
              <a:t>10/23/2018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D7474-D62D-804D-AE04-4F0F563415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7703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0F5E1-66BB-6F46-8615-6DCDED6A3443}" type="datetimeFigureOut">
              <a:rPr lang="en-US" smtClean="0"/>
              <a:t>10/23/2018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D7474-D62D-804D-AE04-4F0F563415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5840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0F5E1-66BB-6F46-8615-6DCDED6A3443}" type="datetimeFigureOut">
              <a:rPr lang="en-US" smtClean="0"/>
              <a:t>10/23/2018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D7474-D62D-804D-AE04-4F0F563415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3096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0F5E1-66BB-6F46-8615-6DCDED6A3443}" type="datetimeFigureOut">
              <a:rPr lang="en-US" smtClean="0"/>
              <a:t>10/23/2018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D7474-D62D-804D-AE04-4F0F563415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3271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0F5E1-66BB-6F46-8615-6DCDED6A3443}" type="datetimeFigureOut">
              <a:rPr lang="en-US" smtClean="0"/>
              <a:t>10/23/2018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D7474-D62D-804D-AE04-4F0F563415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72674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0F5E1-66BB-6F46-8615-6DCDED6A3443}" type="datetimeFigureOut">
              <a:rPr lang="en-US" smtClean="0"/>
              <a:t>10/23/2018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D7474-D62D-804D-AE04-4F0F563415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02206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80F5E1-66BB-6F46-8615-6DCDED6A3443}" type="datetimeFigureOut">
              <a:rPr lang="en-US" smtClean="0"/>
              <a:t>10/23/2018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BD7474-D62D-804D-AE04-4F0F563415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9491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9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9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9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9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hyperlink" Target="https://youtu.be/BDr44vLNnPY" TargetMode="External"/><Relationship Id="rId1" Type="http://schemas.openxmlformats.org/officeDocument/2006/relationships/slideLayout" Target="../slideLayouts/slideLayout8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8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9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9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9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9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9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Cell Theory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Workbook </a:t>
            </a:r>
            <a:r>
              <a:rPr lang="en-US" dirty="0" err="1"/>
              <a:t>pg</a:t>
            </a:r>
            <a:r>
              <a:rPr lang="en-US" dirty="0"/>
              <a:t> 11</a:t>
            </a:r>
          </a:p>
        </p:txBody>
      </p:sp>
    </p:spTree>
    <p:extLst>
      <p:ext uri="{BB962C8B-B14F-4D97-AF65-F5344CB8AC3E}">
        <p14:creationId xmlns:p14="http://schemas.microsoft.com/office/powerpoint/2010/main" val="21237744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d) New skin cells are produced through </a:t>
            </a:r>
            <a:r>
              <a:rPr lang="en-US" dirty="0">
                <a:solidFill>
                  <a:srgbClr val="C00000"/>
                </a:solidFill>
              </a:rPr>
              <a:t>cell division</a:t>
            </a:r>
          </a:p>
        </p:txBody>
      </p:sp>
      <p:pic>
        <p:nvPicPr>
          <p:cNvPr id="5" name="Picture Placeholder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820" r="29820"/>
          <a:stretch>
            <a:fillRect/>
          </a:stretch>
        </p:blipFill>
        <p:spPr>
          <a:xfrm>
            <a:off x="5183188" y="987426"/>
            <a:ext cx="6172200" cy="2714780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3717" y="3702206"/>
            <a:ext cx="3454400" cy="2362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20112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d) New skin cells are produced through </a:t>
            </a:r>
            <a:r>
              <a:rPr lang="en-US" dirty="0">
                <a:solidFill>
                  <a:srgbClr val="C00000"/>
                </a:solidFill>
              </a:rPr>
              <a:t>cell division</a:t>
            </a:r>
          </a:p>
        </p:txBody>
      </p:sp>
      <p:pic>
        <p:nvPicPr>
          <p:cNvPr id="5" name="Picture Placeholder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820" r="29820"/>
          <a:stretch>
            <a:fillRect/>
          </a:stretch>
        </p:blipFill>
        <p:spPr>
          <a:xfrm>
            <a:off x="5183188" y="987426"/>
            <a:ext cx="6172200" cy="2714780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endParaRPr lang="en-US" sz="3200" b="1" dirty="0"/>
          </a:p>
          <a:p>
            <a:r>
              <a:rPr lang="en-US" sz="3200" b="1" dirty="0"/>
              <a:t>B </a:t>
            </a:r>
            <a:r>
              <a:rPr lang="mr-IN" sz="3200" b="1" dirty="0"/>
              <a:t>–</a:t>
            </a:r>
            <a:r>
              <a:rPr lang="en-US" sz="3200" b="1" dirty="0"/>
              <a:t> All cells come from pre-existing cells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3717" y="3702206"/>
            <a:ext cx="3454400" cy="2362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71500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e) A paramecium is a </a:t>
            </a:r>
            <a:r>
              <a:rPr lang="en-US" i="1" dirty="0"/>
              <a:t>single-celled </a:t>
            </a:r>
            <a:r>
              <a:rPr lang="en-US" dirty="0"/>
              <a:t>organism</a:t>
            </a:r>
          </a:p>
        </p:txBody>
      </p:sp>
      <p:pic>
        <p:nvPicPr>
          <p:cNvPr id="5" name="Picture Placeholder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69" r="2569"/>
          <a:stretch>
            <a:fillRect/>
          </a:stretch>
        </p:blipFill>
        <p:spPr/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81015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e) A paramecium is a </a:t>
            </a:r>
            <a:r>
              <a:rPr lang="en-US" i="1" dirty="0"/>
              <a:t>single-celled </a:t>
            </a:r>
            <a:r>
              <a:rPr lang="en-US" dirty="0"/>
              <a:t>organism</a:t>
            </a:r>
          </a:p>
        </p:txBody>
      </p:sp>
      <p:pic>
        <p:nvPicPr>
          <p:cNvPr id="5" name="Picture Placeholder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69" r="2569"/>
          <a:stretch>
            <a:fillRect/>
          </a:stretch>
        </p:blipFill>
        <p:spPr/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endParaRPr lang="en-US" sz="3200" b="1" dirty="0"/>
          </a:p>
          <a:p>
            <a:r>
              <a:rPr lang="en-US" sz="3200" b="1" dirty="0"/>
              <a:t>C </a:t>
            </a:r>
            <a:r>
              <a:rPr lang="mr-IN" sz="3200" b="1" dirty="0"/>
              <a:t>–</a:t>
            </a:r>
            <a:r>
              <a:rPr lang="en-US" sz="3200" b="1" dirty="0"/>
              <a:t> All living things are made up of one or more cells</a:t>
            </a:r>
          </a:p>
        </p:txBody>
      </p:sp>
    </p:spTree>
    <p:extLst>
      <p:ext uri="{BB962C8B-B14F-4D97-AF65-F5344CB8AC3E}">
        <p14:creationId xmlns:p14="http://schemas.microsoft.com/office/powerpoint/2010/main" val="14048869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f) Diatoms are </a:t>
            </a:r>
            <a:r>
              <a:rPr lang="en-US" dirty="0">
                <a:solidFill>
                  <a:srgbClr val="C00000"/>
                </a:solidFill>
              </a:rPr>
              <a:t>unicellular</a:t>
            </a:r>
            <a:r>
              <a:rPr lang="en-US" dirty="0"/>
              <a:t> algae found in the ocean</a:t>
            </a:r>
          </a:p>
        </p:txBody>
      </p:sp>
      <p:pic>
        <p:nvPicPr>
          <p:cNvPr id="5" name="Picture Placeholder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39" r="8439"/>
          <a:stretch>
            <a:fillRect/>
          </a:stretch>
        </p:blipFill>
        <p:spPr/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30886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f) Diatoms are </a:t>
            </a:r>
            <a:r>
              <a:rPr lang="en-US" dirty="0">
                <a:solidFill>
                  <a:srgbClr val="C00000"/>
                </a:solidFill>
              </a:rPr>
              <a:t>unicellular</a:t>
            </a:r>
            <a:r>
              <a:rPr lang="en-US" dirty="0"/>
              <a:t> algae found in the ocean</a:t>
            </a:r>
          </a:p>
        </p:txBody>
      </p:sp>
      <p:pic>
        <p:nvPicPr>
          <p:cNvPr id="5" name="Picture Placeholder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39" r="8439"/>
          <a:stretch>
            <a:fillRect/>
          </a:stretch>
        </p:blipFill>
        <p:spPr/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endParaRPr lang="en-US" sz="3200" b="1" dirty="0"/>
          </a:p>
          <a:p>
            <a:r>
              <a:rPr lang="en-US" sz="3200" b="1" dirty="0"/>
              <a:t>C </a:t>
            </a:r>
            <a:r>
              <a:rPr lang="mr-IN" sz="3200" b="1" dirty="0"/>
              <a:t>–</a:t>
            </a:r>
            <a:r>
              <a:rPr lang="en-US" sz="3200" b="1" dirty="0"/>
              <a:t> All living things are made up of one or more cells</a:t>
            </a:r>
          </a:p>
          <a:p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173527597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g) A Fairy ring mushroom is composed of </a:t>
            </a:r>
            <a:r>
              <a:rPr lang="en-US" dirty="0">
                <a:solidFill>
                  <a:srgbClr val="C00000"/>
                </a:solidFill>
              </a:rPr>
              <a:t>many cells</a:t>
            </a:r>
          </a:p>
        </p:txBody>
      </p:sp>
      <p:pic>
        <p:nvPicPr>
          <p:cNvPr id="5" name="Picture Placeholder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283" r="16283"/>
          <a:stretch>
            <a:fillRect/>
          </a:stretch>
        </p:blipFill>
        <p:spPr>
          <a:xfrm>
            <a:off x="6409868" y="1479690"/>
            <a:ext cx="5151969" cy="4068042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2708" y="4939991"/>
            <a:ext cx="2334321" cy="17507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902570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g) A Fairy ring mushroom is composed of </a:t>
            </a:r>
            <a:r>
              <a:rPr lang="en-US" dirty="0">
                <a:solidFill>
                  <a:srgbClr val="C00000"/>
                </a:solidFill>
              </a:rPr>
              <a:t>many cells</a:t>
            </a:r>
          </a:p>
        </p:txBody>
      </p:sp>
      <p:pic>
        <p:nvPicPr>
          <p:cNvPr id="5" name="Picture Placeholder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283" r="16283"/>
          <a:stretch>
            <a:fillRect/>
          </a:stretch>
        </p:blipFill>
        <p:spPr>
          <a:xfrm>
            <a:off x="6409868" y="1479690"/>
            <a:ext cx="5151969" cy="4068042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 b="1" dirty="0"/>
          </a:p>
          <a:p>
            <a:r>
              <a:rPr lang="en-US" sz="3200" b="1" dirty="0"/>
              <a:t>C - All living things are made of one or more cells</a:t>
            </a:r>
          </a:p>
          <a:p>
            <a:endParaRPr lang="en-US" b="1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2708" y="4939991"/>
            <a:ext cx="2334321" cy="17507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62355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h) A plant cell </a:t>
            </a:r>
            <a:r>
              <a:rPr lang="en-US" dirty="0">
                <a:solidFill>
                  <a:srgbClr val="C00000"/>
                </a:solidFill>
              </a:rPr>
              <a:t>takes in </a:t>
            </a:r>
            <a:r>
              <a:rPr lang="en-US" dirty="0"/>
              <a:t>carbon dioxide and </a:t>
            </a:r>
            <a:r>
              <a:rPr lang="en-US" dirty="0">
                <a:solidFill>
                  <a:srgbClr val="C00000"/>
                </a:solidFill>
              </a:rPr>
              <a:t>releases</a:t>
            </a:r>
            <a:r>
              <a:rPr lang="en-US" dirty="0"/>
              <a:t> oxygen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 flipH="1">
            <a:off x="6094877" y="995363"/>
            <a:ext cx="5305116" cy="63126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9969190" y="1471961"/>
            <a:ext cx="1886571" cy="131584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6534615" y="1315844"/>
            <a:ext cx="5321146" cy="107051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10281424" y="2386361"/>
            <a:ext cx="1574337" cy="40144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14" name="Picture Placeholder 13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520" b="10520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57157913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h) A plant cell </a:t>
            </a:r>
            <a:r>
              <a:rPr lang="en-US" dirty="0">
                <a:solidFill>
                  <a:srgbClr val="C00000"/>
                </a:solidFill>
              </a:rPr>
              <a:t>takes in </a:t>
            </a:r>
            <a:r>
              <a:rPr lang="en-US" dirty="0"/>
              <a:t>carbon dioxide and </a:t>
            </a:r>
            <a:r>
              <a:rPr lang="en-US" dirty="0">
                <a:solidFill>
                  <a:srgbClr val="C00000"/>
                </a:solidFill>
              </a:rPr>
              <a:t>releases</a:t>
            </a:r>
            <a:r>
              <a:rPr lang="en-US" dirty="0"/>
              <a:t> oxygen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r>
              <a:rPr lang="en-US" sz="3200" dirty="0"/>
              <a:t>A </a:t>
            </a:r>
            <a:r>
              <a:rPr lang="mr-IN" sz="3200" dirty="0"/>
              <a:t>–</a:t>
            </a:r>
            <a:r>
              <a:rPr lang="en-US" sz="3200" dirty="0"/>
              <a:t> </a:t>
            </a:r>
            <a:r>
              <a:rPr lang="en-US" sz="3200" b="1" dirty="0"/>
              <a:t>The cell is the basic unit of life</a:t>
            </a:r>
          </a:p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 flipH="1">
            <a:off x="6094877" y="995363"/>
            <a:ext cx="5305116" cy="63126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9969190" y="1471961"/>
            <a:ext cx="1886571" cy="131584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6534615" y="1315844"/>
            <a:ext cx="5321146" cy="107051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10281424" y="2386361"/>
            <a:ext cx="1574337" cy="40144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14" name="Picture Placeholder 13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520" b="10520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4506829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Cell Theory Review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cell is the basic unit of life</a:t>
            </a:r>
          </a:p>
          <a:p>
            <a:endParaRPr lang="en-US" dirty="0"/>
          </a:p>
          <a:p>
            <a:r>
              <a:rPr lang="en-US" dirty="0"/>
              <a:t>Cells come from pre-existing cells</a:t>
            </a:r>
          </a:p>
          <a:p>
            <a:endParaRPr lang="en-US" dirty="0"/>
          </a:p>
          <a:p>
            <a:r>
              <a:rPr lang="en-US" dirty="0"/>
              <a:t>All living things are made up of one or more cells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198957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i</a:t>
            </a:r>
            <a:r>
              <a:rPr lang="en-US" dirty="0"/>
              <a:t>) A white blood cell </a:t>
            </a:r>
            <a:r>
              <a:rPr lang="en-US" dirty="0">
                <a:solidFill>
                  <a:srgbClr val="C00000"/>
                </a:solidFill>
              </a:rPr>
              <a:t>engulfs</a:t>
            </a:r>
            <a:r>
              <a:rPr lang="en-US" dirty="0"/>
              <a:t> a bacterium and then </a:t>
            </a:r>
            <a:r>
              <a:rPr lang="en-US" dirty="0">
                <a:solidFill>
                  <a:srgbClr val="C00000"/>
                </a:solidFill>
              </a:rPr>
              <a:t>digests</a:t>
            </a:r>
            <a:r>
              <a:rPr lang="en-US" dirty="0"/>
              <a:t> it.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Video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8702" y="2681287"/>
            <a:ext cx="5846686" cy="1485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874332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i</a:t>
            </a:r>
            <a:r>
              <a:rPr lang="en-US" dirty="0"/>
              <a:t>) A white blood cell </a:t>
            </a:r>
            <a:r>
              <a:rPr lang="en-US" dirty="0">
                <a:solidFill>
                  <a:srgbClr val="C00000"/>
                </a:solidFill>
              </a:rPr>
              <a:t>engulfs</a:t>
            </a:r>
            <a:r>
              <a:rPr lang="en-US" dirty="0"/>
              <a:t> a bacterium and then </a:t>
            </a:r>
            <a:r>
              <a:rPr lang="en-US" dirty="0">
                <a:solidFill>
                  <a:srgbClr val="C00000"/>
                </a:solidFill>
              </a:rPr>
              <a:t>digests</a:t>
            </a:r>
            <a:r>
              <a:rPr lang="en-US" dirty="0"/>
              <a:t> it.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72025" y="995363"/>
            <a:ext cx="6172200" cy="4873625"/>
          </a:xfrm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r>
              <a:rPr lang="en-US" sz="3200" dirty="0"/>
              <a:t>A </a:t>
            </a:r>
            <a:r>
              <a:rPr lang="mr-IN" sz="3200" b="1" dirty="0"/>
              <a:t>–</a:t>
            </a:r>
            <a:r>
              <a:rPr lang="en-US" sz="3200" b="1" dirty="0"/>
              <a:t> The cell is the basic unit of life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8702" y="2681287"/>
            <a:ext cx="5846686" cy="1485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261221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j) Cells are often referred to as the </a:t>
            </a:r>
            <a:r>
              <a:rPr lang="en-US" dirty="0">
                <a:solidFill>
                  <a:srgbClr val="C00000"/>
                </a:solidFill>
              </a:rPr>
              <a:t>building blocks </a:t>
            </a:r>
            <a:r>
              <a:rPr lang="en-US" dirty="0"/>
              <a:t>of life</a:t>
            </a:r>
          </a:p>
        </p:txBody>
      </p:sp>
      <p:pic>
        <p:nvPicPr>
          <p:cNvPr id="5" name="Picture Placeholder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69" r="2569"/>
          <a:stretch>
            <a:fillRect/>
          </a:stretch>
        </p:blipFill>
        <p:spPr/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153780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j) Cells are often referred to as the </a:t>
            </a:r>
            <a:r>
              <a:rPr lang="en-US" dirty="0">
                <a:solidFill>
                  <a:srgbClr val="C00000"/>
                </a:solidFill>
              </a:rPr>
              <a:t>building blocks </a:t>
            </a:r>
            <a:r>
              <a:rPr lang="en-US" dirty="0"/>
              <a:t>of life</a:t>
            </a:r>
          </a:p>
        </p:txBody>
      </p:sp>
      <p:pic>
        <p:nvPicPr>
          <p:cNvPr id="5" name="Picture Placeholder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69" r="2569"/>
          <a:stretch>
            <a:fillRect/>
          </a:stretch>
        </p:blipFill>
        <p:spPr/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r>
              <a:rPr lang="en-US" sz="3200" b="1" dirty="0"/>
              <a:t>C </a:t>
            </a:r>
            <a:r>
              <a:rPr lang="mr-IN" sz="3200" b="1" dirty="0"/>
              <a:t>–</a:t>
            </a:r>
            <a:r>
              <a:rPr lang="en-US" sz="3200" b="1" dirty="0"/>
              <a:t> All living things are made up of one or more cells</a:t>
            </a:r>
          </a:p>
        </p:txBody>
      </p:sp>
    </p:spTree>
    <p:extLst>
      <p:ext uri="{BB962C8B-B14F-4D97-AF65-F5344CB8AC3E}">
        <p14:creationId xmlns:p14="http://schemas.microsoft.com/office/powerpoint/2010/main" val="29289628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k) A cell is the </a:t>
            </a:r>
            <a:r>
              <a:rPr lang="en-US" i="1" dirty="0"/>
              <a:t>structural</a:t>
            </a:r>
            <a:r>
              <a:rPr lang="en-US" dirty="0"/>
              <a:t> unit of life that can </a:t>
            </a:r>
            <a:r>
              <a:rPr lang="en-US" dirty="0">
                <a:solidFill>
                  <a:srgbClr val="C00000"/>
                </a:solidFill>
              </a:rPr>
              <a:t>perform many functions.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7" name="Picture Placeholder 6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8" r="638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55457436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k) A cell is the </a:t>
            </a:r>
            <a:r>
              <a:rPr lang="en-US" i="1" dirty="0"/>
              <a:t>structural</a:t>
            </a:r>
            <a:r>
              <a:rPr lang="en-US" dirty="0"/>
              <a:t> unit of life that can </a:t>
            </a:r>
            <a:r>
              <a:rPr lang="en-US" dirty="0">
                <a:solidFill>
                  <a:srgbClr val="C00000"/>
                </a:solidFill>
              </a:rPr>
              <a:t>perform many functions</a:t>
            </a:r>
            <a:r>
              <a:rPr lang="en-US" dirty="0"/>
              <a:t>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r>
              <a:rPr lang="en-US" sz="3200" b="1" dirty="0"/>
              <a:t>A - The cell is the basic unit of life</a:t>
            </a:r>
          </a:p>
        </p:txBody>
      </p:sp>
      <p:pic>
        <p:nvPicPr>
          <p:cNvPr id="7" name="Picture Placeholder 6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8" r="638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44109983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l) A bud grows off the yeast cell and eventually separates to form new cells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7" name="Picture Placeholder 6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520" b="10520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59594997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l) A bud grows off the yeast cell and eventually separates to form </a:t>
            </a:r>
            <a:r>
              <a:rPr lang="en-US" dirty="0">
                <a:solidFill>
                  <a:srgbClr val="C00000"/>
                </a:solidFill>
              </a:rPr>
              <a:t>new cells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r>
              <a:rPr lang="en-US" sz="3200" b="1" dirty="0"/>
              <a:t>B - Cells come from pre-existing cells</a:t>
            </a:r>
          </a:p>
        </p:txBody>
      </p:sp>
      <p:pic>
        <p:nvPicPr>
          <p:cNvPr id="7" name="Picture Placeholder 6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520" b="10520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9622762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Turn to page 11,   Part 2 of your workbook.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>
              <a:solidFill>
                <a:schemeClr val="accent1"/>
              </a:solidFill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schemeClr val="accent1"/>
                </a:solidFill>
              </a:rPr>
              <a:t>Identify the part of cell theory that explains each statement.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&gt;To record our answers faster, consider writing the letters</a:t>
            </a:r>
            <a:r>
              <a:rPr lang="mr-IN" dirty="0"/>
              <a:t>…</a:t>
            </a:r>
            <a:endParaRPr lang="en-US" dirty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The cell is the basic unit of life as </a:t>
            </a:r>
            <a:r>
              <a:rPr lang="en-US" b="1" dirty="0"/>
              <a:t>A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Cells come from pre-existing cells as </a:t>
            </a:r>
            <a:r>
              <a:rPr lang="en-US" b="1" dirty="0"/>
              <a:t>B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All living things are made up of more than one cell as </a:t>
            </a:r>
            <a:r>
              <a:rPr lang="en-US" b="1" dirty="0"/>
              <a:t>C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1" dirty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1" dirty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/>
              <a:t>The first three answers are done for you.</a:t>
            </a:r>
          </a:p>
        </p:txBody>
      </p:sp>
    </p:spTree>
    <p:extLst>
      <p:ext uri="{BB962C8B-B14F-4D97-AF65-F5344CB8AC3E}">
        <p14:creationId xmlns:p14="http://schemas.microsoft.com/office/powerpoint/2010/main" val="13629316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a) A nerve </a:t>
            </a:r>
            <a:r>
              <a:rPr lang="en-US" i="1" dirty="0">
                <a:solidFill>
                  <a:srgbClr val="C00000"/>
                </a:solidFill>
              </a:rPr>
              <a:t>cell by itself </a:t>
            </a:r>
            <a:r>
              <a:rPr lang="en-US" dirty="0"/>
              <a:t>is alive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Content Placeholder 3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32" r="7632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5274555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a) A nerve </a:t>
            </a:r>
            <a:r>
              <a:rPr lang="en-US" i="1" dirty="0">
                <a:solidFill>
                  <a:srgbClr val="C00000"/>
                </a:solidFill>
              </a:rPr>
              <a:t>cell by itself </a:t>
            </a:r>
            <a:r>
              <a:rPr lang="en-US" dirty="0"/>
              <a:t>is alive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 b="1" dirty="0"/>
          </a:p>
          <a:p>
            <a:endParaRPr lang="en-US" b="1" dirty="0"/>
          </a:p>
          <a:p>
            <a:r>
              <a:rPr lang="en-US" sz="3200" b="1" dirty="0"/>
              <a:t>A - The cell is the basic unit of life</a:t>
            </a:r>
          </a:p>
        </p:txBody>
      </p:sp>
      <p:pic>
        <p:nvPicPr>
          <p:cNvPr id="5" name="Content Placeholder 3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32" r="7632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1045144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b) An orca is a </a:t>
            </a:r>
            <a:r>
              <a:rPr lang="en-US" dirty="0">
                <a:solidFill>
                  <a:srgbClr val="C00000"/>
                </a:solidFill>
              </a:rPr>
              <a:t>multicellular </a:t>
            </a:r>
            <a:r>
              <a:rPr lang="en-US" dirty="0"/>
              <a:t>organism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  <p:pic>
        <p:nvPicPr>
          <p:cNvPr id="5" name="Content Placeholder 3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007" r="12007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8653262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b) An orca is a </a:t>
            </a:r>
            <a:r>
              <a:rPr lang="en-US" dirty="0">
                <a:solidFill>
                  <a:srgbClr val="C00000"/>
                </a:solidFill>
              </a:rPr>
              <a:t>multicellular </a:t>
            </a:r>
            <a:r>
              <a:rPr lang="en-US" dirty="0"/>
              <a:t>organism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 b="1" dirty="0"/>
          </a:p>
          <a:p>
            <a:endParaRPr lang="en-US" b="1" dirty="0"/>
          </a:p>
          <a:p>
            <a:r>
              <a:rPr lang="en-US" sz="3200" b="1" dirty="0"/>
              <a:t>C- All living things are made of one or more cells</a:t>
            </a:r>
          </a:p>
          <a:p>
            <a:endParaRPr lang="en-US" b="1" dirty="0"/>
          </a:p>
        </p:txBody>
      </p:sp>
      <p:pic>
        <p:nvPicPr>
          <p:cNvPr id="5" name="Content Placeholder 3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007" r="12007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020506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c) A bacterium </a:t>
            </a:r>
            <a:r>
              <a:rPr lang="en-US" dirty="0">
                <a:solidFill>
                  <a:srgbClr val="C00000"/>
                </a:solidFill>
              </a:rPr>
              <a:t>splits into two</a:t>
            </a:r>
            <a:r>
              <a:rPr lang="en-US" dirty="0"/>
              <a:t> new daughter cells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40800" y="3963194"/>
            <a:ext cx="3251200" cy="2501900"/>
          </a:xfrm>
          <a:prstGeom prst="rect">
            <a:avLst/>
          </a:prstGeom>
        </p:spPr>
      </p:pic>
      <p:pic>
        <p:nvPicPr>
          <p:cNvPr id="7" name="Picture Placeholder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77" r="7477"/>
          <a:stretch>
            <a:fillRect/>
          </a:stretch>
        </p:blipFill>
        <p:spPr>
          <a:xfrm>
            <a:off x="5335588" y="1139826"/>
            <a:ext cx="3696900" cy="2919106"/>
          </a:xfrm>
          <a:prstGeom prst="rect">
            <a:avLst/>
          </a:prstGeom>
        </p:spPr>
      </p:pic>
      <p:sp>
        <p:nvSpPr>
          <p:cNvPr id="8" name="Picture Placeholder 7"/>
          <p:cNvSpPr>
            <a:spLocks noGrp="1"/>
          </p:cNvSpPr>
          <p:nvPr>
            <p:ph type="pic" idx="1"/>
          </p:nvPr>
        </p:nvSpPr>
        <p:spPr/>
      </p:sp>
      <p:sp>
        <p:nvSpPr>
          <p:cNvPr id="9" name="Picture Placeholder 7"/>
          <p:cNvSpPr txBox="1">
            <a:spLocks/>
          </p:cNvSpPr>
          <p:nvPr/>
        </p:nvSpPr>
        <p:spPr>
          <a:xfrm>
            <a:off x="5335588" y="1139825"/>
            <a:ext cx="6172200" cy="4873625"/>
          </a:xfrm>
          <a:prstGeom prst="rect">
            <a:avLst/>
          </a:prstGeom>
        </p:spPr>
      </p:sp>
    </p:spTree>
    <p:extLst>
      <p:ext uri="{BB962C8B-B14F-4D97-AF65-F5344CB8AC3E}">
        <p14:creationId xmlns:p14="http://schemas.microsoft.com/office/powerpoint/2010/main" val="20981896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c) A bacterium </a:t>
            </a:r>
            <a:r>
              <a:rPr lang="en-US" dirty="0">
                <a:solidFill>
                  <a:srgbClr val="C00000"/>
                </a:solidFill>
              </a:rPr>
              <a:t>splits into two</a:t>
            </a:r>
            <a:r>
              <a:rPr lang="en-US" dirty="0"/>
              <a:t> new daughter cells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 b="1" dirty="0"/>
          </a:p>
          <a:p>
            <a:r>
              <a:rPr lang="en-US" sz="3200" b="1" dirty="0"/>
              <a:t>B- Cells come from pre-existing cells</a:t>
            </a:r>
          </a:p>
          <a:p>
            <a:endParaRPr lang="en-US" b="1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40800" y="3963194"/>
            <a:ext cx="3251200" cy="2501900"/>
          </a:xfrm>
          <a:prstGeom prst="rect">
            <a:avLst/>
          </a:prstGeom>
        </p:spPr>
      </p:pic>
      <p:pic>
        <p:nvPicPr>
          <p:cNvPr id="7" name="Picture Placeholder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77" r="7477"/>
          <a:stretch>
            <a:fillRect/>
          </a:stretch>
        </p:blipFill>
        <p:spPr>
          <a:xfrm>
            <a:off x="5335588" y="1139826"/>
            <a:ext cx="3696900" cy="2919106"/>
          </a:xfrm>
          <a:prstGeom prst="rect">
            <a:avLst/>
          </a:prstGeom>
        </p:spPr>
      </p:pic>
      <p:sp>
        <p:nvSpPr>
          <p:cNvPr id="8" name="Picture Placeholder 7"/>
          <p:cNvSpPr>
            <a:spLocks noGrp="1"/>
          </p:cNvSpPr>
          <p:nvPr>
            <p:ph type="pic" idx="1"/>
          </p:nvPr>
        </p:nvSpPr>
        <p:spPr/>
      </p:sp>
      <p:sp>
        <p:nvSpPr>
          <p:cNvPr id="9" name="Picture Placeholder 7"/>
          <p:cNvSpPr txBox="1">
            <a:spLocks/>
          </p:cNvSpPr>
          <p:nvPr/>
        </p:nvSpPr>
        <p:spPr>
          <a:xfrm>
            <a:off x="5335588" y="1139825"/>
            <a:ext cx="6172200" cy="4873625"/>
          </a:xfrm>
          <a:prstGeom prst="rect">
            <a:avLst/>
          </a:prstGeom>
        </p:spPr>
      </p:sp>
    </p:spTree>
    <p:extLst>
      <p:ext uri="{BB962C8B-B14F-4D97-AF65-F5344CB8AC3E}">
        <p14:creationId xmlns:p14="http://schemas.microsoft.com/office/powerpoint/2010/main" val="21471754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505</Words>
  <Application>Microsoft Office PowerPoint</Application>
  <PresentationFormat>Widescreen</PresentationFormat>
  <Paragraphs>77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2" baseType="lpstr">
      <vt:lpstr>Arial</vt:lpstr>
      <vt:lpstr>Calibri</vt:lpstr>
      <vt:lpstr>Calibri Light</vt:lpstr>
      <vt:lpstr>Mangal</vt:lpstr>
      <vt:lpstr>Office Theme</vt:lpstr>
      <vt:lpstr>Cell Theory</vt:lpstr>
      <vt:lpstr>Cell Theory Review</vt:lpstr>
      <vt:lpstr>PowerPoint Presentation</vt:lpstr>
      <vt:lpstr> a) A nerve cell by itself is alive</vt:lpstr>
      <vt:lpstr> a) A nerve cell by itself is alive</vt:lpstr>
      <vt:lpstr>b) An orca is a multicellular organism</vt:lpstr>
      <vt:lpstr>b) An orca is a multicellular organism</vt:lpstr>
      <vt:lpstr>c) A bacterium splits into two new daughter cells</vt:lpstr>
      <vt:lpstr>c) A bacterium splits into two new daughter cells</vt:lpstr>
      <vt:lpstr>d) New skin cells are produced through cell division</vt:lpstr>
      <vt:lpstr>d) New skin cells are produced through cell division</vt:lpstr>
      <vt:lpstr>e) A paramecium is a single-celled organism</vt:lpstr>
      <vt:lpstr>e) A paramecium is a single-celled organism</vt:lpstr>
      <vt:lpstr>f) Diatoms are unicellular algae found in the ocean</vt:lpstr>
      <vt:lpstr>f) Diatoms are unicellular algae found in the ocean</vt:lpstr>
      <vt:lpstr>g) A Fairy ring mushroom is composed of many cells</vt:lpstr>
      <vt:lpstr>g) A Fairy ring mushroom is composed of many cells</vt:lpstr>
      <vt:lpstr>h) A plant cell takes in carbon dioxide and releases oxygen</vt:lpstr>
      <vt:lpstr>h) A plant cell takes in carbon dioxide and releases oxygen</vt:lpstr>
      <vt:lpstr>i) A white blood cell engulfs a bacterium and then digests it. </vt:lpstr>
      <vt:lpstr>i) A white blood cell engulfs a bacterium and then digests it. </vt:lpstr>
      <vt:lpstr>j) Cells are often referred to as the building blocks of life</vt:lpstr>
      <vt:lpstr>j) Cells are often referred to as the building blocks of life</vt:lpstr>
      <vt:lpstr>k) A cell is the structural unit of life that can perform many functions.</vt:lpstr>
      <vt:lpstr>k) A cell is the structural unit of life that can perform many functions.</vt:lpstr>
      <vt:lpstr>l) A bud grows off the yeast cell and eventually separates to form new cells</vt:lpstr>
      <vt:lpstr>l) A bud grows off the yeast cell and eventually separates to form new cells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Cell Theory</dc:title>
  <dc:creator>Microsoft Office User</dc:creator>
  <cp:lastModifiedBy>Linda Au</cp:lastModifiedBy>
  <cp:revision>10</cp:revision>
  <dcterms:created xsi:type="dcterms:W3CDTF">2018-10-13T12:03:30Z</dcterms:created>
  <dcterms:modified xsi:type="dcterms:W3CDTF">2018-10-23T14:44:42Z</dcterms:modified>
</cp:coreProperties>
</file>