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sldIdLst>
    <p:sldId id="328" r:id="rId2"/>
    <p:sldId id="335" r:id="rId3"/>
    <p:sldId id="268" r:id="rId4"/>
    <p:sldId id="256" r:id="rId5"/>
    <p:sldId id="276" r:id="rId6"/>
    <p:sldId id="283" r:id="rId7"/>
    <p:sldId id="281" r:id="rId8"/>
    <p:sldId id="282" r:id="rId9"/>
    <p:sldId id="292" r:id="rId10"/>
    <p:sldId id="331" r:id="rId11"/>
    <p:sldId id="290" r:id="rId12"/>
    <p:sldId id="308" r:id="rId13"/>
    <p:sldId id="288" r:id="rId14"/>
    <p:sldId id="329" r:id="rId15"/>
    <p:sldId id="287" r:id="rId16"/>
    <p:sldId id="293" r:id="rId17"/>
    <p:sldId id="286" r:id="rId18"/>
    <p:sldId id="314" r:id="rId19"/>
    <p:sldId id="330" r:id="rId20"/>
    <p:sldId id="315" r:id="rId21"/>
    <p:sldId id="323" r:id="rId22"/>
    <p:sldId id="302" r:id="rId23"/>
    <p:sldId id="303" r:id="rId24"/>
    <p:sldId id="304" r:id="rId25"/>
    <p:sldId id="305" r:id="rId26"/>
    <p:sldId id="334" r:id="rId27"/>
    <p:sldId id="289" r:id="rId28"/>
    <p:sldId id="301" r:id="rId29"/>
    <p:sldId id="294" r:id="rId30"/>
    <p:sldId id="296" r:id="rId31"/>
    <p:sldId id="297" r:id="rId32"/>
    <p:sldId id="299" r:id="rId33"/>
    <p:sldId id="291" r:id="rId34"/>
    <p:sldId id="307" r:id="rId35"/>
    <p:sldId id="316" r:id="rId36"/>
    <p:sldId id="318" r:id="rId37"/>
    <p:sldId id="317" r:id="rId38"/>
    <p:sldId id="319" r:id="rId39"/>
    <p:sldId id="320" r:id="rId40"/>
    <p:sldId id="321" r:id="rId41"/>
    <p:sldId id="332" r:id="rId42"/>
    <p:sldId id="310" r:id="rId43"/>
    <p:sldId id="311" r:id="rId44"/>
    <p:sldId id="326" r:id="rId45"/>
    <p:sldId id="327" r:id="rId46"/>
    <p:sldId id="309" r:id="rId47"/>
    <p:sldId id="324" r:id="rId48"/>
    <p:sldId id="312" r:id="rId49"/>
    <p:sldId id="325" r:id="rId50"/>
    <p:sldId id="277" r:id="rId51"/>
    <p:sldId id="33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6" autoAdjust="0"/>
    <p:restoredTop sz="93317" autoAdjust="0"/>
  </p:normalViewPr>
  <p:slideViewPr>
    <p:cSldViewPr snapToGrid="0">
      <p:cViewPr varScale="1">
        <p:scale>
          <a:sx n="83" d="100"/>
          <a:sy n="83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0:10:07.8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276 150 24575,'-3'38'0,"-2"-1"0,-1 0 0,-2-1 0,-15 46 0,18-67 0,1-1 0,0 0 0,-1-1 0,-1 1 0,0-1 0,-1 0 0,0-1 0,-1 1 0,-15 17 0,22-29 0,1-1 0,0 1 0,0-1 0,-1 1 0,1-1 0,0 1 0,-1-1 0,1 1 0,-1-1 0,1 0 0,0 1 0,-1-1 0,1 0 0,-1 1 0,1-1 0,-1 0 0,0 1 0,1-1 0,-1 0 0,1 0 0,-1 0 0,1 1 0,-1-1 0,0 0 0,1 0 0,-1 0 0,1 0 0,-1 0 0,0 0 0,1 0 0,-1 0 0,1 0 0,-1-1 0,1 1 0,-1 0 0,0 0 0,1 0 0,-1-1 0,1 1 0,-1 0 0,1-1 0,-1 1 0,1 0 0,-1-1 0,1 1 0,0-1 0,-1 1 0,1 0 0,-1-1 0,1 1 0,0-1 0,-1 0 0,1 1 0,0-1 0,0 1 0,0-1 0,-1 1 0,1-1 0,0 1 0,0-2 0,-1-2 0,0 0 0,0-1 0,1 1 0,-1 0 0,1 0 0,0-1 0,1-5 0,4-9 0,0 0 0,1 1 0,1 0 0,15-29 0,11-24 0,-24 45 0,6-13 0,13-59 0,-20 69 0,-5 23 0,-1 0 0,0-1 0,-1 1 0,1 0 0,-1-1 0,0 1 0,-1-1 0,1 1 0,-1-1 0,-1 1 0,-1-13 0,1 19 0,1-1 0,0 0 0,-1 0 0,1 0 0,-1 1 0,1-1 0,-1 0 0,1 0 0,-1 1 0,1-1 0,-1 1 0,0-1 0,1 0 0,-1 1 0,0-1 0,0 1 0,1 0 0,-1-1 0,0 1 0,0 0 0,0-1 0,0 1 0,1 0 0,-1 0 0,0 0 0,-1-1 0,-1 2 0,0-1 0,1 0 0,-1 1 0,1-1 0,-1 1 0,1 0 0,0 0 0,-1 0 0,-2 1 0,-5 4 0,1 0 0,0 1 0,-11 9 0,0 3 0,0 2 0,1 0 0,1 1 0,1 0 0,2 2 0,0-1 0,-16 37 0,25-45 0,2 0 0,0 0 0,0 0 0,2 0 0,-2 24 0,5 82 0,2-46 0,-4-31 0,10 74 0,-6-103 0,0 0 0,1-1 0,0 1 0,1-1 0,1 0 0,0 0 0,1 0 0,15 21 0,-9-13 0,-1 2 0,-1 0 0,0 0 0,-2 1 0,-1 0 0,6 35 0,0-6 0,9 43 0,18 182 0,-38-223 0,-4 57 0,2 37 0,14-3 0,-17-177 0,-2 1 0,-1 0 0,-14-46 0,10 40 0,0 0 0,-2-39 0,7-221 0,6 156 0,-2-604 0,1 724 0,0 1 0,2 0 0,0 0 0,1 1 0,1-1 0,0 1 0,16-34 0,-21 50 0,1 0 0,-1 0 0,0 0 0,1 0 0,-1 0 0,1 0 0,-1 0 0,1 0 0,0 0 0,-1 0 0,1 0 0,0 0 0,0 0 0,0 1 0,-1-1 0,1 0 0,0 1 0,0-1 0,0 0 0,0 1 0,0-1 0,0 1 0,0 0 0,2-1 0,-2 2 0,0-1 0,-1 1 0,1 0 0,0 0 0,0-1 0,-1 1 0,1 0 0,-1 0 0,1 0 0,0 0 0,-1 0 0,0 0 0,1 0 0,-1 0 0,0 0 0,1 0 0,-1 0 0,0 0 0,0 2 0,5 61 0,-8 157 0,4 373 0,4-531 0,23 109 0,-3-23 0,51 376 0,-52-370 0,-20-133 0,1-1 0,12 31 0,-11-38 0,0 1 0,-2 0 0,0 1 0,-1-1 0,0 1 0,0 21 0,-3 186 0,-2 105 0,0-298 0,-1 1 0,-1-1 0,-1 0 0,-2 0 0,-1-1 0,-23 55 0,-7 23 0,24-65 0,11-33 0,1 0 0,1 0 0,-1 16 0,2-18 0,-1-1 0,0 1 0,0 0 0,0 0 0,-1-1 0,-3 10 0,4-14 0,0 0 0,-1 0 0,1 0 0,-1 0 0,1 0 0,-1-1 0,1 1 0,-1 0 0,0-1 0,0 0 0,0 1 0,0-1 0,0 0 0,0 0 0,0 0 0,-1 0 0,1 0 0,0 0 0,0-1 0,-1 1 0,1-1 0,-5 0 0,4 1 0,0-1 0,-1 0 0,1 0 0,0 0 0,0 0 0,0-1 0,0 1 0,-1-1 0,1 0 0,0 0 0,0 0 0,0 0 0,1-1 0,-1 1 0,0-1 0,0 0 0,1 1 0,-3-4 0,0 0 0,0 0 0,1 0 0,-1-1 0,1 0 0,1 0 0,-1 0 0,-3-9 0,6 12-170,0 0-1,-1-1 0,1 1 1,0-1-1,0 1 0,1-1 1,-1-3-1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0:10:16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24575,'0'3'0,"1"0"0,-1 0 0,1 0 0,-1 0 0,1 0 0,0-1 0,0 1 0,1 0 0,-1-1 0,0 1 0,1 0 0,0-1 0,-1 0 0,1 1 0,0-1 0,0 0 0,0 0 0,4 3 0,5 3 0,0-1 0,23 13 0,-6-5 0,-12-6 0,0-1 0,24 8 0,19 10 0,-20-9 0,-38-17 0,0 1 0,0-1 0,0 0 0,0 1 0,0-1 0,0 0 0,0 1 0,0-1 0,-1 0 0,1 0 0,0 0 0,0 0 0,0 0 0,0 0 0,0 0 0,0 0 0,0-1 0,0 1 0,0 0 0,0-1 0,0 1 0,0 0 0,0-1 0,0 1 0,-1-1 0,1 1 0,0-1 0,0 0 0,-1 1 0,1-1 0,0 0 0,-1 1 0,1-1 0,0 0 0,-1 0 0,1 0 0,-1 0 0,0 1 0,1-2 0,-1 0 0,0 1 0,0 0 0,-1 0 0,1 0 0,0 0 0,-1-1 0,1 1 0,-1 0 0,1 0 0,-1 0 0,1 0 0,-1 0 0,0 0 0,0 0 0,1 0 0,-1 0 0,0 1 0,0-1 0,0 0 0,-2-1 0,-26-17 0,20 13 0,7 5 0,0 0 0,0-1 0,0 1 0,0 0 0,0 0 0,0 0 0,0 0 0,0 0 0,0 1 0,0-1 0,0 1 0,0-1 0,-1 1 0,1 0 0,0 0 0,0 0 0,-1 0 0,1 0 0,-4 1 0,5 0 0,-1 0 0,1 0 0,-1 0 0,1 1 0,-1-1 0,1 0 0,0 1 0,-1-1 0,1 1 0,0-1 0,0 1 0,0 0 0,0 0 0,1-1 0,-1 1 0,0 0 0,1 0 0,-1 0 0,1 0 0,0-1 0,0 1 0,-1 0 0,1 2 0,-3 58 0,5 87 0,0-47 0,-1-94 0,3 127 0,-1-113 0,0-1 0,1 0 0,1 0 0,10 26 0,-10-29 0,-1 0 0,-1 0 0,0 0 0,-2 1 0,0-1 0,-1 1 0,-3 24 0,0 17 0,3 1192 0,-1-1231 0,-1 0 0,-1 0 0,-1-1 0,-10 29 0,6-22 0,-7 47 0,11-47 0,-13 41 0,11-48 0,1 1 0,0 0 0,-2 43 0,7-4 0,1-13 0,-10 81 0,5-89 0,1 73 0,3-106 0,4-8 0,0-1 0,0 0 0,-1 0 0,1-1 0,-1 1 0,0-1 0,4-5 0,18-46 0,-5 8 0,-1 14 0,2 1 0,32-38 0,-43 54 0,0 1 0,0-1 0,-2-1 0,0 0 0,10-32 0,-13 28 0,-2 0 0,0-1 0,-2 0 0,0 1 0,-1-1 0,-2 0 0,-6-38 0,-3-57 0,10 40 0,3-83 0,14 33 0,-13 107 0,1-1 0,2 0 0,-1 1 0,13-27 0,6-22 0,-20 58 0,-2 0 0,0-1 0,0 1 0,-1 0 0,0 0 0,-1-1 0,0 1 0,-1 0 0,-1-1 0,-3-15 0,0 12 0,0-1 0,-1 1 0,-1 0 0,0 1 0,-2 0 0,-15-22 0,18 27 0,1-1 0,-1 0 0,1-1 0,1 1 0,0-1 0,0 0 0,1 0 0,1 0 0,-2-13 0,1-10 0,2-58 0,1 96 0,1 0 0,0-1 0,0 1 0,1 0 0,-1-1 0,1 1 0,0 0 0,0-1 0,0 0 0,0 0 0,1 0 0,-1 0 0,1 0 0,0 0 0,0 0 0,0-1 0,6 4 0,-4-2 0,1 1 0,0-2 0,0 1 0,0-1 0,1 0 0,-1 0 0,1-1 0,-1 0 0,1 0 0,10 1 0,19-2 0,50-4 0,-85 2-45,1 1-1,0 0 1,0 0-1,0-1 1,-1 1-1,1-1 1,0 1-1,0-1 1,-1 0-1,1 0 1,-1 0-1,1 0 1,-1 0-1,1 0 1,-1 0-1,1 0 1,-1-1-1,0 1 1,0 0-1,0-1 1,0 1-1,0-1 1,0 0-1,0 1 0,0-1 1,0 0-1,-1 1 1,1-1-1,0-3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0:10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24575,'1'9'0,"0"-1"0,0 0 0,1 1 0,0-1 0,0 0 0,1 0 0,0 0 0,1 0 0,0-1 0,9 14 0,-11-18 0,0 0 0,1 0 0,-1 0 0,1 0 0,0-1 0,0 1 0,0-1 0,0 0 0,0 1 0,0-2 0,7 4 0,-8-4 0,1-1 0,-1 1 0,1-1 0,-1 0 0,1 1 0,-1-1 0,1 0 0,-1-1 0,1 1 0,-1 0 0,1-1 0,-1 1 0,1-1 0,-1 0 0,0 0 0,1 0 0,-1 0 0,0 0 0,3-2 0,-2 0-68,0 0 0,-1 0-1,1 0 1,-1-1 0,0 1 0,0 0-1,0-1 1,0 1 0,-1-1 0,1 0-1,-1 0 1,0 1 0,0-1 0,-1 0-1,1 0 1,-1 0 0,0 0-1,0 0 1,0-6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19:53:21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276 150 24575,'-3'38'0,"-2"-1"0,-1 0 0,-2-1 0,-15 46 0,18-67 0,1-1 0,0 0 0,-1-1 0,-1 1 0,0-1 0,-1 0 0,0-1 0,-1 1 0,-15 17 0,22-29 0,1-1 0,0 1 0,0-1 0,-1 1 0,1-1 0,0 1 0,-1-1 0,1 1 0,-1-1 0,1 0 0,0 1 0,-1-1 0,1 0 0,-1 1 0,1-1 0,-1 0 0,0 1 0,1-1 0,-1 0 0,1 0 0,-1 0 0,1 1 0,-1-1 0,0 0 0,1 0 0,-1 0 0,1 0 0,-1 0 0,0 0 0,1 0 0,-1 0 0,1 0 0,-1-1 0,1 1 0,-1 0 0,0 0 0,1 0 0,-1-1 0,1 1 0,-1 0 0,1-1 0,-1 1 0,1 0 0,-1-1 0,1 1 0,0-1 0,-1 1 0,1 0 0,-1-1 0,1 1 0,0-1 0,-1 0 0,1 1 0,0-1 0,0 1 0,0-1 0,-1 1 0,1-1 0,0 1 0,0-2 0,-1-2 0,0 0 0,0-1 0,1 1 0,-1 0 0,1 0 0,0-1 0,1-5 0,4-9 0,0 0 0,1 1 0,1 0 0,15-29 0,11-24 0,-24 45 0,6-13 0,13-59 0,-20 69 0,-5 23 0,-1 0 0,0-1 0,-1 1 0,1 0 0,-1-1 0,0 1 0,-1-1 0,1 1 0,-1-1 0,-1 1 0,-1-13 0,1 19 0,1-1 0,0 0 0,-1 0 0,1 0 0,-1 1 0,1-1 0,-1 0 0,1 0 0,-1 1 0,1-1 0,-1 1 0,0-1 0,1 0 0,-1 1 0,0-1 0,0 1 0,1 0 0,-1-1 0,0 1 0,0 0 0,0-1 0,0 1 0,1 0 0,-1 0 0,0 0 0,-1-1 0,-1 2 0,0-1 0,1 0 0,-1 1 0,1-1 0,-1 1 0,1 0 0,0 0 0,-1 0 0,-2 1 0,-5 4 0,1 0 0,0 1 0,-11 9 0,0 3 0,0 2 0,1 0 0,1 1 0,1 0 0,2 2 0,0-1 0,-16 37 0,25-45 0,2 0 0,0 0 0,0 0 0,2 0 0,-2 24 0,5 82 0,2-46 0,-4-31 0,10 74 0,-6-103 0,0 0 0,1-1 0,0 1 0,1-1 0,1 0 0,0 0 0,1 0 0,15 21 0,-9-13 0,-1 2 0,-1 0 0,0 0 0,-2 1 0,-1 0 0,6 35 0,0-6 0,9 43 0,18 182 0,-38-223 0,-4 57 0,2 37 0,14-3 0,-17-177 0,-2 1 0,-1 0 0,-14-46 0,10 40 0,0 0 0,-2-39 0,7-221 0,6 156 0,-2-604 0,1 724 0,0 1 0,2 0 0,0 0 0,1 1 0,1-1 0,0 1 0,16-34 0,-21 50 0,1 0 0,-1 0 0,0 0 0,1 0 0,-1 0 0,1 0 0,-1 0 0,1 0 0,0 0 0,-1 0 0,1 0 0,0 0 0,0 0 0,0 1 0,-1-1 0,1 0 0,0 1 0,0-1 0,0 0 0,0 1 0,0-1 0,0 1 0,0 0 0,2-1 0,-2 2 0,0-1 0,-1 1 0,1 0 0,0 0 0,0-1 0,-1 1 0,1 0 0,-1 0 0,1 0 0,0 0 0,-1 0 0,0 0 0,1 0 0,-1 0 0,0 0 0,1 0 0,-1 0 0,0 0 0,0 2 0,5 61 0,-8 157 0,4 373 0,4-531 0,23 109 0,-3-23 0,51 376 0,-52-370 0,-20-133 0,1-1 0,12 31 0,-11-38 0,0 1 0,-2 0 0,0 1 0,-1-1 0,0 1 0,0 21 0,-3 186 0,-2 105 0,0-298 0,-1 1 0,-1-1 0,-1 0 0,-2 0 0,-1-1 0,-23 55 0,-7 23 0,24-65 0,11-33 0,1 0 0,1 0 0,-1 16 0,2-18 0,-1-1 0,0 1 0,0 0 0,0 0 0,-1-1 0,-3 10 0,4-14 0,0 0 0,-1 0 0,1 0 0,-1 0 0,1 0 0,-1-1 0,1 1 0,-1 0 0,0-1 0,0 0 0,0 1 0,0-1 0,0 0 0,0 0 0,0 0 0,-1 0 0,1 0 0,0 0 0,0-1 0,-1 1 0,1-1 0,-5 0 0,4 1 0,0-1 0,-1 0 0,1 0 0,0 0 0,0 0 0,0-1 0,0 1 0,-1-1 0,1 0 0,0 0 0,0 0 0,0 0 0,1-1 0,-1 1 0,0-1 0,0 0 0,1 1 0,-3-4 0,0 0 0,0 0 0,1 0 0,-1-1 0,1 0 0,1 0 0,-1 0 0,-3-9 0,6 12-170,0 0-1,-1-1 0,1 1 1,0-1-1,0 1 0,1-1 1,-1-3-1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19:53:31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24575,'0'3'0,"1"0"0,-1 0 0,1 0 0,-1 0 0,1 0 0,0-1 0,0 1 0,1 0 0,-1-1 0,0 1 0,1 0 0,0-1 0,-1 0 0,1 1 0,0-1 0,0 0 0,0 0 0,4 3 0,5 3 0,0-1 0,23 13 0,-6-5 0,-12-6 0,0-1 0,24 8 0,19 10 0,-20-9 0,-38-17 0,0 1 0,0-1 0,0 0 0,0 1 0,0-1 0,0 0 0,0 1 0,0-1 0,-1 0 0,1 0 0,0 0 0,0 0 0,0 0 0,0 0 0,0 0 0,0 0 0,0-1 0,0 1 0,0 0 0,0-1 0,0 1 0,0 0 0,0-1 0,0 1 0,-1-1 0,1 1 0,0-1 0,0 0 0,-1 1 0,1-1 0,0 0 0,-1 1 0,1-1 0,0 0 0,-1 0 0,1 0 0,-1 0 0,0 1 0,1-2 0,-1 0 0,0 1 0,0 0 0,-1 0 0,1 0 0,0 0 0,-1-1 0,1 1 0,-1 0 0,1 0 0,-1 0 0,1 0 0,-1 0 0,0 0 0,0 0 0,1 0 0,-1 0 0,0 1 0,0-1 0,0 0 0,-2-1 0,-26-17 0,20 13 0,7 5 0,0 0 0,0-1 0,0 1 0,0 0 0,0 0 0,0 0 0,0 0 0,0 0 0,0 1 0,0-1 0,0 1 0,0-1 0,-1 1 0,1 0 0,0 0 0,0 0 0,-1 0 0,1 0 0,-4 1 0,5 0 0,-1 0 0,1 0 0,-1 0 0,1 1 0,-1-1 0,1 0 0,0 1 0,-1-1 0,1 1 0,0-1 0,0 1 0,0 0 0,0 0 0,1-1 0,-1 1 0,0 0 0,1 0 0,-1 0 0,1 0 0,0-1 0,0 1 0,-1 0 0,1 2 0,-3 58 0,5 87 0,0-47 0,-1-94 0,3 127 0,-1-113 0,0-1 0,1 0 0,1 0 0,10 26 0,-10-29 0,-1 0 0,-1 0 0,0 0 0,-2 1 0,0-1 0,-1 1 0,-3 24 0,0 17 0,3 1192 0,-1-1231 0,-1 0 0,-1 0 0,-1-1 0,-10 29 0,6-22 0,-7 47 0,11-47 0,-13 41 0,11-48 0,1 1 0,0 0 0,-2 43 0,7-4 0,1-13 0,-10 81 0,5-89 0,1 73 0,3-106 0,4-8 0,0-1 0,0 0 0,-1 0 0,1-1 0,-1 1 0,0-1 0,4-5 0,18-46 0,-5 8 0,-1 14 0,2 1 0,32-38 0,-43 54 0,0 1 0,0-1 0,-2-1 0,0 0 0,10-32 0,-13 28 0,-2 0 0,0-1 0,-2 0 0,0 1 0,-1-1 0,-2 0 0,-6-38 0,-3-57 0,10 40 0,3-83 0,14 33 0,-13 107 0,1-1 0,2 0 0,-1 1 0,13-27 0,6-22 0,-20 58 0,-2 0 0,0-1 0,0 1 0,-1 0 0,0 0 0,-1-1 0,0 1 0,-1 0 0,-1-1 0,-3-15 0,0 12 0,0-1 0,-1 1 0,-1 0 0,0 1 0,-2 0 0,-15-22 0,18 27 0,1-1 0,-1 0 0,1-1 0,1 1 0,0-1 0,0 0 0,1 0 0,1 0 0,-2-13 0,1-10 0,2-58 0,1 96 0,1 0 0,0-1 0,0 1 0,1 0 0,-1-1 0,1 1 0,0 0 0,0-1 0,0 0 0,0 0 0,1 0 0,-1 0 0,1 0 0,0 0 0,0 0 0,0-1 0,6 4 0,-4-2 0,1 1 0,0-2 0,0 1 0,0-1 0,1 0 0,-1 0 0,1-1 0,-1 0 0,1 0 0,10 1 0,19-2 0,50-4 0,-85 2-45,1 1-1,0 0 1,0 0-1,0-1 1,-1 1-1,1-1 1,0 1-1,0-1 1,-1 0-1,1 0 1,-1 0-1,1 0 1,-1 0-1,1 0 1,-1 0-1,1 0 1,-1-1-1,0 1 1,0 0-1,0-1 1,0 1-1,0-1 1,0 0-1,0 1 0,0-1 1,0 0-1,-1 1 1,1-1-1,0-3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19:53:33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24575,'1'9'0,"0"-1"0,0 0 0,1 1 0,0-1 0,0 0 0,1 0 0,0 0 0,1 0 0,0-1 0,9 14 0,-11-18 0,0 0 0,1 0 0,-1 0 0,1 0 0,0-1 0,0 1 0,0-1 0,0 0 0,0 1 0,0-2 0,7 4 0,-8-4 0,1-1 0,-1 1 0,1-1 0,-1 0 0,1 1 0,-1-1 0,1 0 0,-1-1 0,1 1 0,-1 0 0,1-1 0,-1 1 0,1-1 0,-1 0 0,0 0 0,1 0 0,-1 0 0,0 0 0,3-2 0,-2 0-68,0 0 0,-1 0-1,1 0 1,-1-1 0,0 1 0,0 0-1,0-1 1,0 1 0,-1-1 0,1 0-1,-1 0 1,0 1 0,0-1 0,-1 0-1,1 0 1,-1 0 0,0 0-1,0 0 1,0-6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2BA5C-E663-4D99-B905-634AB5D2E2AD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A965F-0698-4401-9A75-8E3370B64E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04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Only watch to 1:18…end of speech and Hail Hydra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43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CA" dirty="0"/>
              <a:t>Cool facts about </a:t>
            </a:r>
            <a:r>
              <a:rPr lang="en-CA" dirty="0" err="1"/>
              <a:t>scyphozoa</a:t>
            </a:r>
            <a:r>
              <a:rPr lang="en-CA" dirty="0"/>
              <a:t> (not testable)</a:t>
            </a:r>
          </a:p>
          <a:p>
            <a:pPr lvl="1"/>
            <a:r>
              <a:rPr lang="en-CA" dirty="0"/>
              <a:t>Sea turtles often eat plastic bags, mistaking them for jellyfish</a:t>
            </a:r>
          </a:p>
          <a:p>
            <a:pPr lvl="1"/>
            <a:r>
              <a:rPr lang="en-CA" dirty="0"/>
              <a:t>Bioluminescence (also in corals) (GFP derived from jellyfish)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68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Sea anemones fighting video https://www.shapeoflife.org/video/cnidarians-anemones-fight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60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Polyp: epidermis, mesoglea, GVC, tentacle, basal plate</a:t>
            </a:r>
          </a:p>
          <a:p>
            <a:r>
              <a:rPr lang="en-CA" dirty="0"/>
              <a:t>Medusa: epidermis, mesoglea, GVC, tentacle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52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Oral arm (not testable)</a:t>
            </a:r>
          </a:p>
          <a:p>
            <a:pPr marL="292608" lvl="1"/>
            <a:r>
              <a:rPr lang="en-CA" sz="2400" dirty="0"/>
              <a:t>Present on ‘true’ jellies (i.e. </a:t>
            </a:r>
            <a:r>
              <a:rPr lang="en-CA" sz="2400" dirty="0" err="1"/>
              <a:t>Medusozoa</a:t>
            </a:r>
            <a:r>
              <a:rPr lang="en-CA" sz="2400" dirty="0"/>
              <a:t>)</a:t>
            </a:r>
          </a:p>
          <a:p>
            <a:pPr marL="292608" lvl="1"/>
            <a:r>
              <a:rPr lang="en-CA" sz="2400" dirty="0"/>
              <a:t>Located near mouth</a:t>
            </a:r>
          </a:p>
          <a:p>
            <a:pPr marL="292608" lvl="1"/>
            <a:r>
              <a:rPr lang="en-CA" sz="2400" dirty="0"/>
              <a:t>Brings food to mouth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01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is the nervous system in a cnidarian made of: endoderm, [mesoderm], or ectoderm?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408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Exotic jellyfish video showing movement. No commentary. https://www.youtube.com/watch?v=aJUuotjE3u8&amp;ab_channel=Zzx4k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93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Answer: sponges have an endoskeleton (spicules). [Hydrostatic skeleton is inappropriate here because hydrostatic skeletons are typically associated with movement and a deal of plasticity in shape and appearance…sponges always look the same and are only capable of movement in response to wave action.]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157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169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Man-o-war (not testable)</a:t>
            </a:r>
          </a:p>
          <a:p>
            <a:pPr lvl="1"/>
            <a:r>
              <a:rPr lang="en-CA" dirty="0"/>
              <a:t>Symbiotic relationship between many specialized hydra polyps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47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Fun jellyfish video. Not much instructional content but it’s pretty cool https://www.youtube.com/watch?v=9z8ujpPgUjI&amp;ab_channel=NatGeoWILD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A965F-0698-4401-9A75-8E3370B64E60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82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2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0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02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34340" indent="-342900">
              <a:buFont typeface="Wingdings" panose="05000000000000000000" pitchFamily="2" charset="2"/>
              <a:buChar char="v"/>
              <a:defRPr sz="2400"/>
            </a:lvl1pPr>
            <a:lvl2pPr marL="384048" indent="457200">
              <a:buFont typeface="Arial" panose="020B0604020202020204" pitchFamily="34" charset="0"/>
              <a:buChar char="•"/>
              <a:defRPr sz="2200"/>
            </a:lvl2pPr>
            <a:lvl3pPr marL="566928" indent="457200">
              <a:buFont typeface="Arial" panose="020B0604020202020204" pitchFamily="34" charset="0"/>
              <a:buChar char="•"/>
              <a:defRPr sz="2000"/>
            </a:lvl3pPr>
            <a:lvl4pPr marL="749808" indent="457200">
              <a:buFont typeface="Arial" panose="020B0604020202020204" pitchFamily="34" charset="0"/>
              <a:buChar char="•"/>
              <a:defRPr sz="2000"/>
            </a:lvl4pPr>
            <a:lvl5pPr marL="932688" indent="4572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32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4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25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4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70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44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21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81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259B61-0F93-4010-A2CA-FAEFCFD7B790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154D38-CA10-4420-8188-9C0AEB72CDA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1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3434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ibPUJTnrGk?start=42&amp;feature=oembed" TargetMode="External"/><Relationship Id="rId5" Type="http://schemas.openxmlformats.org/officeDocument/2006/relationships/hyperlink" Target="https://youtu.be/YibPUJTnrGk?t=42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4" Type="http://schemas.openxmlformats.org/officeDocument/2006/relationships/image" Target="../media/image10.png"/><Relationship Id="rId9" Type="http://schemas.openxmlformats.org/officeDocument/2006/relationships/hyperlink" Target="https://www.youtube.com/watch?v=QPvhl66QCq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s-anemones-fight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JUuotjE3u8&amp;ab_channel=Zzx4k" TargetMode="External"/><Relationship Id="rId4" Type="http://schemas.openxmlformats.org/officeDocument/2006/relationships/image" Target="../media/image3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YvlbcBlTY" TargetMode="External"/><Relationship Id="rId2" Type="http://schemas.openxmlformats.org/officeDocument/2006/relationships/hyperlink" Target="https://www.youtube.com/watch?v=77B4Tkj4jf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lfIGwXJqs4" TargetMode="External"/><Relationship Id="rId4" Type="http://schemas.openxmlformats.org/officeDocument/2006/relationships/hyperlink" Target="https://www.youtube.com/watch?v=LhST0dKMwY8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www.princeton.edu/news/2016/11/02/when-corals-met-algae-symbiotic-relationship-crucial-reef-survival-dates-triass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452A-127F-27CA-89F4-B5717664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lesson was brought to you by…</a:t>
            </a:r>
          </a:p>
        </p:txBody>
      </p:sp>
      <p:pic>
        <p:nvPicPr>
          <p:cNvPr id="7" name="Online Media 6" title="CAPTAIN AMERICA : THE FIRST AVENGER (2011) | HAIL HYDRA !!! | HD">
            <a:hlinkClick r:id="" action="ppaction://media"/>
            <a:extLst>
              <a:ext uri="{FF2B5EF4-FFF2-40B4-BE49-F238E27FC236}">
                <a16:creationId xmlns:a16="http://schemas.microsoft.com/office/drawing/2014/main" id="{1AC266A2-EE44-2C96-D134-CCE67AD364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5050" y="1846263"/>
            <a:ext cx="7119938" cy="4022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392EB-3532-9068-085E-FF34169BD313}"/>
              </a:ext>
            </a:extLst>
          </p:cNvPr>
          <p:cNvSpPr txBox="1"/>
          <p:nvPr/>
        </p:nvSpPr>
        <p:spPr>
          <a:xfrm>
            <a:off x="0" y="590993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https://youtu.be/YibPUJTnrGk?t=42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5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gastrulation">
            <a:extLst>
              <a:ext uri="{FF2B5EF4-FFF2-40B4-BE49-F238E27FC236}">
                <a16:creationId xmlns:a16="http://schemas.microsoft.com/office/drawing/2014/main" id="{16102195-B568-4E60-8270-4300B12F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668"/>
            <a:ext cx="9148618" cy="49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E4D6B15-0274-317E-3D2F-B32537CF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25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F03-6AEF-49A4-8809-8ECB8701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Germ Layers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6AEC88-9D27-4932-9F0A-B4E608B8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745906" cy="4725662"/>
          </a:xfrm>
        </p:spPr>
        <p:txBody>
          <a:bodyPr>
            <a:normAutofit lnSpcReduction="10000"/>
          </a:bodyPr>
          <a:lstStyle/>
          <a:p>
            <a:pPr marL="91440" indent="0">
              <a:buNone/>
            </a:pP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Ectoderm</a:t>
            </a:r>
            <a:r>
              <a:rPr lang="en-CA" sz="2800" dirty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pPr lvl="1"/>
            <a:r>
              <a:rPr lang="en-CA" sz="2400" dirty="0"/>
              <a:t>Outermost germ layer</a:t>
            </a:r>
          </a:p>
          <a:p>
            <a:pPr lvl="1"/>
            <a:r>
              <a:rPr lang="en-CA" sz="2400" dirty="0"/>
              <a:t>External organs: e.g. skin, nervous system</a:t>
            </a:r>
          </a:p>
          <a:p>
            <a:pPr marL="91440" indent="0">
              <a:buNone/>
            </a:pP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Mesoderm</a:t>
            </a:r>
            <a:r>
              <a:rPr lang="en-CA" sz="28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CA" sz="1800" dirty="0"/>
              <a:t>(absent in Cnidaria)</a:t>
            </a:r>
          </a:p>
          <a:p>
            <a:pPr lvl="1"/>
            <a:r>
              <a:rPr lang="en-CA" sz="2400" dirty="0"/>
              <a:t>Middle germ layer</a:t>
            </a:r>
          </a:p>
          <a:p>
            <a:pPr lvl="1"/>
            <a:r>
              <a:rPr lang="en-CA" sz="2400" dirty="0"/>
              <a:t>Muscles, heart, blood, bones</a:t>
            </a:r>
          </a:p>
          <a:p>
            <a:pPr marL="91440" indent="0">
              <a:buNone/>
            </a:pP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Endoderm</a:t>
            </a:r>
            <a:r>
              <a:rPr lang="en-CA" sz="28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CA" sz="2400" dirty="0"/>
              <a:t>Innermost germ layer</a:t>
            </a:r>
          </a:p>
          <a:p>
            <a:pPr lvl="1"/>
            <a:r>
              <a:rPr lang="en-CA" sz="2400" dirty="0"/>
              <a:t>Internal organs: e.g. gut (GVC), lungs</a:t>
            </a:r>
          </a:p>
          <a:p>
            <a:pPr lvl="1"/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9D8F5-4C88-D5C9-91E8-D07FC97B1EDE}"/>
              </a:ext>
            </a:extLst>
          </p:cNvPr>
          <p:cNvGrpSpPr/>
          <p:nvPr/>
        </p:nvGrpSpPr>
        <p:grpSpPr>
          <a:xfrm>
            <a:off x="5894745" y="863318"/>
            <a:ext cx="2727615" cy="2477810"/>
            <a:chOff x="5894745" y="863318"/>
            <a:chExt cx="2727615" cy="2477810"/>
          </a:xfrm>
        </p:grpSpPr>
        <p:pic>
          <p:nvPicPr>
            <p:cNvPr id="8198" name="Picture 6" descr="Image result for gastrula mesoderm">
              <a:extLst>
                <a:ext uri="{FF2B5EF4-FFF2-40B4-BE49-F238E27FC236}">
                  <a16:creationId xmlns:a16="http://schemas.microsoft.com/office/drawing/2014/main" id="{550A832E-C52D-4839-9664-FE493AAE57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66"/>
            <a:stretch/>
          </p:blipFill>
          <p:spPr bwMode="auto">
            <a:xfrm>
              <a:off x="5894745" y="863318"/>
              <a:ext cx="2642750" cy="2477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6F8AACE-875C-DD4A-EBA9-DC276291FA6B}"/>
                    </a:ext>
                  </a:extLst>
                </p14:cNvPr>
                <p14:cNvContentPartPr/>
                <p14:nvPr/>
              </p14:nvContentPartPr>
              <p14:xfrm>
                <a:off x="8451360" y="1431711"/>
                <a:ext cx="171000" cy="1290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6F8AACE-875C-DD4A-EBA9-DC276291FA6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15360" y="1395711"/>
                  <a:ext cx="242640" cy="13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1C7F11-43DC-753F-377E-38B813A0E336}"/>
              </a:ext>
            </a:extLst>
          </p:cNvPr>
          <p:cNvGrpSpPr/>
          <p:nvPr/>
        </p:nvGrpSpPr>
        <p:grpSpPr>
          <a:xfrm>
            <a:off x="5192280" y="3715963"/>
            <a:ext cx="3793138" cy="2477810"/>
            <a:chOff x="5192280" y="3715963"/>
            <a:chExt cx="3793138" cy="2477810"/>
          </a:xfrm>
        </p:grpSpPr>
        <p:pic>
          <p:nvPicPr>
            <p:cNvPr id="6" name="Picture 6" descr="Image result for gastrula mesoderm">
              <a:extLst>
                <a:ext uri="{FF2B5EF4-FFF2-40B4-BE49-F238E27FC236}">
                  <a16:creationId xmlns:a16="http://schemas.microsoft.com/office/drawing/2014/main" id="{8F534B26-3FB2-7CC9-5C1F-13F4602703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1"/>
            <a:stretch/>
          </p:blipFill>
          <p:spPr bwMode="auto">
            <a:xfrm>
              <a:off x="5239512" y="3715963"/>
              <a:ext cx="3745906" cy="2477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1983BC0-5981-6628-3025-AD407796335E}"/>
                    </a:ext>
                  </a:extLst>
                </p14:cNvPr>
                <p14:cNvContentPartPr/>
                <p14:nvPr/>
              </p14:nvContentPartPr>
              <p14:xfrm>
                <a:off x="5192280" y="3924043"/>
                <a:ext cx="222120" cy="110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1983BC0-5981-6628-3025-AD40779633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56280" y="3888043"/>
                  <a:ext cx="293760" cy="11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15EF2B-CD4F-A86B-DAAF-6412C37253DA}"/>
                    </a:ext>
                  </a:extLst>
                </p14:cNvPr>
                <p14:cNvContentPartPr/>
                <p14:nvPr/>
              </p14:nvContentPartPr>
              <p14:xfrm>
                <a:off x="5230080" y="5513443"/>
                <a:ext cx="56520" cy="49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15EF2B-CD4F-A86B-DAAF-6412C37253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94440" y="5477443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9C0145-BDAF-72DD-54AB-F61C3460B8F8}"/>
              </a:ext>
            </a:extLst>
          </p:cNvPr>
          <p:cNvSpPr txBox="1"/>
          <p:nvPr/>
        </p:nvSpPr>
        <p:spPr>
          <a:xfrm>
            <a:off x="4316582" y="6301945"/>
            <a:ext cx="482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cs typeface="Times New Roman" panose="02020603050405020304" pitchFamily="18" charset="0"/>
              </a:rPr>
              <a:t>Cnidarians have a diploblastic gastrula; humans (and many other animal groups) have a triploblastic gastrula.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00F25-FCA2-75AD-9C43-1A80135E97F3}"/>
              </a:ext>
            </a:extLst>
          </p:cNvPr>
          <p:cNvSpPr txBox="1"/>
          <p:nvPr/>
        </p:nvSpPr>
        <p:spPr>
          <a:xfrm>
            <a:off x="3879360" y="1249005"/>
            <a:ext cx="857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  <a:hlinkClick r:id="rId9"/>
              </a:rPr>
              <a:t>Video 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F03-6AEF-49A4-8809-8ECB8701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CA" dirty="0"/>
              <a:t>Germ Layers</a:t>
            </a:r>
          </a:p>
        </p:txBody>
      </p:sp>
      <p:pic>
        <p:nvPicPr>
          <p:cNvPr id="25602" name="Picture 2" descr="Image result for embryogenesis gastrulation">
            <a:extLst>
              <a:ext uri="{FF2B5EF4-FFF2-40B4-BE49-F238E27FC236}">
                <a16:creationId xmlns:a16="http://schemas.microsoft.com/office/drawing/2014/main" id="{702A3939-26C0-4737-84FE-39962A0D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" y="1841157"/>
            <a:ext cx="6096000" cy="44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8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791C-F2F0-4043-A753-5642FE5E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 Cycle: Polyp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36A3-AC4C-4D31-B3EE-9B8828F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3749040" cy="4023360"/>
          </a:xfrm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CA" sz="3200" b="1" dirty="0">
                <a:solidFill>
                  <a:schemeClr val="accent4">
                    <a:lumMod val="75000"/>
                  </a:schemeClr>
                </a:solidFill>
              </a:rPr>
              <a:t>Polyp:</a:t>
            </a:r>
          </a:p>
          <a:p>
            <a:pPr lvl="1"/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Sessile</a:t>
            </a:r>
            <a:r>
              <a:rPr lang="en-CA" sz="2800" dirty="0"/>
              <a:t>, attached to ocean floor</a:t>
            </a:r>
          </a:p>
          <a:p>
            <a:pPr lvl="1"/>
            <a:r>
              <a:rPr lang="en-CA" sz="2800" dirty="0"/>
              <a:t>Mouth facing upward</a:t>
            </a:r>
          </a:p>
          <a:p>
            <a:pPr lvl="1"/>
            <a:r>
              <a:rPr lang="en-CA" sz="2800" dirty="0"/>
              <a:t>Reproduces asexually by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budding</a:t>
            </a:r>
          </a:p>
        </p:txBody>
      </p:sp>
      <p:pic>
        <p:nvPicPr>
          <p:cNvPr id="5122" name="Picture 2" descr="Image result for polyp cnidaria">
            <a:extLst>
              <a:ext uri="{FF2B5EF4-FFF2-40B4-BE49-F238E27FC236}">
                <a16:creationId xmlns:a16="http://schemas.microsoft.com/office/drawing/2014/main" id="{9DCF5DDF-B14E-41B5-AFDB-41A8E7B9C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9" b="5211"/>
          <a:stretch/>
        </p:blipFill>
        <p:spPr bwMode="auto">
          <a:xfrm>
            <a:off x="4712678" y="2050097"/>
            <a:ext cx="4294362" cy="342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AA3FE-D998-D71D-69A5-77D3644213B8}"/>
              </a:ext>
            </a:extLst>
          </p:cNvPr>
          <p:cNvSpPr txBox="1"/>
          <p:nvPr/>
        </p:nvSpPr>
        <p:spPr>
          <a:xfrm>
            <a:off x="434340" y="5467208"/>
            <a:ext cx="8275320" cy="1323439"/>
          </a:xfrm>
          <a:custGeom>
            <a:avLst/>
            <a:gdLst>
              <a:gd name="connsiteX0" fmla="*/ 0 w 8275320"/>
              <a:gd name="connsiteY0" fmla="*/ 0 h 1323439"/>
              <a:gd name="connsiteX1" fmla="*/ 441350 w 8275320"/>
              <a:gd name="connsiteY1" fmla="*/ 0 h 1323439"/>
              <a:gd name="connsiteX2" fmla="*/ 1130960 w 8275320"/>
              <a:gd name="connsiteY2" fmla="*/ 0 h 1323439"/>
              <a:gd name="connsiteX3" fmla="*/ 1903324 w 8275320"/>
              <a:gd name="connsiteY3" fmla="*/ 0 h 1323439"/>
              <a:gd name="connsiteX4" fmla="*/ 2675687 w 8275320"/>
              <a:gd name="connsiteY4" fmla="*/ 0 h 1323439"/>
              <a:gd name="connsiteX5" fmla="*/ 3530803 w 8275320"/>
              <a:gd name="connsiteY5" fmla="*/ 0 h 1323439"/>
              <a:gd name="connsiteX6" fmla="*/ 4385920 w 8275320"/>
              <a:gd name="connsiteY6" fmla="*/ 0 h 1323439"/>
              <a:gd name="connsiteX7" fmla="*/ 4910023 w 8275320"/>
              <a:gd name="connsiteY7" fmla="*/ 0 h 1323439"/>
              <a:gd name="connsiteX8" fmla="*/ 5599633 w 8275320"/>
              <a:gd name="connsiteY8" fmla="*/ 0 h 1323439"/>
              <a:gd name="connsiteX9" fmla="*/ 6454750 w 8275320"/>
              <a:gd name="connsiteY9" fmla="*/ 0 h 1323439"/>
              <a:gd name="connsiteX10" fmla="*/ 7061606 w 8275320"/>
              <a:gd name="connsiteY10" fmla="*/ 0 h 1323439"/>
              <a:gd name="connsiteX11" fmla="*/ 8275320 w 8275320"/>
              <a:gd name="connsiteY11" fmla="*/ 0 h 1323439"/>
              <a:gd name="connsiteX12" fmla="*/ 8275320 w 8275320"/>
              <a:gd name="connsiteY12" fmla="*/ 648485 h 1323439"/>
              <a:gd name="connsiteX13" fmla="*/ 8275320 w 8275320"/>
              <a:gd name="connsiteY13" fmla="*/ 1323439 h 1323439"/>
              <a:gd name="connsiteX14" fmla="*/ 7668463 w 8275320"/>
              <a:gd name="connsiteY14" fmla="*/ 1323439 h 1323439"/>
              <a:gd name="connsiteX15" fmla="*/ 7061606 w 8275320"/>
              <a:gd name="connsiteY15" fmla="*/ 1323439 h 1323439"/>
              <a:gd name="connsiteX16" fmla="*/ 6454750 w 8275320"/>
              <a:gd name="connsiteY16" fmla="*/ 1323439 h 1323439"/>
              <a:gd name="connsiteX17" fmla="*/ 6013399 w 8275320"/>
              <a:gd name="connsiteY17" fmla="*/ 1323439 h 1323439"/>
              <a:gd name="connsiteX18" fmla="*/ 5158283 w 8275320"/>
              <a:gd name="connsiteY18" fmla="*/ 1323439 h 1323439"/>
              <a:gd name="connsiteX19" fmla="*/ 4385920 w 8275320"/>
              <a:gd name="connsiteY19" fmla="*/ 1323439 h 1323439"/>
              <a:gd name="connsiteX20" fmla="*/ 3696310 w 8275320"/>
              <a:gd name="connsiteY20" fmla="*/ 1323439 h 1323439"/>
              <a:gd name="connsiteX21" fmla="*/ 3254959 w 8275320"/>
              <a:gd name="connsiteY21" fmla="*/ 1323439 h 1323439"/>
              <a:gd name="connsiteX22" fmla="*/ 2482596 w 8275320"/>
              <a:gd name="connsiteY22" fmla="*/ 1323439 h 1323439"/>
              <a:gd name="connsiteX23" fmla="*/ 1875739 w 8275320"/>
              <a:gd name="connsiteY23" fmla="*/ 1323439 h 1323439"/>
              <a:gd name="connsiteX24" fmla="*/ 1351636 w 8275320"/>
              <a:gd name="connsiteY24" fmla="*/ 1323439 h 1323439"/>
              <a:gd name="connsiteX25" fmla="*/ 662026 w 8275320"/>
              <a:gd name="connsiteY25" fmla="*/ 1323439 h 1323439"/>
              <a:gd name="connsiteX26" fmla="*/ 0 w 8275320"/>
              <a:gd name="connsiteY26" fmla="*/ 1323439 h 1323439"/>
              <a:gd name="connsiteX27" fmla="*/ 0 w 8275320"/>
              <a:gd name="connsiteY27" fmla="*/ 635251 h 1323439"/>
              <a:gd name="connsiteX28" fmla="*/ 0 w 8275320"/>
              <a:gd name="connsiteY2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75320" h="1323439" fill="none" extrusionOk="0">
                <a:moveTo>
                  <a:pt x="0" y="0"/>
                </a:moveTo>
                <a:cubicBezTo>
                  <a:pt x="153172" y="-17320"/>
                  <a:pt x="274635" y="8661"/>
                  <a:pt x="441350" y="0"/>
                </a:cubicBezTo>
                <a:cubicBezTo>
                  <a:pt x="608065" y="-8661"/>
                  <a:pt x="912494" y="8615"/>
                  <a:pt x="1130960" y="0"/>
                </a:cubicBezTo>
                <a:cubicBezTo>
                  <a:pt x="1349426" y="-8615"/>
                  <a:pt x="1647883" y="-1880"/>
                  <a:pt x="1903324" y="0"/>
                </a:cubicBezTo>
                <a:cubicBezTo>
                  <a:pt x="2158765" y="1880"/>
                  <a:pt x="2507004" y="-37893"/>
                  <a:pt x="2675687" y="0"/>
                </a:cubicBezTo>
                <a:cubicBezTo>
                  <a:pt x="2844370" y="37893"/>
                  <a:pt x="3268936" y="-39237"/>
                  <a:pt x="3530803" y="0"/>
                </a:cubicBezTo>
                <a:cubicBezTo>
                  <a:pt x="3792670" y="39237"/>
                  <a:pt x="3961165" y="-3390"/>
                  <a:pt x="4385920" y="0"/>
                </a:cubicBezTo>
                <a:cubicBezTo>
                  <a:pt x="4810675" y="3390"/>
                  <a:pt x="4685430" y="-22383"/>
                  <a:pt x="4910023" y="0"/>
                </a:cubicBezTo>
                <a:cubicBezTo>
                  <a:pt x="5134616" y="22383"/>
                  <a:pt x="5407371" y="-30763"/>
                  <a:pt x="5599633" y="0"/>
                </a:cubicBezTo>
                <a:cubicBezTo>
                  <a:pt x="5791895" y="30763"/>
                  <a:pt x="6031922" y="-4610"/>
                  <a:pt x="6454750" y="0"/>
                </a:cubicBezTo>
                <a:cubicBezTo>
                  <a:pt x="6877578" y="4610"/>
                  <a:pt x="6775708" y="7570"/>
                  <a:pt x="7061606" y="0"/>
                </a:cubicBezTo>
                <a:cubicBezTo>
                  <a:pt x="7347504" y="-7570"/>
                  <a:pt x="7836418" y="-26539"/>
                  <a:pt x="8275320" y="0"/>
                </a:cubicBezTo>
                <a:cubicBezTo>
                  <a:pt x="8277412" y="147424"/>
                  <a:pt x="8262700" y="386038"/>
                  <a:pt x="8275320" y="648485"/>
                </a:cubicBezTo>
                <a:cubicBezTo>
                  <a:pt x="8287940" y="910932"/>
                  <a:pt x="8295697" y="1133574"/>
                  <a:pt x="8275320" y="1323439"/>
                </a:cubicBezTo>
                <a:cubicBezTo>
                  <a:pt x="8080250" y="1346991"/>
                  <a:pt x="7866705" y="1329065"/>
                  <a:pt x="7668463" y="1323439"/>
                </a:cubicBezTo>
                <a:cubicBezTo>
                  <a:pt x="7470221" y="1317813"/>
                  <a:pt x="7330422" y="1311907"/>
                  <a:pt x="7061606" y="1323439"/>
                </a:cubicBezTo>
                <a:cubicBezTo>
                  <a:pt x="6792790" y="1334971"/>
                  <a:pt x="6646255" y="1342914"/>
                  <a:pt x="6454750" y="1323439"/>
                </a:cubicBezTo>
                <a:cubicBezTo>
                  <a:pt x="6263245" y="1303964"/>
                  <a:pt x="6130179" y="1333807"/>
                  <a:pt x="6013399" y="1323439"/>
                </a:cubicBezTo>
                <a:cubicBezTo>
                  <a:pt x="5896619" y="1313071"/>
                  <a:pt x="5488400" y="1341602"/>
                  <a:pt x="5158283" y="1323439"/>
                </a:cubicBezTo>
                <a:cubicBezTo>
                  <a:pt x="4828166" y="1305276"/>
                  <a:pt x="4574198" y="1294501"/>
                  <a:pt x="4385920" y="1323439"/>
                </a:cubicBezTo>
                <a:cubicBezTo>
                  <a:pt x="4197642" y="1352377"/>
                  <a:pt x="3986433" y="1295301"/>
                  <a:pt x="3696310" y="1323439"/>
                </a:cubicBezTo>
                <a:cubicBezTo>
                  <a:pt x="3406187" y="1351578"/>
                  <a:pt x="3362866" y="1321109"/>
                  <a:pt x="3254959" y="1323439"/>
                </a:cubicBezTo>
                <a:cubicBezTo>
                  <a:pt x="3147052" y="1325769"/>
                  <a:pt x="2713190" y="1315798"/>
                  <a:pt x="2482596" y="1323439"/>
                </a:cubicBezTo>
                <a:cubicBezTo>
                  <a:pt x="2252002" y="1331080"/>
                  <a:pt x="2111348" y="1326422"/>
                  <a:pt x="1875739" y="1323439"/>
                </a:cubicBezTo>
                <a:cubicBezTo>
                  <a:pt x="1640130" y="1320456"/>
                  <a:pt x="1488870" y="1315688"/>
                  <a:pt x="1351636" y="1323439"/>
                </a:cubicBezTo>
                <a:cubicBezTo>
                  <a:pt x="1214402" y="1331190"/>
                  <a:pt x="809653" y="1331355"/>
                  <a:pt x="662026" y="1323439"/>
                </a:cubicBezTo>
                <a:cubicBezTo>
                  <a:pt x="514399" y="1315524"/>
                  <a:pt x="266849" y="1322017"/>
                  <a:pt x="0" y="1323439"/>
                </a:cubicBezTo>
                <a:cubicBezTo>
                  <a:pt x="-24985" y="1031528"/>
                  <a:pt x="-16267" y="928872"/>
                  <a:pt x="0" y="635251"/>
                </a:cubicBezTo>
                <a:cubicBezTo>
                  <a:pt x="16267" y="341630"/>
                  <a:pt x="27551" y="160843"/>
                  <a:pt x="0" y="0"/>
                </a:cubicBezTo>
                <a:close/>
              </a:path>
              <a:path w="8275320" h="1323439" stroke="0" extrusionOk="0">
                <a:moveTo>
                  <a:pt x="0" y="0"/>
                </a:moveTo>
                <a:cubicBezTo>
                  <a:pt x="228670" y="-12480"/>
                  <a:pt x="546974" y="26260"/>
                  <a:pt x="772363" y="0"/>
                </a:cubicBezTo>
                <a:cubicBezTo>
                  <a:pt x="997752" y="-26260"/>
                  <a:pt x="1388083" y="-13206"/>
                  <a:pt x="1544726" y="0"/>
                </a:cubicBezTo>
                <a:cubicBezTo>
                  <a:pt x="1701369" y="13206"/>
                  <a:pt x="1983855" y="28210"/>
                  <a:pt x="2234336" y="0"/>
                </a:cubicBezTo>
                <a:cubicBezTo>
                  <a:pt x="2484817" y="-28210"/>
                  <a:pt x="2581906" y="-14745"/>
                  <a:pt x="2675687" y="0"/>
                </a:cubicBezTo>
                <a:cubicBezTo>
                  <a:pt x="2769468" y="14745"/>
                  <a:pt x="3291892" y="19923"/>
                  <a:pt x="3530803" y="0"/>
                </a:cubicBezTo>
                <a:cubicBezTo>
                  <a:pt x="3769714" y="-19923"/>
                  <a:pt x="3936775" y="-13127"/>
                  <a:pt x="4220413" y="0"/>
                </a:cubicBezTo>
                <a:cubicBezTo>
                  <a:pt x="4504051" y="13127"/>
                  <a:pt x="4731616" y="34010"/>
                  <a:pt x="5075530" y="0"/>
                </a:cubicBezTo>
                <a:cubicBezTo>
                  <a:pt x="5419444" y="-34010"/>
                  <a:pt x="5318411" y="-18035"/>
                  <a:pt x="5516880" y="0"/>
                </a:cubicBezTo>
                <a:cubicBezTo>
                  <a:pt x="5715349" y="18035"/>
                  <a:pt x="5974047" y="9620"/>
                  <a:pt x="6206490" y="0"/>
                </a:cubicBezTo>
                <a:cubicBezTo>
                  <a:pt x="6438933" y="-9620"/>
                  <a:pt x="6713091" y="26501"/>
                  <a:pt x="6896100" y="0"/>
                </a:cubicBezTo>
                <a:cubicBezTo>
                  <a:pt x="7079109" y="-26501"/>
                  <a:pt x="7246495" y="21952"/>
                  <a:pt x="7585710" y="0"/>
                </a:cubicBezTo>
                <a:cubicBezTo>
                  <a:pt x="7924925" y="-21952"/>
                  <a:pt x="8047558" y="-14614"/>
                  <a:pt x="8275320" y="0"/>
                </a:cubicBezTo>
                <a:cubicBezTo>
                  <a:pt x="8292176" y="211528"/>
                  <a:pt x="8302288" y="442888"/>
                  <a:pt x="8275320" y="674954"/>
                </a:cubicBezTo>
                <a:cubicBezTo>
                  <a:pt x="8248352" y="907020"/>
                  <a:pt x="8260734" y="1186391"/>
                  <a:pt x="8275320" y="1323439"/>
                </a:cubicBezTo>
                <a:cubicBezTo>
                  <a:pt x="8102885" y="1302548"/>
                  <a:pt x="7983860" y="1333543"/>
                  <a:pt x="7751216" y="1323439"/>
                </a:cubicBezTo>
                <a:cubicBezTo>
                  <a:pt x="7518572" y="1313335"/>
                  <a:pt x="7512355" y="1341689"/>
                  <a:pt x="7309866" y="1323439"/>
                </a:cubicBezTo>
                <a:cubicBezTo>
                  <a:pt x="7107377" y="1305190"/>
                  <a:pt x="6865358" y="1336139"/>
                  <a:pt x="6454750" y="1323439"/>
                </a:cubicBezTo>
                <a:cubicBezTo>
                  <a:pt x="6044142" y="1310739"/>
                  <a:pt x="6173110" y="1303925"/>
                  <a:pt x="6013399" y="1323439"/>
                </a:cubicBezTo>
                <a:cubicBezTo>
                  <a:pt x="5853688" y="1342953"/>
                  <a:pt x="5694432" y="1322713"/>
                  <a:pt x="5489296" y="1323439"/>
                </a:cubicBezTo>
                <a:cubicBezTo>
                  <a:pt x="5284160" y="1324165"/>
                  <a:pt x="5044172" y="1300293"/>
                  <a:pt x="4634179" y="1323439"/>
                </a:cubicBezTo>
                <a:cubicBezTo>
                  <a:pt x="4224186" y="1346585"/>
                  <a:pt x="4150290" y="1298025"/>
                  <a:pt x="3861816" y="1323439"/>
                </a:cubicBezTo>
                <a:cubicBezTo>
                  <a:pt x="3573342" y="1348853"/>
                  <a:pt x="3445790" y="1324935"/>
                  <a:pt x="3172206" y="1323439"/>
                </a:cubicBezTo>
                <a:cubicBezTo>
                  <a:pt x="2898622" y="1321944"/>
                  <a:pt x="2821582" y="1339436"/>
                  <a:pt x="2565349" y="1323439"/>
                </a:cubicBezTo>
                <a:cubicBezTo>
                  <a:pt x="2309116" y="1307442"/>
                  <a:pt x="2107367" y="1307205"/>
                  <a:pt x="1958492" y="1323439"/>
                </a:cubicBezTo>
                <a:cubicBezTo>
                  <a:pt x="1809617" y="1339673"/>
                  <a:pt x="1698403" y="1316189"/>
                  <a:pt x="1517142" y="1323439"/>
                </a:cubicBezTo>
                <a:cubicBezTo>
                  <a:pt x="1335881" y="1330690"/>
                  <a:pt x="945700" y="1322934"/>
                  <a:pt x="744779" y="1323439"/>
                </a:cubicBezTo>
                <a:cubicBezTo>
                  <a:pt x="543858" y="1323944"/>
                  <a:pt x="197087" y="1320467"/>
                  <a:pt x="0" y="1323439"/>
                </a:cubicBezTo>
                <a:cubicBezTo>
                  <a:pt x="-30640" y="1110943"/>
                  <a:pt x="7985" y="854133"/>
                  <a:pt x="0" y="688188"/>
                </a:cubicBezTo>
                <a:cubicBezTo>
                  <a:pt x="-7985" y="522243"/>
                  <a:pt x="-9966" y="22068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4287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accent4">
                    <a:lumMod val="75000"/>
                  </a:schemeClr>
                </a:solidFill>
              </a:rPr>
              <a:t>Asexual reproduction </a:t>
            </a:r>
            <a:r>
              <a:rPr lang="en-CA" sz="2000" dirty="0"/>
              <a:t>requires </a:t>
            </a:r>
            <a:r>
              <a:rPr lang="en-CA" sz="2000" i="1" dirty="0"/>
              <a:t>1 parent </a:t>
            </a:r>
            <a:r>
              <a:rPr lang="en-CA" sz="2000" dirty="0"/>
              <a:t>and</a:t>
            </a:r>
            <a:r>
              <a:rPr lang="en-CA" sz="2000" b="1" dirty="0"/>
              <a:t> </a:t>
            </a:r>
            <a:r>
              <a:rPr lang="en-CA" sz="2000" dirty="0"/>
              <a:t>produces offspring that are </a:t>
            </a:r>
            <a:r>
              <a:rPr lang="en-CA" sz="2000" i="1" dirty="0"/>
              <a:t>identical </a:t>
            </a:r>
            <a:r>
              <a:rPr lang="en-CA" sz="2000" dirty="0"/>
              <a:t>to the parent.</a:t>
            </a:r>
          </a:p>
          <a:p>
            <a:r>
              <a:rPr lang="en-CA" sz="2000" b="1" dirty="0">
                <a:solidFill>
                  <a:schemeClr val="accent4">
                    <a:lumMod val="75000"/>
                  </a:schemeClr>
                </a:solidFill>
              </a:rPr>
              <a:t>Sexual reproduction </a:t>
            </a:r>
            <a:r>
              <a:rPr lang="en-CA" sz="2000" dirty="0"/>
              <a:t>requires </a:t>
            </a:r>
            <a:r>
              <a:rPr lang="en-CA" sz="2000" i="1" dirty="0"/>
              <a:t>2 parents (sperm, egg) </a:t>
            </a:r>
            <a:r>
              <a:rPr lang="en-CA" sz="2000" dirty="0"/>
              <a:t>and produces offspring that are </a:t>
            </a:r>
            <a:r>
              <a:rPr lang="en-CA" sz="2000" i="1" dirty="0"/>
              <a:t>different</a:t>
            </a:r>
            <a:r>
              <a:rPr lang="en-CA" sz="2000" dirty="0"/>
              <a:t> from the parents. </a:t>
            </a:r>
          </a:p>
        </p:txBody>
      </p:sp>
    </p:spTree>
    <p:extLst>
      <p:ext uri="{BB962C8B-B14F-4D97-AF65-F5344CB8AC3E}">
        <p14:creationId xmlns:p14="http://schemas.microsoft.com/office/powerpoint/2010/main" val="2940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791C-F2F0-4043-A753-5642FE5E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 Cycle: Polyp Reproduction</a:t>
            </a:r>
          </a:p>
        </p:txBody>
      </p:sp>
      <p:pic>
        <p:nvPicPr>
          <p:cNvPr id="1026" name="Picture 2" descr="What is budding in asexual reproduction? Here are some examples.">
            <a:extLst>
              <a:ext uri="{FF2B5EF4-FFF2-40B4-BE49-F238E27FC236}">
                <a16:creationId xmlns:a16="http://schemas.microsoft.com/office/drawing/2014/main" id="{FE0260CA-3DA6-C55F-42C1-4E51CC93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33" y="1814303"/>
            <a:ext cx="6314134" cy="43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0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791C-F2F0-4043-A753-5642FE5E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36A3-AC4C-4D31-B3EE-9B8828FE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Corals, hydra and anemones have polyp stage only</a:t>
            </a:r>
          </a:p>
          <a:p>
            <a:r>
              <a:rPr lang="en-CA" sz="2800" dirty="0"/>
              <a:t>Jellyfish alternate between two life forms: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polyp</a:t>
            </a:r>
            <a:r>
              <a:rPr lang="en-CA" sz="2800" dirty="0"/>
              <a:t> and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medusa</a:t>
            </a:r>
          </a:p>
        </p:txBody>
      </p:sp>
      <p:pic>
        <p:nvPicPr>
          <p:cNvPr id="5" name="Picture 2" descr="Image result for polyp cnidaria">
            <a:extLst>
              <a:ext uri="{FF2B5EF4-FFF2-40B4-BE49-F238E27FC236}">
                <a16:creationId xmlns:a16="http://schemas.microsoft.com/office/drawing/2014/main" id="{916F0D24-7307-0446-3649-4B467909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3619919"/>
            <a:ext cx="51339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791C-F2F0-4043-A753-5642FE5E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 Cycle of Jellyfish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36A3-AC4C-4D31-B3EE-9B8828FE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CA" sz="3200" b="1" dirty="0">
                <a:solidFill>
                  <a:schemeClr val="accent4">
                    <a:lumMod val="75000"/>
                  </a:schemeClr>
                </a:solidFill>
              </a:rPr>
              <a:t>Medusa</a:t>
            </a:r>
            <a:r>
              <a:rPr lang="en-CA" sz="32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CA" sz="2800" dirty="0"/>
              <a:t>Free-floating</a:t>
            </a:r>
          </a:p>
          <a:p>
            <a:pPr lvl="1"/>
            <a:r>
              <a:rPr lang="en-CA" sz="2800" dirty="0"/>
              <a:t>Mouth facing downward</a:t>
            </a:r>
          </a:p>
          <a:p>
            <a:pPr lvl="1"/>
            <a:r>
              <a:rPr lang="en-CA" sz="2800" dirty="0"/>
              <a:t>Reproduces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sexually</a:t>
            </a:r>
          </a:p>
        </p:txBody>
      </p:sp>
      <p:pic>
        <p:nvPicPr>
          <p:cNvPr id="5" name="Picture 2" descr="Image result for polyp cnidaria">
            <a:extLst>
              <a:ext uri="{FF2B5EF4-FFF2-40B4-BE49-F238E27FC236}">
                <a16:creationId xmlns:a16="http://schemas.microsoft.com/office/drawing/2014/main" id="{0DD444B5-EC0A-7C73-1B8D-50061DF7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3619919"/>
            <a:ext cx="51339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BB16-7A59-437B-A317-2F9FEAD9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 Cycle of Jellyfish</a:t>
            </a:r>
          </a:p>
        </p:txBody>
      </p:sp>
      <p:pic>
        <p:nvPicPr>
          <p:cNvPr id="3074" name="Picture 2" descr="Image result for life cycle cnidaria">
            <a:extLst>
              <a:ext uri="{FF2B5EF4-FFF2-40B4-BE49-F238E27FC236}">
                <a16:creationId xmlns:a16="http://schemas.microsoft.com/office/drawing/2014/main" id="{D9A01680-B451-4AE8-8D1B-EA5CEDF0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95" y="1845830"/>
            <a:ext cx="7314609" cy="43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0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791C-F2F0-4043-A753-5642FE5E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Cnidarian 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36A3-AC4C-4D31-B3EE-9B8828F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54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Epidermis</a:t>
            </a:r>
            <a:r>
              <a:rPr lang="en-CA" dirty="0"/>
              <a:t>: (ectoderm)</a:t>
            </a:r>
          </a:p>
          <a:p>
            <a:pPr marL="292608" lvl="1"/>
            <a:r>
              <a:rPr lang="en-CA" dirty="0"/>
              <a:t>Outermost layer (‘skin’)</a:t>
            </a:r>
          </a:p>
          <a:p>
            <a:pPr marL="292608" lvl="1"/>
            <a:r>
              <a:rPr lang="en-CA" dirty="0"/>
              <a:t>Contains 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cnidocytes</a:t>
            </a:r>
            <a:r>
              <a:rPr lang="en-CA" b="1" dirty="0"/>
              <a:t> </a:t>
            </a:r>
            <a:r>
              <a:rPr lang="en-CA" dirty="0"/>
              <a:t>and 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nerve net </a:t>
            </a:r>
            <a:r>
              <a:rPr lang="en-CA" dirty="0"/>
              <a:t>in both polyp and medusa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Mesoglea</a:t>
            </a:r>
            <a:r>
              <a:rPr lang="en-CA" dirty="0"/>
              <a:t>:</a:t>
            </a:r>
          </a:p>
          <a:p>
            <a:pPr marL="292608" lvl="1"/>
            <a:r>
              <a:rPr lang="en-CA" dirty="0"/>
              <a:t>Between epidermis and GVC</a:t>
            </a:r>
          </a:p>
          <a:p>
            <a:pPr marL="292608" lvl="1"/>
            <a:r>
              <a:rPr lang="en-CA" dirty="0"/>
              <a:t>Mostly non-living jelly</a:t>
            </a:r>
          </a:p>
          <a:p>
            <a:pPr marL="292608" lvl="1"/>
            <a:r>
              <a:rPr lang="en-CA" dirty="0"/>
              <a:t>Involved in 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hydrostatic skeleton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Gastrovascular cavity (GVC)</a:t>
            </a:r>
            <a:r>
              <a:rPr lang="en-CA" dirty="0"/>
              <a:t>: (endoderm)</a:t>
            </a:r>
          </a:p>
          <a:p>
            <a:pPr marL="292608" lvl="1"/>
            <a:r>
              <a:rPr lang="en-CA" dirty="0"/>
              <a:t>Digests and processes food</a:t>
            </a:r>
          </a:p>
          <a:p>
            <a:pPr marL="292608" lvl="1"/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Incomplete gut: </a:t>
            </a:r>
            <a:r>
              <a:rPr lang="en-CA" dirty="0"/>
              <a:t>single hole is mouth and anus</a:t>
            </a:r>
          </a:p>
        </p:txBody>
      </p:sp>
      <p:pic>
        <p:nvPicPr>
          <p:cNvPr id="5122" name="Picture 2" descr="Image result for polyp cnidaria">
            <a:extLst>
              <a:ext uri="{FF2B5EF4-FFF2-40B4-BE49-F238E27FC236}">
                <a16:creationId xmlns:a16="http://schemas.microsoft.com/office/drawing/2014/main" id="{9DCF5DDF-B14E-41B5-AFDB-41A8E7B9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09" y="3051135"/>
            <a:ext cx="3007503" cy="16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12B5-F7F1-8289-4AE9-E062C954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9C5E-6BF4-5A46-EE22-6F6DB476E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Anatomy of a &quot;true&quot; jellyfish (class Scyphozoa). Courtesy of the... |  Download Scientific Diagram">
            <a:extLst>
              <a:ext uri="{FF2B5EF4-FFF2-40B4-BE49-F238E27FC236}">
                <a16:creationId xmlns:a16="http://schemas.microsoft.com/office/drawing/2014/main" id="{4B21DD0D-2ABC-2E75-CE22-A6FB6BA1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0"/>
            <a:ext cx="8040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4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1C2E-014E-24D8-4B7D-CF70C74A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20E49-CCA6-CD35-AFDB-43AF98F0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CA" dirty="0"/>
              <a:t>1) What do you think of when you think of “jellyfish”? What are some of its key characteristics?</a:t>
            </a:r>
          </a:p>
          <a:p>
            <a:pPr marL="91440" indent="0">
              <a:buNone/>
            </a:pPr>
            <a:r>
              <a:rPr lang="en-CA" dirty="0"/>
              <a:t>2) What might a jellyfish be related to? Any other groups of animals you can think of?</a:t>
            </a:r>
          </a:p>
        </p:txBody>
      </p:sp>
    </p:spTree>
    <p:extLst>
      <p:ext uri="{BB962C8B-B14F-4D97-AF65-F5344CB8AC3E}">
        <p14:creationId xmlns:p14="http://schemas.microsoft.com/office/powerpoint/2010/main" val="8365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5791C-F2F0-4043-A753-5642FE5E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579" y="168796"/>
            <a:ext cx="4283613" cy="1560716"/>
          </a:xfrm>
        </p:spPr>
        <p:txBody>
          <a:bodyPr>
            <a:normAutofit/>
          </a:bodyPr>
          <a:lstStyle/>
          <a:p>
            <a:r>
              <a:rPr lang="en-CA" dirty="0"/>
              <a:t>Cnidarian Anatomy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23" y="0"/>
            <a:ext cx="3675888" cy="4021058"/>
          </a:xfrm>
          <a:prstGeom prst="rect">
            <a:avLst/>
          </a:prstGeom>
          <a:solidFill>
            <a:srgbClr val="97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Image result for jellyfish">
            <a:extLst>
              <a:ext uri="{FF2B5EF4-FFF2-40B4-BE49-F238E27FC236}">
                <a16:creationId xmlns:a16="http://schemas.microsoft.com/office/drawing/2014/main" id="{7AE7547B-6C5D-41A2-8EE3-19BFF006B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r="30989"/>
          <a:stretch/>
        </p:blipFill>
        <p:spPr bwMode="auto">
          <a:xfrm>
            <a:off x="652567" y="10"/>
            <a:ext cx="3429000" cy="38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62EF861C-3458-4763-8F8C-9DEECF76D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076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B81BBA-6298-43B5-8702-C3A609EEC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7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23" y="4241249"/>
            <a:ext cx="3675888" cy="2616751"/>
          </a:xfrm>
          <a:prstGeom prst="rect">
            <a:avLst/>
          </a:prstGeom>
          <a:solidFill>
            <a:srgbClr val="97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jellyfish">
            <a:extLst>
              <a:ext uri="{FF2B5EF4-FFF2-40B4-BE49-F238E27FC236}">
                <a16:creationId xmlns:a16="http://schemas.microsoft.com/office/drawing/2014/main" id="{70216474-864A-43E9-9A1C-58460EB0A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r="4" b="4"/>
          <a:stretch/>
        </p:blipFill>
        <p:spPr bwMode="auto">
          <a:xfrm>
            <a:off x="652567" y="4407408"/>
            <a:ext cx="342900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36A3-AC4C-4D31-B3EE-9B8828F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579" y="1795996"/>
            <a:ext cx="3797592" cy="438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Tentacle</a:t>
            </a:r>
            <a:r>
              <a:rPr lang="en-CA" sz="2800" dirty="0"/>
              <a:t>:</a:t>
            </a:r>
          </a:p>
          <a:p>
            <a:pPr marL="292608" lvl="1"/>
            <a:r>
              <a:rPr lang="en-CA" sz="2800" dirty="0"/>
              <a:t>Used to capture food, deter predators</a:t>
            </a:r>
          </a:p>
          <a:p>
            <a:pPr marL="292608" lvl="1"/>
            <a:r>
              <a:rPr lang="en-CA" sz="2800" dirty="0"/>
              <a:t>Has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cnidocytes</a:t>
            </a:r>
            <a:r>
              <a:rPr lang="en-CA" sz="2800" dirty="0"/>
              <a:t> on surface</a:t>
            </a:r>
          </a:p>
          <a:p>
            <a:pPr marL="292608" lvl="1"/>
            <a:r>
              <a:rPr lang="en-CA" sz="2800" dirty="0"/>
              <a:t>In sea anemone, can be retracted into body</a:t>
            </a:r>
          </a:p>
          <a:p>
            <a:pPr marL="292608" lvl="1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89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2" name="Rectangle 136">
            <a:extLst>
              <a:ext uri="{FF2B5EF4-FFF2-40B4-BE49-F238E27FC236}">
                <a16:creationId xmlns:a16="http://schemas.microsoft.com/office/drawing/2014/main" id="{E36F1772-5B88-4687-974A-52C4564F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5791C-F2F0-4043-A753-5642FE5E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CA" dirty="0"/>
              <a:t>Cnidarian Anatomy</a:t>
            </a:r>
          </a:p>
        </p:txBody>
      </p:sp>
      <p:pic>
        <p:nvPicPr>
          <p:cNvPr id="34818" name="Picture 2" descr="Image result for basal plate cnidaria">
            <a:extLst>
              <a:ext uri="{FF2B5EF4-FFF2-40B4-BE49-F238E27FC236}">
                <a16:creationId xmlns:a16="http://schemas.microsoft.com/office/drawing/2014/main" id="{EE413EA7-9750-4792-9B7B-DB639C6B3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1" b="10067"/>
          <a:stretch/>
        </p:blipFill>
        <p:spPr bwMode="auto">
          <a:xfrm>
            <a:off x="988588" y="403232"/>
            <a:ext cx="2137672" cy="26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823" name="Straight Connector 138">
            <a:extLst>
              <a:ext uri="{FF2B5EF4-FFF2-40B4-BE49-F238E27FC236}">
                <a16:creationId xmlns:a16="http://schemas.microsoft.com/office/drawing/2014/main" id="{FC2C99CD-8BCA-45F5-BA47-7A6D80CA8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0" name="Picture 4" descr="Image result for sea anemone">
            <a:extLst>
              <a:ext uri="{FF2B5EF4-FFF2-40B4-BE49-F238E27FC236}">
                <a16:creationId xmlns:a16="http://schemas.microsoft.com/office/drawing/2014/main" id="{22821261-9080-4FEF-ADC7-1C0C17F3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63" y="3487069"/>
            <a:ext cx="3015222" cy="238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36A3-AC4C-4D31-B3EE-9B8828F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solidFill>
                  <a:schemeClr val="accent4">
                    <a:lumMod val="75000"/>
                  </a:schemeClr>
                </a:solidFill>
              </a:rPr>
              <a:t>Basal plate</a:t>
            </a:r>
          </a:p>
          <a:p>
            <a:pPr marL="292608" lvl="1"/>
            <a:r>
              <a:rPr lang="en-CA" sz="2800" dirty="0"/>
              <a:t>In polyp form only</a:t>
            </a:r>
          </a:p>
          <a:p>
            <a:pPr marL="292608" lvl="1"/>
            <a:r>
              <a:rPr lang="en-CA" sz="2800" dirty="0"/>
              <a:t>Attaches organism to ocean floor</a:t>
            </a:r>
          </a:p>
          <a:p>
            <a:pPr marL="292608" lvl="1"/>
            <a:endParaRPr lang="en-CA" dirty="0"/>
          </a:p>
          <a:p>
            <a:pPr marL="292608" lvl="1"/>
            <a:endParaRPr lang="en-CA" dirty="0"/>
          </a:p>
        </p:txBody>
      </p:sp>
      <p:sp>
        <p:nvSpPr>
          <p:cNvPr id="34824" name="Rectangle 140">
            <a:extLst>
              <a:ext uri="{FF2B5EF4-FFF2-40B4-BE49-F238E27FC236}">
                <a16:creationId xmlns:a16="http://schemas.microsoft.com/office/drawing/2014/main" id="{C7E8667B-49C4-4E47-AB3E-78AC18E9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EF3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25" name="Rectangle 142">
            <a:extLst>
              <a:ext uri="{FF2B5EF4-FFF2-40B4-BE49-F238E27FC236}">
                <a16:creationId xmlns:a16="http://schemas.microsoft.com/office/drawing/2014/main" id="{8A1780B1-1435-4EBC-947B-9609953F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E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20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B659-D648-4D7A-A165-57EFF94F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Feeding and 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4BE07-1CB7-4526-938E-B3A1BC779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Cnidarians are carnivores </a:t>
            </a:r>
          </a:p>
          <a:p>
            <a:r>
              <a:rPr lang="en-CA" sz="2800" dirty="0"/>
              <a:t>Cnidarians only have one opening into their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gastrovascular cavity (GVC)</a:t>
            </a:r>
            <a:r>
              <a:rPr lang="en-CA" sz="2800" dirty="0"/>
              <a:t>: it is their mouth AND anus!</a:t>
            </a:r>
          </a:p>
        </p:txBody>
      </p:sp>
      <p:pic>
        <p:nvPicPr>
          <p:cNvPr id="4" name="Picture 2" descr="Image result for polyp cnidaria">
            <a:extLst>
              <a:ext uri="{FF2B5EF4-FFF2-40B4-BE49-F238E27FC236}">
                <a16:creationId xmlns:a16="http://schemas.microsoft.com/office/drawing/2014/main" id="{4168CD13-145B-4994-8808-4DC916883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54" y="3898781"/>
            <a:ext cx="4741776" cy="254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B659-D648-4D7A-A165-57EFF94F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Feeding and Digestion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83F13F-B6AB-4F16-B179-6ACAD8F4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 descr="No photo description available.">
            <a:extLst>
              <a:ext uri="{FF2B5EF4-FFF2-40B4-BE49-F238E27FC236}">
                <a16:creationId xmlns:a16="http://schemas.microsoft.com/office/drawing/2014/main" id="{B750454A-DD6F-40BB-8D0C-C02DDB5E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02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B659-D648-4D7A-A165-57EFF94F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Feeding and Digestion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83F13F-B6AB-4F16-B179-6ACAD8F4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 descr="No photo description available.">
            <a:extLst>
              <a:ext uri="{FF2B5EF4-FFF2-40B4-BE49-F238E27FC236}">
                <a16:creationId xmlns:a16="http://schemas.microsoft.com/office/drawing/2014/main" id="{E5D8B087-C78A-4BB9-AC7D-E6AB0733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97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B659-D648-4D7A-A165-57EFF94F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Feeding and Digestion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83F13F-B6AB-4F16-B179-6ACAD8F4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 descr="No photo description available.">
            <a:extLst>
              <a:ext uri="{FF2B5EF4-FFF2-40B4-BE49-F238E27FC236}">
                <a16:creationId xmlns:a16="http://schemas.microsoft.com/office/drawing/2014/main" id="{9E2D8B94-0EE7-4EDB-B4B7-C69A91FE7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54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B659-D648-4D7A-A165-57EFF94F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Feeding and 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4BE07-1CB7-4526-938E-B3A1BC779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Cnidarians are carnivores </a:t>
            </a:r>
          </a:p>
          <a:p>
            <a:r>
              <a:rPr lang="en-CA" dirty="0"/>
              <a:t>Cnidarians only have one opening into their 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gastrovascular cavity (GVC)</a:t>
            </a:r>
            <a:r>
              <a:rPr lang="en-CA" dirty="0"/>
              <a:t>: it is their mouth AND anus!</a:t>
            </a:r>
          </a:p>
          <a:p>
            <a:r>
              <a:rPr lang="en-CA" dirty="0"/>
              <a:t>They capture and consume prey by stinging it with cells on their tentacles called 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cnidocytes</a:t>
            </a:r>
            <a:r>
              <a:rPr lang="en-CA" dirty="0"/>
              <a:t>.</a:t>
            </a:r>
          </a:p>
        </p:txBody>
      </p:sp>
      <p:pic>
        <p:nvPicPr>
          <p:cNvPr id="4" name="Picture 2" descr="Image result for polyp cnidaria">
            <a:extLst>
              <a:ext uri="{FF2B5EF4-FFF2-40B4-BE49-F238E27FC236}">
                <a16:creationId xmlns:a16="http://schemas.microsoft.com/office/drawing/2014/main" id="{4168CD13-145B-4994-8808-4DC916883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54" y="3898781"/>
            <a:ext cx="4741776" cy="254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F03-6AEF-49A4-8809-8ECB8701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Specialized Cells: Cnidocytes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B211-A794-440D-BB19-68CD01CE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429001" cy="4023360"/>
          </a:xfrm>
        </p:spPr>
        <p:txBody>
          <a:bodyPr>
            <a:noAutofit/>
          </a:bodyPr>
          <a:lstStyle/>
          <a:p>
            <a:pPr marL="91440" indent="0">
              <a:buNone/>
            </a:pPr>
            <a:r>
              <a:rPr lang="en-CA" sz="3200" b="1" dirty="0">
                <a:solidFill>
                  <a:schemeClr val="accent4">
                    <a:lumMod val="75000"/>
                  </a:schemeClr>
                </a:solidFill>
              </a:rPr>
              <a:t>Cnidocyte</a:t>
            </a:r>
            <a:r>
              <a:rPr lang="en-CA" sz="3200" b="1" dirty="0"/>
              <a:t> </a:t>
            </a:r>
            <a:r>
              <a:rPr lang="en-CA" sz="3200" dirty="0"/>
              <a:t>(stinging cells)</a:t>
            </a:r>
          </a:p>
          <a:p>
            <a:pPr lvl="1"/>
            <a:r>
              <a:rPr lang="en-CA" sz="2800" dirty="0"/>
              <a:t>Found on tentacle epidermis</a:t>
            </a:r>
          </a:p>
          <a:p>
            <a:pPr lvl="1"/>
            <a:r>
              <a:rPr lang="en-CA" sz="2800" dirty="0"/>
              <a:t>For capturing prey or </a:t>
            </a:r>
            <a:r>
              <a:rPr lang="en-CA" sz="2800" dirty="0" err="1"/>
              <a:t>self-defense</a:t>
            </a:r>
            <a:endParaRPr lang="en-CA" sz="2800" dirty="0"/>
          </a:p>
          <a:p>
            <a:pPr lvl="1"/>
            <a:r>
              <a:rPr lang="en-CA" sz="2800" dirty="0"/>
              <a:t>Contains barbed thread that releases </a:t>
            </a:r>
            <a:br>
              <a:rPr lang="en-CA" sz="2800" dirty="0"/>
            </a:br>
            <a:r>
              <a:rPr lang="en-CA" sz="2800" dirty="0"/>
              <a:t>on contact</a:t>
            </a:r>
          </a:p>
        </p:txBody>
      </p:sp>
      <p:pic>
        <p:nvPicPr>
          <p:cNvPr id="7170" name="Picture 2" descr="Image result for cnidocytes">
            <a:extLst>
              <a:ext uri="{FF2B5EF4-FFF2-40B4-BE49-F238E27FC236}">
                <a16:creationId xmlns:a16="http://schemas.microsoft.com/office/drawing/2014/main" id="{B18B9012-48FB-4315-9CF2-874E6713E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94" y="2129472"/>
            <a:ext cx="4755018" cy="371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43031-E5A9-1C29-B2CF-5FB820AA5AE7}"/>
              </a:ext>
            </a:extLst>
          </p:cNvPr>
          <p:cNvSpPr txBox="1"/>
          <p:nvPr/>
        </p:nvSpPr>
        <p:spPr>
          <a:xfrm>
            <a:off x="82296" y="5943402"/>
            <a:ext cx="8284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Video: </a:t>
            </a:r>
            <a:r>
              <a:rPr lang="en-CA" dirty="0">
                <a:hlinkClick r:id="rId3"/>
              </a:rPr>
              <a:t>https://www.shapeoflife.org/video/cnidarians-anemones-fight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6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touch sea anemone">
            <a:extLst>
              <a:ext uri="{FF2B5EF4-FFF2-40B4-BE49-F238E27FC236}">
                <a16:creationId xmlns:a16="http://schemas.microsoft.com/office/drawing/2014/main" id="{CF10C22C-8E8D-42DB-9E52-0B298D81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801" y="22612"/>
            <a:ext cx="12111602" cy="68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A9B375-B61D-85BA-E21C-2848356D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" y="137517"/>
            <a:ext cx="8754386" cy="1740980"/>
          </a:xfrm>
          <a:custGeom>
            <a:avLst/>
            <a:gdLst>
              <a:gd name="connsiteX0" fmla="*/ 0 w 8754386"/>
              <a:gd name="connsiteY0" fmla="*/ 0 h 1740980"/>
              <a:gd name="connsiteX1" fmla="*/ 585870 w 8754386"/>
              <a:gd name="connsiteY1" fmla="*/ 0 h 1740980"/>
              <a:gd name="connsiteX2" fmla="*/ 1434372 w 8754386"/>
              <a:gd name="connsiteY2" fmla="*/ 0 h 1740980"/>
              <a:gd name="connsiteX3" fmla="*/ 2195331 w 8754386"/>
              <a:gd name="connsiteY3" fmla="*/ 0 h 1740980"/>
              <a:gd name="connsiteX4" fmla="*/ 3043833 w 8754386"/>
              <a:gd name="connsiteY4" fmla="*/ 0 h 1740980"/>
              <a:gd name="connsiteX5" fmla="*/ 3717247 w 8754386"/>
              <a:gd name="connsiteY5" fmla="*/ 0 h 1740980"/>
              <a:gd name="connsiteX6" fmla="*/ 4303117 w 8754386"/>
              <a:gd name="connsiteY6" fmla="*/ 0 h 1740980"/>
              <a:gd name="connsiteX7" fmla="*/ 5151619 w 8754386"/>
              <a:gd name="connsiteY7" fmla="*/ 0 h 1740980"/>
              <a:gd name="connsiteX8" fmla="*/ 5562402 w 8754386"/>
              <a:gd name="connsiteY8" fmla="*/ 0 h 1740980"/>
              <a:gd name="connsiteX9" fmla="*/ 6323360 w 8754386"/>
              <a:gd name="connsiteY9" fmla="*/ 0 h 1740980"/>
              <a:gd name="connsiteX10" fmla="*/ 7084319 w 8754386"/>
              <a:gd name="connsiteY10" fmla="*/ 0 h 1740980"/>
              <a:gd name="connsiteX11" fmla="*/ 7670189 w 8754386"/>
              <a:gd name="connsiteY11" fmla="*/ 0 h 1740980"/>
              <a:gd name="connsiteX12" fmla="*/ 8754386 w 8754386"/>
              <a:gd name="connsiteY12" fmla="*/ 0 h 1740980"/>
              <a:gd name="connsiteX13" fmla="*/ 8754386 w 8754386"/>
              <a:gd name="connsiteY13" fmla="*/ 562917 h 1740980"/>
              <a:gd name="connsiteX14" fmla="*/ 8754386 w 8754386"/>
              <a:gd name="connsiteY14" fmla="*/ 1108424 h 1740980"/>
              <a:gd name="connsiteX15" fmla="*/ 8754386 w 8754386"/>
              <a:gd name="connsiteY15" fmla="*/ 1740980 h 1740980"/>
              <a:gd name="connsiteX16" fmla="*/ 8343603 w 8754386"/>
              <a:gd name="connsiteY16" fmla="*/ 1740980 h 1740980"/>
              <a:gd name="connsiteX17" fmla="*/ 7932821 w 8754386"/>
              <a:gd name="connsiteY17" fmla="*/ 1740980 h 1740980"/>
              <a:gd name="connsiteX18" fmla="*/ 7171862 w 8754386"/>
              <a:gd name="connsiteY18" fmla="*/ 1740980 h 1740980"/>
              <a:gd name="connsiteX19" fmla="*/ 6323360 w 8754386"/>
              <a:gd name="connsiteY19" fmla="*/ 1740980 h 1740980"/>
              <a:gd name="connsiteX20" fmla="*/ 5474858 w 8754386"/>
              <a:gd name="connsiteY20" fmla="*/ 1740980 h 1740980"/>
              <a:gd name="connsiteX21" fmla="*/ 4888988 w 8754386"/>
              <a:gd name="connsiteY21" fmla="*/ 1740980 h 1740980"/>
              <a:gd name="connsiteX22" fmla="*/ 4390661 w 8754386"/>
              <a:gd name="connsiteY22" fmla="*/ 1740980 h 1740980"/>
              <a:gd name="connsiteX23" fmla="*/ 3804791 w 8754386"/>
              <a:gd name="connsiteY23" fmla="*/ 1740980 h 1740980"/>
              <a:gd name="connsiteX24" fmla="*/ 3306464 w 8754386"/>
              <a:gd name="connsiteY24" fmla="*/ 1740980 h 1740980"/>
              <a:gd name="connsiteX25" fmla="*/ 2633050 w 8754386"/>
              <a:gd name="connsiteY25" fmla="*/ 1740980 h 1740980"/>
              <a:gd name="connsiteX26" fmla="*/ 2134723 w 8754386"/>
              <a:gd name="connsiteY26" fmla="*/ 1740980 h 1740980"/>
              <a:gd name="connsiteX27" fmla="*/ 1548853 w 8754386"/>
              <a:gd name="connsiteY27" fmla="*/ 1740980 h 1740980"/>
              <a:gd name="connsiteX28" fmla="*/ 1050526 w 8754386"/>
              <a:gd name="connsiteY28" fmla="*/ 1740980 h 1740980"/>
              <a:gd name="connsiteX29" fmla="*/ 0 w 8754386"/>
              <a:gd name="connsiteY29" fmla="*/ 1740980 h 1740980"/>
              <a:gd name="connsiteX30" fmla="*/ 0 w 8754386"/>
              <a:gd name="connsiteY30" fmla="*/ 1195473 h 1740980"/>
              <a:gd name="connsiteX31" fmla="*/ 0 w 8754386"/>
              <a:gd name="connsiteY31" fmla="*/ 667376 h 1740980"/>
              <a:gd name="connsiteX32" fmla="*/ 0 w 8754386"/>
              <a:gd name="connsiteY32" fmla="*/ 0 h 174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754386" h="1740980" fill="none" extrusionOk="0">
                <a:moveTo>
                  <a:pt x="0" y="0"/>
                </a:moveTo>
                <a:cubicBezTo>
                  <a:pt x="278767" y="-23125"/>
                  <a:pt x="467854" y="12379"/>
                  <a:pt x="585870" y="0"/>
                </a:cubicBezTo>
                <a:cubicBezTo>
                  <a:pt x="703886" y="-12379"/>
                  <a:pt x="1025298" y="718"/>
                  <a:pt x="1434372" y="0"/>
                </a:cubicBezTo>
                <a:cubicBezTo>
                  <a:pt x="1843446" y="-718"/>
                  <a:pt x="1833159" y="35129"/>
                  <a:pt x="2195331" y="0"/>
                </a:cubicBezTo>
                <a:cubicBezTo>
                  <a:pt x="2557503" y="-35129"/>
                  <a:pt x="2836274" y="6212"/>
                  <a:pt x="3043833" y="0"/>
                </a:cubicBezTo>
                <a:cubicBezTo>
                  <a:pt x="3251392" y="-6212"/>
                  <a:pt x="3528230" y="-27962"/>
                  <a:pt x="3717247" y="0"/>
                </a:cubicBezTo>
                <a:cubicBezTo>
                  <a:pt x="3906264" y="27962"/>
                  <a:pt x="4028148" y="18611"/>
                  <a:pt x="4303117" y="0"/>
                </a:cubicBezTo>
                <a:cubicBezTo>
                  <a:pt x="4578086" y="-18611"/>
                  <a:pt x="4854869" y="26588"/>
                  <a:pt x="5151619" y="0"/>
                </a:cubicBezTo>
                <a:cubicBezTo>
                  <a:pt x="5448369" y="-26588"/>
                  <a:pt x="5416336" y="-1497"/>
                  <a:pt x="5562402" y="0"/>
                </a:cubicBezTo>
                <a:cubicBezTo>
                  <a:pt x="5708468" y="1497"/>
                  <a:pt x="6003783" y="29250"/>
                  <a:pt x="6323360" y="0"/>
                </a:cubicBezTo>
                <a:cubicBezTo>
                  <a:pt x="6642937" y="-29250"/>
                  <a:pt x="6769617" y="14482"/>
                  <a:pt x="7084319" y="0"/>
                </a:cubicBezTo>
                <a:cubicBezTo>
                  <a:pt x="7399021" y="-14482"/>
                  <a:pt x="7541272" y="-18386"/>
                  <a:pt x="7670189" y="0"/>
                </a:cubicBezTo>
                <a:cubicBezTo>
                  <a:pt x="7799106" y="18386"/>
                  <a:pt x="8250136" y="46333"/>
                  <a:pt x="8754386" y="0"/>
                </a:cubicBezTo>
                <a:cubicBezTo>
                  <a:pt x="8727792" y="257124"/>
                  <a:pt x="8770948" y="378201"/>
                  <a:pt x="8754386" y="562917"/>
                </a:cubicBezTo>
                <a:cubicBezTo>
                  <a:pt x="8737824" y="747633"/>
                  <a:pt x="8764363" y="990848"/>
                  <a:pt x="8754386" y="1108424"/>
                </a:cubicBezTo>
                <a:cubicBezTo>
                  <a:pt x="8744409" y="1226000"/>
                  <a:pt x="8724899" y="1597073"/>
                  <a:pt x="8754386" y="1740980"/>
                </a:cubicBezTo>
                <a:cubicBezTo>
                  <a:pt x="8598895" y="1753880"/>
                  <a:pt x="8529429" y="1727538"/>
                  <a:pt x="8343603" y="1740980"/>
                </a:cubicBezTo>
                <a:cubicBezTo>
                  <a:pt x="8157777" y="1754422"/>
                  <a:pt x="8084220" y="1741109"/>
                  <a:pt x="7932821" y="1740980"/>
                </a:cubicBezTo>
                <a:cubicBezTo>
                  <a:pt x="7781422" y="1740851"/>
                  <a:pt x="7452501" y="1729542"/>
                  <a:pt x="7171862" y="1740980"/>
                </a:cubicBezTo>
                <a:cubicBezTo>
                  <a:pt x="6891223" y="1752418"/>
                  <a:pt x="6735545" y="1753607"/>
                  <a:pt x="6323360" y="1740980"/>
                </a:cubicBezTo>
                <a:cubicBezTo>
                  <a:pt x="5911175" y="1728353"/>
                  <a:pt x="5710784" y="1774969"/>
                  <a:pt x="5474858" y="1740980"/>
                </a:cubicBezTo>
                <a:cubicBezTo>
                  <a:pt x="5238932" y="1706991"/>
                  <a:pt x="5009781" y="1712130"/>
                  <a:pt x="4888988" y="1740980"/>
                </a:cubicBezTo>
                <a:cubicBezTo>
                  <a:pt x="4768195" y="1769831"/>
                  <a:pt x="4557533" y="1739412"/>
                  <a:pt x="4390661" y="1740980"/>
                </a:cubicBezTo>
                <a:cubicBezTo>
                  <a:pt x="4223789" y="1742548"/>
                  <a:pt x="3989415" y="1741087"/>
                  <a:pt x="3804791" y="1740980"/>
                </a:cubicBezTo>
                <a:cubicBezTo>
                  <a:pt x="3620167" y="1740874"/>
                  <a:pt x="3421715" y="1736726"/>
                  <a:pt x="3306464" y="1740980"/>
                </a:cubicBezTo>
                <a:cubicBezTo>
                  <a:pt x="3191213" y="1745234"/>
                  <a:pt x="2906809" y="1747703"/>
                  <a:pt x="2633050" y="1740980"/>
                </a:cubicBezTo>
                <a:cubicBezTo>
                  <a:pt x="2359291" y="1734257"/>
                  <a:pt x="2239562" y="1764010"/>
                  <a:pt x="2134723" y="1740980"/>
                </a:cubicBezTo>
                <a:cubicBezTo>
                  <a:pt x="2029884" y="1717950"/>
                  <a:pt x="1698283" y="1737202"/>
                  <a:pt x="1548853" y="1740980"/>
                </a:cubicBezTo>
                <a:cubicBezTo>
                  <a:pt x="1399423" y="1744759"/>
                  <a:pt x="1299000" y="1733598"/>
                  <a:pt x="1050526" y="1740980"/>
                </a:cubicBezTo>
                <a:cubicBezTo>
                  <a:pt x="802052" y="1748362"/>
                  <a:pt x="481099" y="1703402"/>
                  <a:pt x="0" y="1740980"/>
                </a:cubicBezTo>
                <a:cubicBezTo>
                  <a:pt x="11497" y="1510703"/>
                  <a:pt x="-5713" y="1436142"/>
                  <a:pt x="0" y="1195473"/>
                </a:cubicBezTo>
                <a:cubicBezTo>
                  <a:pt x="5713" y="954804"/>
                  <a:pt x="23461" y="879599"/>
                  <a:pt x="0" y="667376"/>
                </a:cubicBezTo>
                <a:cubicBezTo>
                  <a:pt x="-23461" y="455153"/>
                  <a:pt x="-12386" y="157955"/>
                  <a:pt x="0" y="0"/>
                </a:cubicBezTo>
                <a:close/>
              </a:path>
              <a:path w="8754386" h="1740980" stroke="0" extrusionOk="0">
                <a:moveTo>
                  <a:pt x="0" y="0"/>
                </a:moveTo>
                <a:cubicBezTo>
                  <a:pt x="291074" y="-13342"/>
                  <a:pt x="535782" y="7106"/>
                  <a:pt x="848502" y="0"/>
                </a:cubicBezTo>
                <a:cubicBezTo>
                  <a:pt x="1161222" y="-7106"/>
                  <a:pt x="1470691" y="-16442"/>
                  <a:pt x="1697004" y="0"/>
                </a:cubicBezTo>
                <a:cubicBezTo>
                  <a:pt x="1923317" y="16442"/>
                  <a:pt x="2151905" y="10150"/>
                  <a:pt x="2545506" y="0"/>
                </a:cubicBezTo>
                <a:cubicBezTo>
                  <a:pt x="2939107" y="-10150"/>
                  <a:pt x="3021743" y="-37469"/>
                  <a:pt x="3306464" y="0"/>
                </a:cubicBezTo>
                <a:cubicBezTo>
                  <a:pt x="3591185" y="37469"/>
                  <a:pt x="3717242" y="-12262"/>
                  <a:pt x="3892335" y="0"/>
                </a:cubicBezTo>
                <a:cubicBezTo>
                  <a:pt x="4067428" y="12262"/>
                  <a:pt x="4448006" y="-17140"/>
                  <a:pt x="4740837" y="0"/>
                </a:cubicBezTo>
                <a:cubicBezTo>
                  <a:pt x="5033668" y="17140"/>
                  <a:pt x="5083773" y="-3878"/>
                  <a:pt x="5326707" y="0"/>
                </a:cubicBezTo>
                <a:cubicBezTo>
                  <a:pt x="5569641" y="3878"/>
                  <a:pt x="5674677" y="-1504"/>
                  <a:pt x="5912578" y="0"/>
                </a:cubicBezTo>
                <a:cubicBezTo>
                  <a:pt x="6150479" y="1504"/>
                  <a:pt x="6340031" y="2322"/>
                  <a:pt x="6673536" y="0"/>
                </a:cubicBezTo>
                <a:cubicBezTo>
                  <a:pt x="7007041" y="-2322"/>
                  <a:pt x="7011501" y="-24563"/>
                  <a:pt x="7259406" y="0"/>
                </a:cubicBezTo>
                <a:cubicBezTo>
                  <a:pt x="7507311" y="24563"/>
                  <a:pt x="7650777" y="-11564"/>
                  <a:pt x="7845277" y="0"/>
                </a:cubicBezTo>
                <a:cubicBezTo>
                  <a:pt x="8039777" y="11564"/>
                  <a:pt x="8409165" y="-41129"/>
                  <a:pt x="8754386" y="0"/>
                </a:cubicBezTo>
                <a:cubicBezTo>
                  <a:pt x="8770218" y="225141"/>
                  <a:pt x="8768489" y="271963"/>
                  <a:pt x="8754386" y="528097"/>
                </a:cubicBezTo>
                <a:cubicBezTo>
                  <a:pt x="8740283" y="784231"/>
                  <a:pt x="8773371" y="884090"/>
                  <a:pt x="8754386" y="1056195"/>
                </a:cubicBezTo>
                <a:cubicBezTo>
                  <a:pt x="8735401" y="1228300"/>
                  <a:pt x="8720890" y="1576530"/>
                  <a:pt x="8754386" y="1740980"/>
                </a:cubicBezTo>
                <a:cubicBezTo>
                  <a:pt x="8482796" y="1770933"/>
                  <a:pt x="8228152" y="1751350"/>
                  <a:pt x="8080972" y="1740980"/>
                </a:cubicBezTo>
                <a:cubicBezTo>
                  <a:pt x="7933792" y="1730610"/>
                  <a:pt x="7618238" y="1737929"/>
                  <a:pt x="7495101" y="1740980"/>
                </a:cubicBezTo>
                <a:cubicBezTo>
                  <a:pt x="7371964" y="1744031"/>
                  <a:pt x="7092085" y="1735293"/>
                  <a:pt x="6734143" y="1740980"/>
                </a:cubicBezTo>
                <a:cubicBezTo>
                  <a:pt x="6376201" y="1746667"/>
                  <a:pt x="6347566" y="1761890"/>
                  <a:pt x="6060729" y="1740980"/>
                </a:cubicBezTo>
                <a:cubicBezTo>
                  <a:pt x="5773892" y="1720070"/>
                  <a:pt x="5723079" y="1761512"/>
                  <a:pt x="5562402" y="1740980"/>
                </a:cubicBezTo>
                <a:cubicBezTo>
                  <a:pt x="5401725" y="1720448"/>
                  <a:pt x="5057646" y="1767482"/>
                  <a:pt x="4801444" y="1740980"/>
                </a:cubicBezTo>
                <a:cubicBezTo>
                  <a:pt x="4545242" y="1714478"/>
                  <a:pt x="4573596" y="1733975"/>
                  <a:pt x="4390661" y="1740980"/>
                </a:cubicBezTo>
                <a:cubicBezTo>
                  <a:pt x="4207727" y="1747985"/>
                  <a:pt x="3932224" y="1762163"/>
                  <a:pt x="3542159" y="1740980"/>
                </a:cubicBezTo>
                <a:cubicBezTo>
                  <a:pt x="3152094" y="1719797"/>
                  <a:pt x="2986998" y="1727176"/>
                  <a:pt x="2781201" y="1740980"/>
                </a:cubicBezTo>
                <a:cubicBezTo>
                  <a:pt x="2575404" y="1754784"/>
                  <a:pt x="2449791" y="1763815"/>
                  <a:pt x="2282875" y="1740980"/>
                </a:cubicBezTo>
                <a:cubicBezTo>
                  <a:pt x="2115959" y="1718145"/>
                  <a:pt x="1880549" y="1729175"/>
                  <a:pt x="1697004" y="1740980"/>
                </a:cubicBezTo>
                <a:cubicBezTo>
                  <a:pt x="1513459" y="1752785"/>
                  <a:pt x="1168444" y="1740325"/>
                  <a:pt x="936046" y="1740980"/>
                </a:cubicBezTo>
                <a:cubicBezTo>
                  <a:pt x="703648" y="1741635"/>
                  <a:pt x="271388" y="1745924"/>
                  <a:pt x="0" y="1740980"/>
                </a:cubicBezTo>
                <a:cubicBezTo>
                  <a:pt x="15643" y="1570818"/>
                  <a:pt x="6047" y="1305918"/>
                  <a:pt x="0" y="1195473"/>
                </a:cubicBezTo>
                <a:cubicBezTo>
                  <a:pt x="-6047" y="1085028"/>
                  <a:pt x="27051" y="763707"/>
                  <a:pt x="0" y="615146"/>
                </a:cubicBezTo>
                <a:cubicBezTo>
                  <a:pt x="-27051" y="466585"/>
                  <a:pt x="6511" y="272042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70946798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CA" dirty="0"/>
              <a:t>What do you expect to happen when you touch a sea anemone with your finger?</a:t>
            </a:r>
          </a:p>
          <a:p>
            <a:pPr marL="91440" indent="0">
              <a:buNone/>
            </a:pPr>
            <a:r>
              <a:rPr lang="en-CA" dirty="0"/>
              <a:t>If you leave your finger in </a:t>
            </a:r>
            <a:r>
              <a:rPr lang="en-CA" sz="2800" dirty="0"/>
              <a:t>the</a:t>
            </a:r>
            <a:r>
              <a:rPr lang="en-CA" dirty="0"/>
              <a:t> clutches of the anemone, after a while, it starts to tingle and feel itchy. Why is this?</a:t>
            </a:r>
          </a:p>
        </p:txBody>
      </p:sp>
    </p:spTree>
    <p:extLst>
      <p:ext uri="{BB962C8B-B14F-4D97-AF65-F5344CB8AC3E}">
        <p14:creationId xmlns:p14="http://schemas.microsoft.com/office/powerpoint/2010/main" val="29866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F03-6AEF-49A4-8809-8ECB8701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B211-A794-440D-BB19-68CD01CE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678490" cy="4023360"/>
          </a:xfrm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CA" sz="2800" b="1" dirty="0" err="1">
                <a:solidFill>
                  <a:schemeClr val="accent4">
                    <a:lumMod val="75000"/>
                  </a:schemeClr>
                </a:solidFill>
              </a:rPr>
              <a:t>Rhopalium</a:t>
            </a:r>
            <a:r>
              <a:rPr lang="en-CA" sz="2800" dirty="0"/>
              <a:t>: cluster of sensory structures in jellyfish medusae</a:t>
            </a:r>
          </a:p>
          <a:p>
            <a:endParaRPr lang="en-CA" sz="2800" dirty="0"/>
          </a:p>
        </p:txBody>
      </p:sp>
      <p:pic>
        <p:nvPicPr>
          <p:cNvPr id="11266" name="Picture 2" descr="Image result for rhopalium">
            <a:extLst>
              <a:ext uri="{FF2B5EF4-FFF2-40B4-BE49-F238E27FC236}">
                <a16:creationId xmlns:a16="http://schemas.microsoft.com/office/drawing/2014/main" id="{32BBE5A9-378D-4AE7-AA55-F3B30E690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1" y="2774092"/>
            <a:ext cx="3762966" cy="26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rhopalium">
            <a:extLst>
              <a:ext uri="{FF2B5EF4-FFF2-40B4-BE49-F238E27FC236}">
                <a16:creationId xmlns:a16="http://schemas.microsoft.com/office/drawing/2014/main" id="{9EF65D9A-B464-4FD1-8F42-1F327282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68" y="2774092"/>
            <a:ext cx="4041834" cy="26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5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8179-F443-4A9A-8BAE-632789D91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5AAA8-DC6F-4547-8C4C-07C507525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543D634-498B-1BB6-91E9-EBADFF3DF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8"/>
          <a:stretch/>
        </p:blipFill>
        <p:spPr>
          <a:xfrm>
            <a:off x="481615" y="105908"/>
            <a:ext cx="8180770" cy="62102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BE8F84-93E0-1D64-0C1D-98C8B899993C}"/>
              </a:ext>
            </a:extLst>
          </p:cNvPr>
          <p:cNvSpPr/>
          <p:nvPr/>
        </p:nvSpPr>
        <p:spPr>
          <a:xfrm>
            <a:off x="978040" y="2785175"/>
            <a:ext cx="1244600" cy="16903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3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F03-6AEF-49A4-8809-8ECB8701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B211-A794-440D-BB19-68CD01CE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7999765" cy="4023360"/>
          </a:xfrm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CA" sz="2800" b="1" dirty="0" err="1">
                <a:solidFill>
                  <a:schemeClr val="accent4">
                    <a:lumMod val="75000"/>
                  </a:schemeClr>
                </a:solidFill>
              </a:rPr>
              <a:t>Rhopalium</a:t>
            </a:r>
            <a:r>
              <a:rPr lang="en-CA" sz="2800" dirty="0"/>
              <a:t>: cluster of sensory structures in jellyfish</a:t>
            </a:r>
          </a:p>
          <a:p>
            <a:pPr lvl="1"/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Eye spot</a:t>
            </a:r>
            <a:r>
              <a:rPr lang="en-CA" sz="2400" dirty="0"/>
              <a:t>: senses light</a:t>
            </a:r>
          </a:p>
          <a:p>
            <a:pPr lvl="1"/>
            <a:r>
              <a:rPr lang="en-CA" sz="2400" dirty="0"/>
              <a:t>Chemoreceptor (not shown): detects chemicals (taste, smell)</a:t>
            </a:r>
          </a:p>
          <a:p>
            <a:pPr lvl="1"/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Statocyst</a:t>
            </a:r>
            <a:r>
              <a:rPr lang="en-CA" sz="2400" dirty="0"/>
              <a:t>: senses gravity (which way is up?)</a:t>
            </a:r>
          </a:p>
          <a:p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4AE37F-B141-6539-C6DD-C6B7B62AE250}"/>
              </a:ext>
            </a:extLst>
          </p:cNvPr>
          <p:cNvGrpSpPr/>
          <p:nvPr/>
        </p:nvGrpSpPr>
        <p:grpSpPr>
          <a:xfrm>
            <a:off x="1754660" y="3857414"/>
            <a:ext cx="5300582" cy="2886411"/>
            <a:chOff x="1754660" y="3429000"/>
            <a:chExt cx="5300582" cy="2886411"/>
          </a:xfrm>
        </p:grpSpPr>
        <p:pic>
          <p:nvPicPr>
            <p:cNvPr id="13316" name="Picture 4" descr="Image result for rhopalium diagram statolith ocellus lappet cilia chemoreceptor">
              <a:extLst>
                <a:ext uri="{FF2B5EF4-FFF2-40B4-BE49-F238E27FC236}">
                  <a16:creationId xmlns:a16="http://schemas.microsoft.com/office/drawing/2014/main" id="{5B528B32-663E-4F1B-9731-6420B0BF87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" t="4178" b="25767"/>
            <a:stretch/>
          </p:blipFill>
          <p:spPr bwMode="auto">
            <a:xfrm>
              <a:off x="1754660" y="3429000"/>
              <a:ext cx="5300582" cy="2886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911E69-9804-005F-30F1-8820EDFF121E}"/>
                </a:ext>
              </a:extLst>
            </p:cNvPr>
            <p:cNvSpPr txBox="1"/>
            <p:nvPr/>
          </p:nvSpPr>
          <p:spPr>
            <a:xfrm>
              <a:off x="6163056" y="5138928"/>
              <a:ext cx="8819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400" dirty="0">
                  <a:latin typeface="Arial" panose="020B0604020202020204" pitchFamily="34" charset="0"/>
                  <a:cs typeface="Arial" panose="020B0604020202020204" pitchFamily="34" charset="0"/>
                </a:rPr>
                <a:t>Eye spot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6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statocyst diagram">
            <a:extLst>
              <a:ext uri="{FF2B5EF4-FFF2-40B4-BE49-F238E27FC236}">
                <a16:creationId xmlns:a16="http://schemas.microsoft.com/office/drawing/2014/main" id="{01B9C238-9B04-4CF4-AF68-6E93823C1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"/>
          <a:stretch/>
        </p:blipFill>
        <p:spPr bwMode="auto">
          <a:xfrm>
            <a:off x="4081190" y="1845734"/>
            <a:ext cx="567317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3F4F03-6AEF-49A4-8809-8ECB8701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B211-A794-440D-BB19-68CD01CE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3657602" cy="4262835"/>
          </a:xfrm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CA" sz="2800" dirty="0"/>
              <a:t>How does the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statocyst </a:t>
            </a:r>
            <a:r>
              <a:rPr lang="en-CA" sz="2800" dirty="0"/>
              <a:t>work?</a:t>
            </a:r>
          </a:p>
          <a:p>
            <a:pPr lvl="1"/>
            <a:r>
              <a:rPr lang="en-CA" sz="2400" dirty="0"/>
              <a:t>Rock in fluid surrounded by cells with cilia (hairs)</a:t>
            </a:r>
          </a:p>
          <a:p>
            <a:pPr lvl="1"/>
            <a:r>
              <a:rPr lang="en-CA" sz="2400" dirty="0"/>
              <a:t>When the rock touches a cilium, this is detected</a:t>
            </a:r>
          </a:p>
          <a:p>
            <a:pPr lvl="1"/>
            <a:r>
              <a:rPr lang="en-CA" sz="2400" dirty="0"/>
              <a:t>The cnidarian can always tell which way it is facing!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7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nerve net diagram">
            <a:extLst>
              <a:ext uri="{FF2B5EF4-FFF2-40B4-BE49-F238E27FC236}">
                <a16:creationId xmlns:a16="http://schemas.microsoft.com/office/drawing/2014/main" id="{D481ECB8-8C39-41C5-8C32-2F2F103B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20361" r="54129" b="20973"/>
          <a:stretch/>
        </p:blipFill>
        <p:spPr bwMode="auto">
          <a:xfrm>
            <a:off x="5375188" y="1011982"/>
            <a:ext cx="2261288" cy="26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3F4F03-6AEF-49A4-8809-8ECB8701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B211-A794-440D-BB19-68CD01CE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946750" cy="4023360"/>
          </a:xfrm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CA" sz="2800" dirty="0"/>
              <a:t>Neurons relay sensory information to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nerve net </a:t>
            </a:r>
            <a:r>
              <a:rPr lang="en-CA" sz="2800" dirty="0"/>
              <a:t>from </a:t>
            </a:r>
            <a:r>
              <a:rPr lang="en-CA" sz="2800" b="1" dirty="0" err="1">
                <a:solidFill>
                  <a:schemeClr val="accent4">
                    <a:lumMod val="75000"/>
                  </a:schemeClr>
                </a:solidFill>
              </a:rPr>
              <a:t>rhopalia</a:t>
            </a:r>
            <a:endParaRPr lang="en-CA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91440" indent="0">
              <a:buNone/>
            </a:pP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Nerve Net</a:t>
            </a:r>
            <a:r>
              <a:rPr lang="en-CA" sz="2800" dirty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pPr lvl="1"/>
            <a:r>
              <a:rPr lang="en-CA" sz="2400" dirty="0"/>
              <a:t>Found in animals with radial symmetry</a:t>
            </a:r>
          </a:p>
          <a:p>
            <a:pPr lvl="1"/>
            <a:r>
              <a:rPr lang="en-CA" sz="2400" dirty="0"/>
              <a:t>Interconnected neurons without a brain or central nervous system</a:t>
            </a:r>
          </a:p>
        </p:txBody>
      </p:sp>
      <p:pic>
        <p:nvPicPr>
          <p:cNvPr id="7" name="Picture 4" descr="Image result for nerve net diagram">
            <a:extLst>
              <a:ext uri="{FF2B5EF4-FFF2-40B4-BE49-F238E27FC236}">
                <a16:creationId xmlns:a16="http://schemas.microsoft.com/office/drawing/2014/main" id="{DED6E21D-70B2-4D1C-BE6B-815655343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9" t="20361" r="7993" b="20973"/>
          <a:stretch/>
        </p:blipFill>
        <p:spPr bwMode="auto">
          <a:xfrm>
            <a:off x="5375188" y="3723961"/>
            <a:ext cx="2570205" cy="26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25D07-73F2-9DD5-3322-7905D12EA802}"/>
              </a:ext>
            </a:extLst>
          </p:cNvPr>
          <p:cNvSpPr txBox="1"/>
          <p:nvPr/>
        </p:nvSpPr>
        <p:spPr>
          <a:xfrm>
            <a:off x="118872" y="6331591"/>
            <a:ext cx="8906256" cy="400110"/>
          </a:xfrm>
          <a:custGeom>
            <a:avLst/>
            <a:gdLst>
              <a:gd name="connsiteX0" fmla="*/ 0 w 8906256"/>
              <a:gd name="connsiteY0" fmla="*/ 0 h 400110"/>
              <a:gd name="connsiteX1" fmla="*/ 774159 w 8906256"/>
              <a:gd name="connsiteY1" fmla="*/ 0 h 400110"/>
              <a:gd name="connsiteX2" fmla="*/ 1192068 w 8906256"/>
              <a:gd name="connsiteY2" fmla="*/ 0 h 400110"/>
              <a:gd name="connsiteX3" fmla="*/ 1788102 w 8906256"/>
              <a:gd name="connsiteY3" fmla="*/ 0 h 400110"/>
              <a:gd name="connsiteX4" fmla="*/ 2206011 w 8906256"/>
              <a:gd name="connsiteY4" fmla="*/ 0 h 400110"/>
              <a:gd name="connsiteX5" fmla="*/ 2623920 w 8906256"/>
              <a:gd name="connsiteY5" fmla="*/ 0 h 400110"/>
              <a:gd name="connsiteX6" fmla="*/ 3219954 w 8906256"/>
              <a:gd name="connsiteY6" fmla="*/ 0 h 400110"/>
              <a:gd name="connsiteX7" fmla="*/ 3815988 w 8906256"/>
              <a:gd name="connsiteY7" fmla="*/ 0 h 400110"/>
              <a:gd name="connsiteX8" fmla="*/ 4233897 w 8906256"/>
              <a:gd name="connsiteY8" fmla="*/ 0 h 400110"/>
              <a:gd name="connsiteX9" fmla="*/ 4651806 w 8906256"/>
              <a:gd name="connsiteY9" fmla="*/ 0 h 400110"/>
              <a:gd name="connsiteX10" fmla="*/ 5158778 w 8906256"/>
              <a:gd name="connsiteY10" fmla="*/ 0 h 400110"/>
              <a:gd name="connsiteX11" fmla="*/ 5932937 w 8906256"/>
              <a:gd name="connsiteY11" fmla="*/ 0 h 400110"/>
              <a:gd name="connsiteX12" fmla="*/ 6707096 w 8906256"/>
              <a:gd name="connsiteY12" fmla="*/ 0 h 400110"/>
              <a:gd name="connsiteX13" fmla="*/ 7125005 w 8906256"/>
              <a:gd name="connsiteY13" fmla="*/ 0 h 400110"/>
              <a:gd name="connsiteX14" fmla="*/ 7810101 w 8906256"/>
              <a:gd name="connsiteY14" fmla="*/ 0 h 400110"/>
              <a:gd name="connsiteX15" fmla="*/ 8906256 w 8906256"/>
              <a:gd name="connsiteY15" fmla="*/ 0 h 400110"/>
              <a:gd name="connsiteX16" fmla="*/ 8906256 w 8906256"/>
              <a:gd name="connsiteY16" fmla="*/ 400110 h 400110"/>
              <a:gd name="connsiteX17" fmla="*/ 8399285 w 8906256"/>
              <a:gd name="connsiteY17" fmla="*/ 400110 h 400110"/>
              <a:gd name="connsiteX18" fmla="*/ 7981376 w 8906256"/>
              <a:gd name="connsiteY18" fmla="*/ 400110 h 400110"/>
              <a:gd name="connsiteX19" fmla="*/ 7385342 w 8906256"/>
              <a:gd name="connsiteY19" fmla="*/ 400110 h 400110"/>
              <a:gd name="connsiteX20" fmla="*/ 6522120 w 8906256"/>
              <a:gd name="connsiteY20" fmla="*/ 400110 h 400110"/>
              <a:gd name="connsiteX21" fmla="*/ 5837023 w 8906256"/>
              <a:gd name="connsiteY21" fmla="*/ 400110 h 400110"/>
              <a:gd name="connsiteX22" fmla="*/ 5419114 w 8906256"/>
              <a:gd name="connsiteY22" fmla="*/ 400110 h 400110"/>
              <a:gd name="connsiteX23" fmla="*/ 4823080 w 8906256"/>
              <a:gd name="connsiteY23" fmla="*/ 400110 h 400110"/>
              <a:gd name="connsiteX24" fmla="*/ 4137984 w 8906256"/>
              <a:gd name="connsiteY24" fmla="*/ 400110 h 400110"/>
              <a:gd name="connsiteX25" fmla="*/ 3720075 w 8906256"/>
              <a:gd name="connsiteY25" fmla="*/ 400110 h 400110"/>
              <a:gd name="connsiteX26" fmla="*/ 2856853 w 8906256"/>
              <a:gd name="connsiteY26" fmla="*/ 400110 h 400110"/>
              <a:gd name="connsiteX27" fmla="*/ 2171756 w 8906256"/>
              <a:gd name="connsiteY27" fmla="*/ 400110 h 400110"/>
              <a:gd name="connsiteX28" fmla="*/ 1575722 w 8906256"/>
              <a:gd name="connsiteY28" fmla="*/ 400110 h 400110"/>
              <a:gd name="connsiteX29" fmla="*/ 801563 w 8906256"/>
              <a:gd name="connsiteY29" fmla="*/ 400110 h 400110"/>
              <a:gd name="connsiteX30" fmla="*/ 0 w 8906256"/>
              <a:gd name="connsiteY30" fmla="*/ 400110 h 400110"/>
              <a:gd name="connsiteX31" fmla="*/ 0 w 8906256"/>
              <a:gd name="connsiteY31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906256" h="400110" fill="none" extrusionOk="0">
                <a:moveTo>
                  <a:pt x="0" y="0"/>
                </a:moveTo>
                <a:cubicBezTo>
                  <a:pt x="353743" y="-28595"/>
                  <a:pt x="460952" y="-1471"/>
                  <a:pt x="774159" y="0"/>
                </a:cubicBezTo>
                <a:cubicBezTo>
                  <a:pt x="1087366" y="1471"/>
                  <a:pt x="1010458" y="-7766"/>
                  <a:pt x="1192068" y="0"/>
                </a:cubicBezTo>
                <a:cubicBezTo>
                  <a:pt x="1373678" y="7766"/>
                  <a:pt x="1571840" y="-9111"/>
                  <a:pt x="1788102" y="0"/>
                </a:cubicBezTo>
                <a:cubicBezTo>
                  <a:pt x="2004364" y="9111"/>
                  <a:pt x="2088427" y="-4709"/>
                  <a:pt x="2206011" y="0"/>
                </a:cubicBezTo>
                <a:cubicBezTo>
                  <a:pt x="2323595" y="4709"/>
                  <a:pt x="2423944" y="14941"/>
                  <a:pt x="2623920" y="0"/>
                </a:cubicBezTo>
                <a:cubicBezTo>
                  <a:pt x="2823896" y="-14941"/>
                  <a:pt x="3034118" y="-13050"/>
                  <a:pt x="3219954" y="0"/>
                </a:cubicBezTo>
                <a:cubicBezTo>
                  <a:pt x="3405790" y="13050"/>
                  <a:pt x="3601010" y="19817"/>
                  <a:pt x="3815988" y="0"/>
                </a:cubicBezTo>
                <a:cubicBezTo>
                  <a:pt x="4030966" y="-19817"/>
                  <a:pt x="4123820" y="-8294"/>
                  <a:pt x="4233897" y="0"/>
                </a:cubicBezTo>
                <a:cubicBezTo>
                  <a:pt x="4343974" y="8294"/>
                  <a:pt x="4542250" y="16384"/>
                  <a:pt x="4651806" y="0"/>
                </a:cubicBezTo>
                <a:cubicBezTo>
                  <a:pt x="4761362" y="-16384"/>
                  <a:pt x="5003308" y="-22099"/>
                  <a:pt x="5158778" y="0"/>
                </a:cubicBezTo>
                <a:cubicBezTo>
                  <a:pt x="5314248" y="22099"/>
                  <a:pt x="5569070" y="-32496"/>
                  <a:pt x="5932937" y="0"/>
                </a:cubicBezTo>
                <a:cubicBezTo>
                  <a:pt x="6296804" y="32496"/>
                  <a:pt x="6378060" y="-32717"/>
                  <a:pt x="6707096" y="0"/>
                </a:cubicBezTo>
                <a:cubicBezTo>
                  <a:pt x="7036132" y="32717"/>
                  <a:pt x="6941697" y="-4186"/>
                  <a:pt x="7125005" y="0"/>
                </a:cubicBezTo>
                <a:cubicBezTo>
                  <a:pt x="7308313" y="4186"/>
                  <a:pt x="7537737" y="-11325"/>
                  <a:pt x="7810101" y="0"/>
                </a:cubicBezTo>
                <a:cubicBezTo>
                  <a:pt x="8082465" y="11325"/>
                  <a:pt x="8476244" y="27401"/>
                  <a:pt x="8906256" y="0"/>
                </a:cubicBezTo>
                <a:cubicBezTo>
                  <a:pt x="8923598" y="164369"/>
                  <a:pt x="8921922" y="273233"/>
                  <a:pt x="8906256" y="400110"/>
                </a:cubicBezTo>
                <a:cubicBezTo>
                  <a:pt x="8763117" y="404838"/>
                  <a:pt x="8629417" y="399028"/>
                  <a:pt x="8399285" y="400110"/>
                </a:cubicBezTo>
                <a:cubicBezTo>
                  <a:pt x="8169153" y="401192"/>
                  <a:pt x="8186950" y="413372"/>
                  <a:pt x="7981376" y="400110"/>
                </a:cubicBezTo>
                <a:cubicBezTo>
                  <a:pt x="7775802" y="386848"/>
                  <a:pt x="7513616" y="372631"/>
                  <a:pt x="7385342" y="400110"/>
                </a:cubicBezTo>
                <a:cubicBezTo>
                  <a:pt x="7257068" y="427589"/>
                  <a:pt x="6725311" y="415729"/>
                  <a:pt x="6522120" y="400110"/>
                </a:cubicBezTo>
                <a:cubicBezTo>
                  <a:pt x="6318929" y="384491"/>
                  <a:pt x="6153194" y="397599"/>
                  <a:pt x="5837023" y="400110"/>
                </a:cubicBezTo>
                <a:cubicBezTo>
                  <a:pt x="5520852" y="402621"/>
                  <a:pt x="5608227" y="385406"/>
                  <a:pt x="5419114" y="400110"/>
                </a:cubicBezTo>
                <a:cubicBezTo>
                  <a:pt x="5230001" y="414814"/>
                  <a:pt x="5107267" y="381148"/>
                  <a:pt x="4823080" y="400110"/>
                </a:cubicBezTo>
                <a:cubicBezTo>
                  <a:pt x="4538893" y="419072"/>
                  <a:pt x="4281338" y="376126"/>
                  <a:pt x="4137984" y="400110"/>
                </a:cubicBezTo>
                <a:cubicBezTo>
                  <a:pt x="3994630" y="424094"/>
                  <a:pt x="3885780" y="403710"/>
                  <a:pt x="3720075" y="400110"/>
                </a:cubicBezTo>
                <a:cubicBezTo>
                  <a:pt x="3554370" y="396510"/>
                  <a:pt x="3186068" y="366060"/>
                  <a:pt x="2856853" y="400110"/>
                </a:cubicBezTo>
                <a:cubicBezTo>
                  <a:pt x="2527638" y="434160"/>
                  <a:pt x="2432515" y="383318"/>
                  <a:pt x="2171756" y="400110"/>
                </a:cubicBezTo>
                <a:cubicBezTo>
                  <a:pt x="1910997" y="416902"/>
                  <a:pt x="1812148" y="405588"/>
                  <a:pt x="1575722" y="400110"/>
                </a:cubicBezTo>
                <a:cubicBezTo>
                  <a:pt x="1339296" y="394632"/>
                  <a:pt x="1077386" y="392623"/>
                  <a:pt x="801563" y="400110"/>
                </a:cubicBezTo>
                <a:cubicBezTo>
                  <a:pt x="525740" y="407597"/>
                  <a:pt x="256262" y="364305"/>
                  <a:pt x="0" y="400110"/>
                </a:cubicBezTo>
                <a:cubicBezTo>
                  <a:pt x="16492" y="204212"/>
                  <a:pt x="1916" y="135339"/>
                  <a:pt x="0" y="0"/>
                </a:cubicBezTo>
                <a:close/>
              </a:path>
              <a:path w="8906256" h="400110" stroke="0" extrusionOk="0">
                <a:moveTo>
                  <a:pt x="0" y="0"/>
                </a:moveTo>
                <a:cubicBezTo>
                  <a:pt x="175146" y="-15187"/>
                  <a:pt x="257003" y="-5057"/>
                  <a:pt x="506971" y="0"/>
                </a:cubicBezTo>
                <a:cubicBezTo>
                  <a:pt x="756939" y="5057"/>
                  <a:pt x="1099362" y="33166"/>
                  <a:pt x="1281131" y="0"/>
                </a:cubicBezTo>
                <a:cubicBezTo>
                  <a:pt x="1462900" y="-33166"/>
                  <a:pt x="1631944" y="-26360"/>
                  <a:pt x="1966227" y="0"/>
                </a:cubicBezTo>
                <a:cubicBezTo>
                  <a:pt x="2300510" y="26360"/>
                  <a:pt x="2423323" y="30452"/>
                  <a:pt x="2829449" y="0"/>
                </a:cubicBezTo>
                <a:cubicBezTo>
                  <a:pt x="3235575" y="-30452"/>
                  <a:pt x="3106827" y="-4628"/>
                  <a:pt x="3247358" y="0"/>
                </a:cubicBezTo>
                <a:cubicBezTo>
                  <a:pt x="3387889" y="4628"/>
                  <a:pt x="3670636" y="23463"/>
                  <a:pt x="4021517" y="0"/>
                </a:cubicBezTo>
                <a:cubicBezTo>
                  <a:pt x="4372398" y="-23463"/>
                  <a:pt x="4459144" y="-4695"/>
                  <a:pt x="4617551" y="0"/>
                </a:cubicBezTo>
                <a:cubicBezTo>
                  <a:pt x="4775958" y="4695"/>
                  <a:pt x="4988468" y="-4182"/>
                  <a:pt x="5302648" y="0"/>
                </a:cubicBezTo>
                <a:cubicBezTo>
                  <a:pt x="5616828" y="4182"/>
                  <a:pt x="5768083" y="-13273"/>
                  <a:pt x="5987744" y="0"/>
                </a:cubicBezTo>
                <a:cubicBezTo>
                  <a:pt x="6207405" y="13273"/>
                  <a:pt x="6200455" y="7995"/>
                  <a:pt x="6405653" y="0"/>
                </a:cubicBezTo>
                <a:cubicBezTo>
                  <a:pt x="6610851" y="-7995"/>
                  <a:pt x="6805002" y="27242"/>
                  <a:pt x="7179813" y="0"/>
                </a:cubicBezTo>
                <a:cubicBezTo>
                  <a:pt x="7554624" y="-27242"/>
                  <a:pt x="7602462" y="-23630"/>
                  <a:pt x="7953972" y="0"/>
                </a:cubicBezTo>
                <a:cubicBezTo>
                  <a:pt x="8305482" y="23630"/>
                  <a:pt x="8606542" y="43415"/>
                  <a:pt x="8906256" y="0"/>
                </a:cubicBezTo>
                <a:cubicBezTo>
                  <a:pt x="8899933" y="92259"/>
                  <a:pt x="8901093" y="212656"/>
                  <a:pt x="8906256" y="400110"/>
                </a:cubicBezTo>
                <a:cubicBezTo>
                  <a:pt x="8650482" y="435129"/>
                  <a:pt x="8295109" y="439931"/>
                  <a:pt x="8043034" y="400110"/>
                </a:cubicBezTo>
                <a:cubicBezTo>
                  <a:pt x="7790959" y="360289"/>
                  <a:pt x="7517788" y="410347"/>
                  <a:pt x="7179813" y="400110"/>
                </a:cubicBezTo>
                <a:cubicBezTo>
                  <a:pt x="6841838" y="389873"/>
                  <a:pt x="6758690" y="403801"/>
                  <a:pt x="6494716" y="400110"/>
                </a:cubicBezTo>
                <a:cubicBezTo>
                  <a:pt x="6230742" y="396419"/>
                  <a:pt x="5981158" y="358711"/>
                  <a:pt x="5631494" y="400110"/>
                </a:cubicBezTo>
                <a:cubicBezTo>
                  <a:pt x="5281830" y="441509"/>
                  <a:pt x="5380122" y="387862"/>
                  <a:pt x="5213585" y="400110"/>
                </a:cubicBezTo>
                <a:cubicBezTo>
                  <a:pt x="5047048" y="412358"/>
                  <a:pt x="4993417" y="385946"/>
                  <a:pt x="4795676" y="400110"/>
                </a:cubicBezTo>
                <a:cubicBezTo>
                  <a:pt x="4597935" y="414274"/>
                  <a:pt x="4194906" y="437238"/>
                  <a:pt x="3932455" y="400110"/>
                </a:cubicBezTo>
                <a:cubicBezTo>
                  <a:pt x="3670004" y="362982"/>
                  <a:pt x="3628215" y="381460"/>
                  <a:pt x="3425483" y="400110"/>
                </a:cubicBezTo>
                <a:cubicBezTo>
                  <a:pt x="3222751" y="418760"/>
                  <a:pt x="3003038" y="364002"/>
                  <a:pt x="2651324" y="400110"/>
                </a:cubicBezTo>
                <a:cubicBezTo>
                  <a:pt x="2299610" y="436218"/>
                  <a:pt x="2387223" y="403197"/>
                  <a:pt x="2233415" y="400110"/>
                </a:cubicBezTo>
                <a:cubicBezTo>
                  <a:pt x="2079607" y="397023"/>
                  <a:pt x="1885754" y="382164"/>
                  <a:pt x="1548318" y="400110"/>
                </a:cubicBezTo>
                <a:cubicBezTo>
                  <a:pt x="1210882" y="418056"/>
                  <a:pt x="1230237" y="419390"/>
                  <a:pt x="1041347" y="400110"/>
                </a:cubicBezTo>
                <a:cubicBezTo>
                  <a:pt x="852457" y="380830"/>
                  <a:pt x="434310" y="400763"/>
                  <a:pt x="0" y="400110"/>
                </a:cubicBezTo>
                <a:cubicBezTo>
                  <a:pt x="19280" y="235790"/>
                  <a:pt x="-8667" y="1146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864196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000" dirty="0"/>
              <a:t>Neurons are cells of the nervous system. They transmit signals and make decisions.</a:t>
            </a:r>
          </a:p>
        </p:txBody>
      </p:sp>
    </p:spTree>
    <p:extLst>
      <p:ext uri="{BB962C8B-B14F-4D97-AF65-F5344CB8AC3E}">
        <p14:creationId xmlns:p14="http://schemas.microsoft.com/office/powerpoint/2010/main" val="42206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F03-6AEF-49A4-8809-8ECB8701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Specialized cells by germ layer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6AEC88-9D27-4932-9F0A-B4E608B8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79" y="1845734"/>
            <a:ext cx="7543801" cy="4023360"/>
          </a:xfrm>
        </p:spPr>
        <p:txBody>
          <a:bodyPr>
            <a:normAutofit lnSpcReduction="10000"/>
          </a:bodyPr>
          <a:lstStyle/>
          <a:p>
            <a:pPr marL="91440" indent="0">
              <a:buNone/>
            </a:pPr>
            <a:r>
              <a:rPr lang="en-CA" sz="3200" b="1" dirty="0">
                <a:solidFill>
                  <a:schemeClr val="accent4">
                    <a:lumMod val="75000"/>
                  </a:schemeClr>
                </a:solidFill>
              </a:rPr>
              <a:t>Ectoderm: </a:t>
            </a:r>
          </a:p>
          <a:p>
            <a:pPr lvl="1"/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Cnidocyte</a:t>
            </a:r>
          </a:p>
          <a:p>
            <a:pPr lvl="1"/>
            <a:r>
              <a:rPr lang="en-CA" sz="2800" dirty="0"/>
              <a:t>Neuron</a:t>
            </a:r>
          </a:p>
          <a:p>
            <a:pPr lvl="1"/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Epitheliomuscular cell</a:t>
            </a:r>
          </a:p>
          <a:p>
            <a:pPr marL="91440" indent="0">
              <a:buNone/>
            </a:pPr>
            <a:r>
              <a:rPr lang="en-CA" sz="3200" b="1" dirty="0">
                <a:solidFill>
                  <a:schemeClr val="accent4">
                    <a:lumMod val="75000"/>
                  </a:schemeClr>
                </a:solidFill>
              </a:rPr>
              <a:t>Endoderm:</a:t>
            </a:r>
          </a:p>
          <a:p>
            <a:pPr lvl="1"/>
            <a:r>
              <a:rPr lang="en-CA" sz="2800" dirty="0"/>
              <a:t>Digestive cells*</a:t>
            </a:r>
          </a:p>
          <a:p>
            <a:pPr lvl="1"/>
            <a:endParaRPr lang="en-CA" dirty="0"/>
          </a:p>
          <a:p>
            <a:pPr lvl="1" indent="0">
              <a:buNone/>
            </a:pPr>
            <a:endParaRPr lang="en-CA" dirty="0"/>
          </a:p>
          <a:p>
            <a:pPr indent="0">
              <a:buNone/>
            </a:pPr>
            <a:r>
              <a:rPr lang="en-CA" sz="2000" dirty="0"/>
              <a:t>* won’t go into detail</a:t>
            </a:r>
          </a:p>
        </p:txBody>
      </p:sp>
      <p:pic>
        <p:nvPicPr>
          <p:cNvPr id="8194" name="Picture 2" descr="Image result for cnidaria body wall">
            <a:extLst>
              <a:ext uri="{FF2B5EF4-FFF2-40B4-BE49-F238E27FC236}">
                <a16:creationId xmlns:a16="http://schemas.microsoft.com/office/drawing/2014/main" id="{7F8963DE-DBE6-42CB-93B6-88F7FCA4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96" y="1845734"/>
            <a:ext cx="4665705" cy="44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72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F03-6AEF-49A4-8809-8ECB8701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Specialized Cells: Epitheliomuscular cells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6AEC88-9D27-4932-9F0A-B4E608B80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CA" sz="2800" dirty="0">
                <a:solidFill>
                  <a:schemeClr val="tx1"/>
                </a:solidFill>
              </a:rPr>
              <a:t>Cnidarians lack mesoderm and true muscles. </a:t>
            </a:r>
          </a:p>
          <a:p>
            <a:pPr marL="91440" indent="0">
              <a:buNone/>
            </a:pP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Epitheliomuscular cells</a:t>
            </a:r>
            <a:r>
              <a:rPr lang="en-CA" sz="2800" dirty="0"/>
              <a:t> are modified epidermis cells that work together to allow movement. </a:t>
            </a:r>
          </a:p>
        </p:txBody>
      </p:sp>
      <p:pic>
        <p:nvPicPr>
          <p:cNvPr id="22530" name="Picture 2" descr="Image result for epitheliomuscular cells contracted vs relaxed cnidaria">
            <a:extLst>
              <a:ext uri="{FF2B5EF4-FFF2-40B4-BE49-F238E27FC236}">
                <a16:creationId xmlns:a16="http://schemas.microsoft.com/office/drawing/2014/main" id="{951572F1-BE4F-4F68-B707-196327A0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24" y="3212184"/>
            <a:ext cx="3560505" cy="32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medusa locomotion contract relax">
            <a:extLst>
              <a:ext uri="{FF2B5EF4-FFF2-40B4-BE49-F238E27FC236}">
                <a16:creationId xmlns:a16="http://schemas.microsoft.com/office/drawing/2014/main" id="{812BE4D7-D24B-4B01-8287-9956968A0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95" y="3736257"/>
            <a:ext cx="3560505" cy="26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087A49-A794-1474-CFCD-8BB544EC68AE}"/>
              </a:ext>
            </a:extLst>
          </p:cNvPr>
          <p:cNvSpPr txBox="1"/>
          <p:nvPr/>
        </p:nvSpPr>
        <p:spPr>
          <a:xfrm>
            <a:off x="320513" y="6425691"/>
            <a:ext cx="8823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See jellyfish swimming </a:t>
            </a:r>
            <a:r>
              <a:rPr lang="en-CA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https://www.youtube.com/watch?v=aJUuotjE3u8&amp;ab_channel=Zzx4k</a:t>
            </a:r>
            <a:r>
              <a:rPr lang="en-CA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9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FF9B-5DFC-40A0-8383-F5188464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Skeleton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D9DA5-18D4-476D-A2C5-2981710E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80172" cy="2262440"/>
          </a:xfrm>
        </p:spPr>
        <p:txBody>
          <a:bodyPr>
            <a:normAutofit/>
          </a:bodyPr>
          <a:lstStyle/>
          <a:p>
            <a:r>
              <a:rPr lang="en-CA" dirty="0"/>
              <a:t>Animal cells are squishy and lack cell walls</a:t>
            </a:r>
          </a:p>
          <a:p>
            <a:r>
              <a:rPr lang="en-CA" dirty="0"/>
              <a:t>Purpose of skeleton: </a:t>
            </a:r>
          </a:p>
          <a:p>
            <a:pPr lvl="1"/>
            <a:r>
              <a:rPr lang="en-CA" dirty="0"/>
              <a:t>Support animal</a:t>
            </a:r>
          </a:p>
          <a:p>
            <a:pPr lvl="1"/>
            <a:r>
              <a:rPr lang="en-CA" dirty="0"/>
              <a:t>Works with muscular system to allow for movement</a:t>
            </a:r>
          </a:p>
        </p:txBody>
      </p:sp>
      <p:pic>
        <p:nvPicPr>
          <p:cNvPr id="27650" name="Picture 2" descr="Image result for ditto">
            <a:extLst>
              <a:ext uri="{FF2B5EF4-FFF2-40B4-BE49-F238E27FC236}">
                <a16:creationId xmlns:a16="http://schemas.microsoft.com/office/drawing/2014/main" id="{4B7F5BA9-CE45-43AF-AF3C-3D6EB6D7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66" y="1055038"/>
            <a:ext cx="2238265" cy="16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Image result for endo exo and hydrostatic skeletons">
            <a:extLst>
              <a:ext uri="{FF2B5EF4-FFF2-40B4-BE49-F238E27FC236}">
                <a16:creationId xmlns:a16="http://schemas.microsoft.com/office/drawing/2014/main" id="{9F9DA9D2-45E1-4A68-8466-60ED0F6C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85" y="3557915"/>
            <a:ext cx="5630850" cy="26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F7719-21DB-4784-B1A4-0D9A68300E75}"/>
              </a:ext>
            </a:extLst>
          </p:cNvPr>
          <p:cNvSpPr txBox="1"/>
          <p:nvPr/>
        </p:nvSpPr>
        <p:spPr>
          <a:xfrm>
            <a:off x="1505237" y="6399087"/>
            <a:ext cx="613352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Review: What type of skeleton do sponges have?</a:t>
            </a:r>
          </a:p>
        </p:txBody>
      </p:sp>
    </p:spTree>
    <p:extLst>
      <p:ext uri="{BB962C8B-B14F-4D97-AF65-F5344CB8AC3E}">
        <p14:creationId xmlns:p14="http://schemas.microsoft.com/office/powerpoint/2010/main" val="13480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36F1772-5B88-4687-974A-52C4564F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8FF9B-5DFC-40A0-8383-F5188464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CA" dirty="0"/>
              <a:t>Hydrostatic Skeleton (all cnidarians)</a:t>
            </a:r>
          </a:p>
        </p:txBody>
      </p:sp>
      <p:pic>
        <p:nvPicPr>
          <p:cNvPr id="32770" name="Picture 2" descr="Image result for hydrostatic skeleton">
            <a:extLst>
              <a:ext uri="{FF2B5EF4-FFF2-40B4-BE49-F238E27FC236}">
                <a16:creationId xmlns:a16="http://schemas.microsoft.com/office/drawing/2014/main" id="{3E7D4957-04B4-4608-B754-D9984355F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111" r="12703" b="14084"/>
          <a:stretch/>
        </p:blipFill>
        <p:spPr bwMode="auto">
          <a:xfrm>
            <a:off x="790014" y="581098"/>
            <a:ext cx="2386193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2C99CD-8BCA-45F5-BA47-7A6D80CA8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Picture 4" descr="Image result for squishy ball toy">
            <a:extLst>
              <a:ext uri="{FF2B5EF4-FFF2-40B4-BE49-F238E27FC236}">
                <a16:creationId xmlns:a16="http://schemas.microsoft.com/office/drawing/2014/main" id="{62CE4897-0909-4674-BB62-8F29F3394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042" y="3218101"/>
            <a:ext cx="247613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D9DA5-18D4-476D-A2C5-2981710E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r>
              <a:rPr lang="en-CA" sz="2800" dirty="0"/>
              <a:t>“Hydro” = water; “static” = not in motion</a:t>
            </a:r>
          </a:p>
          <a:p>
            <a:r>
              <a:rPr lang="en-CA" sz="2800" b="1" dirty="0"/>
              <a:t>Mesoglea </a:t>
            </a:r>
            <a:r>
              <a:rPr lang="en-CA" sz="2800" dirty="0"/>
              <a:t>exerts outward pressure and provides support for cnidarian body</a:t>
            </a:r>
          </a:p>
          <a:p>
            <a:pPr lvl="1"/>
            <a:r>
              <a:rPr lang="en-CA" sz="2400" dirty="0"/>
              <a:t>This is just like the insides of a grape, or water in a water balloon: both are surprisingly difficult to ‘pop’!</a:t>
            </a:r>
          </a:p>
          <a:p>
            <a:pPr lvl="1" indent="0">
              <a:buNone/>
            </a:pPr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7E8667B-49C4-4E47-AB3E-78AC18E9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A1780B1-1435-4EBC-947B-9609953F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713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09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Image result for soft coral">
            <a:extLst>
              <a:ext uri="{FF2B5EF4-FFF2-40B4-BE49-F238E27FC236}">
                <a16:creationId xmlns:a16="http://schemas.microsoft.com/office/drawing/2014/main" id="{B37C76D4-60E5-41FF-A4DF-51938DFC0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r="2616"/>
          <a:stretch/>
        </p:blipFill>
        <p:spPr bwMode="auto">
          <a:xfrm>
            <a:off x="4572000" y="10"/>
            <a:ext cx="4572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mage result for soft coral">
            <a:extLst>
              <a:ext uri="{FF2B5EF4-FFF2-40B4-BE49-F238E27FC236}">
                <a16:creationId xmlns:a16="http://schemas.microsoft.com/office/drawing/2014/main" id="{97D59BAB-6F5F-4CF2-889E-A8BF104B6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/>
          <a:stretch/>
        </p:blipFill>
        <p:spPr bwMode="auto">
          <a:xfrm>
            <a:off x="4569717" y="3429000"/>
            <a:ext cx="45742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Image result for soft coral">
            <a:extLst>
              <a:ext uri="{FF2B5EF4-FFF2-40B4-BE49-F238E27FC236}">
                <a16:creationId xmlns:a16="http://schemas.microsoft.com/office/drawing/2014/main" id="{E34466D7-471A-4483-BBF9-37C9EFA1C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r="4229"/>
          <a:stretch/>
        </p:blipFill>
        <p:spPr bwMode="auto">
          <a:xfrm>
            <a:off x="-2" y="-2"/>
            <a:ext cx="4574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87C0E51-BA94-466E-B82E-655C09FC9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6853"/>
            <a:ext cx="6104363" cy="46042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1DF4C-BD1B-49C9-964C-253627DF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39" y="1518626"/>
            <a:ext cx="5251080" cy="1065086"/>
          </a:xfrm>
        </p:spPr>
        <p:txBody>
          <a:bodyPr>
            <a:normAutofit/>
          </a:bodyPr>
          <a:lstStyle/>
          <a:p>
            <a:r>
              <a:rPr lang="en-CA" sz="3700"/>
              <a:t>Endoskeleton (corals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371C7-C2EE-48BC-9FF1-473024A56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39" y="2645479"/>
            <a:ext cx="5251080" cy="2436884"/>
          </a:xfrm>
        </p:spPr>
        <p:txBody>
          <a:bodyPr>
            <a:normAutofit/>
          </a:bodyPr>
          <a:lstStyle/>
          <a:p>
            <a:r>
              <a:rPr lang="en-CA" sz="2800" dirty="0"/>
              <a:t>Some corals have hardened components embedded inside their tissue (much like Poriferan spicules)</a:t>
            </a:r>
          </a:p>
          <a:p>
            <a:pPr marL="9144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AC010CE-DCC2-4A96-9709-5C322FDD7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5205105"/>
            <a:ext cx="6103620" cy="66484"/>
          </a:xfrm>
          <a:prstGeom prst="rect">
            <a:avLst/>
          </a:prstGeom>
          <a:solidFill>
            <a:srgbClr val="78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39F2DC-4256-45D4-A527-5EE345E2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1589"/>
            <a:ext cx="6103620" cy="457200"/>
          </a:xfrm>
          <a:prstGeom prst="rect">
            <a:avLst/>
          </a:prstGeom>
          <a:solidFill>
            <a:srgbClr val="5A4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286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1DF4C-BD1B-49C9-964C-253627DF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en-CA" sz="4100"/>
              <a:t>Exoskeleton (corals only)</a:t>
            </a:r>
          </a:p>
        </p:txBody>
      </p:sp>
      <p:pic>
        <p:nvPicPr>
          <p:cNvPr id="30722" name="Picture 2" descr="Related image">
            <a:extLst>
              <a:ext uri="{FF2B5EF4-FFF2-40B4-BE49-F238E27FC236}">
                <a16:creationId xmlns:a16="http://schemas.microsoft.com/office/drawing/2014/main" id="{FFF60530-8342-465F-9BCA-BCDF38A93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23754" b="2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371C7-C2EE-48BC-9FF1-473024A56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4135399"/>
          </a:xfrm>
        </p:spPr>
        <p:txBody>
          <a:bodyPr>
            <a:normAutofit/>
          </a:bodyPr>
          <a:lstStyle/>
          <a:p>
            <a:r>
              <a:rPr lang="en-CA" sz="2800" dirty="0"/>
              <a:t>Hard outer layer made of CaCO</a:t>
            </a:r>
            <a:r>
              <a:rPr lang="en-CA" sz="2800" baseline="-25000" dirty="0"/>
              <a:t>3 </a:t>
            </a:r>
            <a:r>
              <a:rPr lang="en-CA" sz="2800" dirty="0"/>
              <a:t>(calcium carbonate)</a:t>
            </a:r>
          </a:p>
          <a:p>
            <a:r>
              <a:rPr lang="en-CA" sz="2800" dirty="0"/>
              <a:t>Is left behind when coral dies</a:t>
            </a:r>
          </a:p>
          <a:p>
            <a:r>
              <a:rPr lang="en-CA" sz="2800" dirty="0"/>
              <a:t>Affected by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ocean acidification</a:t>
            </a:r>
          </a:p>
          <a:p>
            <a:pPr marL="9144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07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59"/>
            <a:ext cx="4153916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52" name="Picture 8" descr="Image result for exoskeleton coral">
            <a:extLst>
              <a:ext uri="{FF2B5EF4-FFF2-40B4-BE49-F238E27FC236}">
                <a16:creationId xmlns:a16="http://schemas.microsoft.com/office/drawing/2014/main" id="{897B9254-DF42-4997-AEF7-BF43204F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34" y="644229"/>
            <a:ext cx="34137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4" y="480060"/>
            <a:ext cx="4153916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8" name="Picture 4" descr="Image result for exoskeleton coral">
            <a:extLst>
              <a:ext uri="{FF2B5EF4-FFF2-40B4-BE49-F238E27FC236}">
                <a16:creationId xmlns:a16="http://schemas.microsoft.com/office/drawing/2014/main" id="{7CDA2E5A-C733-44B1-8C1D-5D9433ACB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0945" y="644229"/>
            <a:ext cx="343667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527956"/>
            <a:ext cx="4153916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50" name="Picture 6" descr="Image result for exoskeleton coral">
            <a:extLst>
              <a:ext uri="{FF2B5EF4-FFF2-40B4-BE49-F238E27FC236}">
                <a16:creationId xmlns:a16="http://schemas.microsoft.com/office/drawing/2014/main" id="{776D2388-70E1-4105-9AA8-3ADC66A8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57" y="3653451"/>
            <a:ext cx="368391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4" y="3527956"/>
            <a:ext cx="4153916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Image result for exoskeleton coral">
            <a:extLst>
              <a:ext uri="{FF2B5EF4-FFF2-40B4-BE49-F238E27FC236}">
                <a16:creationId xmlns:a16="http://schemas.microsoft.com/office/drawing/2014/main" id="{BBB6E7FE-792E-4677-B4C1-54410D6E9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751" y="3868184"/>
            <a:ext cx="3909060" cy="21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90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rgbClr val="1C2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D49A528-8570-44D6-B789-53A121D69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909" y="5943600"/>
            <a:ext cx="7543800" cy="543513"/>
          </a:xfrm>
        </p:spPr>
        <p:txBody>
          <a:bodyPr>
            <a:normAutofit/>
          </a:bodyPr>
          <a:lstStyle/>
          <a:p>
            <a:endParaRPr lang="en-CA" sz="1300">
              <a:solidFill>
                <a:srgbClr val="FFFFFF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4831CE8-CE7C-49DF-BA32-7884E868A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rgbClr val="69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FE6515-4623-4872-9BD4-1B9D3CB6B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phylum cnidaria">
            <a:extLst>
              <a:ext uri="{FF2B5EF4-FFF2-40B4-BE49-F238E27FC236}">
                <a16:creationId xmlns:a16="http://schemas.microsoft.com/office/drawing/2014/main" id="{DFD3A095-643C-4786-9766-4B530D059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 b="3023"/>
          <a:stretch/>
        </p:blipFill>
        <p:spPr bwMode="auto">
          <a:xfrm>
            <a:off x="-247135" y="227715"/>
            <a:ext cx="9650627" cy="62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11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CBE9-34ED-4D3F-9225-FBA833C0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8AC6-2A99-441F-87A1-2F06B8D2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57200">
              <a:buFont typeface="+mj-lt"/>
              <a:buAutoNum type="arabicPeriod"/>
            </a:pPr>
            <a:r>
              <a:rPr lang="en-CA" dirty="0"/>
              <a:t>What is ocean acidification? </a:t>
            </a:r>
          </a:p>
          <a:p>
            <a:pPr marL="548640" indent="-457200">
              <a:buFont typeface="+mj-lt"/>
              <a:buAutoNum type="arabicPeriod"/>
            </a:pPr>
            <a:r>
              <a:rPr lang="en-CA" dirty="0"/>
              <a:t>What human activities cause ocean acidification?</a:t>
            </a:r>
          </a:p>
          <a:p>
            <a:pPr marL="548640" indent="-457200">
              <a:buFont typeface="+mj-lt"/>
              <a:buAutoNum type="arabicPeriod"/>
            </a:pPr>
            <a:r>
              <a:rPr lang="en-CA" dirty="0"/>
              <a:t>How are corals (and other species) affected?</a:t>
            </a:r>
          </a:p>
          <a:p>
            <a:pPr marL="548640" indent="-457200">
              <a:buFont typeface="+mj-lt"/>
              <a:buAutoNum type="arabicPeriod"/>
            </a:pPr>
            <a:r>
              <a:rPr lang="en-CA" dirty="0"/>
              <a:t>How can humans address the issue of ocean acidification?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Video</a:t>
            </a:r>
            <a:r>
              <a:rPr lang="en-CA" dirty="0"/>
              <a:t> on ocean acidification (</a:t>
            </a:r>
            <a:r>
              <a:rPr lang="en-CA" dirty="0">
                <a:hlinkClick r:id="rId3"/>
              </a:rPr>
              <a:t>alternate video</a:t>
            </a:r>
            <a:r>
              <a:rPr lang="en-CA" dirty="0"/>
              <a:t>)</a:t>
            </a:r>
          </a:p>
          <a:p>
            <a:r>
              <a:rPr lang="en-CA" dirty="0">
                <a:hlinkClick r:id="rId4"/>
              </a:rPr>
              <a:t>Video</a:t>
            </a:r>
            <a:r>
              <a:rPr lang="en-CA" dirty="0"/>
              <a:t> on making cement</a:t>
            </a:r>
          </a:p>
          <a:p>
            <a:r>
              <a:rPr lang="en-CA" dirty="0" err="1"/>
              <a:t>NasDaily</a:t>
            </a:r>
            <a:r>
              <a:rPr lang="en-CA" dirty="0"/>
              <a:t> </a:t>
            </a:r>
            <a:r>
              <a:rPr lang="en-CA" dirty="0">
                <a:hlinkClick r:id="rId5"/>
              </a:rPr>
              <a:t>Video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8758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34461041-8413-4023-ABA7-9E499B0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BB5BB-3752-4B7D-C8DB-0F61F802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tx1">
                    <a:lumMod val="85000"/>
                    <a:lumOff val="15000"/>
                  </a:schemeClr>
                </a:solidFill>
              </a:rPr>
              <a:t>Major Cnidarian Taxa</a:t>
            </a:r>
          </a:p>
        </p:txBody>
      </p:sp>
      <p:pic>
        <p:nvPicPr>
          <p:cNvPr id="3074" name="Picture 2" descr="Cladogram showing evolutionary relationships between Hydractinia and... |  Download Scientific Diagram">
            <a:extLst>
              <a:ext uri="{FF2B5EF4-FFF2-40B4-BE49-F238E27FC236}">
                <a16:creationId xmlns:a16="http://schemas.microsoft.com/office/drawing/2014/main" id="{992CB449-CE81-56EF-E7E5-F681BB4C6B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094"/>
          <a:stretch/>
        </p:blipFill>
        <p:spPr bwMode="auto">
          <a:xfrm>
            <a:off x="476592" y="640079"/>
            <a:ext cx="7416776" cy="371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F05BCF04-4702-43D0-BE8F-DBF6C2F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D841E764-4629-49E0-994A-6F92FEFB9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5635077-9890-4CC8-9792-28743EBFE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9204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0A9FF9F-C864-49F9-A337-8AC497679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85698-E977-4A73-B2E4-A532C22D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91" y="634946"/>
            <a:ext cx="3011315" cy="1450757"/>
          </a:xfrm>
        </p:spPr>
        <p:txBody>
          <a:bodyPr>
            <a:normAutofit/>
          </a:bodyPr>
          <a:lstStyle/>
          <a:p>
            <a:r>
              <a:rPr lang="en-CA" dirty="0"/>
              <a:t>Hydra (</a:t>
            </a:r>
            <a:r>
              <a:rPr lang="en-CA" dirty="0" err="1"/>
              <a:t>Hydrozoa</a:t>
            </a:r>
            <a:r>
              <a:rPr lang="en-CA" dirty="0"/>
              <a:t>)</a:t>
            </a:r>
          </a:p>
        </p:txBody>
      </p:sp>
      <p:pic>
        <p:nvPicPr>
          <p:cNvPr id="3076" name="Picture 4" descr="Image result for hydra cnidaria">
            <a:extLst>
              <a:ext uri="{FF2B5EF4-FFF2-40B4-BE49-F238E27FC236}">
                <a16:creationId xmlns:a16="http://schemas.microsoft.com/office/drawing/2014/main" id="{4BA1DE96-4644-4202-AEC7-DC58268FE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1" r="9267" b="3"/>
          <a:stretch/>
        </p:blipFill>
        <p:spPr bwMode="auto">
          <a:xfrm>
            <a:off x="471714" y="623178"/>
            <a:ext cx="2753291" cy="29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2CAE88B-C6C1-4506-BB74-9EAA60B60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397" y="623178"/>
            <a:ext cx="1835361" cy="1728621"/>
          </a:xfrm>
          <a:prstGeom prst="rect">
            <a:avLst/>
          </a:prstGeom>
          <a:solidFill>
            <a:srgbClr val="4B8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568955E-03CF-41E8-B91B-460B955A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64253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E69B323-ED2A-47A7-A201-7B64CFF4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3709572"/>
            <a:ext cx="2744945" cy="19734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ortuguese Man-O-War (Physalia physalis).jpg">
            <a:extLst>
              <a:ext uri="{FF2B5EF4-FFF2-40B4-BE49-F238E27FC236}">
                <a16:creationId xmlns:a16="http://schemas.microsoft.com/office/drawing/2014/main" id="{3EE563B4-55C2-46AB-9557-7ECC34AAC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7" b="1"/>
          <a:stretch/>
        </p:blipFill>
        <p:spPr bwMode="auto">
          <a:xfrm>
            <a:off x="3349397" y="2512667"/>
            <a:ext cx="1835361" cy="31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AD21-B54D-4195-AB5F-7B02CEBF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1" y="2198914"/>
            <a:ext cx="3011315" cy="3670180"/>
          </a:xfrm>
        </p:spPr>
        <p:txBody>
          <a:bodyPr>
            <a:normAutofit/>
          </a:bodyPr>
          <a:lstStyle/>
          <a:p>
            <a:r>
              <a:rPr lang="en-CA" sz="2800" dirty="0"/>
              <a:t>Polyp stage only</a:t>
            </a:r>
          </a:p>
          <a:p>
            <a:r>
              <a:rPr lang="en-CA" sz="2800" dirty="0"/>
              <a:t>Freshwater (live in lakes, ponds)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FC70A16-2540-4ABD-AB4C-52A8442AD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4B8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4AA05DD-D983-412B-A03E-67A098BC4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65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4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2497AD7-494E-467E-8084-3B7B78A92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85698-E977-4A73-B2E4-A532C22D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91" y="634946"/>
            <a:ext cx="3795384" cy="1450757"/>
          </a:xfrm>
        </p:spPr>
        <p:txBody>
          <a:bodyPr>
            <a:normAutofit/>
          </a:bodyPr>
          <a:lstStyle/>
          <a:p>
            <a:r>
              <a:rPr lang="en-CA" dirty="0"/>
              <a:t>Jellyfish (</a:t>
            </a:r>
            <a:r>
              <a:rPr lang="en-CA" dirty="0" err="1"/>
              <a:t>Scyphozoa</a:t>
            </a:r>
            <a:r>
              <a:rPr lang="en-CA" dirty="0"/>
              <a:t>)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83CCEFB-C9A4-47E8-8467-3574B0C2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2308" y="2086188"/>
            <a:ext cx="375816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AD21-B54D-4195-AB5F-7B02CEBF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91" y="2198914"/>
            <a:ext cx="3795384" cy="3670180"/>
          </a:xfrm>
        </p:spPr>
        <p:txBody>
          <a:bodyPr>
            <a:normAutofit/>
          </a:bodyPr>
          <a:lstStyle/>
          <a:p>
            <a:r>
              <a:rPr lang="en-CA" sz="2800" dirty="0"/>
              <a:t>Polyp and medusa stages</a:t>
            </a:r>
          </a:p>
          <a:p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GFP fluorescent protein </a:t>
            </a:r>
            <a:r>
              <a:rPr lang="en-CA" sz="2800" dirty="0"/>
              <a:t>derived from jellyfish </a:t>
            </a:r>
            <a:r>
              <a:rPr lang="en-CA" sz="2800" dirty="0">
                <a:sym typeface="Wingdings" panose="05000000000000000000" pitchFamily="2" charset="2"/>
              </a:rPr>
              <a:t> used to make living things glow in the dark!</a:t>
            </a:r>
            <a:endParaRPr lang="en-CA" sz="2800" dirty="0"/>
          </a:p>
          <a:p>
            <a:endParaRPr lang="en-CA" dirty="0"/>
          </a:p>
          <a:p>
            <a:pPr lvl="1"/>
            <a:endParaRPr lang="en-CA" dirty="0"/>
          </a:p>
        </p:txBody>
      </p:sp>
      <p:pic>
        <p:nvPicPr>
          <p:cNvPr id="4102" name="Picture 6" descr="Image result for fried egg jellyfish">
            <a:extLst>
              <a:ext uri="{FF2B5EF4-FFF2-40B4-BE49-F238E27FC236}">
                <a16:creationId xmlns:a16="http://schemas.microsoft.com/office/drawing/2014/main" id="{9BE6BFD3-2C62-42BF-89B3-95903B4F1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7" r="22763" b="-2"/>
          <a:stretch/>
        </p:blipFill>
        <p:spPr bwMode="auto">
          <a:xfrm>
            <a:off x="4733526" y="-2"/>
            <a:ext cx="2188092" cy="3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jellyfish colourful">
            <a:extLst>
              <a:ext uri="{FF2B5EF4-FFF2-40B4-BE49-F238E27FC236}">
                <a16:creationId xmlns:a16="http://schemas.microsoft.com/office/drawing/2014/main" id="{6DAF92DF-BB94-49CF-BE16-9B908ECA1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5" r="33391" b="-3"/>
          <a:stretch/>
        </p:blipFill>
        <p:spPr bwMode="auto">
          <a:xfrm>
            <a:off x="6990198" y="-2655"/>
            <a:ext cx="2188092" cy="3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jellyfish">
            <a:extLst>
              <a:ext uri="{FF2B5EF4-FFF2-40B4-BE49-F238E27FC236}">
                <a16:creationId xmlns:a16="http://schemas.microsoft.com/office/drawing/2014/main" id="{EBFF07FF-249D-4916-889C-14BA05E49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1169" b="2"/>
          <a:stretch/>
        </p:blipFill>
        <p:spPr bwMode="auto">
          <a:xfrm>
            <a:off x="4733526" y="3494316"/>
            <a:ext cx="4444764" cy="28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024C883F-6B89-4D7D-9480-194830F51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EB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F991878-837F-43CA-8210-C4874587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D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23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fp labelling">
            <a:extLst>
              <a:ext uri="{FF2B5EF4-FFF2-40B4-BE49-F238E27FC236}">
                <a16:creationId xmlns:a16="http://schemas.microsoft.com/office/drawing/2014/main" id="{B741E3F9-55AB-4A02-9651-C6DF768ED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4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33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gfp labelling mitosis">
            <a:extLst>
              <a:ext uri="{FF2B5EF4-FFF2-40B4-BE49-F238E27FC236}">
                <a16:creationId xmlns:a16="http://schemas.microsoft.com/office/drawing/2014/main" id="{2EBDB986-1A9D-47C2-BEFA-7C44C5171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r="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2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8" name="Rectangle 36877">
            <a:extLst>
              <a:ext uri="{FF2B5EF4-FFF2-40B4-BE49-F238E27FC236}">
                <a16:creationId xmlns:a16="http://schemas.microsoft.com/office/drawing/2014/main" id="{E36F1772-5B88-4687-974A-52C4564F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85698-E977-4A73-B2E4-A532C22D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CA"/>
              <a:t>Sea Anemones (Anthozoa)</a:t>
            </a:r>
          </a:p>
        </p:txBody>
      </p:sp>
      <p:pic>
        <p:nvPicPr>
          <p:cNvPr id="36866" name="Picture 2" descr="Image result for acrorhagi label">
            <a:extLst>
              <a:ext uri="{FF2B5EF4-FFF2-40B4-BE49-F238E27FC236}">
                <a16:creationId xmlns:a16="http://schemas.microsoft.com/office/drawing/2014/main" id="{9742BB0D-B2B9-4F60-87D9-3FCF130AD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14263" b="1"/>
          <a:stretch/>
        </p:blipFill>
        <p:spPr bwMode="auto">
          <a:xfrm>
            <a:off x="475499" y="741713"/>
            <a:ext cx="3015223" cy="21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880" name="Straight Connector 36879">
            <a:extLst>
              <a:ext uri="{FF2B5EF4-FFF2-40B4-BE49-F238E27FC236}">
                <a16:creationId xmlns:a16="http://schemas.microsoft.com/office/drawing/2014/main" id="{FC2C99CD-8BCA-45F5-BA47-7A6D80CA8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8" name="Picture 4" descr="Image result for anemone retracted">
            <a:extLst>
              <a:ext uri="{FF2B5EF4-FFF2-40B4-BE49-F238E27FC236}">
                <a16:creationId xmlns:a16="http://schemas.microsoft.com/office/drawing/2014/main" id="{9B9E5C61-563B-4185-B4E6-A52347A70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17522" b="4"/>
          <a:stretch/>
        </p:blipFill>
        <p:spPr bwMode="auto">
          <a:xfrm>
            <a:off x="882919" y="3218101"/>
            <a:ext cx="2200382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AD21-B54D-4195-AB5F-7B02CEBF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r>
              <a:rPr lang="en-CA" sz="2800" dirty="0"/>
              <a:t>Polyp stage only</a:t>
            </a:r>
          </a:p>
          <a:p>
            <a:r>
              <a:rPr lang="en-CA" sz="2800" dirty="0"/>
              <a:t>Can retract tentacles into body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6882" name="Rectangle 36881">
            <a:extLst>
              <a:ext uri="{FF2B5EF4-FFF2-40B4-BE49-F238E27FC236}">
                <a16:creationId xmlns:a16="http://schemas.microsoft.com/office/drawing/2014/main" id="{C7E8667B-49C4-4E47-AB3E-78AC18E9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6A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84" name="Rectangle 36883">
            <a:extLst>
              <a:ext uri="{FF2B5EF4-FFF2-40B4-BE49-F238E27FC236}">
                <a16:creationId xmlns:a16="http://schemas.microsoft.com/office/drawing/2014/main" id="{8A1780B1-1435-4EBC-947B-9609953F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597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14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E6D0A0E-AC19-415C-B3AE-96786F30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85698-E977-4A73-B2E4-A532C22D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CA" dirty="0"/>
              <a:t>Sea Anemones (Anthozoa)</a:t>
            </a:r>
          </a:p>
        </p:txBody>
      </p:sp>
      <p:pic>
        <p:nvPicPr>
          <p:cNvPr id="35842" name="Picture 2" descr="Image result for acrorhagi">
            <a:extLst>
              <a:ext uri="{FF2B5EF4-FFF2-40B4-BE49-F238E27FC236}">
                <a16:creationId xmlns:a16="http://schemas.microsoft.com/office/drawing/2014/main" id="{C519EECF-765C-48D5-9AEA-E7272CA78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r="14015" b="1"/>
          <a:stretch/>
        </p:blipFill>
        <p:spPr bwMode="auto">
          <a:xfrm>
            <a:off x="475499" y="581098"/>
            <a:ext cx="3015223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4B6B151-91C6-4075-8FB3-43E838C2A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4" name="Picture 4" descr="Image result for acrorhagi label">
            <a:extLst>
              <a:ext uri="{FF2B5EF4-FFF2-40B4-BE49-F238E27FC236}">
                <a16:creationId xmlns:a16="http://schemas.microsoft.com/office/drawing/2014/main" id="{EB95FD49-8034-4FF7-9C8B-D0EA2616D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7" r="8" b="11361"/>
          <a:stretch/>
        </p:blipFill>
        <p:spPr bwMode="auto">
          <a:xfrm>
            <a:off x="475499" y="3218101"/>
            <a:ext cx="3015222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AD21-B54D-4195-AB5F-7B02CEBF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805646"/>
          </a:xfrm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CA" sz="3200" dirty="0"/>
              <a:t>Adaptations:</a:t>
            </a:r>
          </a:p>
          <a:p>
            <a:pPr lvl="1"/>
            <a:r>
              <a:rPr lang="en-CA" sz="2800" dirty="0"/>
              <a:t>Sessile, but basal plate can ‘walk’ slowly on ocean floor. Or, can detach, float with current, attach elsewhere.</a:t>
            </a:r>
          </a:p>
          <a:p>
            <a:pPr lvl="1"/>
            <a:r>
              <a:rPr lang="en-CA" sz="2800" dirty="0"/>
              <a:t>Can fight off nearby anemones using </a:t>
            </a:r>
            <a:r>
              <a:rPr lang="en-CA" sz="2800" b="1" dirty="0">
                <a:solidFill>
                  <a:schemeClr val="accent4">
                    <a:lumMod val="75000"/>
                  </a:schemeClr>
                </a:solidFill>
              </a:rPr>
              <a:t>acrorhagi</a:t>
            </a:r>
            <a:r>
              <a:rPr lang="en-CA" sz="2800" dirty="0"/>
              <a:t>: bulbs that are densely packed with cnidocytes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9743FD2-096E-4E3C-B8A6-CC50548F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70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0A17A06-682A-4722-93B3-03636927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35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2A973B-2503-488E-9EAA-EB1471696E21}"/>
              </a:ext>
            </a:extLst>
          </p:cNvPr>
          <p:cNvSpPr txBox="1">
            <a:spLocks/>
          </p:cNvSpPr>
          <p:nvPr/>
        </p:nvSpPr>
        <p:spPr>
          <a:xfrm>
            <a:off x="4007698" y="5929831"/>
            <a:ext cx="5022395" cy="808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0" tIns="45720" rIns="0" bIns="45720" rtlCol="0">
            <a:normAutofit/>
          </a:bodyPr>
          <a:lstStyle>
            <a:lvl1pPr marL="43434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None/>
            </a:pPr>
            <a:r>
              <a:rPr lang="en-CA" dirty="0"/>
              <a:t>What are the benefits of sea anemones fighting each other? Drawbacks?</a:t>
            </a:r>
          </a:p>
        </p:txBody>
      </p:sp>
    </p:spTree>
    <p:extLst>
      <p:ext uri="{BB962C8B-B14F-4D97-AF65-F5344CB8AC3E}">
        <p14:creationId xmlns:p14="http://schemas.microsoft.com/office/powerpoint/2010/main" val="10544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oral reef">
            <a:extLst>
              <a:ext uri="{FF2B5EF4-FFF2-40B4-BE49-F238E27FC236}">
                <a16:creationId xmlns:a16="http://schemas.microsoft.com/office/drawing/2014/main" id="{F3FA987B-F74D-48C0-B69F-76320A213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r="237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E0153F-9015-419B-A6CF-89D70D5A9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E85698-E977-4A73-B2E4-A532C22D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Coral (Anthozoa)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AD21-B54D-4195-AB5F-7B02CEBF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tx1"/>
                </a:solidFill>
              </a:rPr>
              <a:t>Polyp stage only</a:t>
            </a:r>
          </a:p>
          <a:p>
            <a:r>
              <a:rPr lang="en-CA" sz="2800" dirty="0">
                <a:solidFill>
                  <a:schemeClr val="tx1"/>
                </a:solidFill>
              </a:rPr>
              <a:t>Coral colonies made of many polyps</a:t>
            </a:r>
          </a:p>
          <a:p>
            <a:r>
              <a:rPr lang="en-CA" sz="2800" dirty="0">
                <a:solidFill>
                  <a:schemeClr val="tx1"/>
                </a:solidFill>
              </a:rPr>
              <a:t>Endo and exoskeletons made of CaCO</a:t>
            </a:r>
            <a:r>
              <a:rPr lang="en-CA" sz="2800" baseline="-25000" dirty="0">
                <a:solidFill>
                  <a:schemeClr val="tx1"/>
                </a:solidFill>
              </a:rPr>
              <a:t>3</a:t>
            </a:r>
            <a:r>
              <a:rPr lang="en-CA" sz="2800" dirty="0">
                <a:solidFill>
                  <a:schemeClr val="tx1"/>
                </a:solidFill>
              </a:rPr>
              <a:t> (calcium carbonate)</a:t>
            </a:r>
          </a:p>
          <a:p>
            <a:r>
              <a:rPr lang="en-CA" sz="2800" dirty="0">
                <a:solidFill>
                  <a:schemeClr val="tx1"/>
                </a:solidFill>
              </a:rPr>
              <a:t>Build coral reefs (depended upon by many species)</a:t>
            </a:r>
          </a:p>
          <a:p>
            <a:r>
              <a:rPr lang="en-CA" sz="2800" dirty="0">
                <a:solidFill>
                  <a:schemeClr val="tx1"/>
                </a:solidFill>
              </a:rPr>
              <a:t>Affected by ocean acidification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C0D743-B1D4-4E51-9DA7-C7D5DFB38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228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C79E85A-4471-4765-8CC6-CC72735E6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53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253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D67B7B4-ABB0-49C7-860C-50D0B887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9655E30-B203-42D2-8200-B57B8FB0C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rgbClr val="6B372A"/>
          </a:solidFill>
          <a:ln>
            <a:solidFill>
              <a:srgbClr val="6B3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85698-E977-4A73-B2E4-A532C22D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Coral (Anthozoa)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AD21-B54D-4195-AB5F-7B02CEBF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4621695"/>
          </a:xfrm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CA" dirty="0">
                <a:solidFill>
                  <a:srgbClr val="FFFFFF"/>
                </a:solidFill>
              </a:rPr>
              <a:t>Symbiosis with photosynthetic algae</a:t>
            </a:r>
          </a:p>
          <a:p>
            <a:pPr lvl="1"/>
            <a:r>
              <a:rPr lang="en-CA" sz="2400" dirty="0">
                <a:solidFill>
                  <a:srgbClr val="FFFFFF"/>
                </a:solidFill>
              </a:rPr>
              <a:t>Algae gets protection, nutrients</a:t>
            </a:r>
          </a:p>
          <a:p>
            <a:pPr lvl="1"/>
            <a:r>
              <a:rPr lang="en-CA" sz="2400" dirty="0">
                <a:solidFill>
                  <a:srgbClr val="FFFFFF"/>
                </a:solidFill>
              </a:rPr>
              <a:t>Coral gets oxygen, nutrients</a:t>
            </a:r>
          </a:p>
          <a:p>
            <a:pPr lvl="1"/>
            <a:r>
              <a:rPr lang="en-CA" sz="2400" dirty="0">
                <a:solidFill>
                  <a:srgbClr val="FFFFFF"/>
                </a:solidFill>
              </a:rPr>
              <a:t>Coral colour comes from symbiotic relationship: if algae die, ‘bleaching’ occurs</a:t>
            </a:r>
          </a:p>
          <a:p>
            <a:pPr marL="91440" indent="0">
              <a:buNone/>
            </a:pPr>
            <a:endParaRPr lang="en-CA" sz="1200" dirty="0">
              <a:solidFill>
                <a:srgbClr val="FFFFFF"/>
              </a:solidFill>
            </a:endParaRPr>
          </a:p>
          <a:p>
            <a:pPr marL="91440" indent="0">
              <a:buNone/>
            </a:pPr>
            <a:r>
              <a:rPr lang="en-CA" sz="1600" dirty="0">
                <a:solidFill>
                  <a:srgbClr val="FFFFFF"/>
                </a:solidFill>
              </a:rPr>
              <a:t>Further reading (stop at “First author…”): </a:t>
            </a:r>
            <a:r>
              <a:rPr lang="en-CA" sz="1600" dirty="0">
                <a:solidFill>
                  <a:srgbClr val="FFFFFF"/>
                </a:solidFill>
                <a:hlinkClick r:id="rId2"/>
              </a:rPr>
              <a:t>https://www.princeton.edu/news/2016/11/02/when-corals-met-algae-symbiotic-relationship-crucial-reef-survival-dates-triassic</a:t>
            </a:r>
            <a:endParaRPr lang="en-CA" sz="1600" dirty="0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3627338-DFDF-49A3-BA42-EBF0B4ED1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rgbClr val="C18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Image result for algae symbiosis coral">
            <a:extLst>
              <a:ext uri="{FF2B5EF4-FFF2-40B4-BE49-F238E27FC236}">
                <a16:creationId xmlns:a16="http://schemas.microsoft.com/office/drawing/2014/main" id="{6E9360E1-A762-43BC-8200-A95A6CF64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r="3694" b="-2"/>
          <a:stretch/>
        </p:blipFill>
        <p:spPr bwMode="auto">
          <a:xfrm>
            <a:off x="5708926" y="10"/>
            <a:ext cx="3433918" cy="33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CE38606-29D6-4D73-9B80-6A633D29D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rgbClr val="C18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mparison of coral">
            <a:extLst>
              <a:ext uri="{FF2B5EF4-FFF2-40B4-BE49-F238E27FC236}">
                <a16:creationId xmlns:a16="http://schemas.microsoft.com/office/drawing/2014/main" id="{4FE5102C-6B09-42F9-8404-47643249A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323" r="6486" b="-324"/>
          <a:stretch/>
        </p:blipFill>
        <p:spPr bwMode="auto">
          <a:xfrm>
            <a:off x="5708926" y="3461004"/>
            <a:ext cx="3435074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46C-66B7-4FED-ACAB-BD0DD361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Cnidarians: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5A40-873B-45C3-A2BF-424661CB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149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CA" sz="2800" dirty="0"/>
              <a:t>Includes sea anemones, coral, jellyfish, hydras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sz="2800" dirty="0"/>
              <a:t>Over 10,000 species, mostly marine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sz="2800" dirty="0"/>
              <a:t>Carnivores with specialized stinging cells called cnidocytes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sz="2800" dirty="0"/>
              <a:t>First appearance of true tissues and germ layers; have a central gastrovascular cavity (GVC or ‘gut’)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sz="2800" dirty="0"/>
              <a:t>Two body forms: polyp and medusa</a:t>
            </a:r>
          </a:p>
        </p:txBody>
      </p:sp>
    </p:spTree>
    <p:extLst>
      <p:ext uri="{BB962C8B-B14F-4D97-AF65-F5344CB8AC3E}">
        <p14:creationId xmlns:p14="http://schemas.microsoft.com/office/powerpoint/2010/main" val="32653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0FB7-409E-422C-A47D-FA007F96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3FC7-B18B-4B74-989C-771DDDAE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lvl="0"/>
            <a:r>
              <a:rPr lang="en-CA" dirty="0"/>
              <a:t>Cnidaria</a:t>
            </a:r>
          </a:p>
          <a:p>
            <a:pPr lvl="0"/>
            <a:r>
              <a:rPr lang="en-CA" dirty="0"/>
              <a:t>Coral, Sea anemone, Jellyfish, Hydra</a:t>
            </a:r>
          </a:p>
          <a:p>
            <a:pPr lvl="0"/>
            <a:r>
              <a:rPr lang="en-CA" dirty="0"/>
              <a:t>Radial symmetry</a:t>
            </a:r>
          </a:p>
          <a:p>
            <a:pPr lvl="0"/>
            <a:r>
              <a:rPr lang="en-CA" dirty="0"/>
              <a:t>Germ layer</a:t>
            </a:r>
          </a:p>
          <a:p>
            <a:r>
              <a:rPr lang="en-CA" dirty="0"/>
              <a:t>Endoderm, (Mesoderm), Ectoderm</a:t>
            </a:r>
          </a:p>
          <a:p>
            <a:pPr lvl="0"/>
            <a:r>
              <a:rPr lang="en-CA" dirty="0"/>
              <a:t>Polyp</a:t>
            </a:r>
          </a:p>
          <a:p>
            <a:pPr lvl="0"/>
            <a:r>
              <a:rPr lang="en-CA" dirty="0"/>
              <a:t>Medusa</a:t>
            </a:r>
          </a:p>
          <a:p>
            <a:pPr lvl="0"/>
            <a:r>
              <a:rPr lang="en-CA" dirty="0"/>
              <a:t>(Sessile)</a:t>
            </a:r>
          </a:p>
          <a:p>
            <a:pPr lvl="0"/>
            <a:r>
              <a:rPr lang="en-CA" dirty="0"/>
              <a:t>Epidermis</a:t>
            </a:r>
          </a:p>
          <a:p>
            <a:pPr lvl="0"/>
            <a:r>
              <a:rPr lang="en-CA" dirty="0"/>
              <a:t>Mesoglea</a:t>
            </a:r>
          </a:p>
          <a:p>
            <a:pPr lvl="0"/>
            <a:r>
              <a:rPr lang="en-CA" dirty="0"/>
              <a:t>Gastrovascular cavity (GVC)</a:t>
            </a:r>
          </a:p>
          <a:p>
            <a:pPr lvl="0"/>
            <a:r>
              <a:rPr lang="en-CA" dirty="0"/>
              <a:t>Tentacle</a:t>
            </a:r>
          </a:p>
          <a:p>
            <a:pPr lvl="0"/>
            <a:r>
              <a:rPr lang="en-CA" dirty="0"/>
              <a:t>Basal plate</a:t>
            </a:r>
          </a:p>
          <a:p>
            <a:pPr lvl="0"/>
            <a:r>
              <a:rPr lang="en-CA" dirty="0"/>
              <a:t>Cnidocyte</a:t>
            </a:r>
          </a:p>
          <a:p>
            <a:pPr lvl="0"/>
            <a:r>
              <a:rPr lang="en-CA" dirty="0" err="1"/>
              <a:t>Rhopalium</a:t>
            </a:r>
            <a:r>
              <a:rPr lang="en-CA" dirty="0"/>
              <a:t>, Eye-spot, Statocyst</a:t>
            </a:r>
          </a:p>
          <a:p>
            <a:pPr lvl="0"/>
            <a:r>
              <a:rPr lang="en-CA" dirty="0"/>
              <a:t>Nerve net</a:t>
            </a:r>
          </a:p>
          <a:p>
            <a:pPr lvl="0"/>
            <a:r>
              <a:rPr lang="en-CA" dirty="0"/>
              <a:t>Endoskeleton, Exoskeleton, Hydrostatic skeleton</a:t>
            </a:r>
          </a:p>
          <a:p>
            <a:pPr lvl="0"/>
            <a:r>
              <a:rPr lang="en-CA" dirty="0"/>
              <a:t>Ocean acidification</a:t>
            </a:r>
          </a:p>
          <a:p>
            <a:pPr lvl="0"/>
            <a:r>
              <a:rPr lang="en-CA" dirty="0"/>
              <a:t>Epitheliomuscular cells</a:t>
            </a:r>
          </a:p>
          <a:p>
            <a:pPr lvl="0"/>
            <a:r>
              <a:rPr lang="en-CA" dirty="0"/>
              <a:t>Acrorhagi</a:t>
            </a:r>
          </a:p>
          <a:p>
            <a:pPr lvl="0"/>
            <a:r>
              <a:rPr lang="en-CA" dirty="0"/>
              <a:t>Symbiotic relationship</a:t>
            </a:r>
          </a:p>
          <a:p>
            <a:pPr lvl="0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7401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8C85-7CB7-A1B8-375A-8C5FDAAB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093BA-5FB9-A34A-36D1-235EF5705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indent="-457200">
              <a:buFont typeface="+mj-lt"/>
              <a:buAutoNum type="arabicPeriod"/>
            </a:pPr>
            <a:r>
              <a:rPr lang="en-CA" dirty="0"/>
              <a:t>Make a chart that shows the major features of each of the 4 groups of Cnidaria.</a:t>
            </a:r>
          </a:p>
        </p:txBody>
      </p:sp>
    </p:spTree>
    <p:extLst>
      <p:ext uri="{BB962C8B-B14F-4D97-AF65-F5344CB8AC3E}">
        <p14:creationId xmlns:p14="http://schemas.microsoft.com/office/powerpoint/2010/main" val="91110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46C-66B7-4FED-ACAB-BD0DD361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Cnidarians: key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5A40-873B-45C3-A2BF-424661CB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1498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/>
              <a:t>(Eukaryotic, Multicellular)</a:t>
            </a:r>
          </a:p>
          <a:p>
            <a:r>
              <a:rPr lang="en-CA" sz="2800" dirty="0"/>
              <a:t>Radial symmetry</a:t>
            </a:r>
          </a:p>
          <a:p>
            <a:r>
              <a:rPr lang="en-CA" sz="2800" dirty="0"/>
              <a:t>Two germ layers: endoderm and ectoderm</a:t>
            </a:r>
          </a:p>
          <a:p>
            <a:r>
              <a:rPr lang="en-CA" sz="2800" dirty="0"/>
              <a:t>Two alternating forms: polyp &amp; medusa</a:t>
            </a:r>
          </a:p>
          <a:p>
            <a:r>
              <a:rPr lang="en-CA" sz="2800" dirty="0"/>
              <a:t>Feeding: incomplete gut, cnidocytes</a:t>
            </a:r>
          </a:p>
          <a:p>
            <a:r>
              <a:rPr lang="en-CA" sz="2800" dirty="0"/>
              <a:t>Nervous system: nerve net and </a:t>
            </a:r>
            <a:r>
              <a:rPr lang="en-CA" sz="2800" dirty="0" err="1"/>
              <a:t>rhopalia</a:t>
            </a:r>
            <a:endParaRPr lang="en-CA" sz="2800" dirty="0"/>
          </a:p>
          <a:p>
            <a:r>
              <a:rPr lang="en-CA" sz="2800" dirty="0"/>
              <a:t>Skeleton:</a:t>
            </a:r>
          </a:p>
          <a:p>
            <a:pPr lvl="1"/>
            <a:r>
              <a:rPr lang="en-CA" sz="2400" dirty="0"/>
              <a:t>Hydrostatic skeleton</a:t>
            </a:r>
          </a:p>
          <a:p>
            <a:pPr lvl="1"/>
            <a:r>
              <a:rPr lang="en-CA" sz="2400" dirty="0"/>
              <a:t>Exo- and endoskeletons</a:t>
            </a:r>
          </a:p>
          <a:p>
            <a:r>
              <a:rPr lang="en-CA" sz="2800" dirty="0"/>
              <a:t>Epitheliomuscular cells</a:t>
            </a:r>
          </a:p>
        </p:txBody>
      </p:sp>
    </p:spTree>
    <p:extLst>
      <p:ext uri="{BB962C8B-B14F-4D97-AF65-F5344CB8AC3E}">
        <p14:creationId xmlns:p14="http://schemas.microsoft.com/office/powerpoint/2010/main" val="410278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1DF8ADF6-ED12-437A-B2E6-899171324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1F9F851-8444-448D-8731-E4B48C327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01B8763-7870-4868-B9C5-1A0C26DE1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2755092-2A02-4B19-ABF7-2F2AB9C2C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56419-4D19-49F6-AE03-A68F1B53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Cnidarians have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radial symmetry</a:t>
            </a:r>
          </a:p>
        </p:txBody>
      </p:sp>
      <p:pic>
        <p:nvPicPr>
          <p:cNvPr id="3" name="Picture 6" descr="Image result for radial symmetry cnidaria">
            <a:extLst>
              <a:ext uri="{FF2B5EF4-FFF2-40B4-BE49-F238E27FC236}">
                <a16:creationId xmlns:a16="http://schemas.microsoft.com/office/drawing/2014/main" id="{DB72FB79-9695-46D1-A2F1-43DB7061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93" y="1434736"/>
            <a:ext cx="1863666" cy="201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DBD06EA-6295-41AD-B616-9DA974C19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650" y="886968"/>
            <a:ext cx="48006" cy="3108960"/>
          </a:xfrm>
          <a:prstGeom prst="rect">
            <a:avLst/>
          </a:prstGeom>
          <a:solidFill>
            <a:srgbClr val="82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radial symmetry cnidaria">
            <a:extLst>
              <a:ext uri="{FF2B5EF4-FFF2-40B4-BE49-F238E27FC236}">
                <a16:creationId xmlns:a16="http://schemas.microsoft.com/office/drawing/2014/main" id="{7DB0A85C-66AB-4560-9232-7AFF8BD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7048" y="1137863"/>
            <a:ext cx="1857608" cy="2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440AE10-1CFB-40D2-B6FE-1EE33302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9047" y="886968"/>
            <a:ext cx="48006" cy="3108960"/>
          </a:xfrm>
          <a:prstGeom prst="rect">
            <a:avLst/>
          </a:prstGeom>
          <a:solidFill>
            <a:srgbClr val="82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radial symmetry cnidaria">
            <a:extLst>
              <a:ext uri="{FF2B5EF4-FFF2-40B4-BE49-F238E27FC236}">
                <a16:creationId xmlns:a16="http://schemas.microsoft.com/office/drawing/2014/main" id="{B91A43A2-BFAE-4631-B1CE-950E2A865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8" t="19640" r="1892" b="8289"/>
          <a:stretch/>
        </p:blipFill>
        <p:spPr bwMode="auto">
          <a:xfrm>
            <a:off x="4671444" y="1506850"/>
            <a:ext cx="1883262" cy="18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F8DA95A-2087-4C28-9646-5467AF2FC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9098" y="886968"/>
            <a:ext cx="48006" cy="3108960"/>
          </a:xfrm>
          <a:prstGeom prst="rect">
            <a:avLst/>
          </a:prstGeom>
          <a:solidFill>
            <a:srgbClr val="82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Image result for radial symmetry cnidaria">
            <a:extLst>
              <a:ext uri="{FF2B5EF4-FFF2-40B4-BE49-F238E27FC236}">
                <a16:creationId xmlns:a16="http://schemas.microsoft.com/office/drawing/2014/main" id="{4B44E63F-2E54-46F8-B5ED-538CEBD6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495" y="1569182"/>
            <a:ext cx="1865809" cy="17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B5A16B8-D4DD-4B6E-8E67-8D81432CA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0AC2BE2F-F3D5-4884-841C-943EAF33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82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622056F-7F2B-4B8E-94D8-45FE14DCC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6A1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6" descr="Image result for symmetry types biology">
            <a:extLst>
              <a:ext uri="{FF2B5EF4-FFF2-40B4-BE49-F238E27FC236}">
                <a16:creationId xmlns:a16="http://schemas.microsoft.com/office/drawing/2014/main" id="{52B0041B-2B0C-4528-83D0-EFBF0529E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1" y="634162"/>
            <a:ext cx="8399092" cy="38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6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1DF8ADF6-ED12-437A-B2E6-899171324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1F9F851-8444-448D-8731-E4B48C327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01B8763-7870-4868-B9C5-1A0C26DE1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2755092-2A02-4B19-ABF7-2F2AB9C2C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56419-4D19-49F6-AE03-A68F1B53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Cnidarians have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radial symmetry</a:t>
            </a:r>
          </a:p>
        </p:txBody>
      </p:sp>
      <p:pic>
        <p:nvPicPr>
          <p:cNvPr id="3" name="Picture 6" descr="Image result for radial symmetry cnidaria">
            <a:extLst>
              <a:ext uri="{FF2B5EF4-FFF2-40B4-BE49-F238E27FC236}">
                <a16:creationId xmlns:a16="http://schemas.microsoft.com/office/drawing/2014/main" id="{DB72FB79-9695-46D1-A2F1-43DB7061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93" y="1434736"/>
            <a:ext cx="1863666" cy="201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DBD06EA-6295-41AD-B616-9DA974C19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650" y="886968"/>
            <a:ext cx="48006" cy="3108960"/>
          </a:xfrm>
          <a:prstGeom prst="rect">
            <a:avLst/>
          </a:prstGeom>
          <a:solidFill>
            <a:srgbClr val="82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radial symmetry cnidaria">
            <a:extLst>
              <a:ext uri="{FF2B5EF4-FFF2-40B4-BE49-F238E27FC236}">
                <a16:creationId xmlns:a16="http://schemas.microsoft.com/office/drawing/2014/main" id="{7DB0A85C-66AB-4560-9232-7AFF8BD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7048" y="1137863"/>
            <a:ext cx="1857608" cy="2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440AE10-1CFB-40D2-B6FE-1EE33302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9047" y="886968"/>
            <a:ext cx="48006" cy="3108960"/>
          </a:xfrm>
          <a:prstGeom prst="rect">
            <a:avLst/>
          </a:prstGeom>
          <a:solidFill>
            <a:srgbClr val="82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radial symmetry cnidaria">
            <a:extLst>
              <a:ext uri="{FF2B5EF4-FFF2-40B4-BE49-F238E27FC236}">
                <a16:creationId xmlns:a16="http://schemas.microsoft.com/office/drawing/2014/main" id="{B91A43A2-BFAE-4631-B1CE-950E2A865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8" t="19640" r="1892" b="8289"/>
          <a:stretch/>
        </p:blipFill>
        <p:spPr bwMode="auto">
          <a:xfrm>
            <a:off x="4671444" y="1506850"/>
            <a:ext cx="1883262" cy="18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F8DA95A-2087-4C28-9646-5467AF2FC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9098" y="886968"/>
            <a:ext cx="48006" cy="3108960"/>
          </a:xfrm>
          <a:prstGeom prst="rect">
            <a:avLst/>
          </a:prstGeom>
          <a:solidFill>
            <a:srgbClr val="82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Image result for radial symmetry cnidaria">
            <a:extLst>
              <a:ext uri="{FF2B5EF4-FFF2-40B4-BE49-F238E27FC236}">
                <a16:creationId xmlns:a16="http://schemas.microsoft.com/office/drawing/2014/main" id="{4B44E63F-2E54-46F8-B5ED-538CEBD6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495" y="1569182"/>
            <a:ext cx="1865809" cy="17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B5A16B8-D4DD-4B6E-8E67-8D81432CA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0AC2BE2F-F3D5-4884-841C-943EAF33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82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622056F-7F2B-4B8E-94D8-45FE14DCC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6A1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611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F03-6AEF-49A4-8809-8ECB8701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CA" dirty="0"/>
              <a:t>Germ Layers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6AEC88-9D27-4932-9F0A-B4E608B8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CA" sz="3200" b="1" dirty="0">
                <a:solidFill>
                  <a:schemeClr val="accent4">
                    <a:lumMod val="75000"/>
                  </a:schemeClr>
                </a:solidFill>
              </a:rPr>
              <a:t>Germ layer</a:t>
            </a:r>
            <a:r>
              <a:rPr lang="en-CA" sz="3200" dirty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pPr lvl="1"/>
            <a:r>
              <a:rPr lang="en-CA" sz="2800" dirty="0"/>
              <a:t>Group of cells that develop together in the embryo</a:t>
            </a:r>
          </a:p>
          <a:p>
            <a:pPr lvl="1"/>
            <a:r>
              <a:rPr lang="en-CA" sz="2800" dirty="0"/>
              <a:t>Each layer will develop into certain structures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1E6D25-AD7F-01B5-3550-02B690269C7B}"/>
              </a:ext>
            </a:extLst>
          </p:cNvPr>
          <p:cNvGrpSpPr/>
          <p:nvPr/>
        </p:nvGrpSpPr>
        <p:grpSpPr>
          <a:xfrm>
            <a:off x="1020993" y="3857414"/>
            <a:ext cx="2727615" cy="2477810"/>
            <a:chOff x="5894745" y="863318"/>
            <a:chExt cx="2727615" cy="2477810"/>
          </a:xfrm>
        </p:grpSpPr>
        <p:pic>
          <p:nvPicPr>
            <p:cNvPr id="7" name="Picture 6" descr="Image result for gastrula mesoderm">
              <a:extLst>
                <a:ext uri="{FF2B5EF4-FFF2-40B4-BE49-F238E27FC236}">
                  <a16:creationId xmlns:a16="http://schemas.microsoft.com/office/drawing/2014/main" id="{4AE6190B-80AF-E5AE-AAD5-E516EEA517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66"/>
            <a:stretch/>
          </p:blipFill>
          <p:spPr bwMode="auto">
            <a:xfrm>
              <a:off x="5894745" y="863318"/>
              <a:ext cx="2642750" cy="2477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41A28EF-39FA-E785-3CAD-4272610A3F17}"/>
                    </a:ext>
                  </a:extLst>
                </p14:cNvPr>
                <p14:cNvContentPartPr/>
                <p14:nvPr/>
              </p14:nvContentPartPr>
              <p14:xfrm>
                <a:off x="8451360" y="1431711"/>
                <a:ext cx="171000" cy="129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41A28EF-39FA-E785-3CAD-4272610A3F1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15360" y="1395711"/>
                  <a:ext cx="242640" cy="13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D0342B-9C8D-E43B-F3F5-1E0BB20C696A}"/>
              </a:ext>
            </a:extLst>
          </p:cNvPr>
          <p:cNvGrpSpPr/>
          <p:nvPr/>
        </p:nvGrpSpPr>
        <p:grpSpPr>
          <a:xfrm>
            <a:off x="4948527" y="3832382"/>
            <a:ext cx="3793138" cy="2477810"/>
            <a:chOff x="5192280" y="3715963"/>
            <a:chExt cx="3793138" cy="2477810"/>
          </a:xfrm>
        </p:grpSpPr>
        <p:pic>
          <p:nvPicPr>
            <p:cNvPr id="10" name="Picture 6" descr="Image result for gastrula mesoderm">
              <a:extLst>
                <a:ext uri="{FF2B5EF4-FFF2-40B4-BE49-F238E27FC236}">
                  <a16:creationId xmlns:a16="http://schemas.microsoft.com/office/drawing/2014/main" id="{AE078211-4B3A-C7E9-F132-57DD8AADAC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1"/>
            <a:stretch/>
          </p:blipFill>
          <p:spPr bwMode="auto">
            <a:xfrm>
              <a:off x="5239512" y="3715963"/>
              <a:ext cx="3745906" cy="2477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7A55F4-CF36-96FF-C411-3C3EBCDC8651}"/>
                    </a:ext>
                  </a:extLst>
                </p14:cNvPr>
                <p14:cNvContentPartPr/>
                <p14:nvPr/>
              </p14:nvContentPartPr>
              <p14:xfrm>
                <a:off x="5192280" y="3924043"/>
                <a:ext cx="222120" cy="110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7A55F4-CF36-96FF-C411-3C3EBCDC86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56280" y="3888043"/>
                  <a:ext cx="293760" cy="11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E8D47C-3205-4A2B-A2DB-21BBF315D7A7}"/>
                    </a:ext>
                  </a:extLst>
                </p14:cNvPr>
                <p14:cNvContentPartPr/>
                <p14:nvPr/>
              </p14:nvContentPartPr>
              <p14:xfrm>
                <a:off x="5230080" y="5513443"/>
                <a:ext cx="56520" cy="49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E8D47C-3205-4A2B-A2DB-21BBF315D7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94440" y="5477443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34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11320</TotalTime>
  <Words>1536</Words>
  <Application>Microsoft Office PowerPoint</Application>
  <PresentationFormat>On-screen Show (4:3)</PresentationFormat>
  <Paragraphs>246</Paragraphs>
  <Slides>51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Retrospect</vt:lpstr>
      <vt:lpstr>Today’s lesson was brought to you by…</vt:lpstr>
      <vt:lpstr>Brainstorm</vt:lpstr>
      <vt:lpstr>PowerPoint Presentation</vt:lpstr>
      <vt:lpstr>PowerPoint Presentation</vt:lpstr>
      <vt:lpstr>Cnidarians: overview</vt:lpstr>
      <vt:lpstr>Cnidarians: key characteristics</vt:lpstr>
      <vt:lpstr>Cnidarians have radial symmetry</vt:lpstr>
      <vt:lpstr>Cnidarians have radial symmetry</vt:lpstr>
      <vt:lpstr>Germ Layers</vt:lpstr>
      <vt:lpstr>PowerPoint Presentation</vt:lpstr>
      <vt:lpstr>Germ Layers</vt:lpstr>
      <vt:lpstr>Germ Layers</vt:lpstr>
      <vt:lpstr>Life Cycle: Polyp</vt:lpstr>
      <vt:lpstr>Life Cycle: Polyp Reproduction</vt:lpstr>
      <vt:lpstr>Life Cycle</vt:lpstr>
      <vt:lpstr>Life Cycle of Jellyfish</vt:lpstr>
      <vt:lpstr>Life Cycle of Jellyfish</vt:lpstr>
      <vt:lpstr>Cnidarian Anatomy</vt:lpstr>
      <vt:lpstr>PowerPoint Presentation</vt:lpstr>
      <vt:lpstr>Cnidarian Anatomy</vt:lpstr>
      <vt:lpstr>Cnidarian Anatomy</vt:lpstr>
      <vt:lpstr>Feeding and Digestion</vt:lpstr>
      <vt:lpstr>Feeding and Digestion</vt:lpstr>
      <vt:lpstr>Feeding and Digestion</vt:lpstr>
      <vt:lpstr>Feeding and Digestion</vt:lpstr>
      <vt:lpstr>Feeding and Digestion</vt:lpstr>
      <vt:lpstr>Specialized Cells: Cnidocytes</vt:lpstr>
      <vt:lpstr>PowerPoint Presentation</vt:lpstr>
      <vt:lpstr>Nervous System</vt:lpstr>
      <vt:lpstr>Nervous System</vt:lpstr>
      <vt:lpstr>Nervous System</vt:lpstr>
      <vt:lpstr>Nervous System</vt:lpstr>
      <vt:lpstr>Specialized cells by germ layer</vt:lpstr>
      <vt:lpstr>Specialized Cells: Epitheliomuscular cells</vt:lpstr>
      <vt:lpstr>Skeleton Types</vt:lpstr>
      <vt:lpstr>Hydrostatic Skeleton (all cnidarians)</vt:lpstr>
      <vt:lpstr>Endoskeleton (corals only)</vt:lpstr>
      <vt:lpstr>Exoskeleton (corals only)</vt:lpstr>
      <vt:lpstr>PowerPoint Presentation</vt:lpstr>
      <vt:lpstr>Research Activity</vt:lpstr>
      <vt:lpstr>Major Cnidarian Taxa</vt:lpstr>
      <vt:lpstr>Hydra (Hydrozoa)</vt:lpstr>
      <vt:lpstr>Jellyfish (Scyphozoa)</vt:lpstr>
      <vt:lpstr>PowerPoint Presentation</vt:lpstr>
      <vt:lpstr>PowerPoint Presentation</vt:lpstr>
      <vt:lpstr>Sea Anemones (Anthozoa)</vt:lpstr>
      <vt:lpstr>Sea Anemones (Anthozoa)</vt:lpstr>
      <vt:lpstr>Coral (Anthozoa)</vt:lpstr>
      <vt:lpstr>Coral (Anthozoa)</vt:lpstr>
      <vt:lpstr>Key vocabulary</vt:lpstr>
      <vt:lpstr>Review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Linda Au</cp:lastModifiedBy>
  <cp:revision>62</cp:revision>
  <dcterms:created xsi:type="dcterms:W3CDTF">2019-04-16T13:46:29Z</dcterms:created>
  <dcterms:modified xsi:type="dcterms:W3CDTF">2023-05-25T17:36:30Z</dcterms:modified>
</cp:coreProperties>
</file>