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0_E2990FE3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17" r:id="rId3"/>
    <p:sldId id="257" r:id="rId4"/>
    <p:sldId id="439" r:id="rId5"/>
    <p:sldId id="313" r:id="rId6"/>
    <p:sldId id="360" r:id="rId7"/>
    <p:sldId id="325" r:id="rId8"/>
    <p:sldId id="400" r:id="rId9"/>
    <p:sldId id="457" r:id="rId10"/>
    <p:sldId id="324" r:id="rId11"/>
    <p:sldId id="458" r:id="rId12"/>
    <p:sldId id="341" r:id="rId13"/>
    <p:sldId id="398" r:id="rId14"/>
    <p:sldId id="402" r:id="rId15"/>
    <p:sldId id="328" r:id="rId16"/>
    <p:sldId id="342" r:id="rId17"/>
    <p:sldId id="461" r:id="rId18"/>
    <p:sldId id="462" r:id="rId19"/>
    <p:sldId id="332" r:id="rId20"/>
    <p:sldId id="343" r:id="rId21"/>
    <p:sldId id="349" r:id="rId22"/>
    <p:sldId id="350" r:id="rId23"/>
    <p:sldId id="348" r:id="rId24"/>
    <p:sldId id="359" r:id="rId25"/>
    <p:sldId id="339" r:id="rId26"/>
    <p:sldId id="338" r:id="rId27"/>
    <p:sldId id="352" r:id="rId28"/>
    <p:sldId id="351" r:id="rId29"/>
    <p:sldId id="353" r:id="rId30"/>
    <p:sldId id="354" r:id="rId31"/>
    <p:sldId id="356" r:id="rId32"/>
    <p:sldId id="357" r:id="rId33"/>
    <p:sldId id="358" r:id="rId34"/>
    <p:sldId id="361" r:id="rId35"/>
    <p:sldId id="322" r:id="rId36"/>
    <p:sldId id="460" r:id="rId37"/>
    <p:sldId id="383" r:id="rId38"/>
    <p:sldId id="316" r:id="rId39"/>
    <p:sldId id="384" r:id="rId40"/>
    <p:sldId id="397" r:id="rId41"/>
    <p:sldId id="459" r:id="rId42"/>
    <p:sldId id="344" r:id="rId43"/>
    <p:sldId id="262" r:id="rId44"/>
    <p:sldId id="345" r:id="rId45"/>
    <p:sldId id="279" r:id="rId46"/>
    <p:sldId id="391" r:id="rId47"/>
    <p:sldId id="289" r:id="rId48"/>
    <p:sldId id="295" r:id="rId49"/>
    <p:sldId id="308" r:id="rId50"/>
    <p:sldId id="413" r:id="rId51"/>
    <p:sldId id="276" r:id="rId52"/>
    <p:sldId id="277" r:id="rId53"/>
    <p:sldId id="274" r:id="rId54"/>
    <p:sldId id="260" r:id="rId55"/>
    <p:sldId id="259" r:id="rId56"/>
    <p:sldId id="379" r:id="rId57"/>
    <p:sldId id="270" r:id="rId58"/>
    <p:sldId id="294" r:id="rId59"/>
    <p:sldId id="346" r:id="rId60"/>
    <p:sldId id="334" r:id="rId61"/>
    <p:sldId id="333" r:id="rId6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7B38B4-C6F4-1498-7A97-C782718FE66C}" name="Linda Au" initials="LA" userId="ffebffec96f999f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3CC33"/>
    <a:srgbClr val="FF9933"/>
    <a:srgbClr val="FFCC00"/>
    <a:srgbClr val="B4E0E5"/>
    <a:srgbClr val="BACCE8"/>
    <a:srgbClr val="FDD3A9"/>
    <a:srgbClr val="FFFFFF"/>
    <a:srgbClr val="FFF298"/>
    <a:srgbClr val="FFF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494" autoAdjust="0"/>
  </p:normalViewPr>
  <p:slideViewPr>
    <p:cSldViewPr snapToGrid="0">
      <p:cViewPr varScale="1">
        <p:scale>
          <a:sx n="83" d="100"/>
          <a:sy n="83" d="100"/>
        </p:scale>
        <p:origin x="86" y="19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modernComment_100_E2990F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6FA44C-5597-492F-889D-76D8BCBC1968}" authorId="{987B38B4-C6F4-1498-7A97-C782718FE66C}" created="2022-04-22T16:53:40.90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01681891" sldId="256"/>
      <ac:spMk id="2" creationId="{2CD6F1C4-473E-48DF-9F3C-CF480314DAB7}"/>
    </ac:deMkLst>
    <p188:txBody>
      <a:bodyPr/>
      <a:lstStyle/>
      <a:p>
        <a:r>
          <a:rPr lang="en-CA"/>
          <a:t>Note: requires tweaking...notes and powerpoint alike. Issue with lewis structures...how many valence electrons in the period 4 elements?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42BDDE-FDD4-4965-BC60-62C4882B66F0}" type="datetimeFigureOut">
              <a:rPr lang="en-CA" smtClean="0"/>
              <a:t>2022-12-06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FAC794-3FEC-49A1-A564-AE56669FAC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635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AC794-3FEC-49A1-A564-AE56669FAC59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33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Sci9PW: </a:t>
            </a:r>
            <a:r>
              <a:rPr lang="en-CA" dirty="0"/>
              <a:t>haven’t learned ions yet, so that part will not be review. 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AC794-3FEC-49A1-A564-AE56669FAC59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54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Sci9PW: </a:t>
            </a:r>
            <a:r>
              <a:rPr lang="en-CA" dirty="0"/>
              <a:t>haven’t learned ions yet, so that part will not be review. 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AC794-3FEC-49A1-A564-AE56669FAC59}" type="slidenum">
              <a:rPr lang="en-CA" smtClean="0"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44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480F653F-3E7D-4EEC-8DC7-83512073CA68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0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B8DC-8D9C-4823-978B-C0E2EF25F380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6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DAFD-AACF-4468-BBBA-C14DB51DBBFF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1"/>
            <a:ext cx="11167447" cy="137714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1"/>
            <a:ext cx="11155680" cy="137714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4792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168128" cy="4465320"/>
          </a:xfrm>
        </p:spPr>
        <p:txBody>
          <a:bodyPr/>
          <a:lstStyle>
            <a:lvl1pPr>
              <a:defRPr>
                <a:latin typeface="Avenir Next LT Pro Light" panose="020B0304020202020204" pitchFamily="34" charset="0"/>
              </a:defRPr>
            </a:lvl1pPr>
            <a:lvl2pPr>
              <a:defRPr>
                <a:latin typeface="Avenir Next LT Pro Light" panose="020B0304020202020204" pitchFamily="34" charset="0"/>
              </a:defRPr>
            </a:lvl2pPr>
            <a:lvl3pPr>
              <a:defRPr>
                <a:latin typeface="Avenir Next LT Pro Light" panose="020B0304020202020204" pitchFamily="34" charset="0"/>
              </a:defRPr>
            </a:lvl3pPr>
            <a:lvl4pPr>
              <a:defRPr>
                <a:latin typeface="Avenir Next LT Pro Light" panose="020B0304020202020204" pitchFamily="34" charset="0"/>
              </a:defRPr>
            </a:lvl4pPr>
            <a:lvl5pPr>
              <a:defRPr>
                <a:latin typeface="Avenir Next LT Pro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FA7A9B6-85DE-49E0-8E6E-20EFB3A13379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4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44368-A63B-46F3-84C8-36AC594569A4}" type="datetime1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1704109"/>
            <a:ext cx="4937760" cy="44680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1704109"/>
            <a:ext cx="4937760" cy="44680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6B7AAC3B-A179-4FC1-91C4-7A82E2F82FD8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9B104E6-084E-43A2-886E-A595E50C950B}"/>
              </a:ext>
            </a:extLst>
          </p:cNvPr>
          <p:cNvSpPr/>
          <p:nvPr userDrawn="1"/>
        </p:nvSpPr>
        <p:spPr>
          <a:xfrm>
            <a:off x="558209" y="1"/>
            <a:ext cx="11167447" cy="137714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4888194-4162-484C-B2F5-103FEA44F8FA}"/>
              </a:ext>
            </a:extLst>
          </p:cNvPr>
          <p:cNvSpPr/>
          <p:nvPr userDrawn="1"/>
        </p:nvSpPr>
        <p:spPr>
          <a:xfrm>
            <a:off x="566928" y="1"/>
            <a:ext cx="11155680" cy="137714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A4188-5ABB-4DF6-A7D4-E91166088766}"/>
              </a:ext>
            </a:extLst>
          </p:cNvPr>
          <p:cNvSpPr/>
          <p:nvPr userDrawn="1"/>
        </p:nvSpPr>
        <p:spPr>
          <a:xfrm>
            <a:off x="498834" y="4792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9CF0161-A5F2-488C-9A86-ABD66776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07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1732571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2563609"/>
            <a:ext cx="4937760" cy="34797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1732571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2563608"/>
            <a:ext cx="4937760" cy="34797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E08C6587-C07B-44EF-B697-5A1CF61EBD7A}" type="datetime1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5AE1AC6-7B34-451D-B268-F78E1BB666AA}"/>
              </a:ext>
            </a:extLst>
          </p:cNvPr>
          <p:cNvSpPr/>
          <p:nvPr userDrawn="1"/>
        </p:nvSpPr>
        <p:spPr>
          <a:xfrm>
            <a:off x="558209" y="1"/>
            <a:ext cx="11167447" cy="137714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6E126C-50C8-498E-8BE7-B96F38F252F6}"/>
              </a:ext>
            </a:extLst>
          </p:cNvPr>
          <p:cNvSpPr/>
          <p:nvPr userDrawn="1"/>
        </p:nvSpPr>
        <p:spPr>
          <a:xfrm>
            <a:off x="566928" y="1"/>
            <a:ext cx="11155680" cy="137714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BDFFB-3D03-4C5F-B841-723E14DE5017}"/>
              </a:ext>
            </a:extLst>
          </p:cNvPr>
          <p:cNvSpPr/>
          <p:nvPr userDrawn="1"/>
        </p:nvSpPr>
        <p:spPr>
          <a:xfrm>
            <a:off x="498834" y="4792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6BD2AD2-6639-4FFB-92FC-FD88BD03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56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987B-5AC8-490E-A75A-3CEDF47038D1}" type="datetime1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34C17-1DCD-4168-A29E-0BE6F86A8C25}" type="datetime1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0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16073744-8687-43B5-982B-85D604D5A918}" type="datetime1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4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579B4D56-7973-48D7-ABA4-BD30AC8C0765}" type="datetime1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fld id="{CAC82647-80B2-4AB5-BB76-3443DA76E8B0}" type="datetime1">
              <a:rPr lang="en-US" smtClean="0"/>
              <a:pPr/>
              <a:t>12/6/2022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Next LT Pro Light" panose="020B0304020202020204" pitchFamily="34" charset="0"/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2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 Light" panose="020B03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0_E2990F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ntschools.net/ccarman/cp-chemistry/practice-quizzes/compound-naming/" TargetMode="External"/><Relationship Id="rId2" Type="http://schemas.openxmlformats.org/officeDocument/2006/relationships/hyperlink" Target="https://www.youtube.com/user/tdewitt451/vide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emplatelab.com/balancing-equations-worksheet/" TargetMode="External"/><Relationship Id="rId5" Type="http://schemas.openxmlformats.org/officeDocument/2006/relationships/hyperlink" Target="https://chemfiesta.org/2015/01/13/naming-worksheets/" TargetMode="External"/><Relationship Id="rId4" Type="http://schemas.openxmlformats.org/officeDocument/2006/relationships/hyperlink" Target="http://www.mreisley.com/nomenclature-practice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istryjokes.com/jokes/cation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ddit.com/r/chemistrymemes/comments/ccsxov/high_iq_meme/" TargetMode="Externa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 Light" panose="020B0304020202020204" pitchFamily="34" charset="0"/>
            </a:endParaRPr>
          </a:p>
        </p:txBody>
      </p:sp>
      <p:pic>
        <p:nvPicPr>
          <p:cNvPr id="4" name="Picture 3" descr="A picture containing rain&#10;&#10;Description automatically generated">
            <a:extLst>
              <a:ext uri="{FF2B5EF4-FFF2-40B4-BE49-F238E27FC236}">
                <a16:creationId xmlns:a16="http://schemas.microsoft.com/office/drawing/2014/main" id="{6755C0D8-4CFB-471C-814C-8B897492D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D6F1C4-473E-48DF-9F3C-CF480314D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Chemical Compounds</a:t>
            </a:r>
            <a:endParaRPr lang="en-CA" sz="6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0729A-C978-414E-B446-30898B88A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Bond Formation, Nomenclature, and Modelling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58AD8-DF25-4917-AAA1-CEAE3246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8189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E4FA7BE5-6A05-408F-824B-FC504140A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27931"/>
              </p:ext>
            </p:extLst>
          </p:nvPr>
        </p:nvGraphicFramePr>
        <p:xfrm>
          <a:off x="1308684" y="2720697"/>
          <a:ext cx="9336945" cy="34559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2315">
                  <a:extLst>
                    <a:ext uri="{9D8B030D-6E8A-4147-A177-3AD203B41FA5}">
                      <a16:colId xmlns:a16="http://schemas.microsoft.com/office/drawing/2014/main" val="1634624041"/>
                    </a:ext>
                  </a:extLst>
                </a:gridCol>
                <a:gridCol w="3112315">
                  <a:extLst>
                    <a:ext uri="{9D8B030D-6E8A-4147-A177-3AD203B41FA5}">
                      <a16:colId xmlns:a16="http://schemas.microsoft.com/office/drawing/2014/main" val="827408323"/>
                    </a:ext>
                  </a:extLst>
                </a:gridCol>
                <a:gridCol w="3112315">
                  <a:extLst>
                    <a:ext uri="{9D8B030D-6E8A-4147-A177-3AD203B41FA5}">
                      <a16:colId xmlns:a16="http://schemas.microsoft.com/office/drawing/2014/main" val="209006319"/>
                    </a:ext>
                  </a:extLst>
                </a:gridCol>
              </a:tblGrid>
              <a:tr h="67684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Periodic Table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Name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255031"/>
                  </a:ext>
                </a:extLst>
              </a:tr>
              <a:tr h="1410552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endParaRPr lang="en-CA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3200" dirty="0">
                        <a:latin typeface="Avenir Next LT Pro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venir Next LT Pro Light" panose="020B0304020202020204" pitchFamily="34" charset="0"/>
                        </a:rPr>
                        <a:t>sodium chloride</a:t>
                      </a:r>
                      <a:endParaRPr lang="en-C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311603"/>
                  </a:ext>
                </a:extLst>
              </a:tr>
              <a:tr h="1368574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MgBr</a:t>
                      </a:r>
                      <a:r>
                        <a:rPr lang="en-US" sz="4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3200" dirty="0">
                        <a:latin typeface="Avenir Next LT Pro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venir Next LT Pro Light" panose="020B0304020202020204" pitchFamily="34" charset="0"/>
                        </a:rPr>
                        <a:t>magnesium bromide</a:t>
                      </a:r>
                      <a:endParaRPr lang="en-C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64492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Ionic Compounds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383437"/>
            <a:ext cx="10168128" cy="13372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the </a:t>
            </a:r>
            <a:r>
              <a:rPr lang="en-US" b="1" i="1" dirty="0">
                <a:latin typeface="+mn-lt"/>
              </a:rPr>
              <a:t>cation, first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</a:t>
            </a:r>
            <a:r>
              <a:rPr lang="en-US" b="1" i="1" dirty="0">
                <a:latin typeface="+mn-lt"/>
              </a:rPr>
              <a:t>anion with “–ide” ending</a:t>
            </a:r>
            <a:r>
              <a:rPr lang="en-US" b="1" i="1" dirty="0"/>
              <a:t>.</a:t>
            </a:r>
            <a:endParaRPr lang="en-CA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45D37-5FC2-4316-9371-279E4AD5E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" t="29029" r="92501" b="60235"/>
          <a:stretch/>
        </p:blipFill>
        <p:spPr>
          <a:xfrm>
            <a:off x="4732040" y="3429000"/>
            <a:ext cx="1107116" cy="132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019EB-74C3-4A64-9816-DD2FC58233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677" t="28926" r="8196" b="60338"/>
          <a:stretch/>
        </p:blipFill>
        <p:spPr>
          <a:xfrm>
            <a:off x="6157938" y="3431483"/>
            <a:ext cx="1123881" cy="1323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597EC7-EBF2-447A-9773-FBD08C9D7A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0" t="40666" r="87250" b="48556"/>
          <a:stretch/>
        </p:blipFill>
        <p:spPr>
          <a:xfrm>
            <a:off x="4747286" y="4810123"/>
            <a:ext cx="1081893" cy="1311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3E5A70-451D-4295-9965-B86448F96D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744" t="51613" r="8256" b="37609"/>
          <a:stretch/>
        </p:blipFill>
        <p:spPr>
          <a:xfrm>
            <a:off x="6157938" y="4810123"/>
            <a:ext cx="1081893" cy="131179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B4019-724D-4EA3-864D-2E0D13371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5E9ECD-9408-4A79-AD36-15CDA92CF4A3}"/>
              </a:ext>
            </a:extLst>
          </p:cNvPr>
          <p:cNvSpPr/>
          <p:nvPr/>
        </p:nvSpPr>
        <p:spPr>
          <a:xfrm>
            <a:off x="7522029" y="3429000"/>
            <a:ext cx="3123600" cy="133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1B1125-C8B4-4FE4-9EEC-47CA4A14B312}"/>
              </a:ext>
            </a:extLst>
          </p:cNvPr>
          <p:cNvSpPr/>
          <p:nvPr/>
        </p:nvSpPr>
        <p:spPr>
          <a:xfrm>
            <a:off x="7522029" y="4799779"/>
            <a:ext cx="3123600" cy="133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72D5-06E3-29BA-7B28-24031F70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DDDF9-0951-F677-38B4-ED696D71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573224" cy="446532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Name the following ionic compounds with monovalent metals. </a:t>
            </a:r>
          </a:p>
          <a:p>
            <a:pPr marL="0" indent="0">
              <a:buNone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		potassium iodide</a:t>
            </a:r>
          </a:p>
          <a:p>
            <a:pPr marL="0" indent="0">
              <a:buNone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 phosphide</a:t>
            </a:r>
          </a:p>
          <a:p>
            <a:pPr marL="0" indent="0">
              <a:buNone/>
            </a:pP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zinc oxide</a:t>
            </a:r>
          </a:p>
          <a:p>
            <a:pPr marL="0" indent="0">
              <a:buNone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BaF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	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barium fluoride</a:t>
            </a:r>
          </a:p>
          <a:p>
            <a:pPr marL="0" indent="0">
              <a:buNone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AlBr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aluminium bromide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C449-DF92-1D09-25B2-5E0252EF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50620F-9D30-1679-D9A7-EFF6EFB279F1}"/>
              </a:ext>
            </a:extLst>
          </p:cNvPr>
          <p:cNvSpPr/>
          <p:nvPr/>
        </p:nvSpPr>
        <p:spPr>
          <a:xfrm>
            <a:off x="2691411" y="2292927"/>
            <a:ext cx="5104080" cy="70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CC33E-0F4D-DFAC-7490-9221CE2B7BA6}"/>
              </a:ext>
            </a:extLst>
          </p:cNvPr>
          <p:cNvSpPr/>
          <p:nvPr/>
        </p:nvSpPr>
        <p:spPr>
          <a:xfrm>
            <a:off x="2691411" y="3001818"/>
            <a:ext cx="5104080" cy="70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A4CE12-4D81-F085-77E5-F2991E10B1FA}"/>
              </a:ext>
            </a:extLst>
          </p:cNvPr>
          <p:cNvSpPr/>
          <p:nvPr/>
        </p:nvSpPr>
        <p:spPr>
          <a:xfrm>
            <a:off x="2691411" y="3686003"/>
            <a:ext cx="5104080" cy="70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9CD725-A2C6-999F-A092-1EF1CF18CDE4}"/>
              </a:ext>
            </a:extLst>
          </p:cNvPr>
          <p:cNvSpPr/>
          <p:nvPr/>
        </p:nvSpPr>
        <p:spPr>
          <a:xfrm>
            <a:off x="2691411" y="4370188"/>
            <a:ext cx="5104080" cy="70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EF2B6-DE65-BA6D-5743-DDF9A7C134F8}"/>
              </a:ext>
            </a:extLst>
          </p:cNvPr>
          <p:cNvSpPr/>
          <p:nvPr/>
        </p:nvSpPr>
        <p:spPr>
          <a:xfrm>
            <a:off x="2691411" y="5079079"/>
            <a:ext cx="5104080" cy="70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0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E4FA7BE5-6A05-408F-824B-FC504140A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657"/>
              </p:ext>
            </p:extLst>
          </p:nvPr>
        </p:nvGraphicFramePr>
        <p:xfrm>
          <a:off x="1308684" y="2720697"/>
          <a:ext cx="9336945" cy="34559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12315">
                  <a:extLst>
                    <a:ext uri="{9D8B030D-6E8A-4147-A177-3AD203B41FA5}">
                      <a16:colId xmlns:a16="http://schemas.microsoft.com/office/drawing/2014/main" val="1634624041"/>
                    </a:ext>
                  </a:extLst>
                </a:gridCol>
                <a:gridCol w="3112315">
                  <a:extLst>
                    <a:ext uri="{9D8B030D-6E8A-4147-A177-3AD203B41FA5}">
                      <a16:colId xmlns:a16="http://schemas.microsoft.com/office/drawing/2014/main" val="827408323"/>
                    </a:ext>
                  </a:extLst>
                </a:gridCol>
                <a:gridCol w="3112315">
                  <a:extLst>
                    <a:ext uri="{9D8B030D-6E8A-4147-A177-3AD203B41FA5}">
                      <a16:colId xmlns:a16="http://schemas.microsoft.com/office/drawing/2014/main" val="209006319"/>
                    </a:ext>
                  </a:extLst>
                </a:gridCol>
              </a:tblGrid>
              <a:tr h="676844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Periodic Table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Name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255031"/>
                  </a:ext>
                </a:extLst>
              </a:tr>
              <a:tr h="141055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32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32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A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3200" dirty="0">
                        <a:latin typeface="Avenir Next LT Pro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venir Next LT Pro Light" panose="020B0304020202020204" pitchFamily="34" charset="0"/>
                        </a:rPr>
                        <a:t>???</a:t>
                      </a:r>
                      <a:endParaRPr lang="en-C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311603"/>
                  </a:ext>
                </a:extLst>
              </a:tr>
              <a:tr h="136857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</a:t>
                      </a:r>
                      <a:endParaRPr lang="en-CA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3200" dirty="0">
                        <a:latin typeface="Avenir Next LT Pro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venir Next LT Pro Light" panose="020B0304020202020204" pitchFamily="34" charset="0"/>
                        </a:rPr>
                        <a:t>???</a:t>
                      </a:r>
                      <a:endParaRPr lang="en-CA" sz="3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64492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Ionic Compounds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383437"/>
            <a:ext cx="10168128" cy="133726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the </a:t>
            </a:r>
            <a:r>
              <a:rPr lang="en-US" b="1" i="1" dirty="0">
                <a:latin typeface="+mn-lt"/>
              </a:rPr>
              <a:t>cation, first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</a:t>
            </a:r>
            <a:r>
              <a:rPr lang="en-US" b="1" i="1" dirty="0">
                <a:latin typeface="+mn-lt"/>
              </a:rPr>
              <a:t>anion with “–ide” ending</a:t>
            </a:r>
            <a:r>
              <a:rPr lang="en-US" dirty="0"/>
              <a:t>.</a:t>
            </a:r>
            <a:endParaRPr lang="en-CA" i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3CE3FD-DF0F-4E12-906A-DD7A01558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2" t="51743" r="66078" b="37492"/>
          <a:stretch/>
        </p:blipFill>
        <p:spPr>
          <a:xfrm>
            <a:off x="4718463" y="4137303"/>
            <a:ext cx="1117552" cy="13112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18AE18-D481-4545-8417-50B1BEBD2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36" t="29331" r="13504" b="59904"/>
          <a:stretch/>
        </p:blipFill>
        <p:spPr>
          <a:xfrm>
            <a:off x="6096000" y="4137303"/>
            <a:ext cx="1117552" cy="13112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14E613-19AA-42D3-BE5D-92DCA358A533}"/>
              </a:ext>
            </a:extLst>
          </p:cNvPr>
          <p:cNvSpPr txBox="1"/>
          <p:nvPr/>
        </p:nvSpPr>
        <p:spPr>
          <a:xfrm>
            <a:off x="8207830" y="497795"/>
            <a:ext cx="3754872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gency FB" panose="020B0503020202020204" pitchFamily="34" charset="0"/>
              </a:rPr>
              <a:t>Oh no! Chromium is multivalent. Charge balancing is used to find the charge of a </a:t>
            </a:r>
            <a:r>
              <a:rPr lang="en-US" sz="2800" b="1" dirty="0">
                <a:latin typeface="Agency FB" panose="020B0503020202020204" pitchFamily="34" charset="0"/>
              </a:rPr>
              <a:t>multivalent metal ion.</a:t>
            </a:r>
            <a:endParaRPr lang="en-CA" sz="2800" dirty="0">
              <a:latin typeface="Agency FB" panose="020B0503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033FD1-F4DB-4CDB-BDBA-3D03DB91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7070-60F1-4A8D-9895-3D9D55CD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Ionic Compounds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133F5-D400-4D3D-A541-D4EE81FE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B6E8D2E-2E50-4743-8259-56FB5E3F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706563"/>
            <a:ext cx="10167937" cy="44656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the cation, first.</a:t>
            </a:r>
          </a:p>
          <a:p>
            <a:pPr marL="457200" lvl="1" indent="0">
              <a:buNone/>
            </a:pPr>
            <a:r>
              <a:rPr lang="en-US" dirty="0"/>
              <a:t>	For metals that can only form one ion (monovalent metals), do 	not write the ion charge.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highlight>
                  <a:srgbClr val="FFFF00"/>
                </a:highlight>
              </a:rPr>
              <a:t>For multivalent metals, determine the ion charge through </a:t>
            </a:r>
            <a:r>
              <a:rPr lang="en-US" b="1" i="1" dirty="0">
                <a:highlight>
                  <a:srgbClr val="FFFF00"/>
                </a:highlight>
              </a:rPr>
              <a:t>charge </a:t>
            </a:r>
            <a:r>
              <a:rPr lang="en-US" b="1" i="1" dirty="0"/>
              <a:t>	</a:t>
            </a:r>
            <a:r>
              <a:rPr lang="en-US" b="1" i="1" dirty="0">
                <a:highlight>
                  <a:srgbClr val="FFFF00"/>
                </a:highlight>
              </a:rPr>
              <a:t>balancing</a:t>
            </a:r>
            <a:r>
              <a:rPr lang="en-US" dirty="0">
                <a:highlight>
                  <a:srgbClr val="FFFF00"/>
                </a:highlight>
              </a:rPr>
              <a:t>. Then, put the ion charge in </a:t>
            </a:r>
            <a:r>
              <a:rPr lang="en-US" b="1" i="1" dirty="0">
                <a:highlight>
                  <a:srgbClr val="FFFF00"/>
                </a:highlight>
              </a:rPr>
              <a:t>Roman numerals</a:t>
            </a:r>
            <a:r>
              <a:rPr lang="en-US" dirty="0">
                <a:highlight>
                  <a:srgbClr val="FFFF00"/>
                </a:highlight>
              </a:rPr>
              <a:t>, in </a:t>
            </a:r>
            <a:r>
              <a:rPr lang="en-US" dirty="0"/>
              <a:t>	</a:t>
            </a:r>
            <a:r>
              <a:rPr lang="en-US" dirty="0">
                <a:highlight>
                  <a:srgbClr val="FFFF00"/>
                </a:highlight>
              </a:rPr>
              <a:t>brackets.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the anion with “–ide” ending.</a:t>
            </a:r>
          </a:p>
        </p:txBody>
      </p:sp>
    </p:spTree>
    <p:extLst>
      <p:ext uri="{BB962C8B-B14F-4D97-AF65-F5344CB8AC3E}">
        <p14:creationId xmlns:p14="http://schemas.microsoft.com/office/powerpoint/2010/main" val="153368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BF1A-4F97-49FF-BC6F-A1DC67B6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Charge Balancing (to find the charge of a </a:t>
            </a:r>
            <a:r>
              <a:rPr lang="en-CA" b="1" dirty="0">
                <a:latin typeface="+mj-lt"/>
              </a:rPr>
              <a:t>multivalent</a:t>
            </a:r>
            <a:r>
              <a:rPr lang="en-CA" dirty="0"/>
              <a:t> metal 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C29F-6CBA-4789-9BB4-7310F36FC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A" dirty="0"/>
              <a:t>Write out all the ions you have. Leave the charge blank on the multivalent metal.</a:t>
            </a:r>
          </a:p>
          <a:p>
            <a:pPr marL="514350" indent="-514350">
              <a:buAutoNum type="arabicParenR"/>
            </a:pPr>
            <a:r>
              <a:rPr lang="en-CA" dirty="0"/>
              <a:t>Rule: </a:t>
            </a:r>
            <a:r>
              <a:rPr lang="en-CA" i="1" dirty="0"/>
              <a:t>The total number of </a:t>
            </a:r>
            <a:r>
              <a:rPr lang="en-CA" b="1" i="1" dirty="0">
                <a:latin typeface="+mj-lt"/>
              </a:rPr>
              <a:t>positive</a:t>
            </a:r>
            <a:r>
              <a:rPr lang="en-CA" i="1" dirty="0"/>
              <a:t> charges in an ionic compound must equal the total number of </a:t>
            </a:r>
            <a:r>
              <a:rPr lang="en-CA" b="1" i="1" dirty="0">
                <a:latin typeface="+mj-lt"/>
              </a:rPr>
              <a:t>negative</a:t>
            </a:r>
            <a:r>
              <a:rPr lang="en-CA" i="1" dirty="0"/>
              <a:t> charges. Determine the charge on the metal ion.</a:t>
            </a:r>
          </a:p>
          <a:p>
            <a:pPr marL="514350" indent="-514350">
              <a:buAutoNum type="arabicParenR"/>
            </a:pPr>
            <a:r>
              <a:rPr lang="en-CA" dirty="0"/>
              <a:t>Write the compound name. Specify the ion charge on the multivalent metal using brackets and Roman numerals.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2214D-A2D1-4D07-BB10-268506FE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AF4C6EB5-FD6B-488E-B285-47580ABA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80210"/>
              </p:ext>
            </p:extLst>
          </p:nvPr>
        </p:nvGraphicFramePr>
        <p:xfrm>
          <a:off x="1703117" y="1726040"/>
          <a:ext cx="9932413" cy="474348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072136">
                  <a:extLst>
                    <a:ext uri="{9D8B030D-6E8A-4147-A177-3AD203B41FA5}">
                      <a16:colId xmlns:a16="http://schemas.microsoft.com/office/drawing/2014/main" val="4293563757"/>
                    </a:ext>
                  </a:extLst>
                </a:gridCol>
                <a:gridCol w="4860277">
                  <a:extLst>
                    <a:ext uri="{9D8B030D-6E8A-4147-A177-3AD203B41FA5}">
                      <a16:colId xmlns:a16="http://schemas.microsoft.com/office/drawing/2014/main" val="3114018545"/>
                    </a:ext>
                  </a:extLst>
                </a:gridCol>
              </a:tblGrid>
              <a:tr h="46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3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32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C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04374"/>
                  </a:ext>
                </a:extLst>
              </a:tr>
              <a:tr h="14225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1) Write out all the ions you have. Leave the charge blank on the multivalent metal. 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71919"/>
                  </a:ext>
                </a:extLst>
              </a:tr>
              <a:tr h="1495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>
                          <a:latin typeface="Avenir Next LT Pro Light" panose="020B0304020202020204" pitchFamily="34" charset="0"/>
                        </a:rPr>
                        <a:t>2) </a:t>
                      </a:r>
                      <a:r>
                        <a:rPr lang="en-US" i="1" dirty="0">
                          <a:latin typeface="Avenir Next LT Pro Light" panose="020B0304020202020204" pitchFamily="34" charset="0"/>
                        </a:rPr>
                        <a:t>The total number of positive charges in an ionic compound must equal the total number of negative charges. </a:t>
                      </a:r>
                      <a:br>
                        <a:rPr lang="en-US" i="1" dirty="0">
                          <a:latin typeface="Avenir Next LT Pro Light" panose="020B0304020202020204" pitchFamily="34" charset="0"/>
                        </a:rPr>
                      </a:b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Determine the charge on the metal ion. 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Total: 6 negative charges. Must have 6 positive to balance the charges.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Divide by # of chromium ions (2). Therefore, each Cr ion must have a 3+ charge. 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36605"/>
                  </a:ext>
                </a:extLst>
              </a:tr>
              <a:tr h="1246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3) Write the compound name. Specify the ion charge on the multivalent metal using brackets and Roman numerals. 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chromium(III) oxide</a:t>
                      </a:r>
                      <a:endParaRPr lang="en-CA" b="1" dirty="0"/>
                    </a:p>
                  </a:txBody>
                  <a:tcPr anchor="ctr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56703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Charge Balancing Part 1: Determining Charges of Multivalent Metals</a:t>
            </a:r>
            <a:endParaRPr lang="en-CA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DE68BCE-670B-4002-85D7-83BEBC0F1352}"/>
              </a:ext>
            </a:extLst>
          </p:cNvPr>
          <p:cNvSpPr txBox="1">
            <a:spLocks/>
          </p:cNvSpPr>
          <p:nvPr/>
        </p:nvSpPr>
        <p:spPr>
          <a:xfrm>
            <a:off x="7034654" y="2519884"/>
            <a:ext cx="719401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Cr</a:t>
            </a:r>
            <a:r>
              <a:rPr lang="en-US" baseline="30000" dirty="0">
                <a:latin typeface="Avenir Next LT Pro Light" panose="020B0304020202020204" pitchFamily="34" charset="0"/>
              </a:rPr>
              <a:t>?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D9D0D4B-A2F4-467F-AF74-81FD560AAC0A}"/>
              </a:ext>
            </a:extLst>
          </p:cNvPr>
          <p:cNvSpPr txBox="1">
            <a:spLocks/>
          </p:cNvSpPr>
          <p:nvPr/>
        </p:nvSpPr>
        <p:spPr>
          <a:xfrm>
            <a:off x="7034654" y="3004852"/>
            <a:ext cx="719401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Cr</a:t>
            </a:r>
            <a:r>
              <a:rPr lang="en-US" baseline="30000" dirty="0">
                <a:latin typeface="Avenir Next LT Pro Light" panose="020B0304020202020204" pitchFamily="34" charset="0"/>
              </a:rPr>
              <a:t>?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6463241-A70F-4482-A224-1E7DE562F385}"/>
              </a:ext>
            </a:extLst>
          </p:cNvPr>
          <p:cNvSpPr txBox="1">
            <a:spLocks/>
          </p:cNvSpPr>
          <p:nvPr/>
        </p:nvSpPr>
        <p:spPr>
          <a:xfrm>
            <a:off x="7887937" y="2316860"/>
            <a:ext cx="719401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O</a:t>
            </a:r>
            <a:r>
              <a:rPr lang="en-US" baseline="30000" dirty="0">
                <a:latin typeface="Avenir Next LT Pro Light" panose="020B0304020202020204" pitchFamily="34" charset="0"/>
              </a:rPr>
              <a:t>2-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4FEA2-8115-4870-8041-BE04506F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2" t="51743" r="66078" b="37492"/>
          <a:stretch/>
        </p:blipFill>
        <p:spPr>
          <a:xfrm>
            <a:off x="288021" y="2799140"/>
            <a:ext cx="1149841" cy="1349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E5D72-AA93-472B-B315-26A81239F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36" t="29331" r="13504" b="59904"/>
          <a:stretch/>
        </p:blipFill>
        <p:spPr>
          <a:xfrm>
            <a:off x="288021" y="4372142"/>
            <a:ext cx="1149841" cy="1349150"/>
          </a:xfrm>
          <a:prstGeom prst="rect">
            <a:avLst/>
          </a:prstGeom>
        </p:spPr>
      </p:pic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33840CBC-4F7D-47D4-B094-726241D93BE3}"/>
              </a:ext>
            </a:extLst>
          </p:cNvPr>
          <p:cNvSpPr txBox="1">
            <a:spLocks/>
          </p:cNvSpPr>
          <p:nvPr/>
        </p:nvSpPr>
        <p:spPr>
          <a:xfrm>
            <a:off x="7890285" y="2724028"/>
            <a:ext cx="719401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O</a:t>
            </a:r>
            <a:r>
              <a:rPr lang="en-US" baseline="30000" dirty="0">
                <a:latin typeface="Avenir Next LT Pro Light" panose="020B0304020202020204" pitchFamily="34" charset="0"/>
              </a:rPr>
              <a:t>2-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14E65BB-89DE-422E-818C-C8EE2E94E4ED}"/>
              </a:ext>
            </a:extLst>
          </p:cNvPr>
          <p:cNvSpPr txBox="1">
            <a:spLocks/>
          </p:cNvSpPr>
          <p:nvPr/>
        </p:nvSpPr>
        <p:spPr>
          <a:xfrm>
            <a:off x="7896869" y="3131196"/>
            <a:ext cx="719401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O</a:t>
            </a:r>
            <a:r>
              <a:rPr lang="en-US" baseline="30000" dirty="0">
                <a:latin typeface="Avenir Next LT Pro Light" panose="020B0304020202020204" pitchFamily="34" charset="0"/>
              </a:rPr>
              <a:t>2-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4082D4-1765-4D87-97F1-DF93A1F4DB65}"/>
              </a:ext>
            </a:extLst>
          </p:cNvPr>
          <p:cNvSpPr txBox="1"/>
          <p:nvPr/>
        </p:nvSpPr>
        <p:spPr>
          <a:xfrm>
            <a:off x="9117283" y="2458052"/>
            <a:ext cx="2743199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gency FB" panose="020B0503020202020204" pitchFamily="34" charset="0"/>
              </a:rPr>
              <a:t>We know there are 2 chromium ions and 3 oxygen ions from the subscripts in the formula. </a:t>
            </a:r>
            <a:endParaRPr lang="en-CA" sz="2000" dirty="0">
              <a:latin typeface="Agency FB" panose="020B0503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33595-655D-4644-9E69-31B0A0A7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02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AF4C6EB5-FD6B-488E-B285-47580ABA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826597"/>
              </p:ext>
            </p:extLst>
          </p:nvPr>
        </p:nvGraphicFramePr>
        <p:xfrm>
          <a:off x="1703117" y="1726040"/>
          <a:ext cx="9932413" cy="452396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072136">
                  <a:extLst>
                    <a:ext uri="{9D8B030D-6E8A-4147-A177-3AD203B41FA5}">
                      <a16:colId xmlns:a16="http://schemas.microsoft.com/office/drawing/2014/main" val="4293563757"/>
                    </a:ext>
                  </a:extLst>
                </a:gridCol>
                <a:gridCol w="4860277">
                  <a:extLst>
                    <a:ext uri="{9D8B030D-6E8A-4147-A177-3AD203B41FA5}">
                      <a16:colId xmlns:a16="http://schemas.microsoft.com/office/drawing/2014/main" val="3114018545"/>
                    </a:ext>
                  </a:extLst>
                </a:gridCol>
              </a:tblGrid>
              <a:tr h="46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r>
                        <a:rPr lang="en-US" sz="3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CA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04374"/>
                  </a:ext>
                </a:extLst>
              </a:tr>
              <a:tr h="1203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1) Write out all the ions you have. Leave the charge blank on the multivalent metal. 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71919"/>
                  </a:ext>
                </a:extLst>
              </a:tr>
              <a:tr h="1495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>
                          <a:latin typeface="Avenir Next LT Pro Light" panose="020B0304020202020204" pitchFamily="34" charset="0"/>
                        </a:rPr>
                        <a:t>2) </a:t>
                      </a:r>
                      <a:r>
                        <a:rPr lang="en-US" i="1" dirty="0">
                          <a:latin typeface="Avenir Next LT Pro Light" panose="020B0304020202020204" pitchFamily="34" charset="0"/>
                        </a:rPr>
                        <a:t>The total number of positive charges in an ionic compound must equal the total number of negative charges. </a:t>
                      </a:r>
                      <a:br>
                        <a:rPr lang="en-US" i="1" dirty="0">
                          <a:latin typeface="Avenir Next LT Pro Light" panose="020B0304020202020204" pitchFamily="34" charset="0"/>
                        </a:rPr>
                      </a:b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Determine the charge on the metal ion. 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Total: 2 negative charges. Must have 2 positive to balance the charges.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Divide by # of chromium ions (1). Therefore, each Cr ion must have a 2+ charge. 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36605"/>
                  </a:ext>
                </a:extLst>
              </a:tr>
              <a:tr h="1246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3) Write the compound name. Specify the ion charge on the multivalent metal using brackets and Roman numerals. 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chromium(II) oxide</a:t>
                      </a:r>
                      <a:endParaRPr lang="en-CA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56703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Charge Balancing Part 1: Determining Charges of Multivalent Metals</a:t>
            </a:r>
            <a:endParaRPr lang="en-CA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DE68BCE-670B-4002-85D7-83BEBC0F1352}"/>
              </a:ext>
            </a:extLst>
          </p:cNvPr>
          <p:cNvSpPr txBox="1">
            <a:spLocks/>
          </p:cNvSpPr>
          <p:nvPr/>
        </p:nvSpPr>
        <p:spPr>
          <a:xfrm>
            <a:off x="7034654" y="2484553"/>
            <a:ext cx="719401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Cr</a:t>
            </a:r>
            <a:r>
              <a:rPr lang="en-US" baseline="30000" dirty="0">
                <a:latin typeface="Avenir Next LT Pro Light" panose="020B0304020202020204" pitchFamily="34" charset="0"/>
              </a:rPr>
              <a:t>?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6463241-A70F-4482-A224-1E7DE562F385}"/>
              </a:ext>
            </a:extLst>
          </p:cNvPr>
          <p:cNvSpPr txBox="1">
            <a:spLocks/>
          </p:cNvSpPr>
          <p:nvPr/>
        </p:nvSpPr>
        <p:spPr>
          <a:xfrm>
            <a:off x="7896869" y="2484552"/>
            <a:ext cx="719401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O</a:t>
            </a:r>
            <a:r>
              <a:rPr lang="en-US" baseline="30000" dirty="0">
                <a:latin typeface="Avenir Next LT Pro Light" panose="020B0304020202020204" pitchFamily="34" charset="0"/>
              </a:rPr>
              <a:t>2-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F4FEA2-8115-4870-8041-BE04506F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62" t="51743" r="66078" b="37492"/>
          <a:stretch/>
        </p:blipFill>
        <p:spPr>
          <a:xfrm>
            <a:off x="288021" y="2799140"/>
            <a:ext cx="1149841" cy="1349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E5D72-AA93-472B-B315-26A81239F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36" t="29331" r="13504" b="59904"/>
          <a:stretch/>
        </p:blipFill>
        <p:spPr>
          <a:xfrm>
            <a:off x="288021" y="4372142"/>
            <a:ext cx="1149841" cy="1349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4082D4-1765-4D87-97F1-DF93A1F4DB65}"/>
              </a:ext>
            </a:extLst>
          </p:cNvPr>
          <p:cNvSpPr txBox="1"/>
          <p:nvPr/>
        </p:nvSpPr>
        <p:spPr>
          <a:xfrm>
            <a:off x="9318078" y="2366809"/>
            <a:ext cx="2551388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gency FB" panose="020B0503020202020204" pitchFamily="34" charset="0"/>
              </a:rPr>
              <a:t>We know there is 1 chromium ion and 1 oxygen ion from the subscripts in the formula. </a:t>
            </a:r>
            <a:endParaRPr lang="en-CA" sz="2000" dirty="0">
              <a:latin typeface="Agency FB" panose="020B0503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FD834-462A-420A-A846-86FD61FD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5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72D5-06E3-29BA-7B28-24031F70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DDDF9-0951-F677-38B4-ED696D71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573224" cy="446532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Name the following ionic compounds with multivalent metals. </a:t>
            </a:r>
          </a:p>
          <a:p>
            <a:pPr marL="0" indent="0">
              <a:buNone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titanium(IV) oxide</a:t>
            </a:r>
          </a:p>
          <a:p>
            <a:pPr marL="0" indent="0">
              <a:buNone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molybdenum(III) sulfide</a:t>
            </a:r>
            <a:endParaRPr lang="en-CA" sz="36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mercury(I) phosphide</a:t>
            </a:r>
          </a:p>
          <a:p>
            <a:pPr marL="0" indent="0">
              <a:buNone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MnSe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manganese(IV) selenide</a:t>
            </a:r>
            <a:endParaRPr lang="en-CA" sz="36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</a:t>
            </a:r>
            <a:r>
              <a:rPr lang="en-CA" sz="3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tin(II) iodide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C449-DF92-1D09-25B2-5E0252EF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F8A788-8D69-1816-C606-4D47B76CF6B9}"/>
              </a:ext>
            </a:extLst>
          </p:cNvPr>
          <p:cNvSpPr/>
          <p:nvPr/>
        </p:nvSpPr>
        <p:spPr>
          <a:xfrm>
            <a:off x="3653976" y="2320636"/>
            <a:ext cx="5496408" cy="70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D571B-2DBC-0CC2-2287-7B336763C6BC}"/>
              </a:ext>
            </a:extLst>
          </p:cNvPr>
          <p:cNvSpPr/>
          <p:nvPr/>
        </p:nvSpPr>
        <p:spPr>
          <a:xfrm>
            <a:off x="3653976" y="3074554"/>
            <a:ext cx="5496408" cy="70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A63F1-A298-7F15-7F6A-B06B73772F0C}"/>
              </a:ext>
            </a:extLst>
          </p:cNvPr>
          <p:cNvSpPr/>
          <p:nvPr/>
        </p:nvSpPr>
        <p:spPr>
          <a:xfrm>
            <a:off x="3653976" y="3819812"/>
            <a:ext cx="5496408" cy="70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336327-2674-CA0B-7D89-9BC3756B83C5}"/>
              </a:ext>
            </a:extLst>
          </p:cNvPr>
          <p:cNvSpPr/>
          <p:nvPr/>
        </p:nvSpPr>
        <p:spPr>
          <a:xfrm>
            <a:off x="3653976" y="4565070"/>
            <a:ext cx="5496408" cy="70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16DE4C-837E-6536-56F1-2E84C743E179}"/>
              </a:ext>
            </a:extLst>
          </p:cNvPr>
          <p:cNvSpPr/>
          <p:nvPr/>
        </p:nvSpPr>
        <p:spPr>
          <a:xfrm>
            <a:off x="3653976" y="5310329"/>
            <a:ext cx="5496408" cy="70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0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72D5-06E3-29BA-7B28-24031F704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Turn!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DDDF9-0951-F677-38B4-ED696D717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573224" cy="4465320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Name the following ionic compounds. Make sure you do charge balancing for ionic compounds with multivalent metals only.</a:t>
            </a:r>
          </a:p>
          <a:p>
            <a:pPr marL="0" indent="0">
              <a:buNone/>
            </a:pPr>
            <a:r>
              <a:rPr lang="en-CA" dirty="0"/>
              <a:t>1) Who wants to take a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CA" sz="3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dirty="0"/>
              <a:t>?</a:t>
            </a:r>
          </a:p>
          <a:p>
            <a:pPr marL="0" indent="0">
              <a:buNone/>
            </a:pPr>
            <a:r>
              <a:rPr lang="en-CA" dirty="0"/>
              <a:t>2) Better </a:t>
            </a: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CA" dirty="0"/>
              <a:t> up.</a:t>
            </a:r>
          </a:p>
          <a:p>
            <a:pPr marL="0" indent="0">
              <a:buNone/>
            </a:pPr>
            <a:r>
              <a:rPr lang="en-CA" dirty="0"/>
              <a:t>3) Is your name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CA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/>
              <a:t>?</a:t>
            </a:r>
          </a:p>
          <a:p>
            <a:pPr marL="0" indent="0">
              <a:buNone/>
            </a:pPr>
            <a:r>
              <a:rPr lang="en-CA" dirty="0"/>
              <a:t>4) What about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en-CA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CA" dirty="0"/>
              <a:t>?</a:t>
            </a:r>
          </a:p>
          <a:p>
            <a:pPr marL="0" indent="0">
              <a:buNone/>
            </a:pPr>
            <a:r>
              <a:rPr lang="en-CA" dirty="0"/>
              <a:t>5) “Vegetable” in Chinese is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CA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CC449-DF92-1D09-25B2-5E0252EF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Ionic Compounds</a:t>
            </a:r>
            <a:endParaRPr lang="en-CA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46FB5FF-49A5-4A7D-A4D2-B4C448F84DA3}"/>
              </a:ext>
            </a:extLst>
          </p:cNvPr>
          <p:cNvSpPr txBox="1">
            <a:spLocks/>
          </p:cNvSpPr>
          <p:nvPr/>
        </p:nvSpPr>
        <p:spPr>
          <a:xfrm>
            <a:off x="1973466" y="4546833"/>
            <a:ext cx="9399670" cy="2387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55764A-6232-4A01-8517-55404916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19</a:t>
            </a:fld>
            <a:endParaRPr lang="en-US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2BCD586-1BE5-4E77-876A-41E0007C8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706563"/>
            <a:ext cx="10167937" cy="44656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the cation, first.</a:t>
            </a:r>
          </a:p>
          <a:p>
            <a:pPr marL="457200" lvl="1" indent="0">
              <a:buNone/>
            </a:pPr>
            <a:r>
              <a:rPr lang="en-US" dirty="0"/>
              <a:t>	For metals that can only form one ion (monovalent metals), do 	not write the ion charge. </a:t>
            </a:r>
          </a:p>
          <a:p>
            <a:pPr marL="457200" lvl="1" indent="0">
              <a:buNone/>
            </a:pPr>
            <a:r>
              <a:rPr lang="en-US" dirty="0"/>
              <a:t>	For multivalent metals, determine the ion charge through charge 	balancing. Then, put the ion charge in Roman numerals, in 	brackets.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highlight>
                  <a:srgbClr val="FFFF00"/>
                </a:highlight>
              </a:rPr>
              <a:t>If the cation is polyatomic, write it exactly the way it is written </a:t>
            </a:r>
            <a:r>
              <a:rPr lang="en-US" dirty="0"/>
              <a:t>	</a:t>
            </a:r>
            <a:r>
              <a:rPr lang="en-US" dirty="0">
                <a:highlight>
                  <a:srgbClr val="FFFF00"/>
                </a:highlight>
              </a:rPr>
              <a:t>in the table.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anion with “–ide” ending </a:t>
            </a:r>
            <a:r>
              <a:rPr lang="en-US" b="1" i="1" dirty="0"/>
              <a:t>(unless it is polyatomic.)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95431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CE79B-8223-4403-A3E6-704E35DD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en-C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5F9654-2C87-434E-9495-A1CE67B5C9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816270"/>
              </p:ext>
            </p:extLst>
          </p:nvPr>
        </p:nvGraphicFramePr>
        <p:xfrm>
          <a:off x="240839" y="1727196"/>
          <a:ext cx="3316093" cy="40122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09994">
                  <a:extLst>
                    <a:ext uri="{9D8B030D-6E8A-4147-A177-3AD203B41FA5}">
                      <a16:colId xmlns:a16="http://schemas.microsoft.com/office/drawing/2014/main" val="1370319632"/>
                    </a:ext>
                  </a:extLst>
                </a:gridCol>
                <a:gridCol w="1606099">
                  <a:extLst>
                    <a:ext uri="{9D8B030D-6E8A-4147-A177-3AD203B41FA5}">
                      <a16:colId xmlns:a16="http://schemas.microsoft.com/office/drawing/2014/main" val="1624086642"/>
                    </a:ext>
                  </a:extLst>
                </a:gridCol>
              </a:tblGrid>
              <a:tr h="90489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 Light" panose="020B0304020202020204" pitchFamily="34" charset="0"/>
                        </a:rPr>
                        <a:t>Non-metal Element  </a:t>
                      </a:r>
                      <a:endParaRPr lang="en-CA" sz="2400" b="1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 Light" panose="020B0304020202020204" pitchFamily="34" charset="0"/>
                        </a:rPr>
                        <a:t>“-ide” Ending</a:t>
                      </a:r>
                      <a:endParaRPr lang="en-CA" sz="2400" b="1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3901662"/>
                  </a:ext>
                </a:extLst>
              </a:tr>
              <a:tr h="6015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N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nitrogen</a:t>
                      </a:r>
                      <a:endParaRPr lang="en-CA" sz="20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Nitride</a:t>
                      </a:r>
                      <a:endParaRPr lang="en-CA" sz="24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1495528"/>
                  </a:ext>
                </a:extLst>
              </a:tr>
              <a:tr h="6015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O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oxygen</a:t>
                      </a:r>
                      <a:endParaRPr lang="en-CA" sz="20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Oxide</a:t>
                      </a:r>
                      <a:endParaRPr lang="en-CA" sz="24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5317691"/>
                  </a:ext>
                </a:extLst>
              </a:tr>
              <a:tr h="6015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F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fluorine</a:t>
                      </a:r>
                      <a:endParaRPr lang="en-CA" sz="20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Fluoride</a:t>
                      </a:r>
                      <a:endParaRPr lang="en-CA" sz="24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957740"/>
                  </a:ext>
                </a:extLst>
              </a:tr>
              <a:tr h="6015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P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phosphorus</a:t>
                      </a:r>
                      <a:endParaRPr lang="en-CA" sz="20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Phosphide</a:t>
                      </a:r>
                      <a:endParaRPr lang="en-CA" sz="20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80955521"/>
                  </a:ext>
                </a:extLst>
              </a:tr>
              <a:tr h="6015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S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sulfur</a:t>
                      </a:r>
                      <a:endParaRPr lang="en-CA" sz="20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Sulfide</a:t>
                      </a:r>
                      <a:endParaRPr lang="en-CA" sz="24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3394693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FEF4C8-A477-47A4-A860-B1F6F4151539}"/>
              </a:ext>
            </a:extLst>
          </p:cNvPr>
          <p:cNvSpPr txBox="1"/>
          <p:nvPr/>
        </p:nvSpPr>
        <p:spPr>
          <a:xfrm>
            <a:off x="10506881" y="5871655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LT Pro Light" panose="020B0304020202020204" pitchFamily="34" charset="0"/>
              </a:rPr>
              <a:t>* uncommon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4C93DEE8-39D7-43FE-9AF9-4094C48A8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07880"/>
              </p:ext>
            </p:extLst>
          </p:nvPr>
        </p:nvGraphicFramePr>
        <p:xfrm>
          <a:off x="3833043" y="1727196"/>
          <a:ext cx="3842884" cy="413417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21442">
                  <a:extLst>
                    <a:ext uri="{9D8B030D-6E8A-4147-A177-3AD203B41FA5}">
                      <a16:colId xmlns:a16="http://schemas.microsoft.com/office/drawing/2014/main" val="48097225"/>
                    </a:ext>
                  </a:extLst>
                </a:gridCol>
                <a:gridCol w="1921442">
                  <a:extLst>
                    <a:ext uri="{9D8B030D-6E8A-4147-A177-3AD203B41FA5}">
                      <a16:colId xmlns:a16="http://schemas.microsoft.com/office/drawing/2014/main" val="23890236"/>
                    </a:ext>
                  </a:extLst>
                </a:gridCol>
              </a:tblGrid>
              <a:tr h="956093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 Light" panose="020B0304020202020204" pitchFamily="34" charset="0"/>
                        </a:rPr>
                        <a:t>Non-metal Element</a:t>
                      </a:r>
                      <a:endParaRPr lang="en-CA" sz="2400" b="1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 Light" panose="020B0304020202020204" pitchFamily="34" charset="0"/>
                        </a:rPr>
                        <a:t>“-ide” Ending</a:t>
                      </a:r>
                      <a:endParaRPr lang="en-CA" sz="2400" b="1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3901662"/>
                  </a:ext>
                </a:extLst>
              </a:tr>
              <a:tr h="63561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Cl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chlorine</a:t>
                      </a:r>
                      <a:endParaRPr lang="en-CA" sz="20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Chloride</a:t>
                      </a:r>
                      <a:endParaRPr lang="en-CA" sz="24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82360641"/>
                  </a:ext>
                </a:extLst>
              </a:tr>
              <a:tr h="63561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Se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selenium</a:t>
                      </a:r>
                      <a:endParaRPr lang="en-CA" sz="20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Selenide</a:t>
                      </a:r>
                      <a:endParaRPr lang="en-CA" sz="2400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21495528"/>
                  </a:ext>
                </a:extLst>
              </a:tr>
              <a:tr h="63561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Br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bromine</a:t>
                      </a:r>
                      <a:endParaRPr lang="en-CA" sz="20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Bromide</a:t>
                      </a:r>
                      <a:endParaRPr lang="en-CA" sz="2400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15317691"/>
                  </a:ext>
                </a:extLst>
              </a:tr>
              <a:tr h="63561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I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iodine</a:t>
                      </a:r>
                      <a:endParaRPr lang="en-CA" sz="20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Iodide</a:t>
                      </a:r>
                      <a:endParaRPr lang="en-CA" sz="2400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957740"/>
                  </a:ext>
                </a:extLst>
              </a:tr>
              <a:tr h="635616">
                <a:tc>
                  <a:txBody>
                    <a:bodyPr/>
                    <a:lstStyle/>
                    <a:p>
                      <a:r>
                        <a:rPr lang="en-CA" sz="2000" b="1" dirty="0">
                          <a:latin typeface="Avenir Next LT Pro Light" panose="020B0304020202020204" pitchFamily="34" charset="0"/>
                        </a:rPr>
                        <a:t>H</a:t>
                      </a:r>
                      <a:r>
                        <a:rPr lang="en-CA" sz="2000" dirty="0">
                          <a:latin typeface="Avenir Next LT Pro Light" panose="020B0304020202020204" pitchFamily="34" charset="0"/>
                        </a:rPr>
                        <a:t>, hydrogen</a:t>
                      </a: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dirty="0"/>
                        <a:t>Hydride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9593825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CB9B76-3C75-45C6-B8C2-3975CD6B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A9047D13-27BB-420C-96D5-9BBFB6DE9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71971"/>
              </p:ext>
            </p:extLst>
          </p:nvPr>
        </p:nvGraphicFramePr>
        <p:xfrm>
          <a:off x="7952038" y="1727196"/>
          <a:ext cx="3842884" cy="270963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21442">
                  <a:extLst>
                    <a:ext uri="{9D8B030D-6E8A-4147-A177-3AD203B41FA5}">
                      <a16:colId xmlns:a16="http://schemas.microsoft.com/office/drawing/2014/main" val="48097225"/>
                    </a:ext>
                  </a:extLst>
                </a:gridCol>
                <a:gridCol w="1921442">
                  <a:extLst>
                    <a:ext uri="{9D8B030D-6E8A-4147-A177-3AD203B41FA5}">
                      <a16:colId xmlns:a16="http://schemas.microsoft.com/office/drawing/2014/main" val="23890236"/>
                    </a:ext>
                  </a:extLst>
                </a:gridCol>
              </a:tblGrid>
              <a:tr h="90489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 Light" panose="020B0304020202020204" pitchFamily="34" charset="0"/>
                        </a:rPr>
                        <a:t>Non-metal Element</a:t>
                      </a:r>
                      <a:endParaRPr lang="en-CA" sz="2400" b="1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 Light" panose="020B0304020202020204" pitchFamily="34" charset="0"/>
                        </a:rPr>
                        <a:t>“-ide” Ending</a:t>
                      </a:r>
                      <a:endParaRPr lang="en-CA" sz="2400" b="1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3901662"/>
                  </a:ext>
                </a:extLst>
              </a:tr>
              <a:tr h="6015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As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arsenic *</a:t>
                      </a:r>
                      <a:endParaRPr lang="en-CA" sz="2000" i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Arsenide</a:t>
                      </a:r>
                      <a:endParaRPr lang="en-CA" sz="2400" i="0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955521"/>
                  </a:ext>
                </a:extLst>
              </a:tr>
              <a:tr h="601580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latin typeface="Avenir Next LT Pro Light" panose="020B0304020202020204" pitchFamily="34" charset="0"/>
                        </a:rPr>
                        <a:t>Te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tellurium *</a:t>
                      </a:r>
                      <a:endParaRPr lang="en-CA" sz="2000" i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Telluride</a:t>
                      </a:r>
                      <a:endParaRPr lang="en-CA" sz="2400" i="0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46934"/>
                  </a:ext>
                </a:extLst>
              </a:tr>
              <a:tr h="60158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Avenir Next LT Pro Light" panose="020B0304020202020204" pitchFamily="34" charset="0"/>
                        </a:rPr>
                        <a:t>At</a:t>
                      </a:r>
                      <a:r>
                        <a:rPr lang="en-US" sz="2000" dirty="0">
                          <a:latin typeface="Avenir Next LT Pro Light" panose="020B0304020202020204" pitchFamily="34" charset="0"/>
                        </a:rPr>
                        <a:t>, astatine *</a:t>
                      </a:r>
                      <a:endParaRPr lang="en-CA" sz="2000" i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venir Next LT Pro Light" panose="020B0304020202020204" pitchFamily="34" charset="0"/>
                        </a:rPr>
                        <a:t>Astatide</a:t>
                      </a:r>
                      <a:r>
                        <a:rPr lang="en-US" sz="2400" dirty="0"/>
                        <a:t> </a:t>
                      </a:r>
                      <a:endParaRPr lang="en-CA" sz="2400" i="0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5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19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Polyatomic Ions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4FA11-710F-4C5D-B51F-D076374E5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48" t="2880" r="32340" b="2082"/>
          <a:stretch/>
        </p:blipFill>
        <p:spPr>
          <a:xfrm>
            <a:off x="760094" y="1455747"/>
            <a:ext cx="4684101" cy="5204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77B0CC-ADAD-4A5F-85FE-401C97E5C89B}"/>
              </a:ext>
            </a:extLst>
          </p:cNvPr>
          <p:cNvGrpSpPr/>
          <p:nvPr/>
        </p:nvGrpSpPr>
        <p:grpSpPr>
          <a:xfrm>
            <a:off x="6160100" y="1399069"/>
            <a:ext cx="5223760" cy="5261367"/>
            <a:chOff x="5715485" y="2966676"/>
            <a:chExt cx="4081294" cy="41106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9E2FDD-566C-40C8-A0B2-B10C01B89A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670" t="5763" r="30504" b="11063"/>
            <a:stretch/>
          </p:blipFill>
          <p:spPr>
            <a:xfrm>
              <a:off x="5715485" y="3320504"/>
              <a:ext cx="4081294" cy="37568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AEE1151-043A-4899-9A0C-9543DBA5F3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548" t="16126" r="32340" b="76059"/>
            <a:stretch/>
          </p:blipFill>
          <p:spPr>
            <a:xfrm>
              <a:off x="5782836" y="2966676"/>
              <a:ext cx="3872307" cy="3538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FA9256C-EB5C-44AF-84A9-D7C502DD57C6}"/>
              </a:ext>
            </a:extLst>
          </p:cNvPr>
          <p:cNvSpPr txBox="1"/>
          <p:nvPr/>
        </p:nvSpPr>
        <p:spPr>
          <a:xfrm>
            <a:off x="7091970" y="337891"/>
            <a:ext cx="357371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Note: Become familiar with these names so you can recognize them quickly in the future.</a:t>
            </a:r>
            <a:endParaRPr lang="en-CA" dirty="0">
              <a:latin typeface="Agency FB" panose="020B0503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4BB9F3-9EB6-4A0A-BE1E-864C6811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4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with Polyatomic Ions: Examples</a:t>
            </a:r>
            <a:endParaRPr lang="en-CA" dirty="0"/>
          </a:p>
        </p:txBody>
      </p:sp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7B90621E-C7D7-41C2-95BB-15C90CC10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685428"/>
              </p:ext>
            </p:extLst>
          </p:nvPr>
        </p:nvGraphicFramePr>
        <p:xfrm>
          <a:off x="578841" y="1596570"/>
          <a:ext cx="10914075" cy="48102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9164">
                  <a:extLst>
                    <a:ext uri="{9D8B030D-6E8A-4147-A177-3AD203B41FA5}">
                      <a16:colId xmlns:a16="http://schemas.microsoft.com/office/drawing/2014/main" val="1634624041"/>
                    </a:ext>
                  </a:extLst>
                </a:gridCol>
                <a:gridCol w="4227195">
                  <a:extLst>
                    <a:ext uri="{9D8B030D-6E8A-4147-A177-3AD203B41FA5}">
                      <a16:colId xmlns:a16="http://schemas.microsoft.com/office/drawing/2014/main" val="827408323"/>
                    </a:ext>
                  </a:extLst>
                </a:gridCol>
                <a:gridCol w="4177716">
                  <a:extLst>
                    <a:ext uri="{9D8B030D-6E8A-4147-A177-3AD203B41FA5}">
                      <a16:colId xmlns:a16="http://schemas.microsoft.com/office/drawing/2014/main" val="209006319"/>
                    </a:ext>
                  </a:extLst>
                </a:gridCol>
              </a:tblGrid>
              <a:tr h="56779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Periodic Table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Name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255031"/>
                  </a:ext>
                </a:extLst>
              </a:tr>
              <a:tr h="216924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Mg(OH)</a:t>
                      </a:r>
                      <a:r>
                        <a:rPr lang="en-US" sz="4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3200" dirty="0">
                        <a:latin typeface="Avenir Next LT Pro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32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0311603"/>
                  </a:ext>
                </a:extLst>
              </a:tr>
              <a:tr h="181802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(NH</a:t>
                      </a:r>
                      <a:r>
                        <a:rPr lang="en-US" sz="4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4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CA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CA" sz="3200" dirty="0">
                        <a:latin typeface="Avenir Next LT Pro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CA" sz="32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6449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3636D83C-5673-4ADC-A3DB-F01D47AEA2F1}"/>
              </a:ext>
            </a:extLst>
          </p:cNvPr>
          <p:cNvGrpSpPr/>
          <p:nvPr/>
        </p:nvGrpSpPr>
        <p:grpSpPr>
          <a:xfrm>
            <a:off x="4378623" y="2767162"/>
            <a:ext cx="2855238" cy="1400962"/>
            <a:chOff x="3572520" y="2553597"/>
            <a:chExt cx="3339032" cy="16383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129DD1-909D-4DD7-A795-AA1EA718C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19" t="26911" r="38280" b="32883"/>
            <a:stretch/>
          </p:blipFill>
          <p:spPr>
            <a:xfrm>
              <a:off x="3572521" y="2553906"/>
              <a:ext cx="3339031" cy="163803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17779E-8706-4B38-B86D-9FFD9C049A24}"/>
                </a:ext>
              </a:extLst>
            </p:cNvPr>
            <p:cNvGrpSpPr/>
            <p:nvPr/>
          </p:nvGrpSpPr>
          <p:grpSpPr>
            <a:xfrm>
              <a:off x="3572520" y="2553597"/>
              <a:ext cx="3339031" cy="1638342"/>
              <a:chOff x="226504" y="4102217"/>
              <a:chExt cx="2424418" cy="1585518"/>
            </a:xfrm>
          </p:grpSpPr>
          <p:sp>
            <p:nvSpPr>
              <p:cNvPr id="15" name="Flowchart: Process 14">
                <a:extLst>
                  <a:ext uri="{FF2B5EF4-FFF2-40B4-BE49-F238E27FC236}">
                    <a16:creationId xmlns:a16="http://schemas.microsoft.com/office/drawing/2014/main" id="{CB98F92B-332A-41F0-8640-E0278E5342CD}"/>
                  </a:ext>
                </a:extLst>
              </p:cNvPr>
              <p:cNvSpPr/>
              <p:nvPr/>
            </p:nvSpPr>
            <p:spPr>
              <a:xfrm>
                <a:off x="226504" y="4102217"/>
                <a:ext cx="2424418" cy="568138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3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6" name="Flowchart: Process 15">
                <a:extLst>
                  <a:ext uri="{FF2B5EF4-FFF2-40B4-BE49-F238E27FC236}">
                    <a16:creationId xmlns:a16="http://schemas.microsoft.com/office/drawing/2014/main" id="{78B7FC0F-7CE4-417B-B157-FAF2902AAB71}"/>
                  </a:ext>
                </a:extLst>
              </p:cNvPr>
              <p:cNvSpPr/>
              <p:nvPr/>
            </p:nvSpPr>
            <p:spPr>
              <a:xfrm>
                <a:off x="226504" y="5119597"/>
                <a:ext cx="2424418" cy="568138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3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CDCBA6-BDA9-46F7-A011-C0E9D6F085FE}"/>
              </a:ext>
            </a:extLst>
          </p:cNvPr>
          <p:cNvGrpSpPr/>
          <p:nvPr/>
        </p:nvGrpSpPr>
        <p:grpSpPr>
          <a:xfrm>
            <a:off x="3274230" y="4737559"/>
            <a:ext cx="2600450" cy="1400698"/>
            <a:chOff x="1375793" y="3650162"/>
            <a:chExt cx="3540155" cy="190685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7E86788-43A5-4917-8711-16E3C2B68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798" t="23280" r="58165" b="49073"/>
            <a:stretch/>
          </p:blipFill>
          <p:spPr>
            <a:xfrm>
              <a:off x="1375794" y="3650162"/>
              <a:ext cx="3540154" cy="189598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6C90DDB-FEE2-4628-BD88-5F3BF22DCA35}"/>
                </a:ext>
              </a:extLst>
            </p:cNvPr>
            <p:cNvGrpSpPr/>
            <p:nvPr/>
          </p:nvGrpSpPr>
          <p:grpSpPr>
            <a:xfrm>
              <a:off x="1375793" y="3661031"/>
              <a:ext cx="3540154" cy="1895989"/>
              <a:chOff x="226504" y="4102217"/>
              <a:chExt cx="2424418" cy="1224718"/>
            </a:xfrm>
          </p:grpSpPr>
          <p:sp>
            <p:nvSpPr>
              <p:cNvPr id="26" name="Flowchart: Process 25">
                <a:extLst>
                  <a:ext uri="{FF2B5EF4-FFF2-40B4-BE49-F238E27FC236}">
                    <a16:creationId xmlns:a16="http://schemas.microsoft.com/office/drawing/2014/main" id="{99F01CAC-A003-482D-8D22-24B50C64EBDA}"/>
                  </a:ext>
                </a:extLst>
              </p:cNvPr>
              <p:cNvSpPr/>
              <p:nvPr/>
            </p:nvSpPr>
            <p:spPr>
              <a:xfrm>
                <a:off x="226504" y="4102217"/>
                <a:ext cx="2424418" cy="568138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3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27" name="Flowchart: Process 26">
                <a:extLst>
                  <a:ext uri="{FF2B5EF4-FFF2-40B4-BE49-F238E27FC236}">
                    <a16:creationId xmlns:a16="http://schemas.microsoft.com/office/drawing/2014/main" id="{FC33433E-5D92-43DD-8472-DAC26ADE8FA7}"/>
                  </a:ext>
                </a:extLst>
              </p:cNvPr>
              <p:cNvSpPr/>
              <p:nvPr/>
            </p:nvSpPr>
            <p:spPr>
              <a:xfrm>
                <a:off x="226504" y="5119597"/>
                <a:ext cx="2424418" cy="207338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3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660B3931-F502-4507-8F0A-D52F6C52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47" t="27768" r="72545" b="37019"/>
          <a:stretch/>
        </p:blipFill>
        <p:spPr>
          <a:xfrm>
            <a:off x="3124569" y="2767162"/>
            <a:ext cx="1153386" cy="14009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640101A-652D-499E-9746-B6227C6CDC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454" t="27645" r="38004" b="37003"/>
          <a:stretch/>
        </p:blipFill>
        <p:spPr>
          <a:xfrm>
            <a:off x="5998988" y="4737559"/>
            <a:ext cx="1165136" cy="140069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2FE7419-E77E-416D-9DA6-B68AAA2CBFDA}"/>
              </a:ext>
            </a:extLst>
          </p:cNvPr>
          <p:cNvSpPr txBox="1"/>
          <p:nvPr/>
        </p:nvSpPr>
        <p:spPr>
          <a:xfrm>
            <a:off x="7387394" y="3269168"/>
            <a:ext cx="422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LT Pro Light" panose="020B0304020202020204" pitchFamily="34" charset="0"/>
              </a:rPr>
              <a:t>magnesium hydroxide</a:t>
            </a:r>
            <a:endParaRPr lang="en-CA" sz="2400" b="1" dirty="0">
              <a:latin typeface="Avenir Next LT Pro Light" panose="020B03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B7F874-8715-40D5-ACF7-E5D0DE6433DA}"/>
              </a:ext>
            </a:extLst>
          </p:cNvPr>
          <p:cNvSpPr txBox="1"/>
          <p:nvPr/>
        </p:nvSpPr>
        <p:spPr>
          <a:xfrm>
            <a:off x="7387394" y="5160780"/>
            <a:ext cx="422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LT Pro Light" panose="020B0304020202020204" pitchFamily="34" charset="0"/>
              </a:rPr>
              <a:t>ammonium sulfide</a:t>
            </a:r>
            <a:endParaRPr lang="en-CA" sz="2400" b="1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90680-A7C5-4C1C-A409-E977340BD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with Polyatomic Ions: Examples</a:t>
            </a:r>
            <a:endParaRPr lang="en-CA" dirty="0"/>
          </a:p>
        </p:txBody>
      </p:sp>
      <p:graphicFrame>
        <p:nvGraphicFramePr>
          <p:cNvPr id="10" name="Table 14">
            <a:extLst>
              <a:ext uri="{FF2B5EF4-FFF2-40B4-BE49-F238E27FC236}">
                <a16:creationId xmlns:a16="http://schemas.microsoft.com/office/drawing/2014/main" id="{7B90621E-C7D7-41C2-95BB-15C90CC10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83872"/>
              </p:ext>
            </p:extLst>
          </p:nvPr>
        </p:nvGraphicFramePr>
        <p:xfrm>
          <a:off x="578841" y="1596570"/>
          <a:ext cx="10914075" cy="45469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8308">
                  <a:extLst>
                    <a:ext uri="{9D8B030D-6E8A-4147-A177-3AD203B41FA5}">
                      <a16:colId xmlns:a16="http://schemas.microsoft.com/office/drawing/2014/main" val="1634624041"/>
                    </a:ext>
                  </a:extLst>
                </a:gridCol>
                <a:gridCol w="4228051">
                  <a:extLst>
                    <a:ext uri="{9D8B030D-6E8A-4147-A177-3AD203B41FA5}">
                      <a16:colId xmlns:a16="http://schemas.microsoft.com/office/drawing/2014/main" val="827408323"/>
                    </a:ext>
                  </a:extLst>
                </a:gridCol>
                <a:gridCol w="4177716">
                  <a:extLst>
                    <a:ext uri="{9D8B030D-6E8A-4147-A177-3AD203B41FA5}">
                      <a16:colId xmlns:a16="http://schemas.microsoft.com/office/drawing/2014/main" val="209006319"/>
                    </a:ext>
                  </a:extLst>
                </a:gridCol>
              </a:tblGrid>
              <a:tr h="74465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Periodic Table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Name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255031"/>
                  </a:ext>
                </a:extLst>
              </a:tr>
              <a:tr h="372401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Sc(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HSO</a:t>
                      </a:r>
                      <a:r>
                        <a:rPr lang="en-US" sz="4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4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A" sz="40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320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200" b="0" strike="sngStrike" dirty="0">
                        <a:latin typeface="Avenir Next LT Pro Light" panose="020B0304020202020204" pitchFamily="34" charset="0"/>
                      </a:endParaRPr>
                    </a:p>
                    <a:p>
                      <a:pPr algn="l"/>
                      <a:endParaRPr lang="en-US" sz="3200" b="1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282780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9CB25BB-AD65-4A50-8B22-04BCBE35F119}"/>
              </a:ext>
            </a:extLst>
          </p:cNvPr>
          <p:cNvGrpSpPr/>
          <p:nvPr/>
        </p:nvGrpSpPr>
        <p:grpSpPr>
          <a:xfrm>
            <a:off x="3418513" y="4296733"/>
            <a:ext cx="3544349" cy="1591240"/>
            <a:chOff x="2789339" y="3582098"/>
            <a:chExt cx="3544349" cy="15912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3D8748C-EF1C-4B2D-A09B-0986BE18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551" t="32293" r="35253" b="28441"/>
            <a:stretch/>
          </p:blipFill>
          <p:spPr>
            <a:xfrm>
              <a:off x="2789339" y="3582099"/>
              <a:ext cx="3544349" cy="15912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Flowchart: Process 14">
              <a:extLst>
                <a:ext uri="{FF2B5EF4-FFF2-40B4-BE49-F238E27FC236}">
                  <a16:creationId xmlns:a16="http://schemas.microsoft.com/office/drawing/2014/main" id="{CB98F92B-332A-41F0-8640-E0278E5342CD}"/>
                </a:ext>
              </a:extLst>
            </p:cNvPr>
            <p:cNvSpPr/>
            <p:nvPr/>
          </p:nvSpPr>
          <p:spPr>
            <a:xfrm>
              <a:off x="2789339" y="3582098"/>
              <a:ext cx="3544348" cy="1124125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  <a:alpha val="3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B405CEE-38B6-4A33-BD02-3E7ACC1EF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28" t="41468" r="50734" b="24526"/>
          <a:stretch/>
        </p:blipFill>
        <p:spPr>
          <a:xfrm>
            <a:off x="3418513" y="2644421"/>
            <a:ext cx="1216403" cy="14328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D130DB-8025-4245-9BE2-87E3B6DA3F5A}"/>
              </a:ext>
            </a:extLst>
          </p:cNvPr>
          <p:cNvSpPr txBox="1"/>
          <p:nvPr/>
        </p:nvSpPr>
        <p:spPr>
          <a:xfrm>
            <a:off x="7387395" y="2644421"/>
            <a:ext cx="38963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>
                <a:latin typeface="Avenir Next LT Pro Light" panose="020B0304020202020204" pitchFamily="34" charset="0"/>
              </a:rPr>
              <a:t>scandium hydrogen sulfite 	</a:t>
            </a:r>
            <a:r>
              <a:rPr lang="en-US" sz="2800" b="0" i="1" dirty="0">
                <a:latin typeface="Avenir Next LT Pro Light" panose="020B0304020202020204" pitchFamily="34" charset="0"/>
              </a:rPr>
              <a:t>OR</a:t>
            </a:r>
          </a:p>
          <a:p>
            <a:pPr marL="457200" indent="-457200">
              <a:buAutoNum type="arabicPeriod"/>
            </a:pPr>
            <a:r>
              <a:rPr lang="en-US" sz="2800" b="1" dirty="0">
                <a:latin typeface="Avenir Next LT Pro Light" panose="020B0304020202020204" pitchFamily="34" charset="0"/>
              </a:rPr>
              <a:t>scandium bisulfite</a:t>
            </a:r>
          </a:p>
          <a:p>
            <a:pPr lvl="0">
              <a:defRPr/>
            </a:pPr>
            <a:endParaRPr lang="en-US" sz="2800" b="1" strike="sngStrike" dirty="0">
              <a:latin typeface="Avenir Next LT Pro Light" panose="020B0304020202020204" pitchFamily="34" charset="0"/>
            </a:endParaRPr>
          </a:p>
          <a:p>
            <a:pPr lvl="0">
              <a:defRPr/>
            </a:pPr>
            <a:r>
              <a:rPr lang="en-CA" sz="2800" strike="sngStrike" dirty="0">
                <a:latin typeface="Avenir Next LT Pro Light" panose="020B0304020202020204" pitchFamily="34" charset="0"/>
              </a:rPr>
              <a:t>scandium hydrogen sulfite, </a:t>
            </a:r>
            <a:r>
              <a:rPr lang="en-CA" sz="2800" strike="sngStrike" dirty="0" err="1">
                <a:latin typeface="Avenir Next LT Pro Light" panose="020B0304020202020204" pitchFamily="34" charset="0"/>
              </a:rPr>
              <a:t>bisulfite</a:t>
            </a:r>
            <a:endParaRPr lang="en-CA" sz="2800" strike="sngStrike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10400C-F9B4-46C7-8EB1-FC1D9A3B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AF4C6EB5-FD6B-488E-B285-47580ABA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832465"/>
              </p:ext>
            </p:extLst>
          </p:nvPr>
        </p:nvGraphicFramePr>
        <p:xfrm>
          <a:off x="2821021" y="1726040"/>
          <a:ext cx="8814509" cy="473649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01262">
                  <a:extLst>
                    <a:ext uri="{9D8B030D-6E8A-4147-A177-3AD203B41FA5}">
                      <a16:colId xmlns:a16="http://schemas.microsoft.com/office/drawing/2014/main" val="4293563757"/>
                    </a:ext>
                  </a:extLst>
                </a:gridCol>
                <a:gridCol w="4313247">
                  <a:extLst>
                    <a:ext uri="{9D8B030D-6E8A-4147-A177-3AD203B41FA5}">
                      <a16:colId xmlns:a16="http://schemas.microsoft.com/office/drawing/2014/main" val="3114018545"/>
                    </a:ext>
                  </a:extLst>
                </a:gridCol>
              </a:tblGrid>
              <a:tr h="46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2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(CrO</a:t>
                      </a:r>
                      <a:r>
                        <a:rPr lang="en-US" sz="32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32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CA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04374"/>
                  </a:ext>
                </a:extLst>
              </a:tr>
              <a:tr h="119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1) Write out all the ions you have. Leave the charge blank on the multivalent metal. 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71919"/>
                  </a:ext>
                </a:extLst>
              </a:tr>
              <a:tr h="1495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0" dirty="0">
                          <a:latin typeface="Avenir Next LT Pro Light" panose="020B0304020202020204" pitchFamily="34" charset="0"/>
                        </a:rPr>
                        <a:t>2) </a:t>
                      </a:r>
                      <a:r>
                        <a:rPr lang="en-US" i="1" dirty="0">
                          <a:latin typeface="Avenir Next LT Pro Light" panose="020B0304020202020204" pitchFamily="34" charset="0"/>
                        </a:rPr>
                        <a:t>The total number of positive charges in an ionic compound must equal the total number of negative charges. </a:t>
                      </a:r>
                      <a:br>
                        <a:rPr lang="en-US" i="1" dirty="0">
                          <a:latin typeface="Avenir Next LT Pro Light" panose="020B0304020202020204" pitchFamily="34" charset="0"/>
                        </a:rPr>
                      </a:b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Determine the charge on the metal ion. 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36605"/>
                  </a:ext>
                </a:extLst>
              </a:tr>
              <a:tr h="1246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3) Write the compound name. Specify the ion charge on the multivalent metal using brackets and Roman numerals. Spell the polyatomic ion exactly as it is spelled in the reference sheet. </a:t>
                      </a:r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56703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Naming with Polyatomic Ions: Examples</a:t>
            </a:r>
            <a:endParaRPr lang="en-CA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DE68BCE-670B-4002-85D7-83BEBC0F1352}"/>
              </a:ext>
            </a:extLst>
          </p:cNvPr>
          <p:cNvSpPr txBox="1">
            <a:spLocks/>
          </p:cNvSpPr>
          <p:nvPr/>
        </p:nvSpPr>
        <p:spPr>
          <a:xfrm>
            <a:off x="7768621" y="2320414"/>
            <a:ext cx="719401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Avenir Next LT Pro Light" panose="020B0304020202020204" pitchFamily="34" charset="0"/>
              </a:rPr>
              <a:t>Ti</a:t>
            </a:r>
            <a:r>
              <a:rPr lang="en-US" baseline="30000" dirty="0">
                <a:latin typeface="Avenir Next LT Pro Light" panose="020B0304020202020204" pitchFamily="34" charset="0"/>
              </a:rPr>
              <a:t>?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D9D0D4B-A2F4-467F-AF74-81FD560AAC0A}"/>
              </a:ext>
            </a:extLst>
          </p:cNvPr>
          <p:cNvSpPr txBox="1">
            <a:spLocks/>
          </p:cNvSpPr>
          <p:nvPr/>
        </p:nvSpPr>
        <p:spPr>
          <a:xfrm>
            <a:off x="7763704" y="2718858"/>
            <a:ext cx="719401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Avenir Next LT Pro Light" panose="020B0304020202020204" pitchFamily="34" charset="0"/>
              </a:rPr>
              <a:t>Ti</a:t>
            </a:r>
            <a:r>
              <a:rPr lang="en-US" baseline="30000" dirty="0">
                <a:latin typeface="Avenir Next LT Pro Light" panose="020B0304020202020204" pitchFamily="34" charset="0"/>
              </a:rPr>
              <a:t>?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6463241-A70F-4482-A224-1E7DE562F385}"/>
              </a:ext>
            </a:extLst>
          </p:cNvPr>
          <p:cNvSpPr txBox="1">
            <a:spLocks/>
          </p:cNvSpPr>
          <p:nvPr/>
        </p:nvSpPr>
        <p:spPr>
          <a:xfrm>
            <a:off x="8880940" y="2320414"/>
            <a:ext cx="1407065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 Light" panose="020B0304020202020204" pitchFamily="34" charset="0"/>
              </a:rPr>
              <a:t>CrO</a:t>
            </a:r>
            <a:r>
              <a:rPr lang="en-US" sz="2400" baseline="-25000" dirty="0">
                <a:latin typeface="Avenir Next LT Pro Light" panose="020B0304020202020204" pitchFamily="34" charset="0"/>
              </a:rPr>
              <a:t>4</a:t>
            </a:r>
            <a:r>
              <a:rPr lang="en-US" sz="2400" baseline="30000" dirty="0">
                <a:latin typeface="Avenir Next LT Pro Light" panose="020B0304020202020204" pitchFamily="34" charset="0"/>
              </a:rPr>
              <a:t>2-</a:t>
            </a:r>
            <a:endParaRPr lang="en-US" sz="2400" dirty="0">
              <a:latin typeface="Avenir Next LT Pro Light" panose="020B0304020202020204" pitchFamily="34" charset="0"/>
            </a:endParaRP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A8026746-5EAB-4BB3-AFEE-863F6C9F7038}"/>
              </a:ext>
            </a:extLst>
          </p:cNvPr>
          <p:cNvSpPr txBox="1">
            <a:spLocks/>
          </p:cNvSpPr>
          <p:nvPr/>
        </p:nvSpPr>
        <p:spPr>
          <a:xfrm>
            <a:off x="8880939" y="2765905"/>
            <a:ext cx="1407065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 Light" panose="020B0304020202020204" pitchFamily="34" charset="0"/>
              </a:rPr>
              <a:t>CrO</a:t>
            </a:r>
            <a:r>
              <a:rPr lang="en-US" sz="2400" baseline="-25000" dirty="0">
                <a:latin typeface="Avenir Next LT Pro Light" panose="020B0304020202020204" pitchFamily="34" charset="0"/>
              </a:rPr>
              <a:t>4</a:t>
            </a:r>
            <a:r>
              <a:rPr lang="en-US" sz="2400" baseline="30000" dirty="0">
                <a:latin typeface="Avenir Next LT Pro Light" panose="020B0304020202020204" pitchFamily="34" charset="0"/>
              </a:rPr>
              <a:t>2-</a:t>
            </a:r>
            <a:endParaRPr lang="en-US" sz="2400" dirty="0">
              <a:latin typeface="Avenir Next LT Pro Light" panose="020B0304020202020204" pitchFamily="34" charset="0"/>
            </a:endParaRP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1F1D0F5F-335B-408E-8637-1BCDFBEB1C0D}"/>
              </a:ext>
            </a:extLst>
          </p:cNvPr>
          <p:cNvSpPr txBox="1">
            <a:spLocks/>
          </p:cNvSpPr>
          <p:nvPr/>
        </p:nvSpPr>
        <p:spPr>
          <a:xfrm>
            <a:off x="9876631" y="2543160"/>
            <a:ext cx="1407065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 Light" panose="020B0304020202020204" pitchFamily="34" charset="0"/>
              </a:rPr>
              <a:t>CrO</a:t>
            </a:r>
            <a:r>
              <a:rPr lang="en-US" sz="2400" baseline="-25000" dirty="0">
                <a:latin typeface="Avenir Next LT Pro Light" panose="020B0304020202020204" pitchFamily="34" charset="0"/>
              </a:rPr>
              <a:t>4</a:t>
            </a:r>
            <a:r>
              <a:rPr lang="en-US" sz="2400" baseline="30000" dirty="0">
                <a:latin typeface="Avenir Next LT Pro Light" panose="020B0304020202020204" pitchFamily="34" charset="0"/>
              </a:rPr>
              <a:t>2-</a:t>
            </a:r>
            <a:endParaRPr lang="en-US" sz="2400" dirty="0">
              <a:latin typeface="Avenir Next LT Pro Light" panose="020B03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90A8C-7192-4A87-BBF9-38E4D4F09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6" t="49389" r="66813" b="38472"/>
          <a:stretch/>
        </p:blipFill>
        <p:spPr>
          <a:xfrm>
            <a:off x="620691" y="2174917"/>
            <a:ext cx="1385103" cy="169766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D745DE8-3FD8-4DD1-90F3-1F3E8C20EEB5}"/>
              </a:ext>
            </a:extLst>
          </p:cNvPr>
          <p:cNvGrpSpPr/>
          <p:nvPr/>
        </p:nvGrpSpPr>
        <p:grpSpPr>
          <a:xfrm>
            <a:off x="226504" y="4102217"/>
            <a:ext cx="2424418" cy="1585518"/>
            <a:chOff x="226504" y="4102217"/>
            <a:chExt cx="2424418" cy="15855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1BF85E-44A8-4294-81EF-F58F258D38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969" t="39205" r="57699" b="27855"/>
            <a:stretch/>
          </p:blipFill>
          <p:spPr>
            <a:xfrm>
              <a:off x="226504" y="4102217"/>
              <a:ext cx="2424418" cy="158551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6E8D03E3-9C74-42DF-9C05-1D5EFEE7C9FC}"/>
                </a:ext>
              </a:extLst>
            </p:cNvPr>
            <p:cNvSpPr/>
            <p:nvPr/>
          </p:nvSpPr>
          <p:spPr>
            <a:xfrm>
              <a:off x="226504" y="4102217"/>
              <a:ext cx="2424418" cy="568138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  <a:alpha val="3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1895874F-2088-4F3E-9D20-B761FA8BB455}"/>
                </a:ext>
              </a:extLst>
            </p:cNvPr>
            <p:cNvSpPr/>
            <p:nvPr/>
          </p:nvSpPr>
          <p:spPr>
            <a:xfrm>
              <a:off x="226504" y="5119597"/>
              <a:ext cx="2424418" cy="568138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  <a:alpha val="3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6303A2-E507-44CE-B020-B815D148229A}"/>
              </a:ext>
            </a:extLst>
          </p:cNvPr>
          <p:cNvSpPr txBox="1"/>
          <p:nvPr/>
        </p:nvSpPr>
        <p:spPr>
          <a:xfrm>
            <a:off x="7388231" y="3417648"/>
            <a:ext cx="4247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Next LT Pro Light" panose="020B0304020202020204" pitchFamily="34" charset="0"/>
              </a:rPr>
              <a:t>Total: 6 negative charges. Must have 6 positive to balance the charges.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Next LT Pro Light" panose="020B0304020202020204" pitchFamily="34" charset="0"/>
              </a:rPr>
              <a:t>Divide by # of titanium ions (2). Therefore, each </a:t>
            </a:r>
            <a:r>
              <a:rPr lang="en-US" dirty="0" err="1">
                <a:latin typeface="Avenir Next LT Pro Light" panose="020B0304020202020204" pitchFamily="34" charset="0"/>
              </a:rPr>
              <a:t>Ti</a:t>
            </a:r>
            <a:r>
              <a:rPr lang="en-US" dirty="0">
                <a:latin typeface="Avenir Next LT Pro Light" panose="020B0304020202020204" pitchFamily="34" charset="0"/>
              </a:rPr>
              <a:t> ion must have a 3+ charge. 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046F30-CE55-4BB4-9BA8-2FF5D16B1CA0}"/>
              </a:ext>
            </a:extLst>
          </p:cNvPr>
          <p:cNvSpPr txBox="1"/>
          <p:nvPr/>
        </p:nvSpPr>
        <p:spPr>
          <a:xfrm>
            <a:off x="7614446" y="5119597"/>
            <a:ext cx="6167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Avenir Next LT Pro Light" panose="020B0304020202020204" pitchFamily="34" charset="0"/>
              </a:rPr>
              <a:t>titanium(III) chromate</a:t>
            </a:r>
            <a:endParaRPr lang="en-CA" sz="2400" b="1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36EF8-065D-40A7-A0A6-13FD0153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0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5" grpId="0"/>
      <p:bldP spid="16" grpId="0"/>
      <p:bldP spid="12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84C1-CA17-42AA-85D4-6230BDA5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Formulas of Ionic Compounds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E052-EDCE-447D-8BD8-0A689AB4D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(not covered in textbook)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02708-D96C-42AE-8ECE-5AF18DB8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97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to Ionic Compound Nomenclature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702184" cy="4682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Names of ionic compounds tell you </a:t>
            </a:r>
            <a:r>
              <a:rPr lang="en-US" i="1" dirty="0"/>
              <a:t>which ions </a:t>
            </a:r>
            <a:r>
              <a:rPr lang="en-US" dirty="0"/>
              <a:t>are in the compound. The cation comes first; the anion comes second.</a:t>
            </a:r>
          </a:p>
          <a:p>
            <a:pPr marL="0" indent="0">
              <a:buNone/>
            </a:pPr>
            <a:r>
              <a:rPr lang="en-CA" dirty="0"/>
              <a:t>To write a chemical formula of an ionic compound, you must find out how many of each ion is involved, through </a:t>
            </a:r>
            <a:r>
              <a:rPr lang="en-CA" b="1" dirty="0"/>
              <a:t>charge balancing. 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B8CB6F-34CA-44B3-B0A7-AF95DA2FBA1E}"/>
              </a:ext>
            </a:extLst>
          </p:cNvPr>
          <p:cNvSpPr txBox="1">
            <a:spLocks/>
          </p:cNvSpPr>
          <p:nvPr/>
        </p:nvSpPr>
        <p:spPr>
          <a:xfrm>
            <a:off x="999281" y="4771729"/>
            <a:ext cx="10193438" cy="1179576"/>
          </a:xfrm>
          <a:custGeom>
            <a:avLst/>
            <a:gdLst>
              <a:gd name="connsiteX0" fmla="*/ 0 w 10193438"/>
              <a:gd name="connsiteY0" fmla="*/ 0 h 1179576"/>
              <a:gd name="connsiteX1" fmla="*/ 679563 w 10193438"/>
              <a:gd name="connsiteY1" fmla="*/ 0 h 1179576"/>
              <a:gd name="connsiteX2" fmla="*/ 1053322 w 10193438"/>
              <a:gd name="connsiteY2" fmla="*/ 0 h 1179576"/>
              <a:gd name="connsiteX3" fmla="*/ 1936753 w 10193438"/>
              <a:gd name="connsiteY3" fmla="*/ 0 h 1179576"/>
              <a:gd name="connsiteX4" fmla="*/ 2820185 w 10193438"/>
              <a:gd name="connsiteY4" fmla="*/ 0 h 1179576"/>
              <a:gd name="connsiteX5" fmla="*/ 3601681 w 10193438"/>
              <a:gd name="connsiteY5" fmla="*/ 0 h 1179576"/>
              <a:gd name="connsiteX6" fmla="*/ 4281244 w 10193438"/>
              <a:gd name="connsiteY6" fmla="*/ 0 h 1179576"/>
              <a:gd name="connsiteX7" fmla="*/ 4960806 w 10193438"/>
              <a:gd name="connsiteY7" fmla="*/ 0 h 1179576"/>
              <a:gd name="connsiteX8" fmla="*/ 5742303 w 10193438"/>
              <a:gd name="connsiteY8" fmla="*/ 0 h 1179576"/>
              <a:gd name="connsiteX9" fmla="*/ 6319932 w 10193438"/>
              <a:gd name="connsiteY9" fmla="*/ 0 h 1179576"/>
              <a:gd name="connsiteX10" fmla="*/ 6999494 w 10193438"/>
              <a:gd name="connsiteY10" fmla="*/ 0 h 1179576"/>
              <a:gd name="connsiteX11" fmla="*/ 7780991 w 10193438"/>
              <a:gd name="connsiteY11" fmla="*/ 0 h 1179576"/>
              <a:gd name="connsiteX12" fmla="*/ 8562488 w 10193438"/>
              <a:gd name="connsiteY12" fmla="*/ 0 h 1179576"/>
              <a:gd name="connsiteX13" fmla="*/ 9343985 w 10193438"/>
              <a:gd name="connsiteY13" fmla="*/ 0 h 1179576"/>
              <a:gd name="connsiteX14" fmla="*/ 10193438 w 10193438"/>
              <a:gd name="connsiteY14" fmla="*/ 0 h 1179576"/>
              <a:gd name="connsiteX15" fmla="*/ 10193438 w 10193438"/>
              <a:gd name="connsiteY15" fmla="*/ 601584 h 1179576"/>
              <a:gd name="connsiteX16" fmla="*/ 10193438 w 10193438"/>
              <a:gd name="connsiteY16" fmla="*/ 1179576 h 1179576"/>
              <a:gd name="connsiteX17" fmla="*/ 9717744 w 10193438"/>
              <a:gd name="connsiteY17" fmla="*/ 1179576 h 1179576"/>
              <a:gd name="connsiteX18" fmla="*/ 9140116 w 10193438"/>
              <a:gd name="connsiteY18" fmla="*/ 1179576 h 1179576"/>
              <a:gd name="connsiteX19" fmla="*/ 8460554 w 10193438"/>
              <a:gd name="connsiteY19" fmla="*/ 1179576 h 1179576"/>
              <a:gd name="connsiteX20" fmla="*/ 7984860 w 10193438"/>
              <a:gd name="connsiteY20" fmla="*/ 1179576 h 1179576"/>
              <a:gd name="connsiteX21" fmla="*/ 7611100 w 10193438"/>
              <a:gd name="connsiteY21" fmla="*/ 1179576 h 1179576"/>
              <a:gd name="connsiteX22" fmla="*/ 6727669 w 10193438"/>
              <a:gd name="connsiteY22" fmla="*/ 1179576 h 1179576"/>
              <a:gd name="connsiteX23" fmla="*/ 5946172 w 10193438"/>
              <a:gd name="connsiteY23" fmla="*/ 1179576 h 1179576"/>
              <a:gd name="connsiteX24" fmla="*/ 5062741 w 10193438"/>
              <a:gd name="connsiteY24" fmla="*/ 1179576 h 1179576"/>
              <a:gd name="connsiteX25" fmla="*/ 4281244 w 10193438"/>
              <a:gd name="connsiteY25" fmla="*/ 1179576 h 1179576"/>
              <a:gd name="connsiteX26" fmla="*/ 3397813 w 10193438"/>
              <a:gd name="connsiteY26" fmla="*/ 1179576 h 1179576"/>
              <a:gd name="connsiteX27" fmla="*/ 2820185 w 10193438"/>
              <a:gd name="connsiteY27" fmla="*/ 1179576 h 1179576"/>
              <a:gd name="connsiteX28" fmla="*/ 2038688 w 10193438"/>
              <a:gd name="connsiteY28" fmla="*/ 1179576 h 1179576"/>
              <a:gd name="connsiteX29" fmla="*/ 1562994 w 10193438"/>
              <a:gd name="connsiteY29" fmla="*/ 1179576 h 1179576"/>
              <a:gd name="connsiteX30" fmla="*/ 1087300 w 10193438"/>
              <a:gd name="connsiteY30" fmla="*/ 1179576 h 1179576"/>
              <a:gd name="connsiteX31" fmla="*/ 0 w 10193438"/>
              <a:gd name="connsiteY31" fmla="*/ 1179576 h 1179576"/>
              <a:gd name="connsiteX32" fmla="*/ 0 w 10193438"/>
              <a:gd name="connsiteY32" fmla="*/ 566196 h 1179576"/>
              <a:gd name="connsiteX33" fmla="*/ 0 w 10193438"/>
              <a:gd name="connsiteY33" fmla="*/ 0 h 1179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193438" h="1179576" fill="none" extrusionOk="0">
                <a:moveTo>
                  <a:pt x="0" y="0"/>
                </a:moveTo>
                <a:cubicBezTo>
                  <a:pt x="181186" y="5012"/>
                  <a:pt x="425813" y="-10466"/>
                  <a:pt x="679563" y="0"/>
                </a:cubicBezTo>
                <a:cubicBezTo>
                  <a:pt x="933313" y="10466"/>
                  <a:pt x="940280" y="1096"/>
                  <a:pt x="1053322" y="0"/>
                </a:cubicBezTo>
                <a:cubicBezTo>
                  <a:pt x="1166364" y="-1096"/>
                  <a:pt x="1547380" y="34963"/>
                  <a:pt x="1936753" y="0"/>
                </a:cubicBezTo>
                <a:cubicBezTo>
                  <a:pt x="2326126" y="-34963"/>
                  <a:pt x="2420317" y="11809"/>
                  <a:pt x="2820185" y="0"/>
                </a:cubicBezTo>
                <a:cubicBezTo>
                  <a:pt x="3220053" y="-11809"/>
                  <a:pt x="3421443" y="18437"/>
                  <a:pt x="3601681" y="0"/>
                </a:cubicBezTo>
                <a:cubicBezTo>
                  <a:pt x="3781919" y="-18437"/>
                  <a:pt x="4075595" y="-33154"/>
                  <a:pt x="4281244" y="0"/>
                </a:cubicBezTo>
                <a:cubicBezTo>
                  <a:pt x="4486893" y="33154"/>
                  <a:pt x="4683550" y="11185"/>
                  <a:pt x="4960806" y="0"/>
                </a:cubicBezTo>
                <a:cubicBezTo>
                  <a:pt x="5238062" y="-11185"/>
                  <a:pt x="5531592" y="1942"/>
                  <a:pt x="5742303" y="0"/>
                </a:cubicBezTo>
                <a:cubicBezTo>
                  <a:pt x="5953014" y="-1942"/>
                  <a:pt x="6041770" y="6911"/>
                  <a:pt x="6319932" y="0"/>
                </a:cubicBezTo>
                <a:cubicBezTo>
                  <a:pt x="6598094" y="-6911"/>
                  <a:pt x="6847473" y="-18871"/>
                  <a:pt x="6999494" y="0"/>
                </a:cubicBezTo>
                <a:cubicBezTo>
                  <a:pt x="7151515" y="18871"/>
                  <a:pt x="7472820" y="-25165"/>
                  <a:pt x="7780991" y="0"/>
                </a:cubicBezTo>
                <a:cubicBezTo>
                  <a:pt x="8089162" y="25165"/>
                  <a:pt x="8244464" y="31252"/>
                  <a:pt x="8562488" y="0"/>
                </a:cubicBezTo>
                <a:cubicBezTo>
                  <a:pt x="8880512" y="-31252"/>
                  <a:pt x="9028465" y="-14053"/>
                  <a:pt x="9343985" y="0"/>
                </a:cubicBezTo>
                <a:cubicBezTo>
                  <a:pt x="9659505" y="14053"/>
                  <a:pt x="9859403" y="26455"/>
                  <a:pt x="10193438" y="0"/>
                </a:cubicBezTo>
                <a:cubicBezTo>
                  <a:pt x="10167464" y="249768"/>
                  <a:pt x="10168136" y="337240"/>
                  <a:pt x="10193438" y="601584"/>
                </a:cubicBezTo>
                <a:cubicBezTo>
                  <a:pt x="10218740" y="865928"/>
                  <a:pt x="10208926" y="965154"/>
                  <a:pt x="10193438" y="1179576"/>
                </a:cubicBezTo>
                <a:cubicBezTo>
                  <a:pt x="10016155" y="1202098"/>
                  <a:pt x="9816050" y="1201043"/>
                  <a:pt x="9717744" y="1179576"/>
                </a:cubicBezTo>
                <a:cubicBezTo>
                  <a:pt x="9619438" y="1158109"/>
                  <a:pt x="9331690" y="1152693"/>
                  <a:pt x="9140116" y="1179576"/>
                </a:cubicBezTo>
                <a:cubicBezTo>
                  <a:pt x="8948542" y="1206459"/>
                  <a:pt x="8680373" y="1193756"/>
                  <a:pt x="8460554" y="1179576"/>
                </a:cubicBezTo>
                <a:cubicBezTo>
                  <a:pt x="8240735" y="1165396"/>
                  <a:pt x="8114140" y="1181391"/>
                  <a:pt x="7984860" y="1179576"/>
                </a:cubicBezTo>
                <a:cubicBezTo>
                  <a:pt x="7855580" y="1177761"/>
                  <a:pt x="7779014" y="1173016"/>
                  <a:pt x="7611100" y="1179576"/>
                </a:cubicBezTo>
                <a:cubicBezTo>
                  <a:pt x="7443186" y="1186136"/>
                  <a:pt x="6927252" y="1158441"/>
                  <a:pt x="6727669" y="1179576"/>
                </a:cubicBezTo>
                <a:cubicBezTo>
                  <a:pt x="6528086" y="1200711"/>
                  <a:pt x="6211107" y="1171550"/>
                  <a:pt x="5946172" y="1179576"/>
                </a:cubicBezTo>
                <a:cubicBezTo>
                  <a:pt x="5681237" y="1187602"/>
                  <a:pt x="5378508" y="1173936"/>
                  <a:pt x="5062741" y="1179576"/>
                </a:cubicBezTo>
                <a:cubicBezTo>
                  <a:pt x="4746974" y="1185216"/>
                  <a:pt x="4457740" y="1187028"/>
                  <a:pt x="4281244" y="1179576"/>
                </a:cubicBezTo>
                <a:cubicBezTo>
                  <a:pt x="4104748" y="1172124"/>
                  <a:pt x="3708490" y="1151961"/>
                  <a:pt x="3397813" y="1179576"/>
                </a:cubicBezTo>
                <a:cubicBezTo>
                  <a:pt x="3087136" y="1207191"/>
                  <a:pt x="2993867" y="1157960"/>
                  <a:pt x="2820185" y="1179576"/>
                </a:cubicBezTo>
                <a:cubicBezTo>
                  <a:pt x="2646503" y="1201192"/>
                  <a:pt x="2294393" y="1143524"/>
                  <a:pt x="2038688" y="1179576"/>
                </a:cubicBezTo>
                <a:cubicBezTo>
                  <a:pt x="1782983" y="1215628"/>
                  <a:pt x="1717079" y="1167890"/>
                  <a:pt x="1562994" y="1179576"/>
                </a:cubicBezTo>
                <a:cubicBezTo>
                  <a:pt x="1408909" y="1191262"/>
                  <a:pt x="1324173" y="1177687"/>
                  <a:pt x="1087300" y="1179576"/>
                </a:cubicBezTo>
                <a:cubicBezTo>
                  <a:pt x="850427" y="1181465"/>
                  <a:pt x="394470" y="1150777"/>
                  <a:pt x="0" y="1179576"/>
                </a:cubicBezTo>
                <a:cubicBezTo>
                  <a:pt x="5771" y="951339"/>
                  <a:pt x="28710" y="804981"/>
                  <a:pt x="0" y="566196"/>
                </a:cubicBezTo>
                <a:cubicBezTo>
                  <a:pt x="-28710" y="327411"/>
                  <a:pt x="12820" y="167258"/>
                  <a:pt x="0" y="0"/>
                </a:cubicBezTo>
                <a:close/>
              </a:path>
              <a:path w="10193438" h="1179576" stroke="0" extrusionOk="0">
                <a:moveTo>
                  <a:pt x="0" y="0"/>
                </a:moveTo>
                <a:cubicBezTo>
                  <a:pt x="175184" y="9469"/>
                  <a:pt x="293666" y="1216"/>
                  <a:pt x="373759" y="0"/>
                </a:cubicBezTo>
                <a:cubicBezTo>
                  <a:pt x="453852" y="-1216"/>
                  <a:pt x="872924" y="29840"/>
                  <a:pt x="1257191" y="0"/>
                </a:cubicBezTo>
                <a:cubicBezTo>
                  <a:pt x="1641458" y="-29840"/>
                  <a:pt x="1618943" y="-27520"/>
                  <a:pt x="1936753" y="0"/>
                </a:cubicBezTo>
                <a:cubicBezTo>
                  <a:pt x="2254563" y="27520"/>
                  <a:pt x="2250433" y="-16841"/>
                  <a:pt x="2412447" y="0"/>
                </a:cubicBezTo>
                <a:cubicBezTo>
                  <a:pt x="2574461" y="16841"/>
                  <a:pt x="2734410" y="-9145"/>
                  <a:pt x="2888141" y="0"/>
                </a:cubicBezTo>
                <a:cubicBezTo>
                  <a:pt x="3041872" y="9145"/>
                  <a:pt x="3186758" y="-9443"/>
                  <a:pt x="3363835" y="0"/>
                </a:cubicBezTo>
                <a:cubicBezTo>
                  <a:pt x="3540912" y="9443"/>
                  <a:pt x="3632929" y="10923"/>
                  <a:pt x="3737594" y="0"/>
                </a:cubicBezTo>
                <a:cubicBezTo>
                  <a:pt x="3842259" y="-10923"/>
                  <a:pt x="4156443" y="1419"/>
                  <a:pt x="4315222" y="0"/>
                </a:cubicBezTo>
                <a:cubicBezTo>
                  <a:pt x="4474001" y="-1419"/>
                  <a:pt x="4834931" y="13333"/>
                  <a:pt x="4994785" y="0"/>
                </a:cubicBezTo>
                <a:cubicBezTo>
                  <a:pt x="5154639" y="-13333"/>
                  <a:pt x="5320344" y="2680"/>
                  <a:pt x="5470478" y="0"/>
                </a:cubicBezTo>
                <a:cubicBezTo>
                  <a:pt x="5620612" y="-2680"/>
                  <a:pt x="5823895" y="-21146"/>
                  <a:pt x="5946172" y="0"/>
                </a:cubicBezTo>
                <a:cubicBezTo>
                  <a:pt x="6068449" y="21146"/>
                  <a:pt x="6181839" y="16365"/>
                  <a:pt x="6319932" y="0"/>
                </a:cubicBezTo>
                <a:cubicBezTo>
                  <a:pt x="6458025" y="-16365"/>
                  <a:pt x="6743826" y="24685"/>
                  <a:pt x="6897560" y="0"/>
                </a:cubicBezTo>
                <a:cubicBezTo>
                  <a:pt x="7051294" y="-24685"/>
                  <a:pt x="7358274" y="24713"/>
                  <a:pt x="7475188" y="0"/>
                </a:cubicBezTo>
                <a:cubicBezTo>
                  <a:pt x="7592102" y="-24713"/>
                  <a:pt x="7946218" y="-5777"/>
                  <a:pt x="8154750" y="0"/>
                </a:cubicBezTo>
                <a:cubicBezTo>
                  <a:pt x="8363282" y="5777"/>
                  <a:pt x="8390366" y="-9985"/>
                  <a:pt x="8528510" y="0"/>
                </a:cubicBezTo>
                <a:cubicBezTo>
                  <a:pt x="8666654" y="9985"/>
                  <a:pt x="8887652" y="-1908"/>
                  <a:pt x="9106138" y="0"/>
                </a:cubicBezTo>
                <a:cubicBezTo>
                  <a:pt x="9324624" y="1908"/>
                  <a:pt x="9313982" y="8439"/>
                  <a:pt x="9479897" y="0"/>
                </a:cubicBezTo>
                <a:cubicBezTo>
                  <a:pt x="9645812" y="-8439"/>
                  <a:pt x="10034488" y="22012"/>
                  <a:pt x="10193438" y="0"/>
                </a:cubicBezTo>
                <a:cubicBezTo>
                  <a:pt x="10193072" y="263052"/>
                  <a:pt x="10184674" y="441204"/>
                  <a:pt x="10193438" y="577992"/>
                </a:cubicBezTo>
                <a:cubicBezTo>
                  <a:pt x="10202202" y="714780"/>
                  <a:pt x="10171544" y="944970"/>
                  <a:pt x="10193438" y="1179576"/>
                </a:cubicBezTo>
                <a:cubicBezTo>
                  <a:pt x="9981866" y="1188689"/>
                  <a:pt x="9740629" y="1207623"/>
                  <a:pt x="9615810" y="1179576"/>
                </a:cubicBezTo>
                <a:cubicBezTo>
                  <a:pt x="9490991" y="1151529"/>
                  <a:pt x="9244645" y="1167395"/>
                  <a:pt x="8936247" y="1179576"/>
                </a:cubicBezTo>
                <a:cubicBezTo>
                  <a:pt x="8627849" y="1191757"/>
                  <a:pt x="8697308" y="1157956"/>
                  <a:pt x="8460554" y="1179576"/>
                </a:cubicBezTo>
                <a:cubicBezTo>
                  <a:pt x="8223800" y="1201196"/>
                  <a:pt x="8119552" y="1210906"/>
                  <a:pt x="7780991" y="1179576"/>
                </a:cubicBezTo>
                <a:cubicBezTo>
                  <a:pt x="7442430" y="1148246"/>
                  <a:pt x="7496169" y="1161388"/>
                  <a:pt x="7407232" y="1179576"/>
                </a:cubicBezTo>
                <a:cubicBezTo>
                  <a:pt x="7318295" y="1197764"/>
                  <a:pt x="6985046" y="1172656"/>
                  <a:pt x="6625735" y="1179576"/>
                </a:cubicBezTo>
                <a:cubicBezTo>
                  <a:pt x="6266424" y="1186496"/>
                  <a:pt x="6330562" y="1194901"/>
                  <a:pt x="6251975" y="1179576"/>
                </a:cubicBezTo>
                <a:cubicBezTo>
                  <a:pt x="6173388" y="1164251"/>
                  <a:pt x="5717214" y="1207947"/>
                  <a:pt x="5572413" y="1179576"/>
                </a:cubicBezTo>
                <a:cubicBezTo>
                  <a:pt x="5427612" y="1151205"/>
                  <a:pt x="5011148" y="1148149"/>
                  <a:pt x="4790916" y="1179576"/>
                </a:cubicBezTo>
                <a:cubicBezTo>
                  <a:pt x="4570684" y="1211003"/>
                  <a:pt x="4422494" y="1199678"/>
                  <a:pt x="4213288" y="1179576"/>
                </a:cubicBezTo>
                <a:cubicBezTo>
                  <a:pt x="4004082" y="1159474"/>
                  <a:pt x="3914470" y="1196220"/>
                  <a:pt x="3839528" y="1179576"/>
                </a:cubicBezTo>
                <a:cubicBezTo>
                  <a:pt x="3764586" y="1162932"/>
                  <a:pt x="3424008" y="1211677"/>
                  <a:pt x="3159966" y="1179576"/>
                </a:cubicBezTo>
                <a:cubicBezTo>
                  <a:pt x="2895924" y="1147475"/>
                  <a:pt x="2733729" y="1213452"/>
                  <a:pt x="2480403" y="1179576"/>
                </a:cubicBezTo>
                <a:cubicBezTo>
                  <a:pt x="2227077" y="1145700"/>
                  <a:pt x="2269216" y="1184190"/>
                  <a:pt x="2106644" y="1179576"/>
                </a:cubicBezTo>
                <a:cubicBezTo>
                  <a:pt x="1944072" y="1174962"/>
                  <a:pt x="1750284" y="1177620"/>
                  <a:pt x="1630950" y="1179576"/>
                </a:cubicBezTo>
                <a:cubicBezTo>
                  <a:pt x="1511616" y="1181532"/>
                  <a:pt x="1341871" y="1161575"/>
                  <a:pt x="1257191" y="1179576"/>
                </a:cubicBezTo>
                <a:cubicBezTo>
                  <a:pt x="1172511" y="1197577"/>
                  <a:pt x="882518" y="1176786"/>
                  <a:pt x="679563" y="1179576"/>
                </a:cubicBezTo>
                <a:cubicBezTo>
                  <a:pt x="476608" y="1182366"/>
                  <a:pt x="207215" y="1156348"/>
                  <a:pt x="0" y="1179576"/>
                </a:cubicBezTo>
                <a:cubicBezTo>
                  <a:pt x="-29004" y="1041445"/>
                  <a:pt x="-3765" y="777919"/>
                  <a:pt x="0" y="577992"/>
                </a:cubicBezTo>
                <a:cubicBezTo>
                  <a:pt x="3765" y="378065"/>
                  <a:pt x="-18054" y="229584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1124838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Rule: The total number of positive charges in an ionic compound must equal the total number of negative charges. </a:t>
            </a:r>
          </a:p>
          <a:p>
            <a:pPr marL="0" indent="0">
              <a:buNone/>
            </a:pP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5E9055-E482-44E2-B85E-481783D9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28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Formulas of Ionic Compounds (v1)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1"/>
            <a:ext cx="10168128" cy="32594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down each ion with its charge.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more of the ions to balance the charges: the total number of positive and negative charges must be equal.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your formula with subscripts.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To indicate more than one of a polyatomic ion, use brackets with 	the subscript outside.</a:t>
            </a: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46FB5FF-49A5-4A7D-A4D2-B4C448F84DA3}"/>
              </a:ext>
            </a:extLst>
          </p:cNvPr>
          <p:cNvSpPr txBox="1">
            <a:spLocks/>
          </p:cNvSpPr>
          <p:nvPr/>
        </p:nvSpPr>
        <p:spPr>
          <a:xfrm>
            <a:off x="1973466" y="4546833"/>
            <a:ext cx="9399670" cy="2387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D6FF4D-7C25-45B4-AA08-95086490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91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AF4C6EB5-FD6B-488E-B285-47580ABA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919100"/>
              </p:ext>
            </p:extLst>
          </p:nvPr>
        </p:nvGraphicFramePr>
        <p:xfrm>
          <a:off x="2821021" y="1726040"/>
          <a:ext cx="8814510" cy="45200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01262">
                  <a:extLst>
                    <a:ext uri="{9D8B030D-6E8A-4147-A177-3AD203B41FA5}">
                      <a16:colId xmlns:a16="http://schemas.microsoft.com/office/drawing/2014/main" val="4293563757"/>
                    </a:ext>
                  </a:extLst>
                </a:gridCol>
                <a:gridCol w="4313248">
                  <a:extLst>
                    <a:ext uri="{9D8B030D-6E8A-4147-A177-3AD203B41FA5}">
                      <a16:colId xmlns:a16="http://schemas.microsoft.com/office/drawing/2014/main" val="3114018545"/>
                    </a:ext>
                  </a:extLst>
                </a:gridCol>
              </a:tblGrid>
              <a:tr h="46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venir Next LT Pro Light" panose="020B0304020202020204" pitchFamily="34" charset="0"/>
                        </a:rPr>
                        <a:t>calcium phosphide</a:t>
                      </a:r>
                      <a:endParaRPr lang="en-CA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04374"/>
                  </a:ext>
                </a:extLst>
              </a:tr>
              <a:tr h="119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1) Write down each ion with its charge.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CA" sz="240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71919"/>
                  </a:ext>
                </a:extLst>
              </a:tr>
              <a:tr h="1495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2) Add more of the ions to balance the charges: the total number of positive and negative charges must be equal.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36605"/>
                  </a:ext>
                </a:extLst>
              </a:tr>
              <a:tr h="12465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3) Write your formula with subscripts. </a:t>
                      </a:r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sz="24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56703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Chemical Formulas: Examples (v1)</a:t>
            </a:r>
            <a:endParaRPr lang="en-CA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DE68BCE-670B-4002-85D7-83BEBC0F1352}"/>
              </a:ext>
            </a:extLst>
          </p:cNvPr>
          <p:cNvSpPr txBox="1">
            <a:spLocks/>
          </p:cNvSpPr>
          <p:nvPr/>
        </p:nvSpPr>
        <p:spPr>
          <a:xfrm>
            <a:off x="8207459" y="2619193"/>
            <a:ext cx="1371240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Ca</a:t>
            </a:r>
            <a:r>
              <a:rPr lang="en-US" sz="3200" baseline="30000" dirty="0">
                <a:latin typeface="Avenir Next LT Pro Light" panose="020B0304020202020204" pitchFamily="34" charset="0"/>
              </a:rPr>
              <a:t>2+</a:t>
            </a:r>
            <a:endParaRPr lang="en-US" sz="3200" baseline="-25000" dirty="0">
              <a:latin typeface="Avenir Next LT Pro Light" panose="020B03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6463241-A70F-4482-A224-1E7DE562F385}"/>
              </a:ext>
            </a:extLst>
          </p:cNvPr>
          <p:cNvSpPr txBox="1">
            <a:spLocks/>
          </p:cNvSpPr>
          <p:nvPr/>
        </p:nvSpPr>
        <p:spPr>
          <a:xfrm>
            <a:off x="9520350" y="2619193"/>
            <a:ext cx="1167224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P</a:t>
            </a:r>
            <a:r>
              <a:rPr lang="en-US" sz="3200" baseline="30000" dirty="0">
                <a:latin typeface="Avenir Next LT Pro Light" panose="020B0304020202020204" pitchFamily="34" charset="0"/>
              </a:rPr>
              <a:t>3-</a:t>
            </a:r>
            <a:endParaRPr lang="en-US" sz="3200" dirty="0">
              <a:latin typeface="Avenir Next LT Pro Light" panose="020B0304020202020204" pitchFamily="34" charset="0"/>
            </a:endParaRP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595D0830-DED9-462C-A1A1-B3FF3A2EB5A2}"/>
              </a:ext>
            </a:extLst>
          </p:cNvPr>
          <p:cNvSpPr txBox="1">
            <a:spLocks/>
          </p:cNvSpPr>
          <p:nvPr/>
        </p:nvSpPr>
        <p:spPr>
          <a:xfrm>
            <a:off x="8775364" y="5207755"/>
            <a:ext cx="1885295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Avenir Next LT Pro Light" panose="020B0304020202020204" pitchFamily="34" charset="0"/>
              </a:rPr>
              <a:t>Ca</a:t>
            </a:r>
            <a:r>
              <a:rPr lang="en-US" sz="3200" b="1" baseline="-25000" dirty="0">
                <a:latin typeface="Avenir Next LT Pro Light" panose="020B0304020202020204" pitchFamily="34" charset="0"/>
              </a:rPr>
              <a:t>3</a:t>
            </a:r>
            <a:r>
              <a:rPr lang="en-US" sz="3200" b="1" dirty="0">
                <a:latin typeface="Avenir Next LT Pro Light" panose="020B0304020202020204" pitchFamily="34" charset="0"/>
              </a:rPr>
              <a:t>P</a:t>
            </a:r>
            <a:r>
              <a:rPr lang="en-US" sz="3200" b="1" baseline="-25000" dirty="0">
                <a:latin typeface="Avenir Next LT Pro Light" panose="020B0304020202020204" pitchFamily="34" charset="0"/>
              </a:rPr>
              <a:t>2</a:t>
            </a:r>
            <a:endParaRPr lang="en-US" sz="3200" b="1" dirty="0">
              <a:latin typeface="Avenir Next LT Pro Light" panose="020B03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A6863-8FA2-4094-B0FF-0AAA3F7A9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41333" r="45500" b="23950"/>
          <a:stretch/>
        </p:blipFill>
        <p:spPr>
          <a:xfrm>
            <a:off x="668110" y="2034309"/>
            <a:ext cx="1550485" cy="1872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F7AA02-FD4E-4647-80C4-5714B9E7E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83" t="27852" r="39584" b="37630"/>
          <a:stretch/>
        </p:blipFill>
        <p:spPr>
          <a:xfrm>
            <a:off x="668110" y="4165390"/>
            <a:ext cx="1566470" cy="1862181"/>
          </a:xfrm>
          <a:prstGeom prst="rect">
            <a:avLst/>
          </a:prstGeom>
        </p:spPr>
      </p:pic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BF554957-6B01-4D54-9D81-E319A98F0E9B}"/>
              </a:ext>
            </a:extLst>
          </p:cNvPr>
          <p:cNvSpPr txBox="1">
            <a:spLocks/>
          </p:cNvSpPr>
          <p:nvPr/>
        </p:nvSpPr>
        <p:spPr>
          <a:xfrm>
            <a:off x="8207458" y="3297356"/>
            <a:ext cx="1371240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Ca</a:t>
            </a:r>
            <a:r>
              <a:rPr lang="en-US" sz="3200" baseline="30000" dirty="0">
                <a:latin typeface="Avenir Next LT Pro Light" panose="020B0304020202020204" pitchFamily="34" charset="0"/>
              </a:rPr>
              <a:t>2+</a:t>
            </a:r>
            <a:endParaRPr lang="en-US" sz="3200" baseline="-25000" dirty="0">
              <a:latin typeface="Avenir Next LT Pro Light" panose="020B0304020202020204" pitchFamily="34" charset="0"/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AF728FD1-645C-4F19-A941-F4E70154B656}"/>
              </a:ext>
            </a:extLst>
          </p:cNvPr>
          <p:cNvSpPr txBox="1">
            <a:spLocks/>
          </p:cNvSpPr>
          <p:nvPr/>
        </p:nvSpPr>
        <p:spPr>
          <a:xfrm>
            <a:off x="8208457" y="3975519"/>
            <a:ext cx="1371240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Ca</a:t>
            </a:r>
            <a:r>
              <a:rPr lang="en-US" sz="3200" baseline="30000" dirty="0">
                <a:latin typeface="Avenir Next LT Pro Light" panose="020B0304020202020204" pitchFamily="34" charset="0"/>
              </a:rPr>
              <a:t>2+</a:t>
            </a:r>
            <a:endParaRPr lang="en-US" sz="3200" baseline="-25000" dirty="0">
              <a:latin typeface="Avenir Next LT Pro Light" panose="020B0304020202020204" pitchFamily="34" charset="0"/>
            </a:endParaRP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F97C7E5D-22AA-44A0-8595-56BA84E83045}"/>
              </a:ext>
            </a:extLst>
          </p:cNvPr>
          <p:cNvSpPr txBox="1">
            <a:spLocks/>
          </p:cNvSpPr>
          <p:nvPr/>
        </p:nvSpPr>
        <p:spPr>
          <a:xfrm>
            <a:off x="9520350" y="3297356"/>
            <a:ext cx="1167224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P</a:t>
            </a:r>
            <a:r>
              <a:rPr lang="en-US" sz="3200" baseline="30000" dirty="0">
                <a:latin typeface="Avenir Next LT Pro Light" panose="020B0304020202020204" pitchFamily="34" charset="0"/>
              </a:rPr>
              <a:t>3-</a:t>
            </a:r>
            <a:endParaRPr lang="en-US" sz="3200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B504C-288A-4B99-A94F-A8518F7A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AF4C6EB5-FD6B-488E-B285-47580ABA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75046"/>
              </p:ext>
            </p:extLst>
          </p:nvPr>
        </p:nvGraphicFramePr>
        <p:xfrm>
          <a:off x="2821021" y="1726040"/>
          <a:ext cx="8814510" cy="45200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01262">
                  <a:extLst>
                    <a:ext uri="{9D8B030D-6E8A-4147-A177-3AD203B41FA5}">
                      <a16:colId xmlns:a16="http://schemas.microsoft.com/office/drawing/2014/main" val="4293563757"/>
                    </a:ext>
                  </a:extLst>
                </a:gridCol>
                <a:gridCol w="4313248">
                  <a:extLst>
                    <a:ext uri="{9D8B030D-6E8A-4147-A177-3AD203B41FA5}">
                      <a16:colId xmlns:a16="http://schemas.microsoft.com/office/drawing/2014/main" val="3114018545"/>
                    </a:ext>
                  </a:extLst>
                </a:gridCol>
              </a:tblGrid>
              <a:tr h="46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baseline="0" dirty="0">
                          <a:latin typeface="Avenir Next LT Pro Light" panose="020B0304020202020204" pitchFamily="34" charset="0"/>
                        </a:rPr>
                        <a:t>chromium(II) hydroxide</a:t>
                      </a:r>
                      <a:endParaRPr lang="en-CA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04374"/>
                  </a:ext>
                </a:extLst>
              </a:tr>
              <a:tr h="119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1) Write down each ion with its charge.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71919"/>
                  </a:ext>
                </a:extLst>
              </a:tr>
              <a:tr h="1495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2) Add more of the ions to balance the charges: the total number of positive and negative charges must be equal.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36605"/>
                  </a:ext>
                </a:extLst>
              </a:tr>
              <a:tr h="124658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3) Write your formula with subscripts. </a:t>
                      </a:r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56703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Chemical Formulas: Examples (v1)</a:t>
            </a:r>
            <a:endParaRPr lang="en-CA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DE68BCE-670B-4002-85D7-83BEBC0F1352}"/>
              </a:ext>
            </a:extLst>
          </p:cNvPr>
          <p:cNvSpPr txBox="1">
            <a:spLocks/>
          </p:cNvSpPr>
          <p:nvPr/>
        </p:nvSpPr>
        <p:spPr>
          <a:xfrm>
            <a:off x="8207459" y="2619193"/>
            <a:ext cx="1381095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Cr</a:t>
            </a:r>
            <a:r>
              <a:rPr lang="en-US" sz="3200" baseline="30000" dirty="0">
                <a:latin typeface="Avenir Next LT Pro Light" panose="020B0304020202020204" pitchFamily="34" charset="0"/>
              </a:rPr>
              <a:t>2+</a:t>
            </a:r>
            <a:endParaRPr lang="en-US" sz="3200" baseline="-25000" dirty="0">
              <a:latin typeface="Avenir Next LT Pro Light" panose="020B03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6463241-A70F-4482-A224-1E7DE562F385}"/>
              </a:ext>
            </a:extLst>
          </p:cNvPr>
          <p:cNvSpPr txBox="1">
            <a:spLocks/>
          </p:cNvSpPr>
          <p:nvPr/>
        </p:nvSpPr>
        <p:spPr>
          <a:xfrm>
            <a:off x="9520350" y="2619193"/>
            <a:ext cx="1175613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OH</a:t>
            </a:r>
            <a:r>
              <a:rPr lang="en-US" baseline="30000" dirty="0">
                <a:latin typeface="Avenir Next LT Pro Light" panose="020B0304020202020204" pitchFamily="34" charset="0"/>
              </a:rPr>
              <a:t>-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4EECAE71-CB05-4DF3-A9E8-7682286900A8}"/>
              </a:ext>
            </a:extLst>
          </p:cNvPr>
          <p:cNvSpPr txBox="1">
            <a:spLocks/>
          </p:cNvSpPr>
          <p:nvPr/>
        </p:nvSpPr>
        <p:spPr>
          <a:xfrm>
            <a:off x="9520350" y="3278963"/>
            <a:ext cx="1175613" cy="6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venir Next LT Pro Light" panose="020B0304020202020204" pitchFamily="34" charset="0"/>
              </a:rPr>
              <a:t>OH</a:t>
            </a:r>
            <a:r>
              <a:rPr lang="en-US" baseline="30000" dirty="0">
                <a:latin typeface="Avenir Next LT Pro Light" panose="020B0304020202020204" pitchFamily="34" charset="0"/>
              </a:rPr>
              <a:t>-</a:t>
            </a:r>
            <a:endParaRPr lang="en-US" dirty="0">
              <a:latin typeface="Avenir Next LT Pro Light" panose="020B0304020202020204" pitchFamily="34" charset="0"/>
            </a:endParaRP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595D0830-DED9-462C-A1A1-B3FF3A2EB5A2}"/>
              </a:ext>
            </a:extLst>
          </p:cNvPr>
          <p:cNvSpPr txBox="1">
            <a:spLocks/>
          </p:cNvSpPr>
          <p:nvPr/>
        </p:nvSpPr>
        <p:spPr>
          <a:xfrm>
            <a:off x="8798900" y="5198558"/>
            <a:ext cx="2300013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Avenir Next LT Pro Light" panose="020B0304020202020204" pitchFamily="34" charset="0"/>
              </a:rPr>
              <a:t>Cr(OH)</a:t>
            </a:r>
            <a:r>
              <a:rPr lang="en-US" sz="3200" b="1" baseline="-25000" dirty="0">
                <a:latin typeface="Avenir Next LT Pro Light" panose="020B0304020202020204" pitchFamily="34" charset="0"/>
              </a:rPr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5280F6-F163-40A2-9F4D-BE735CDDB467}"/>
              </a:ext>
            </a:extLst>
          </p:cNvPr>
          <p:cNvGrpSpPr/>
          <p:nvPr/>
        </p:nvGrpSpPr>
        <p:grpSpPr>
          <a:xfrm>
            <a:off x="171171" y="4051726"/>
            <a:ext cx="2513464" cy="1697660"/>
            <a:chOff x="130531" y="4366686"/>
            <a:chExt cx="2513464" cy="169766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F531BCA-ADBB-46A1-B590-803FA2835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19" t="26911" r="53282" b="32883"/>
            <a:stretch/>
          </p:blipFill>
          <p:spPr>
            <a:xfrm>
              <a:off x="130533" y="4366950"/>
              <a:ext cx="2333966" cy="1697340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4D5F5CD-86B9-4EFA-8853-235E4587B81E}"/>
                </a:ext>
              </a:extLst>
            </p:cNvPr>
            <p:cNvGrpSpPr/>
            <p:nvPr/>
          </p:nvGrpSpPr>
          <p:grpSpPr>
            <a:xfrm>
              <a:off x="130531" y="4366686"/>
              <a:ext cx="2513464" cy="1697660"/>
              <a:chOff x="226504" y="4102217"/>
              <a:chExt cx="2424418" cy="1585518"/>
            </a:xfrm>
          </p:grpSpPr>
          <p:sp>
            <p:nvSpPr>
              <p:cNvPr id="24" name="Flowchart: Process 23">
                <a:extLst>
                  <a:ext uri="{FF2B5EF4-FFF2-40B4-BE49-F238E27FC236}">
                    <a16:creationId xmlns:a16="http://schemas.microsoft.com/office/drawing/2014/main" id="{28AE3EF4-7AA0-457B-9FC0-BF19711AB3F2}"/>
                  </a:ext>
                </a:extLst>
              </p:cNvPr>
              <p:cNvSpPr/>
              <p:nvPr/>
            </p:nvSpPr>
            <p:spPr>
              <a:xfrm>
                <a:off x="226504" y="4102217"/>
                <a:ext cx="2424418" cy="568138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3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25" name="Flowchart: Process 24">
                <a:extLst>
                  <a:ext uri="{FF2B5EF4-FFF2-40B4-BE49-F238E27FC236}">
                    <a16:creationId xmlns:a16="http://schemas.microsoft.com/office/drawing/2014/main" id="{DDE58AD9-ADFB-4A92-9B27-F32AF4799758}"/>
                  </a:ext>
                </a:extLst>
              </p:cNvPr>
              <p:cNvSpPr/>
              <p:nvPr/>
            </p:nvSpPr>
            <p:spPr>
              <a:xfrm>
                <a:off x="226504" y="5119597"/>
                <a:ext cx="2424418" cy="568138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3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8F254-1E2E-4954-97BC-1E9784852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85" t="41185" r="41250" b="23950"/>
          <a:stretch/>
        </p:blipFill>
        <p:spPr>
          <a:xfrm>
            <a:off x="681961" y="1988063"/>
            <a:ext cx="1522783" cy="17813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C7D50-C56E-4C37-8F6B-8000E66E2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Formulas of Ionic Compounds (v2)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168128" cy="42912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down each ion with its charge.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chemical formula by writing the cation first and the anion second. Then, “</a:t>
            </a:r>
            <a:r>
              <a:rPr lang="en-US" dirty="0" err="1"/>
              <a:t>criss-cross</a:t>
            </a:r>
            <a:r>
              <a:rPr lang="en-US" dirty="0"/>
              <a:t>” the charges to become the subscripts.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Reduce the subscripts if both divisible by the same number.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730DC-1EF2-4DCC-BA38-751C2881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7C86-F35E-4C02-AA55-61FAA3ED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EA062-79D8-48DC-A487-BE8A1FE49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79"/>
            <a:ext cx="10168128" cy="5014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Review: atoms and subatomic particles, ions</a:t>
            </a: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Modelling Atoms and Compounds</a:t>
            </a:r>
          </a:p>
          <a:p>
            <a:pPr lvl="1"/>
            <a:r>
              <a:rPr lang="en-US" dirty="0"/>
              <a:t>Counting Atoms</a:t>
            </a:r>
          </a:p>
          <a:p>
            <a:pPr lvl="1"/>
            <a:r>
              <a:rPr lang="en-US" dirty="0">
                <a:latin typeface="Avenir Next LT Pro Light" panose="020B0304020202020204" pitchFamily="34" charset="0"/>
              </a:rPr>
              <a:t>Bohr Models</a:t>
            </a:r>
          </a:p>
          <a:p>
            <a:pPr lvl="1"/>
            <a:r>
              <a:rPr lang="en-US" dirty="0">
                <a:latin typeface="Avenir Next LT Pro Light" panose="020B0304020202020204" pitchFamily="34" charset="0"/>
              </a:rPr>
              <a:t>Lewis Diagrams</a:t>
            </a: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IUPAC Naming and Writing Formulas</a:t>
            </a:r>
          </a:p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Balanced Chemical Equations</a:t>
            </a:r>
          </a:p>
          <a:p>
            <a:endParaRPr lang="en-US" sz="1600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B0D7D-46EB-463C-9373-00196533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85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AF4C6EB5-FD6B-488E-B285-47580ABA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176115"/>
              </p:ext>
            </p:extLst>
          </p:nvPr>
        </p:nvGraphicFramePr>
        <p:xfrm>
          <a:off x="2821021" y="1726040"/>
          <a:ext cx="8814510" cy="45200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01262">
                  <a:extLst>
                    <a:ext uri="{9D8B030D-6E8A-4147-A177-3AD203B41FA5}">
                      <a16:colId xmlns:a16="http://schemas.microsoft.com/office/drawing/2014/main" val="4293563757"/>
                    </a:ext>
                  </a:extLst>
                </a:gridCol>
                <a:gridCol w="4313248">
                  <a:extLst>
                    <a:ext uri="{9D8B030D-6E8A-4147-A177-3AD203B41FA5}">
                      <a16:colId xmlns:a16="http://schemas.microsoft.com/office/drawing/2014/main" val="3114018545"/>
                    </a:ext>
                  </a:extLst>
                </a:gridCol>
              </a:tblGrid>
              <a:tr h="46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venir Next LT Pro Light" panose="020B0304020202020204" pitchFamily="34" charset="0"/>
                        </a:rPr>
                        <a:t>calcium phosphide</a:t>
                      </a:r>
                      <a:endParaRPr lang="en-CA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04374"/>
                  </a:ext>
                </a:extLst>
              </a:tr>
              <a:tr h="119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1) Write down each ion with its charge.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71919"/>
                  </a:ext>
                </a:extLst>
              </a:tr>
              <a:tr h="149520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2) Write the chemical formula by writing the cation first and the anion second. Then, “</a:t>
                      </a:r>
                      <a:r>
                        <a:rPr lang="en-US" dirty="0" err="1">
                          <a:latin typeface="Avenir Next LT Pro Light" panose="020B0304020202020204" pitchFamily="34" charset="0"/>
                        </a:rPr>
                        <a:t>criss-cross</a:t>
                      </a: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” the charges to become the subscripts.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36605"/>
                  </a:ext>
                </a:extLst>
              </a:tr>
              <a:tr h="1246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3) Reduce the subscripts if both divisible by the same number.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56703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Chemical Formulas: Examples (v2)</a:t>
            </a:r>
            <a:endParaRPr lang="en-CA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DE68BCE-670B-4002-85D7-83BEBC0F1352}"/>
              </a:ext>
            </a:extLst>
          </p:cNvPr>
          <p:cNvSpPr txBox="1">
            <a:spLocks/>
          </p:cNvSpPr>
          <p:nvPr/>
        </p:nvSpPr>
        <p:spPr>
          <a:xfrm>
            <a:off x="8207459" y="2619193"/>
            <a:ext cx="1357934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Ca</a:t>
            </a:r>
            <a:r>
              <a:rPr lang="en-US" sz="3600" baseline="30000" dirty="0">
                <a:latin typeface="Avenir Next LT Pro Light" panose="020B0304020202020204" pitchFamily="34" charset="0"/>
              </a:rPr>
              <a:t>2+</a:t>
            </a:r>
            <a:endParaRPr lang="en-US" sz="3600" baseline="-25000" dirty="0">
              <a:latin typeface="Avenir Next LT Pro Light" panose="020B03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6463241-A70F-4482-A224-1E7DE562F385}"/>
              </a:ext>
            </a:extLst>
          </p:cNvPr>
          <p:cNvSpPr txBox="1">
            <a:spLocks/>
          </p:cNvSpPr>
          <p:nvPr/>
        </p:nvSpPr>
        <p:spPr>
          <a:xfrm>
            <a:off x="9520350" y="2619193"/>
            <a:ext cx="935307" cy="629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P</a:t>
            </a:r>
            <a:r>
              <a:rPr lang="en-US" sz="3600" baseline="30000" dirty="0">
                <a:latin typeface="Avenir Next LT Pro Light" panose="020B0304020202020204" pitchFamily="34" charset="0"/>
              </a:rPr>
              <a:t>3-</a:t>
            </a:r>
            <a:endParaRPr lang="en-US" sz="3600" dirty="0">
              <a:latin typeface="Avenir Next LT Pro Light" panose="020B0304020202020204" pitchFamily="34" charset="0"/>
            </a:endParaRP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595D0830-DED9-462C-A1A1-B3FF3A2EB5A2}"/>
              </a:ext>
            </a:extLst>
          </p:cNvPr>
          <p:cNvSpPr txBox="1">
            <a:spLocks/>
          </p:cNvSpPr>
          <p:nvPr/>
        </p:nvSpPr>
        <p:spPr>
          <a:xfrm>
            <a:off x="8690717" y="3743933"/>
            <a:ext cx="1725401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Ca</a:t>
            </a:r>
            <a:r>
              <a:rPr lang="en-US" sz="3600" baseline="-25000" dirty="0">
                <a:latin typeface="Avenir Next LT Pro Light" panose="020B0304020202020204" pitchFamily="34" charset="0"/>
              </a:rPr>
              <a:t>3</a:t>
            </a:r>
            <a:r>
              <a:rPr lang="en-US" sz="3600" dirty="0">
                <a:latin typeface="Avenir Next LT Pro Light" panose="020B0304020202020204" pitchFamily="34" charset="0"/>
              </a:rPr>
              <a:t>P</a:t>
            </a:r>
            <a:r>
              <a:rPr lang="en-US" sz="3600" baseline="-25000" dirty="0">
                <a:latin typeface="Avenir Next LT Pro Light" panose="020B0304020202020204" pitchFamily="34" charset="0"/>
              </a:rPr>
              <a:t>2</a:t>
            </a:r>
            <a:endParaRPr lang="en-US" sz="3600" dirty="0">
              <a:latin typeface="Avenir Next LT Pro Light" panose="020B03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A6863-8FA2-4094-B0FF-0AAA3F7A9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41333" r="45500" b="23950"/>
          <a:stretch/>
        </p:blipFill>
        <p:spPr>
          <a:xfrm>
            <a:off x="668110" y="2034309"/>
            <a:ext cx="1550485" cy="1872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F7AA02-FD4E-4647-80C4-5714B9E7E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83" t="27852" r="39584" b="37630"/>
          <a:stretch/>
        </p:blipFill>
        <p:spPr>
          <a:xfrm>
            <a:off x="668110" y="4165390"/>
            <a:ext cx="1566470" cy="186218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96670A-D877-4583-9316-A9D8A4A7EA49}"/>
              </a:ext>
            </a:extLst>
          </p:cNvPr>
          <p:cNvCxnSpPr>
            <a:cxnSpLocks/>
          </p:cNvCxnSpPr>
          <p:nvPr/>
        </p:nvCxnSpPr>
        <p:spPr>
          <a:xfrm>
            <a:off x="8905078" y="2980750"/>
            <a:ext cx="1019098" cy="106776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66A455-35E9-4F1E-86B3-D2AB2AF6ACC9}"/>
              </a:ext>
            </a:extLst>
          </p:cNvPr>
          <p:cNvCxnSpPr>
            <a:cxnSpLocks/>
          </p:cNvCxnSpPr>
          <p:nvPr/>
        </p:nvCxnSpPr>
        <p:spPr>
          <a:xfrm flipH="1">
            <a:off x="9370979" y="2933780"/>
            <a:ext cx="482252" cy="106776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2C34EE5-E215-4C69-AF11-92B58E976614}"/>
              </a:ext>
            </a:extLst>
          </p:cNvPr>
          <p:cNvSpPr txBox="1"/>
          <p:nvPr/>
        </p:nvSpPr>
        <p:spPr>
          <a:xfrm>
            <a:off x="7364031" y="5096480"/>
            <a:ext cx="4259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dirty="0">
                <a:latin typeface="Avenir Next LT Pro Light" panose="020B0304020202020204" pitchFamily="34" charset="0"/>
              </a:rPr>
              <a:t>2 and 3 do not have a common factor. Therefore, </a:t>
            </a:r>
            <a:r>
              <a:rPr lang="en-US" b="1" dirty="0">
                <a:latin typeface="Avenir Next LT Pro Light" panose="020B0304020202020204" pitchFamily="34" charset="0"/>
              </a:rPr>
              <a:t>Ca</a:t>
            </a:r>
            <a:r>
              <a:rPr lang="en-US" b="1" baseline="-25000" dirty="0">
                <a:latin typeface="Avenir Next LT Pro Light" panose="020B0304020202020204" pitchFamily="34" charset="0"/>
              </a:rPr>
              <a:t>3</a:t>
            </a:r>
            <a:r>
              <a:rPr lang="en-US" b="1" baseline="0" dirty="0">
                <a:latin typeface="Avenir Next LT Pro Light" panose="020B0304020202020204" pitchFamily="34" charset="0"/>
              </a:rPr>
              <a:t>P</a:t>
            </a:r>
            <a:r>
              <a:rPr lang="en-US" b="1" baseline="-25000" dirty="0">
                <a:latin typeface="Avenir Next LT Pro Light" panose="020B0304020202020204" pitchFamily="34" charset="0"/>
              </a:rPr>
              <a:t>2</a:t>
            </a:r>
            <a:r>
              <a:rPr lang="en-US" b="0" baseline="0" dirty="0">
                <a:latin typeface="Avenir Next LT Pro Light" panose="020B0304020202020204" pitchFamily="34" charset="0"/>
              </a:rPr>
              <a:t> is our final answer. 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60198-4D98-44BB-A03F-517D9D23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AF4C6EB5-FD6B-488E-B285-47580ABA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623061"/>
              </p:ext>
            </p:extLst>
          </p:nvPr>
        </p:nvGraphicFramePr>
        <p:xfrm>
          <a:off x="2821021" y="1726040"/>
          <a:ext cx="8814510" cy="45200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01262">
                  <a:extLst>
                    <a:ext uri="{9D8B030D-6E8A-4147-A177-3AD203B41FA5}">
                      <a16:colId xmlns:a16="http://schemas.microsoft.com/office/drawing/2014/main" val="4293563757"/>
                    </a:ext>
                  </a:extLst>
                </a:gridCol>
                <a:gridCol w="4313248">
                  <a:extLst>
                    <a:ext uri="{9D8B030D-6E8A-4147-A177-3AD203B41FA5}">
                      <a16:colId xmlns:a16="http://schemas.microsoft.com/office/drawing/2014/main" val="3114018545"/>
                    </a:ext>
                  </a:extLst>
                </a:gridCol>
              </a:tblGrid>
              <a:tr h="46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venir Next LT Pro Light" panose="020B0304020202020204" pitchFamily="34" charset="0"/>
                        </a:rPr>
                        <a:t>chromium(II) hydroxide</a:t>
                      </a:r>
                      <a:endParaRPr lang="en-CA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04374"/>
                  </a:ext>
                </a:extLst>
              </a:tr>
              <a:tr h="119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1) Write down each ion with its charge.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71919"/>
                  </a:ext>
                </a:extLst>
              </a:tr>
              <a:tr h="149520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2) Write the chemical formula by writing the cation first and the anion second. Then, “</a:t>
                      </a:r>
                      <a:r>
                        <a:rPr lang="en-US" dirty="0" err="1">
                          <a:latin typeface="Avenir Next LT Pro Light" panose="020B0304020202020204" pitchFamily="34" charset="0"/>
                        </a:rPr>
                        <a:t>criss-cross</a:t>
                      </a: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” the charges to become the subscripts.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36605"/>
                  </a:ext>
                </a:extLst>
              </a:tr>
              <a:tr h="1246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3) Reduce the subscripts if both divisible by the same number.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56703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Chemical Formulas: Examples (v2)</a:t>
            </a:r>
            <a:endParaRPr lang="en-CA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DE68BCE-670B-4002-85D7-83BEBC0F1352}"/>
              </a:ext>
            </a:extLst>
          </p:cNvPr>
          <p:cNvSpPr txBox="1">
            <a:spLocks/>
          </p:cNvSpPr>
          <p:nvPr/>
        </p:nvSpPr>
        <p:spPr>
          <a:xfrm>
            <a:off x="8207459" y="2619193"/>
            <a:ext cx="1337218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Cr</a:t>
            </a:r>
            <a:r>
              <a:rPr lang="en-US" sz="3600" baseline="30000" dirty="0">
                <a:latin typeface="Avenir Next LT Pro Light" panose="020B0304020202020204" pitchFamily="34" charset="0"/>
              </a:rPr>
              <a:t>2+</a:t>
            </a:r>
            <a:endParaRPr lang="en-US" sz="3600" baseline="-25000" dirty="0">
              <a:latin typeface="Avenir Next LT Pro Light" panose="020B03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6463241-A70F-4482-A224-1E7DE562F385}"/>
              </a:ext>
            </a:extLst>
          </p:cNvPr>
          <p:cNvSpPr txBox="1">
            <a:spLocks/>
          </p:cNvSpPr>
          <p:nvPr/>
        </p:nvSpPr>
        <p:spPr>
          <a:xfrm>
            <a:off x="9520350" y="2619193"/>
            <a:ext cx="1090856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OH</a:t>
            </a:r>
            <a:r>
              <a:rPr lang="en-US" sz="3600" baseline="30000" dirty="0">
                <a:latin typeface="Avenir Next LT Pro Light" panose="020B0304020202020204" pitchFamily="34" charset="0"/>
              </a:rPr>
              <a:t>-</a:t>
            </a:r>
            <a:endParaRPr lang="en-US" sz="3600" dirty="0">
              <a:latin typeface="Avenir Next LT Pro Light" panose="020B0304020202020204" pitchFamily="34" charset="0"/>
            </a:endParaRP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595D0830-DED9-462C-A1A1-B3FF3A2EB5A2}"/>
              </a:ext>
            </a:extLst>
          </p:cNvPr>
          <p:cNvSpPr txBox="1">
            <a:spLocks/>
          </p:cNvSpPr>
          <p:nvPr/>
        </p:nvSpPr>
        <p:spPr>
          <a:xfrm>
            <a:off x="8576809" y="3726712"/>
            <a:ext cx="2059504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Cr(OH)</a:t>
            </a:r>
            <a:r>
              <a:rPr lang="en-US" sz="3600" baseline="-25000" dirty="0">
                <a:latin typeface="Avenir Next LT Pro Light" panose="020B0304020202020204" pitchFamily="34" charset="0"/>
              </a:rPr>
              <a:t>2</a:t>
            </a:r>
            <a:endParaRPr lang="en-US" sz="3600" dirty="0">
              <a:latin typeface="Avenir Next LT Pro Light" panose="020B03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96670A-D877-4583-9316-A9D8A4A7EA49}"/>
              </a:ext>
            </a:extLst>
          </p:cNvPr>
          <p:cNvCxnSpPr>
            <a:cxnSpLocks/>
          </p:cNvCxnSpPr>
          <p:nvPr/>
        </p:nvCxnSpPr>
        <p:spPr>
          <a:xfrm>
            <a:off x="8951053" y="3045204"/>
            <a:ext cx="1273730" cy="92278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CDFCB5-A642-45CC-9927-8FD9DA02AACD}"/>
              </a:ext>
            </a:extLst>
          </p:cNvPr>
          <p:cNvGrpSpPr/>
          <p:nvPr/>
        </p:nvGrpSpPr>
        <p:grpSpPr>
          <a:xfrm>
            <a:off x="171171" y="4051726"/>
            <a:ext cx="2513464" cy="1697660"/>
            <a:chOff x="130531" y="4366686"/>
            <a:chExt cx="2513464" cy="16976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584DA-EC2D-4E0A-B536-35D2B7BF9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619" t="26911" r="53282" b="32883"/>
            <a:stretch/>
          </p:blipFill>
          <p:spPr>
            <a:xfrm>
              <a:off x="130533" y="4366950"/>
              <a:ext cx="2333966" cy="169734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FBEA002-5BD7-49DD-AB45-2460A9350CDF}"/>
                </a:ext>
              </a:extLst>
            </p:cNvPr>
            <p:cNvGrpSpPr/>
            <p:nvPr/>
          </p:nvGrpSpPr>
          <p:grpSpPr>
            <a:xfrm>
              <a:off x="130531" y="4366686"/>
              <a:ext cx="2513464" cy="1697660"/>
              <a:chOff x="226504" y="4102217"/>
              <a:chExt cx="2424418" cy="1585518"/>
            </a:xfrm>
          </p:grpSpPr>
          <p:sp>
            <p:nvSpPr>
              <p:cNvPr id="17" name="Flowchart: Process 16">
                <a:extLst>
                  <a:ext uri="{FF2B5EF4-FFF2-40B4-BE49-F238E27FC236}">
                    <a16:creationId xmlns:a16="http://schemas.microsoft.com/office/drawing/2014/main" id="{86EBD921-ECC1-4E62-AF19-6FCEDCB17809}"/>
                  </a:ext>
                </a:extLst>
              </p:cNvPr>
              <p:cNvSpPr/>
              <p:nvPr/>
            </p:nvSpPr>
            <p:spPr>
              <a:xfrm>
                <a:off x="226504" y="4102217"/>
                <a:ext cx="2424418" cy="568138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3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C1CDF0D1-B581-46EA-A1B5-1C3BE9B76C98}"/>
                  </a:ext>
                </a:extLst>
              </p:cNvPr>
              <p:cNvSpPr/>
              <p:nvPr/>
            </p:nvSpPr>
            <p:spPr>
              <a:xfrm>
                <a:off x="226504" y="5119597"/>
                <a:ext cx="2424418" cy="568138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3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6A578D6-C365-4E75-8216-8A37654D56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85" t="41185" r="41250" b="23950"/>
          <a:stretch/>
        </p:blipFill>
        <p:spPr>
          <a:xfrm>
            <a:off x="681961" y="1988063"/>
            <a:ext cx="1522783" cy="1781342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259485-5239-4B50-8178-6EFCCFACC655}"/>
              </a:ext>
            </a:extLst>
          </p:cNvPr>
          <p:cNvCxnSpPr>
            <a:cxnSpLocks/>
          </p:cNvCxnSpPr>
          <p:nvPr/>
        </p:nvCxnSpPr>
        <p:spPr>
          <a:xfrm flipH="1">
            <a:off x="9214830" y="3248368"/>
            <a:ext cx="1090857" cy="6291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37EFE24-1CB9-43AA-BCD9-A6BFE0927DC0}"/>
              </a:ext>
            </a:extLst>
          </p:cNvPr>
          <p:cNvSpPr txBox="1"/>
          <p:nvPr/>
        </p:nvSpPr>
        <p:spPr>
          <a:xfrm>
            <a:off x="7374260" y="5054288"/>
            <a:ext cx="3993437" cy="95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dirty="0">
                <a:latin typeface="Avenir Next LT Pro Light" panose="020B0304020202020204" pitchFamily="34" charset="0"/>
              </a:rPr>
              <a:t>1 and 2 do not have a common factor. Therefore, </a:t>
            </a:r>
            <a:r>
              <a:rPr lang="en-US" b="1" dirty="0">
                <a:latin typeface="Avenir Next LT Pro Light" panose="020B0304020202020204" pitchFamily="34" charset="0"/>
              </a:rPr>
              <a:t>Cr(OH)</a:t>
            </a:r>
            <a:r>
              <a:rPr lang="en-US" b="1" baseline="-25000" dirty="0">
                <a:latin typeface="Avenir Next LT Pro Light" panose="020B0304020202020204" pitchFamily="34" charset="0"/>
              </a:rPr>
              <a:t>2</a:t>
            </a:r>
            <a:r>
              <a:rPr lang="en-US" b="0" baseline="0" dirty="0">
                <a:latin typeface="Avenir Next LT Pro Light" panose="020B0304020202020204" pitchFamily="34" charset="0"/>
              </a:rPr>
              <a:t> is our final answer. 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A6E8A-14D3-4E47-AD9D-ACED7B01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422463-9132-48BC-9AFA-353B8FD50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0" t="23119" r="43289" b="37859"/>
          <a:stretch/>
        </p:blipFill>
        <p:spPr>
          <a:xfrm>
            <a:off x="160132" y="3998976"/>
            <a:ext cx="2524503" cy="1800784"/>
          </a:xfrm>
          <a:prstGeom prst="rect">
            <a:avLst/>
          </a:prstGeom>
        </p:spPr>
      </p:pic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AF4C6EB5-FD6B-488E-B285-47580ABA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684220"/>
              </p:ext>
            </p:extLst>
          </p:nvPr>
        </p:nvGraphicFramePr>
        <p:xfrm>
          <a:off x="2821021" y="1726040"/>
          <a:ext cx="8814510" cy="45200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01262">
                  <a:extLst>
                    <a:ext uri="{9D8B030D-6E8A-4147-A177-3AD203B41FA5}">
                      <a16:colId xmlns:a16="http://schemas.microsoft.com/office/drawing/2014/main" val="4293563757"/>
                    </a:ext>
                  </a:extLst>
                </a:gridCol>
                <a:gridCol w="4313248">
                  <a:extLst>
                    <a:ext uri="{9D8B030D-6E8A-4147-A177-3AD203B41FA5}">
                      <a16:colId xmlns:a16="http://schemas.microsoft.com/office/drawing/2014/main" val="3114018545"/>
                    </a:ext>
                  </a:extLst>
                </a:gridCol>
              </a:tblGrid>
              <a:tr h="46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venir Next LT Pro Light" panose="020B0304020202020204" pitchFamily="34" charset="0"/>
                        </a:rPr>
                        <a:t>magnesium carbonate</a:t>
                      </a:r>
                      <a:endParaRPr lang="en-CA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04374"/>
                  </a:ext>
                </a:extLst>
              </a:tr>
              <a:tr h="119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1) Write down each ion with its charge.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71919"/>
                  </a:ext>
                </a:extLst>
              </a:tr>
              <a:tr h="149520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2) Write the chemical formula by writing the cation first and the anion second. Then, “</a:t>
                      </a:r>
                      <a:r>
                        <a:rPr lang="en-US" dirty="0" err="1">
                          <a:latin typeface="Avenir Next LT Pro Light" panose="020B0304020202020204" pitchFamily="34" charset="0"/>
                        </a:rPr>
                        <a:t>criss-cross</a:t>
                      </a: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” the charges to become the subscripts.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36605"/>
                  </a:ext>
                </a:extLst>
              </a:tr>
              <a:tr h="1246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3) Reduce the subscripts if both divisible by the same number.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56703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Chemical Formulas: Examples (v2)</a:t>
            </a:r>
            <a:endParaRPr lang="en-CA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DE68BCE-670B-4002-85D7-83BEBC0F1352}"/>
              </a:ext>
            </a:extLst>
          </p:cNvPr>
          <p:cNvSpPr txBox="1">
            <a:spLocks/>
          </p:cNvSpPr>
          <p:nvPr/>
        </p:nvSpPr>
        <p:spPr>
          <a:xfrm>
            <a:off x="8207459" y="2619193"/>
            <a:ext cx="1529146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Mg</a:t>
            </a:r>
            <a:r>
              <a:rPr lang="en-US" sz="3600" baseline="30000" dirty="0">
                <a:latin typeface="Avenir Next LT Pro Light" panose="020B0304020202020204" pitchFamily="34" charset="0"/>
              </a:rPr>
              <a:t>2+</a:t>
            </a:r>
            <a:endParaRPr lang="en-US" sz="3600" dirty="0">
              <a:latin typeface="Avenir Next LT Pro Light" panose="020B03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6463241-A70F-4482-A224-1E7DE562F385}"/>
              </a:ext>
            </a:extLst>
          </p:cNvPr>
          <p:cNvSpPr txBox="1">
            <a:spLocks/>
          </p:cNvSpPr>
          <p:nvPr/>
        </p:nvSpPr>
        <p:spPr>
          <a:xfrm>
            <a:off x="9520349" y="2619193"/>
            <a:ext cx="1522115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CO</a:t>
            </a:r>
            <a:r>
              <a:rPr lang="en-US" sz="3600" baseline="-25000" dirty="0">
                <a:latin typeface="Avenir Next LT Pro Light" panose="020B0304020202020204" pitchFamily="34" charset="0"/>
              </a:rPr>
              <a:t>3</a:t>
            </a:r>
            <a:r>
              <a:rPr lang="en-US" sz="3600" baseline="30000" dirty="0">
                <a:latin typeface="Avenir Next LT Pro Light" panose="020B0304020202020204" pitchFamily="34" charset="0"/>
              </a:rPr>
              <a:t>2-</a:t>
            </a:r>
            <a:endParaRPr lang="en-US" sz="3600" dirty="0">
              <a:latin typeface="Avenir Next LT Pro Light" panose="020B0304020202020204" pitchFamily="34" charset="0"/>
            </a:endParaRP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595D0830-DED9-462C-A1A1-B3FF3A2EB5A2}"/>
              </a:ext>
            </a:extLst>
          </p:cNvPr>
          <p:cNvSpPr txBox="1">
            <a:spLocks/>
          </p:cNvSpPr>
          <p:nvPr/>
        </p:nvSpPr>
        <p:spPr>
          <a:xfrm>
            <a:off x="8521307" y="3769405"/>
            <a:ext cx="2571942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>
                <a:latin typeface="Avenir Next LT Pro Light" panose="020B0304020202020204" pitchFamily="34" charset="0"/>
              </a:rPr>
              <a:t>Mg</a:t>
            </a:r>
            <a:r>
              <a:rPr lang="en-US" sz="36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600" dirty="0">
                <a:latin typeface="Avenir Next LT Pro Light" panose="020B0304020202020204" pitchFamily="34" charset="0"/>
              </a:rPr>
              <a:t>(CO</a:t>
            </a:r>
            <a:r>
              <a:rPr lang="en-US" sz="3600" baseline="-25000" dirty="0">
                <a:latin typeface="Avenir Next LT Pro Light" panose="020B0304020202020204" pitchFamily="34" charset="0"/>
              </a:rPr>
              <a:t>3</a:t>
            </a:r>
            <a:r>
              <a:rPr lang="en-US" sz="3600" dirty="0">
                <a:latin typeface="Avenir Next LT Pro Light" panose="020B0304020202020204" pitchFamily="34" charset="0"/>
              </a:rPr>
              <a:t>)</a:t>
            </a:r>
            <a:r>
              <a:rPr lang="en-US" sz="3600" baseline="-25000" dirty="0">
                <a:latin typeface="Avenir Next LT Pro Light" panose="020B0304020202020204" pitchFamily="34" charset="0"/>
              </a:rPr>
              <a:t>2</a:t>
            </a:r>
            <a:endParaRPr lang="en-US" sz="3600" dirty="0">
              <a:latin typeface="Avenir Next LT Pro Light" panose="020B03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96670A-D877-4583-9316-A9D8A4A7EA49}"/>
              </a:ext>
            </a:extLst>
          </p:cNvPr>
          <p:cNvCxnSpPr>
            <a:cxnSpLocks/>
          </p:cNvCxnSpPr>
          <p:nvPr/>
        </p:nvCxnSpPr>
        <p:spPr>
          <a:xfrm>
            <a:off x="9244668" y="3088595"/>
            <a:ext cx="1522115" cy="9103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66A455-35E9-4F1E-86B3-D2AB2AF6ACC9}"/>
              </a:ext>
            </a:extLst>
          </p:cNvPr>
          <p:cNvCxnSpPr>
            <a:cxnSpLocks/>
          </p:cNvCxnSpPr>
          <p:nvPr/>
        </p:nvCxnSpPr>
        <p:spPr>
          <a:xfrm flipH="1">
            <a:off x="9303392" y="3248368"/>
            <a:ext cx="1270800" cy="7506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BEA002-5BD7-49DD-AB45-2460A9350CDF}"/>
              </a:ext>
            </a:extLst>
          </p:cNvPr>
          <p:cNvGrpSpPr/>
          <p:nvPr/>
        </p:nvGrpSpPr>
        <p:grpSpPr>
          <a:xfrm>
            <a:off x="171171" y="4051726"/>
            <a:ext cx="2513464" cy="1697660"/>
            <a:chOff x="226504" y="4102217"/>
            <a:chExt cx="2424418" cy="1585518"/>
          </a:xfrm>
        </p:grpSpPr>
        <p:sp>
          <p:nvSpPr>
            <p:cNvPr id="17" name="Flowchart: Process 16">
              <a:extLst>
                <a:ext uri="{FF2B5EF4-FFF2-40B4-BE49-F238E27FC236}">
                  <a16:creationId xmlns:a16="http://schemas.microsoft.com/office/drawing/2014/main" id="{86EBD921-ECC1-4E62-AF19-6FCEDCB17809}"/>
                </a:ext>
              </a:extLst>
            </p:cNvPr>
            <p:cNvSpPr/>
            <p:nvPr/>
          </p:nvSpPr>
          <p:spPr>
            <a:xfrm>
              <a:off x="226504" y="4102217"/>
              <a:ext cx="2424418" cy="568138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  <a:alpha val="3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8" name="Flowchart: Process 17">
              <a:extLst>
                <a:ext uri="{FF2B5EF4-FFF2-40B4-BE49-F238E27FC236}">
                  <a16:creationId xmlns:a16="http://schemas.microsoft.com/office/drawing/2014/main" id="{C1CDF0D1-B581-46EA-A1B5-1C3BE9B76C98}"/>
                </a:ext>
              </a:extLst>
            </p:cNvPr>
            <p:cNvSpPr/>
            <p:nvPr/>
          </p:nvSpPr>
          <p:spPr>
            <a:xfrm>
              <a:off x="226504" y="5119597"/>
              <a:ext cx="2424418" cy="568138"/>
            </a:xfrm>
            <a:prstGeom prst="flowChartProcess">
              <a:avLst/>
            </a:prstGeom>
            <a:solidFill>
              <a:schemeClr val="tx1">
                <a:lumMod val="85000"/>
                <a:lumOff val="15000"/>
                <a:alpha val="3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965EC06-10CF-4EEE-A278-3CD2B8B37E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34618" r="59231" b="42630"/>
          <a:stretch/>
        </p:blipFill>
        <p:spPr>
          <a:xfrm>
            <a:off x="666511" y="1978492"/>
            <a:ext cx="1522783" cy="180980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6E58730-ACF4-43B0-9728-8099205DDE60}"/>
              </a:ext>
            </a:extLst>
          </p:cNvPr>
          <p:cNvSpPr txBox="1"/>
          <p:nvPr/>
        </p:nvSpPr>
        <p:spPr>
          <a:xfrm>
            <a:off x="7376160" y="5103055"/>
            <a:ext cx="3545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dirty="0">
                <a:latin typeface="Avenir Next LT Pro Light" panose="020B0304020202020204" pitchFamily="34" charset="0"/>
              </a:rPr>
              <a:t>2 and 2 are both divisible by 2. Rewrite formula as </a:t>
            </a:r>
            <a:r>
              <a:rPr lang="en-US" b="1" dirty="0">
                <a:latin typeface="Avenir Next LT Pro Light" panose="020B0304020202020204" pitchFamily="34" charset="0"/>
              </a:rPr>
              <a:t>MgCO</a:t>
            </a:r>
            <a:r>
              <a:rPr lang="en-US" b="1" baseline="-25000" dirty="0">
                <a:latin typeface="Avenir Next LT Pro Light" panose="020B0304020202020204" pitchFamily="34" charset="0"/>
              </a:rPr>
              <a:t>3</a:t>
            </a:r>
            <a:r>
              <a:rPr lang="en-US" b="0" baseline="0" dirty="0">
                <a:latin typeface="Avenir Next LT Pro Light" panose="020B0304020202020204" pitchFamily="34" charset="0"/>
              </a:rPr>
              <a:t>.</a:t>
            </a:r>
            <a:endParaRPr lang="en-CA" b="0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5CC51-E127-43B6-952E-FB6D82F8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6">
            <a:extLst>
              <a:ext uri="{FF2B5EF4-FFF2-40B4-BE49-F238E27FC236}">
                <a16:creationId xmlns:a16="http://schemas.microsoft.com/office/drawing/2014/main" id="{AF4C6EB5-FD6B-488E-B285-47580ABA3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5819"/>
              </p:ext>
            </p:extLst>
          </p:nvPr>
        </p:nvGraphicFramePr>
        <p:xfrm>
          <a:off x="2821021" y="1726040"/>
          <a:ext cx="8814510" cy="452003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501262">
                  <a:extLst>
                    <a:ext uri="{9D8B030D-6E8A-4147-A177-3AD203B41FA5}">
                      <a16:colId xmlns:a16="http://schemas.microsoft.com/office/drawing/2014/main" val="4293563757"/>
                    </a:ext>
                  </a:extLst>
                </a:gridCol>
                <a:gridCol w="4313248">
                  <a:extLst>
                    <a:ext uri="{9D8B030D-6E8A-4147-A177-3AD203B41FA5}">
                      <a16:colId xmlns:a16="http://schemas.microsoft.com/office/drawing/2014/main" val="3114018545"/>
                    </a:ext>
                  </a:extLst>
                </a:gridCol>
              </a:tblGrid>
              <a:tr h="4600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venir Next LT Pro Light" panose="020B0304020202020204" pitchFamily="34" charset="0"/>
                        </a:rPr>
                        <a:t>manganese(IV) sulfate</a:t>
                      </a:r>
                      <a:endParaRPr lang="en-CA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604374"/>
                  </a:ext>
                </a:extLst>
              </a:tr>
              <a:tr h="119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1) Write down each ion with its charge.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971919"/>
                  </a:ext>
                </a:extLst>
              </a:tr>
              <a:tr h="149520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2) Write the chemical formula by writing the cation first and the anion second. Then, “</a:t>
                      </a:r>
                      <a:r>
                        <a:rPr lang="en-US" dirty="0" err="1">
                          <a:latin typeface="Avenir Next LT Pro Light" panose="020B0304020202020204" pitchFamily="34" charset="0"/>
                        </a:rPr>
                        <a:t>criss-cross</a:t>
                      </a: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” the charges to become the subscripts.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636605"/>
                  </a:ext>
                </a:extLst>
              </a:tr>
              <a:tr h="12465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3) Reduce the subscripts if both divisible by the same number.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CA" b="0" baseline="0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81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3567035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Chemical Formulas: Examples (v2)</a:t>
            </a:r>
            <a:endParaRPr lang="en-CA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DE68BCE-670B-4002-85D7-83BEBC0F1352}"/>
              </a:ext>
            </a:extLst>
          </p:cNvPr>
          <p:cNvSpPr txBox="1">
            <a:spLocks/>
          </p:cNvSpPr>
          <p:nvPr/>
        </p:nvSpPr>
        <p:spPr>
          <a:xfrm>
            <a:off x="8207459" y="2619193"/>
            <a:ext cx="1312891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Mn</a:t>
            </a:r>
            <a:r>
              <a:rPr lang="en-US" sz="3200" baseline="30000" dirty="0">
                <a:latin typeface="Avenir Next LT Pro Light" panose="020B0304020202020204" pitchFamily="34" charset="0"/>
              </a:rPr>
              <a:t>4+</a:t>
            </a:r>
            <a:endParaRPr lang="en-US" sz="3200" dirty="0">
              <a:latin typeface="Avenir Next LT Pro Light" panose="020B0304020202020204" pitchFamily="34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6463241-A70F-4482-A224-1E7DE562F385}"/>
              </a:ext>
            </a:extLst>
          </p:cNvPr>
          <p:cNvSpPr txBox="1">
            <a:spLocks/>
          </p:cNvSpPr>
          <p:nvPr/>
        </p:nvSpPr>
        <p:spPr>
          <a:xfrm>
            <a:off x="9520349" y="2619193"/>
            <a:ext cx="1164557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SO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4</a:t>
            </a:r>
            <a:r>
              <a:rPr lang="en-US" sz="3200" baseline="30000" dirty="0">
                <a:latin typeface="Avenir Next LT Pro Light" panose="020B0304020202020204" pitchFamily="34" charset="0"/>
              </a:rPr>
              <a:t>2-</a:t>
            </a:r>
            <a:endParaRPr lang="en-US" sz="3200" dirty="0">
              <a:latin typeface="Avenir Next LT Pro Light" panose="020B0304020202020204" pitchFamily="34" charset="0"/>
            </a:endParaRP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595D0830-DED9-462C-A1A1-B3FF3A2EB5A2}"/>
              </a:ext>
            </a:extLst>
          </p:cNvPr>
          <p:cNvSpPr txBox="1">
            <a:spLocks/>
          </p:cNvSpPr>
          <p:nvPr/>
        </p:nvSpPr>
        <p:spPr>
          <a:xfrm>
            <a:off x="8521307" y="3769405"/>
            <a:ext cx="2163599" cy="62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Mn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2</a:t>
            </a:r>
            <a:r>
              <a:rPr lang="en-US" sz="3200" dirty="0">
                <a:latin typeface="Avenir Next LT Pro Light" panose="020B0304020202020204" pitchFamily="34" charset="0"/>
              </a:rPr>
              <a:t>(SO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4</a:t>
            </a:r>
            <a:r>
              <a:rPr lang="en-US" sz="3200" dirty="0">
                <a:latin typeface="Avenir Next LT Pro Light" panose="020B0304020202020204" pitchFamily="34" charset="0"/>
              </a:rPr>
              <a:t>)</a:t>
            </a:r>
            <a:r>
              <a:rPr lang="en-US" sz="3200" baseline="-25000" dirty="0">
                <a:latin typeface="Avenir Next LT Pro Light" panose="020B0304020202020204" pitchFamily="34" charset="0"/>
              </a:rPr>
              <a:t>4</a:t>
            </a:r>
            <a:endParaRPr lang="en-US" sz="3200" dirty="0">
              <a:latin typeface="Avenir Next LT Pro Light" panose="020B03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96670A-D877-4583-9316-A9D8A4A7EA49}"/>
              </a:ext>
            </a:extLst>
          </p:cNvPr>
          <p:cNvCxnSpPr>
            <a:cxnSpLocks/>
          </p:cNvCxnSpPr>
          <p:nvPr/>
        </p:nvCxnSpPr>
        <p:spPr>
          <a:xfrm>
            <a:off x="8993095" y="3023497"/>
            <a:ext cx="1389265" cy="97547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66A455-35E9-4F1E-86B3-D2AB2AF6ACC9}"/>
              </a:ext>
            </a:extLst>
          </p:cNvPr>
          <p:cNvCxnSpPr>
            <a:cxnSpLocks/>
          </p:cNvCxnSpPr>
          <p:nvPr/>
        </p:nvCxnSpPr>
        <p:spPr>
          <a:xfrm flipH="1">
            <a:off x="9303392" y="3088595"/>
            <a:ext cx="1157680" cy="91038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ED443AEC-7585-4841-A2C6-7671B7A4A553}"/>
              </a:ext>
            </a:extLst>
          </p:cNvPr>
          <p:cNvGrpSpPr/>
          <p:nvPr/>
        </p:nvGrpSpPr>
        <p:grpSpPr>
          <a:xfrm>
            <a:off x="171171" y="4051726"/>
            <a:ext cx="2513464" cy="1697660"/>
            <a:chOff x="171171" y="4051726"/>
            <a:chExt cx="2513464" cy="16976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77112F-3063-44BC-BA7B-5330FE0D6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243" t="25169" r="41017" b="35862"/>
            <a:stretch/>
          </p:blipFill>
          <p:spPr>
            <a:xfrm>
              <a:off x="231103" y="4098121"/>
              <a:ext cx="2177376" cy="160487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FBEA002-5BD7-49DD-AB45-2460A9350CDF}"/>
                </a:ext>
              </a:extLst>
            </p:cNvPr>
            <p:cNvGrpSpPr/>
            <p:nvPr/>
          </p:nvGrpSpPr>
          <p:grpSpPr>
            <a:xfrm>
              <a:off x="171171" y="4051726"/>
              <a:ext cx="2513464" cy="1697660"/>
              <a:chOff x="226504" y="4102217"/>
              <a:chExt cx="2424418" cy="1585518"/>
            </a:xfrm>
          </p:grpSpPr>
          <p:sp>
            <p:nvSpPr>
              <p:cNvPr id="17" name="Flowchart: Process 16">
                <a:extLst>
                  <a:ext uri="{FF2B5EF4-FFF2-40B4-BE49-F238E27FC236}">
                    <a16:creationId xmlns:a16="http://schemas.microsoft.com/office/drawing/2014/main" id="{86EBD921-ECC1-4E62-AF19-6FCEDCB17809}"/>
                  </a:ext>
                </a:extLst>
              </p:cNvPr>
              <p:cNvSpPr/>
              <p:nvPr/>
            </p:nvSpPr>
            <p:spPr>
              <a:xfrm>
                <a:off x="226504" y="4102217"/>
                <a:ext cx="2424418" cy="568138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3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" name="Flowchart: Process 17">
                <a:extLst>
                  <a:ext uri="{FF2B5EF4-FFF2-40B4-BE49-F238E27FC236}">
                    <a16:creationId xmlns:a16="http://schemas.microsoft.com/office/drawing/2014/main" id="{C1CDF0D1-B581-46EA-A1B5-1C3BE9B76C98}"/>
                  </a:ext>
                </a:extLst>
              </p:cNvPr>
              <p:cNvSpPr/>
              <p:nvPr/>
            </p:nvSpPr>
            <p:spPr>
              <a:xfrm>
                <a:off x="226504" y="5119597"/>
                <a:ext cx="2424418" cy="568138"/>
              </a:xfrm>
              <a:prstGeom prst="flowChartProcess">
                <a:avLst/>
              </a:prstGeom>
              <a:solidFill>
                <a:schemeClr val="tx1">
                  <a:lumMod val="85000"/>
                  <a:lumOff val="15000"/>
                  <a:alpha val="36863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24807E0-7B29-47B7-81D4-EBF6E3071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8" t="35242" r="48704" b="42478"/>
          <a:stretch/>
        </p:blipFill>
        <p:spPr>
          <a:xfrm>
            <a:off x="641792" y="2015495"/>
            <a:ext cx="1522783" cy="17722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80378AB-9037-4522-A3FA-5707271F68B1}"/>
              </a:ext>
            </a:extLst>
          </p:cNvPr>
          <p:cNvSpPr txBox="1"/>
          <p:nvPr/>
        </p:nvSpPr>
        <p:spPr>
          <a:xfrm>
            <a:off x="7396480" y="4999164"/>
            <a:ext cx="3616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dirty="0">
                <a:latin typeface="Avenir Next LT Pro Light" panose="020B0304020202020204" pitchFamily="34" charset="0"/>
              </a:rPr>
              <a:t>4 and 2 are both divisible by 2. Rewrite formula as </a:t>
            </a:r>
            <a:r>
              <a:rPr lang="en-US" b="1" dirty="0">
                <a:latin typeface="Avenir Next LT Pro Light" panose="020B0304020202020204" pitchFamily="34" charset="0"/>
              </a:rPr>
              <a:t>Mn(SO</a:t>
            </a:r>
            <a:r>
              <a:rPr lang="en-US" b="1" baseline="-25000" dirty="0">
                <a:latin typeface="Avenir Next LT Pro Light" panose="020B0304020202020204" pitchFamily="34" charset="0"/>
              </a:rPr>
              <a:t>4</a:t>
            </a:r>
            <a:r>
              <a:rPr lang="en-US" b="1" baseline="0" dirty="0">
                <a:latin typeface="Avenir Next LT Pro Light" panose="020B0304020202020204" pitchFamily="34" charset="0"/>
              </a:rPr>
              <a:t>)</a:t>
            </a:r>
            <a:r>
              <a:rPr lang="en-US" b="1" baseline="-25000" dirty="0">
                <a:latin typeface="Avenir Next LT Pro Light" panose="020B0304020202020204" pitchFamily="34" charset="0"/>
              </a:rPr>
              <a:t>2</a:t>
            </a:r>
            <a:r>
              <a:rPr lang="en-US" b="0" baseline="0" dirty="0">
                <a:latin typeface="Avenir Next LT Pro Light" panose="020B0304020202020204" pitchFamily="34" charset="0"/>
              </a:rPr>
              <a:t>.</a:t>
            </a:r>
            <a:endParaRPr lang="en-CA" b="0" baseline="0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032BD-27E4-4DE6-AFA2-C5E0EB97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84C1-CA17-42AA-85D4-6230BDA5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and Writing Formulas: Covalent Compounds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E052-EDCE-447D-8BD8-0A689AB4D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(not covered in textbook)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74BB7-8F08-4BE3-81D7-49C5D69E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5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Binary Covalent Compounds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168128" cy="4745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Binary covalent compound: a covalent compound containing only two elements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Names and formulas of covalent compounds </a:t>
            </a:r>
            <a:r>
              <a:rPr lang="en-US" i="1" dirty="0"/>
              <a:t>both</a:t>
            </a:r>
            <a:r>
              <a:rPr lang="en-US" dirty="0"/>
              <a:t> tell you:</a:t>
            </a:r>
          </a:p>
          <a:p>
            <a:pPr lvl="1"/>
            <a:r>
              <a:rPr lang="en-US" dirty="0"/>
              <a:t>Which elements?</a:t>
            </a:r>
          </a:p>
          <a:p>
            <a:pPr lvl="1"/>
            <a:r>
              <a:rPr lang="en-US" dirty="0"/>
              <a:t>How many atoms of each element?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dichlorine</a:t>
            </a:r>
            <a:r>
              <a:rPr lang="en-US" b="1" dirty="0">
                <a:latin typeface="+mj-lt"/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monoxide</a:t>
            </a:r>
            <a:r>
              <a:rPr lang="en-US" dirty="0"/>
              <a:t> is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C4752-51E2-42E3-9408-D477E073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12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1DC3-7C72-95CA-A0EE-D9EA6283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Prefixes Reference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9FE6C87-3E50-9E6E-2B8B-2450E4904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581359"/>
              </p:ext>
            </p:extLst>
          </p:nvPr>
        </p:nvGraphicFramePr>
        <p:xfrm>
          <a:off x="3867839" y="1903056"/>
          <a:ext cx="7553536" cy="386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384">
                  <a:extLst>
                    <a:ext uri="{9D8B030D-6E8A-4147-A177-3AD203B41FA5}">
                      <a16:colId xmlns:a16="http://schemas.microsoft.com/office/drawing/2014/main" val="4276271951"/>
                    </a:ext>
                  </a:extLst>
                </a:gridCol>
                <a:gridCol w="1888384">
                  <a:extLst>
                    <a:ext uri="{9D8B030D-6E8A-4147-A177-3AD203B41FA5}">
                      <a16:colId xmlns:a16="http://schemas.microsoft.com/office/drawing/2014/main" val="2793393252"/>
                    </a:ext>
                  </a:extLst>
                </a:gridCol>
                <a:gridCol w="1888384">
                  <a:extLst>
                    <a:ext uri="{9D8B030D-6E8A-4147-A177-3AD203B41FA5}">
                      <a16:colId xmlns:a16="http://schemas.microsoft.com/office/drawing/2014/main" val="289183562"/>
                    </a:ext>
                  </a:extLst>
                </a:gridCol>
                <a:gridCol w="1888384">
                  <a:extLst>
                    <a:ext uri="{9D8B030D-6E8A-4147-A177-3AD203B41FA5}">
                      <a16:colId xmlns:a16="http://schemas.microsoft.com/office/drawing/2014/main" val="2807395601"/>
                    </a:ext>
                  </a:extLst>
                </a:gridCol>
              </a:tblGrid>
              <a:tr h="608407"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Arabic Numeral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Arabic Numeral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Prefix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770408"/>
                  </a:ext>
                </a:extLst>
              </a:tr>
              <a:tr h="608407"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mono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err="1">
                          <a:latin typeface="+mj-lt"/>
                        </a:rPr>
                        <a:t>hexa</a:t>
                      </a:r>
                      <a:endParaRPr lang="en-CA" sz="2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993266"/>
                  </a:ext>
                </a:extLst>
              </a:tr>
              <a:tr h="608407"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err="1">
                          <a:latin typeface="+mj-lt"/>
                        </a:rPr>
                        <a:t>hepta</a:t>
                      </a:r>
                      <a:endParaRPr lang="en-CA" sz="2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951626"/>
                  </a:ext>
                </a:extLst>
              </a:tr>
              <a:tr h="608407"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octa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463441"/>
                  </a:ext>
                </a:extLst>
              </a:tr>
              <a:tr h="608407"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tetra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err="1">
                          <a:latin typeface="+mj-lt"/>
                        </a:rPr>
                        <a:t>nona</a:t>
                      </a:r>
                      <a:endParaRPr lang="en-CA" sz="2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708716"/>
                  </a:ext>
                </a:extLst>
              </a:tr>
              <a:tr h="608407"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err="1">
                          <a:latin typeface="+mj-lt"/>
                        </a:rPr>
                        <a:t>penta</a:t>
                      </a:r>
                      <a:endParaRPr lang="en-CA" sz="2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err="1">
                          <a:latin typeface="+mj-lt"/>
                        </a:rPr>
                        <a:t>deca</a:t>
                      </a:r>
                      <a:r>
                        <a:rPr lang="en-CA" sz="2400" b="1" dirty="0">
                          <a:latin typeface="+mj-lt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292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F7144-E5A5-9632-1CCB-41BB35E5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64E45-1CBB-E9B4-2700-B3A933793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1607845"/>
            <a:ext cx="2041152" cy="44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7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Binary Covalent Compounds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168128" cy="29808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the first element.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second element </a:t>
            </a:r>
            <a:r>
              <a:rPr lang="en-US" sz="2400" dirty="0"/>
              <a:t>with </a:t>
            </a:r>
            <a:r>
              <a:rPr lang="en-US" sz="2400" b="1" u="sng" dirty="0">
                <a:latin typeface="+mj-lt"/>
              </a:rPr>
              <a:t>“–ide” ending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Add </a:t>
            </a:r>
            <a:r>
              <a:rPr lang="en-CA" b="1" dirty="0">
                <a:solidFill>
                  <a:schemeClr val="accent1"/>
                </a:solidFill>
                <a:latin typeface="+mn-lt"/>
              </a:rPr>
              <a:t>prefixes</a:t>
            </a:r>
            <a:r>
              <a:rPr lang="en-CA" dirty="0"/>
              <a:t> to show how many of each element there is.</a:t>
            </a:r>
          </a:p>
          <a:p>
            <a:pPr lvl="1"/>
            <a:r>
              <a:rPr lang="en-CA" i="1" dirty="0"/>
              <a:t>Do not add </a:t>
            </a:r>
            <a:r>
              <a:rPr lang="en-CA" b="1" i="1" u="sng" dirty="0">
                <a:latin typeface="+mj-lt"/>
              </a:rPr>
              <a:t>“mono-”</a:t>
            </a:r>
            <a:r>
              <a:rPr lang="en-CA" i="1" dirty="0"/>
              <a:t> to first element.</a:t>
            </a:r>
          </a:p>
          <a:p>
            <a:pPr lvl="1"/>
            <a:r>
              <a:rPr lang="en-CA" i="1" dirty="0"/>
              <a:t>If adding “mono-” to “-oxide”, write </a:t>
            </a:r>
            <a:r>
              <a:rPr lang="en-CA" b="1" i="1" u="sng" dirty="0">
                <a:latin typeface="+mj-lt"/>
              </a:rPr>
              <a:t>“monoxide”</a:t>
            </a:r>
            <a:r>
              <a:rPr lang="en-CA" i="1" dirty="0"/>
              <a:t> instead.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6938A-CE04-45AE-A32E-782C5EA1AABC}"/>
              </a:ext>
            </a:extLst>
          </p:cNvPr>
          <p:cNvSpPr txBox="1"/>
          <p:nvPr/>
        </p:nvSpPr>
        <p:spPr>
          <a:xfrm>
            <a:off x="1115568" y="4627900"/>
            <a:ext cx="1682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e.g. O</a:t>
            </a:r>
            <a:r>
              <a:rPr lang="en-US" sz="2800" b="1" baseline="-25000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2</a:t>
            </a:r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F</a:t>
            </a:r>
            <a:r>
              <a:rPr lang="en-US" sz="2800" b="1" baseline="-25000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2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01C1F7-6AD2-42EA-B259-94596206A29C}"/>
              </a:ext>
            </a:extLst>
          </p:cNvPr>
          <p:cNvSpPr txBox="1"/>
          <p:nvPr/>
        </p:nvSpPr>
        <p:spPr>
          <a:xfrm>
            <a:off x="3873661" y="4687747"/>
            <a:ext cx="585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oxygen       fluoride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DD6FEE-8DFB-48D1-9578-DC37C4F135F3}"/>
              </a:ext>
            </a:extLst>
          </p:cNvPr>
          <p:cNvSpPr txBox="1"/>
          <p:nvPr/>
        </p:nvSpPr>
        <p:spPr>
          <a:xfrm>
            <a:off x="5353724" y="4696679"/>
            <a:ext cx="98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di</a:t>
            </a:r>
            <a:endParaRPr lang="en-CA" sz="2800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15599-4063-4496-A630-F1B581956593}"/>
              </a:ext>
            </a:extLst>
          </p:cNvPr>
          <p:cNvSpPr txBox="1"/>
          <p:nvPr/>
        </p:nvSpPr>
        <p:spPr>
          <a:xfrm>
            <a:off x="3494390" y="4687747"/>
            <a:ext cx="98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di</a:t>
            </a:r>
            <a:endParaRPr lang="en-CA" sz="2800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03625F-240A-434A-8164-48922A177D3F}"/>
              </a:ext>
            </a:extLst>
          </p:cNvPr>
          <p:cNvSpPr txBox="1"/>
          <p:nvPr/>
        </p:nvSpPr>
        <p:spPr>
          <a:xfrm>
            <a:off x="1115568" y="6103672"/>
            <a:ext cx="15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e.g. N</a:t>
            </a:r>
            <a:r>
              <a:rPr lang="en-US" sz="2800" b="1" baseline="-25000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2</a:t>
            </a:r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O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53816-0135-40A3-BAA7-305DC4831BE6}"/>
              </a:ext>
            </a:extLst>
          </p:cNvPr>
          <p:cNvSpPr txBox="1"/>
          <p:nvPr/>
        </p:nvSpPr>
        <p:spPr>
          <a:xfrm>
            <a:off x="3873661" y="6103672"/>
            <a:ext cx="585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nitrogen            oxide 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903EE-6644-4DDC-B9FF-DC11402D0222}"/>
              </a:ext>
            </a:extLst>
          </p:cNvPr>
          <p:cNvSpPr txBox="1"/>
          <p:nvPr/>
        </p:nvSpPr>
        <p:spPr>
          <a:xfrm>
            <a:off x="5531115" y="6094740"/>
            <a:ext cx="98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mon</a:t>
            </a:r>
            <a:endParaRPr lang="en-CA" sz="2800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823A61-FCBB-465F-9C3F-F0E7FD9B1D76}"/>
              </a:ext>
            </a:extLst>
          </p:cNvPr>
          <p:cNvSpPr txBox="1"/>
          <p:nvPr/>
        </p:nvSpPr>
        <p:spPr>
          <a:xfrm>
            <a:off x="3494390" y="6103672"/>
            <a:ext cx="98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di</a:t>
            </a:r>
            <a:endParaRPr lang="en-CA" sz="2800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A091F-2677-40B9-BC9C-6EA922027172}"/>
              </a:ext>
            </a:extLst>
          </p:cNvPr>
          <p:cNvSpPr txBox="1"/>
          <p:nvPr/>
        </p:nvSpPr>
        <p:spPr>
          <a:xfrm>
            <a:off x="1115568" y="5380586"/>
            <a:ext cx="1440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e.g. PF</a:t>
            </a:r>
            <a:r>
              <a:rPr lang="en-US" sz="2800" b="1" baseline="-25000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3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E9E723-25DC-4D51-8A0A-3D2101DEB9E5}"/>
              </a:ext>
            </a:extLst>
          </p:cNvPr>
          <p:cNvSpPr txBox="1"/>
          <p:nvPr/>
        </p:nvSpPr>
        <p:spPr>
          <a:xfrm>
            <a:off x="3494390" y="5378689"/>
            <a:ext cx="585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phosphorus       fluoride 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7A2D9F-4EDC-4CAA-AD6B-317E81013A84}"/>
              </a:ext>
            </a:extLst>
          </p:cNvPr>
          <p:cNvSpPr txBox="1"/>
          <p:nvPr/>
        </p:nvSpPr>
        <p:spPr>
          <a:xfrm>
            <a:off x="5743936" y="5364514"/>
            <a:ext cx="704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tri</a:t>
            </a:r>
            <a:endParaRPr lang="en-CA" sz="2800" b="1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543DD-B27E-4623-A9A7-4CE3B15759CA}"/>
              </a:ext>
            </a:extLst>
          </p:cNvPr>
          <p:cNvSpPr txBox="1"/>
          <p:nvPr/>
        </p:nvSpPr>
        <p:spPr>
          <a:xfrm>
            <a:off x="8357421" y="4737218"/>
            <a:ext cx="3109349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gency FB" panose="020B0503020202020204" pitchFamily="34" charset="0"/>
              </a:rPr>
              <a:t>Note: All compound names (covalent </a:t>
            </a:r>
            <a:r>
              <a:rPr lang="en-US" sz="3200" i="1" dirty="0">
                <a:latin typeface="Agency FB" panose="020B0503020202020204" pitchFamily="34" charset="0"/>
              </a:rPr>
              <a:t>and</a:t>
            </a:r>
            <a:r>
              <a:rPr lang="en-US" sz="3200" dirty="0">
                <a:latin typeface="Agency FB" panose="020B0503020202020204" pitchFamily="34" charset="0"/>
              </a:rPr>
              <a:t>  ionic) are lowercase. </a:t>
            </a:r>
            <a:endParaRPr lang="en-CA" sz="3200" dirty="0">
              <a:latin typeface="Agency FB" panose="020B0503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0C4752-51E2-42E3-9408-D477E073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6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Practice: Binary Covalent Compounds</a:t>
            </a:r>
            <a:endParaRPr lang="en-CA" dirty="0"/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A606FE75-D419-47DB-B99A-CB46E660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20956"/>
              </p:ext>
            </p:extLst>
          </p:nvPr>
        </p:nvGraphicFramePr>
        <p:xfrm>
          <a:off x="687897" y="1862817"/>
          <a:ext cx="11094589" cy="466530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09100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7585489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</a:tblGrid>
              <a:tr h="79651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sz="2400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Avenir Next LT Pro Light" panose="020B0304020202020204" pitchFamily="34" charset="0"/>
                        </a:rPr>
                        <a:t>Compound Name</a:t>
                      </a:r>
                      <a:endParaRPr lang="en-CA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b="1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disulfur</a:t>
                      </a:r>
                      <a:r>
                        <a:rPr lang="en-CA" sz="2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800" b="1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pentaoxide</a:t>
                      </a:r>
                      <a:endParaRPr lang="en-CA" sz="28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8800905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CA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b="1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trichlorine</a:t>
                      </a:r>
                      <a:r>
                        <a:rPr lang="en-CA" sz="2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800" b="1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heptaoxide</a:t>
                      </a:r>
                      <a:endParaRPr lang="en-CA" sz="28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10435535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CBr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carbon dibromide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85393224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nitrogen monoxide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CCl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carbon tetrachloride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9786792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A" sz="2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b="1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diphosphorus</a:t>
                      </a:r>
                      <a:r>
                        <a:rPr lang="en-CA" sz="2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2800" b="1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hexasulfide</a:t>
                      </a:r>
                      <a:endParaRPr lang="en-CA" sz="2800" b="1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3638240"/>
                  </a:ext>
                </a:extLst>
              </a:tr>
            </a:tbl>
          </a:graphicData>
        </a:graphic>
      </p:graphicFrame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01FFA95B-6A41-4691-814C-4EFD199AC8F4}"/>
              </a:ext>
            </a:extLst>
          </p:cNvPr>
          <p:cNvSpPr/>
          <p:nvPr/>
        </p:nvSpPr>
        <p:spPr>
          <a:xfrm>
            <a:off x="4230944" y="2670542"/>
            <a:ext cx="7551542" cy="385757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062BC-E208-44A6-90FA-243782C0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8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Binary Covalent Compounds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14" y="1731688"/>
            <a:ext cx="9950890" cy="4044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venir Next LT Pro Light" panose="020B0304020202020204" pitchFamily="34" charset="0"/>
              </a:rPr>
              <a:t>Covalent compounds with special names (must memorize):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NH</a:t>
            </a:r>
            <a:r>
              <a:rPr lang="en-US" sz="3600" baseline="-25000" dirty="0"/>
              <a:t>3 </a:t>
            </a:r>
            <a:r>
              <a:rPr lang="en-US" sz="3600" dirty="0"/>
              <a:t>= ammonia</a:t>
            </a:r>
          </a:p>
          <a:p>
            <a:pPr marL="0" indent="0" algn="ctr">
              <a:buNone/>
            </a:pPr>
            <a:r>
              <a:rPr lang="en-US" sz="3600" dirty="0"/>
              <a:t>H</a:t>
            </a:r>
            <a:r>
              <a:rPr lang="en-US" sz="3600" baseline="-25000" dirty="0"/>
              <a:t>2</a:t>
            </a:r>
            <a:r>
              <a:rPr lang="en-US" sz="3600" dirty="0"/>
              <a:t>O = water</a:t>
            </a:r>
          </a:p>
          <a:p>
            <a:pPr marL="0" indent="0" algn="ctr">
              <a:buNone/>
            </a:pPr>
            <a:r>
              <a:rPr lang="en-US" sz="3600" dirty="0"/>
              <a:t>CH</a:t>
            </a:r>
            <a:r>
              <a:rPr lang="en-US" sz="3600" baseline="-25000" dirty="0"/>
              <a:t>4 </a:t>
            </a:r>
            <a:r>
              <a:rPr lang="en-US" sz="3600" dirty="0"/>
              <a:t>= methane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33BA708B-D74C-4AD0-8CF3-736385CA51C2}"/>
              </a:ext>
            </a:extLst>
          </p:cNvPr>
          <p:cNvSpPr/>
          <p:nvPr/>
        </p:nvSpPr>
        <p:spPr>
          <a:xfrm>
            <a:off x="5543733" y="5224328"/>
            <a:ext cx="2009251" cy="130260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062BC-E208-44A6-90FA-243782C0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39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619A71-32EB-44A6-B752-34B52BC49516}"/>
              </a:ext>
            </a:extLst>
          </p:cNvPr>
          <p:cNvSpPr txBox="1"/>
          <p:nvPr/>
        </p:nvSpPr>
        <p:spPr>
          <a:xfrm>
            <a:off x="8805729" y="2509946"/>
            <a:ext cx="3109349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gency FB" panose="020B0503020202020204" pitchFamily="34" charset="0"/>
              </a:rPr>
              <a:t>NH</a:t>
            </a:r>
            <a:r>
              <a:rPr lang="en-US" sz="3200" baseline="-25000" dirty="0">
                <a:latin typeface="Agency FB" panose="020B0503020202020204" pitchFamily="34" charset="0"/>
              </a:rPr>
              <a:t>4</a:t>
            </a:r>
            <a:r>
              <a:rPr lang="en-US" sz="3200" baseline="30000" dirty="0">
                <a:latin typeface="Agency FB" panose="020B0503020202020204" pitchFamily="34" charset="0"/>
              </a:rPr>
              <a:t>+</a:t>
            </a:r>
            <a:r>
              <a:rPr lang="en-US" sz="3200" dirty="0">
                <a:latin typeface="Agency FB" panose="020B0503020202020204" pitchFamily="34" charset="0"/>
              </a:rPr>
              <a:t> (ammonium ion) and NH</a:t>
            </a:r>
            <a:r>
              <a:rPr lang="en-US" sz="3200" baseline="-25000" dirty="0">
                <a:latin typeface="Agency FB" panose="020B0503020202020204" pitchFamily="34" charset="0"/>
              </a:rPr>
              <a:t>3</a:t>
            </a:r>
            <a:r>
              <a:rPr lang="en-US" sz="3200" dirty="0">
                <a:latin typeface="Agency FB" panose="020B0503020202020204" pitchFamily="34" charset="0"/>
              </a:rPr>
              <a:t> (ammonia) are </a:t>
            </a:r>
            <a:r>
              <a:rPr lang="en-US" sz="3200" b="1" i="1" dirty="0">
                <a:latin typeface="Agency FB" panose="020B0503020202020204" pitchFamily="34" charset="0"/>
              </a:rPr>
              <a:t>not the same!!!</a:t>
            </a:r>
            <a:endParaRPr lang="en-CA" sz="3200" dirty="0">
              <a:latin typeface="Agency FB" panose="020B0503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90B49A1-378C-4DB0-A355-83F5860466F3}"/>
              </a:ext>
            </a:extLst>
          </p:cNvPr>
          <p:cNvCxnSpPr/>
          <p:nvPr/>
        </p:nvCxnSpPr>
        <p:spPr>
          <a:xfrm flipH="1">
            <a:off x="7197754" y="3221372"/>
            <a:ext cx="155196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8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A6F4-12BC-436C-9E71-DF59AA93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IUPAC Nomenclature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25E1E-37A0-4212-85A8-E98B1BEDA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(not covered in textbook)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B80B6-916E-4AE9-9985-B81D6CE3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4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Chemical Formulas of Binary Covalent Compounds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062BC-E208-44A6-90FA-243782C0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40</a:t>
            </a:fld>
            <a:endParaRPr lang="en-US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2EA8DA9-5880-4644-8BBA-A1EDC08B1A4C}"/>
              </a:ext>
            </a:extLst>
          </p:cNvPr>
          <p:cNvSpPr txBox="1">
            <a:spLocks/>
          </p:cNvSpPr>
          <p:nvPr/>
        </p:nvSpPr>
        <p:spPr>
          <a:xfrm>
            <a:off x="409514" y="1731688"/>
            <a:ext cx="11125348" cy="404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venir Next LT Pro Light" panose="020B0304020202020204" pitchFamily="34" charset="0"/>
              </a:rPr>
              <a:t>Identify the elements involved. Write their </a:t>
            </a:r>
            <a:r>
              <a:rPr lang="en-US" b="1" u="sng" dirty="0">
                <a:latin typeface="+mj-lt"/>
              </a:rPr>
              <a:t>symbols</a:t>
            </a:r>
            <a:r>
              <a:rPr lang="en-US" dirty="0">
                <a:latin typeface="Avenir Next LT Pro Light" panose="020B0304020202020204" pitchFamily="34" charset="0"/>
              </a:rPr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venir Next LT Pro Light" panose="020B0304020202020204" pitchFamily="34" charset="0"/>
              </a:rPr>
              <a:t>Use the </a:t>
            </a:r>
            <a:r>
              <a:rPr lang="en-US" b="1" u="sng" dirty="0">
                <a:latin typeface="+mj-lt"/>
              </a:rPr>
              <a:t>prefixes</a:t>
            </a:r>
            <a:r>
              <a:rPr lang="en-US" dirty="0">
                <a:latin typeface="Avenir Next LT Pro Light" panose="020B0304020202020204" pitchFamily="34" charset="0"/>
              </a:rPr>
              <a:t> to determine the number of each element in the compound. Write as </a:t>
            </a:r>
            <a:r>
              <a:rPr lang="en-US" b="1" u="sng" dirty="0">
                <a:latin typeface="+mj-lt"/>
              </a:rPr>
              <a:t>subscripts</a:t>
            </a:r>
            <a:r>
              <a:rPr lang="en-US" dirty="0">
                <a:latin typeface="Avenir Next LT Pro Light" panose="020B0304020202020204" pitchFamily="34" charset="0"/>
              </a:rPr>
              <a:t>. 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AAB37-33B2-490C-9727-92C00959981D}"/>
              </a:ext>
            </a:extLst>
          </p:cNvPr>
          <p:cNvSpPr txBox="1"/>
          <p:nvPr/>
        </p:nvSpPr>
        <p:spPr>
          <a:xfrm>
            <a:off x="494783" y="3621221"/>
            <a:ext cx="7374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e.g. </a:t>
            </a:r>
            <a:r>
              <a:rPr lang="en-US" sz="2800" b="1" dirty="0" err="1">
                <a:solidFill>
                  <a:schemeClr val="accent5"/>
                </a:solidFill>
                <a:latin typeface="Avenir Next LT Pro Light" panose="020B0304020202020204" pitchFamily="34" charset="0"/>
              </a:rPr>
              <a:t>tetraphosphorus</a:t>
            </a:r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Avenir Next LT Pro Light" panose="020B0304020202020204" pitchFamily="34" charset="0"/>
              </a:rPr>
              <a:t>pentaoxide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E68748-6CB2-4929-8715-391BE29CF381}"/>
              </a:ext>
            </a:extLst>
          </p:cNvPr>
          <p:cNvSpPr txBox="1"/>
          <p:nvPr/>
        </p:nvSpPr>
        <p:spPr>
          <a:xfrm>
            <a:off x="494783" y="4704624"/>
            <a:ext cx="7374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e.g. nitrogen triiodide 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86E04E-65B5-4880-8132-74C9FC497FA3}"/>
              </a:ext>
            </a:extLst>
          </p:cNvPr>
          <p:cNvSpPr txBox="1"/>
          <p:nvPr/>
        </p:nvSpPr>
        <p:spPr>
          <a:xfrm>
            <a:off x="1827525" y="4047333"/>
            <a:ext cx="104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P O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4F1E7-685C-47C0-9620-2B06E5EC3047}"/>
              </a:ext>
            </a:extLst>
          </p:cNvPr>
          <p:cNvSpPr txBox="1"/>
          <p:nvPr/>
        </p:nvSpPr>
        <p:spPr>
          <a:xfrm>
            <a:off x="1827525" y="5223514"/>
            <a:ext cx="104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N I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FDD6CA-8FB4-4646-B4ED-AB06109FA732}"/>
              </a:ext>
            </a:extLst>
          </p:cNvPr>
          <p:cNvSpPr txBox="1"/>
          <p:nvPr/>
        </p:nvSpPr>
        <p:spPr>
          <a:xfrm>
            <a:off x="1983735" y="4190962"/>
            <a:ext cx="364545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-25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4</a:t>
            </a:r>
            <a:endParaRPr lang="en-CA" sz="2800" b="1" baseline="-250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B77A3-9906-4F12-850F-DE598B44CF99}"/>
              </a:ext>
            </a:extLst>
          </p:cNvPr>
          <p:cNvSpPr txBox="1"/>
          <p:nvPr/>
        </p:nvSpPr>
        <p:spPr>
          <a:xfrm>
            <a:off x="2465647" y="4190962"/>
            <a:ext cx="364545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-25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5</a:t>
            </a:r>
            <a:endParaRPr lang="en-CA" sz="2800" b="1" baseline="-250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16E415-B8D8-4BF5-9D47-D251C5468659}"/>
              </a:ext>
            </a:extLst>
          </p:cNvPr>
          <p:cNvSpPr txBox="1"/>
          <p:nvPr/>
        </p:nvSpPr>
        <p:spPr>
          <a:xfrm>
            <a:off x="2348280" y="5351316"/>
            <a:ext cx="364545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-25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3</a:t>
            </a:r>
            <a:endParaRPr lang="en-CA" sz="2800" b="1" baseline="-250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F8E287-16C0-4522-801C-52D11F7E8700}"/>
              </a:ext>
            </a:extLst>
          </p:cNvPr>
          <p:cNvSpPr txBox="1"/>
          <p:nvPr/>
        </p:nvSpPr>
        <p:spPr>
          <a:xfrm>
            <a:off x="494783" y="5812730"/>
            <a:ext cx="7374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e.g. selenium difluoride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F94D3-930A-4F0D-A03A-8BA632581F06}"/>
              </a:ext>
            </a:extLst>
          </p:cNvPr>
          <p:cNvSpPr txBox="1"/>
          <p:nvPr/>
        </p:nvSpPr>
        <p:spPr>
          <a:xfrm>
            <a:off x="1788682" y="6277302"/>
            <a:ext cx="1041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Avenir Next LT Pro Light" panose="020B0304020202020204" pitchFamily="34" charset="0"/>
              </a:rPr>
              <a:t>Se F</a:t>
            </a:r>
            <a:endParaRPr lang="en-CA" sz="2800" b="1" dirty="0">
              <a:solidFill>
                <a:schemeClr val="accent5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E1E1F-03C7-4336-9EFB-6AA97857363C}"/>
              </a:ext>
            </a:extLst>
          </p:cNvPr>
          <p:cNvSpPr txBox="1"/>
          <p:nvPr/>
        </p:nvSpPr>
        <p:spPr>
          <a:xfrm>
            <a:off x="2530552" y="6420931"/>
            <a:ext cx="364545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-250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2</a:t>
            </a:r>
            <a:endParaRPr lang="en-CA" sz="2800" b="1" baseline="-250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8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3" grpId="0"/>
      <p:bldP spid="17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Practice: Binary Covalent Compounds</a:t>
            </a:r>
            <a:endParaRPr lang="en-CA" dirty="0"/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A606FE75-D419-47DB-B99A-CB46E660A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9460"/>
              </p:ext>
            </p:extLst>
          </p:nvPr>
        </p:nvGraphicFramePr>
        <p:xfrm>
          <a:off x="687897" y="1862817"/>
          <a:ext cx="11094589" cy="466530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09100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7585489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</a:tblGrid>
              <a:tr h="796515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sz="2400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Avenir Next LT Pro Light" panose="020B0304020202020204" pitchFamily="34" charset="0"/>
                        </a:rPr>
                        <a:t>Compound Name</a:t>
                      </a:r>
                      <a:endParaRPr lang="en-CA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A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nitrogen trioxide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4148790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err="1">
                          <a:latin typeface="+mj-lt"/>
                        </a:rPr>
                        <a:t>triphosphorus</a:t>
                      </a:r>
                      <a:r>
                        <a:rPr lang="en-CA" sz="2400" b="1" dirty="0">
                          <a:latin typeface="+mj-lt"/>
                        </a:rPr>
                        <a:t> </a:t>
                      </a:r>
                      <a:r>
                        <a:rPr lang="en-CA" sz="2400" b="1" dirty="0" err="1">
                          <a:latin typeface="+mj-lt"/>
                        </a:rPr>
                        <a:t>tetraoxide</a:t>
                      </a:r>
                      <a:endParaRPr lang="en-CA" sz="2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1580735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iodine pentafluoride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64923942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CA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err="1">
                          <a:latin typeface="+mj-lt"/>
                        </a:rPr>
                        <a:t>tricarbon</a:t>
                      </a:r>
                      <a:r>
                        <a:rPr lang="en-CA" sz="2400" b="1" dirty="0">
                          <a:latin typeface="+mj-lt"/>
                        </a:rPr>
                        <a:t> disulfide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0323224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A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boron trifluoride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15726016"/>
                  </a:ext>
                </a:extLst>
              </a:tr>
              <a:tr h="644798">
                <a:tc>
                  <a:txBody>
                    <a:bodyPr/>
                    <a:lstStyle/>
                    <a:p>
                      <a:r>
                        <a:rPr lang="en-C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XeF</a:t>
                      </a:r>
                      <a:r>
                        <a:rPr lang="en-CA" sz="28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A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>
                          <a:latin typeface="+mj-lt"/>
                        </a:rPr>
                        <a:t>xenon hexafluoride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3853219"/>
                  </a:ext>
                </a:extLst>
              </a:tr>
            </a:tbl>
          </a:graphicData>
        </a:graphic>
      </p:graphicFrame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33BA708B-D74C-4AD0-8CF3-736385CA51C2}"/>
              </a:ext>
            </a:extLst>
          </p:cNvPr>
          <p:cNvSpPr/>
          <p:nvPr/>
        </p:nvSpPr>
        <p:spPr>
          <a:xfrm>
            <a:off x="546812" y="2661942"/>
            <a:ext cx="3653494" cy="379792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062BC-E208-44A6-90FA-243782C0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7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DC007-948F-4FA1-8F45-D391FC2F6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397F-DBAA-433D-9274-0E18AA572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Naming and Writing Chemical Formulas</a:t>
            </a:r>
          </a:p>
          <a:p>
            <a:pPr lvl="1"/>
            <a:r>
              <a:rPr lang="en-CA" dirty="0"/>
              <a:t>Tyler DeWitt Videos </a:t>
            </a:r>
            <a:r>
              <a:rPr lang="en-CA" dirty="0">
                <a:hlinkClick r:id="rId2"/>
              </a:rPr>
              <a:t>https://www.youtube.com/user/tdewitt451/videos</a:t>
            </a:r>
            <a:r>
              <a:rPr lang="en-CA" dirty="0"/>
              <a:t> </a:t>
            </a:r>
          </a:p>
          <a:p>
            <a:pPr lvl="1"/>
            <a:r>
              <a:rPr lang="en-CA" dirty="0"/>
              <a:t>Mr. Carman’s Blog (generates quizzes) </a:t>
            </a:r>
            <a:r>
              <a:rPr lang="en-CA" dirty="0">
                <a:hlinkClick r:id="rId3"/>
              </a:rPr>
              <a:t>https://www.kentschools.net/ccarman/cp-chemistry/practice-quizzes/compound-naming/</a:t>
            </a:r>
            <a:endParaRPr lang="en-CA" dirty="0"/>
          </a:p>
          <a:p>
            <a:pPr lvl="1"/>
            <a:r>
              <a:rPr lang="en-CA" dirty="0"/>
              <a:t>Mr. Eisley (list of other resources to practice</a:t>
            </a:r>
            <a:br>
              <a:rPr lang="en-CA" dirty="0"/>
            </a:br>
            <a:r>
              <a:rPr lang="en-CA" dirty="0">
                <a:hlinkClick r:id="rId4"/>
              </a:rPr>
              <a:t>http://www.mreisley.com/nomenclature-practice.html</a:t>
            </a:r>
            <a:endParaRPr lang="en-CA" dirty="0"/>
          </a:p>
          <a:p>
            <a:pPr lvl="1"/>
            <a:r>
              <a:rPr lang="en-CA" dirty="0" err="1"/>
              <a:t>ChemFiesta</a:t>
            </a:r>
            <a:r>
              <a:rPr lang="en-CA" dirty="0"/>
              <a:t> (worksheets with answers)</a:t>
            </a:r>
            <a:br>
              <a:rPr lang="en-CA" dirty="0"/>
            </a:br>
            <a:r>
              <a:rPr lang="en-CA" dirty="0">
                <a:hlinkClick r:id="rId5"/>
              </a:rPr>
              <a:t>https://chemfiesta.org/2015/01/13/naming-worksheets/</a:t>
            </a:r>
            <a:r>
              <a:rPr lang="en-CA" dirty="0"/>
              <a:t> </a:t>
            </a:r>
          </a:p>
          <a:p>
            <a:r>
              <a:rPr lang="en-CA" dirty="0"/>
              <a:t>Balancing Chemical Equations</a:t>
            </a:r>
          </a:p>
          <a:p>
            <a:pPr lvl="1"/>
            <a:r>
              <a:rPr lang="en-CA" dirty="0" err="1"/>
              <a:t>TemplateLAB</a:t>
            </a:r>
            <a:r>
              <a:rPr lang="en-CA" dirty="0"/>
              <a:t> (explanations and many worksheets with answers)</a:t>
            </a:r>
            <a:br>
              <a:rPr lang="en-CA" dirty="0"/>
            </a:br>
            <a:r>
              <a:rPr lang="en-CA" dirty="0">
                <a:hlinkClick r:id="rId6"/>
              </a:rPr>
              <a:t>https://templatelab.com/balancing-equations-worksheet/</a:t>
            </a:r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BDE18-E730-45F1-86C8-C13DE72B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34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BE4B7-2697-4407-9158-0B34F5C7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73905B-3C2B-446E-93FE-0945D5C1E117}"/>
              </a:ext>
            </a:extLst>
          </p:cNvPr>
          <p:cNvSpPr/>
          <p:nvPr/>
        </p:nvSpPr>
        <p:spPr>
          <a:xfrm>
            <a:off x="1581893" y="258821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5804E2-BE93-4D2D-BBDA-2DA80CA08992}"/>
              </a:ext>
            </a:extLst>
          </p:cNvPr>
          <p:cNvSpPr/>
          <p:nvPr/>
        </p:nvSpPr>
        <p:spPr>
          <a:xfrm>
            <a:off x="3994553" y="2772031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7CF3D8-BD5C-4A0D-A5CE-412DD9D2EEB5}"/>
              </a:ext>
            </a:extLst>
          </p:cNvPr>
          <p:cNvSpPr/>
          <p:nvPr/>
        </p:nvSpPr>
        <p:spPr>
          <a:xfrm>
            <a:off x="3614960" y="2772031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3649E0C-7959-4328-8BD7-F17FC3F0BC35}"/>
              </a:ext>
            </a:extLst>
          </p:cNvPr>
          <p:cNvSpPr/>
          <p:nvPr/>
        </p:nvSpPr>
        <p:spPr>
          <a:xfrm>
            <a:off x="4765111" y="326235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F2EFEA-A567-48A6-A6D8-F9208E617504}"/>
              </a:ext>
            </a:extLst>
          </p:cNvPr>
          <p:cNvSpPr/>
          <p:nvPr/>
        </p:nvSpPr>
        <p:spPr>
          <a:xfrm>
            <a:off x="4765111" y="3671401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F065DCE1-E7AA-4C95-BBD9-AE7ACCFA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839" y="1715539"/>
            <a:ext cx="4289656" cy="674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chlorine atom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B1A6501-5DEA-4002-B13E-1FC247639E20}"/>
              </a:ext>
            </a:extLst>
          </p:cNvPr>
          <p:cNvSpPr/>
          <p:nvPr/>
        </p:nvSpPr>
        <p:spPr>
          <a:xfrm>
            <a:off x="6556620" y="2381118"/>
            <a:ext cx="4149865" cy="41498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D324B1E-49FE-440F-9444-EC4D2A8B92A0}"/>
              </a:ext>
            </a:extLst>
          </p:cNvPr>
          <p:cNvSpPr/>
          <p:nvPr/>
        </p:nvSpPr>
        <p:spPr>
          <a:xfrm>
            <a:off x="6954812" y="2767099"/>
            <a:ext cx="3377905" cy="337790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3467CB6-3397-4724-8F6B-1281EE6061BE}"/>
              </a:ext>
            </a:extLst>
          </p:cNvPr>
          <p:cNvSpPr/>
          <p:nvPr/>
        </p:nvSpPr>
        <p:spPr>
          <a:xfrm>
            <a:off x="7322411" y="3163437"/>
            <a:ext cx="2618284" cy="261828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5197C77-E4F0-4E27-B000-3ED58FEF9573}"/>
              </a:ext>
            </a:extLst>
          </p:cNvPr>
          <p:cNvSpPr/>
          <p:nvPr/>
        </p:nvSpPr>
        <p:spPr>
          <a:xfrm>
            <a:off x="7727315" y="3551814"/>
            <a:ext cx="1808476" cy="1808476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190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070C86E-4F44-43BD-98F3-A6659D38131F}"/>
              </a:ext>
            </a:extLst>
          </p:cNvPr>
          <p:cNvSpPr txBox="1"/>
          <p:nvPr/>
        </p:nvSpPr>
        <p:spPr>
          <a:xfrm>
            <a:off x="7727315" y="3902054"/>
            <a:ext cx="1808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Avenir Next LT Pro Light" panose="020B0304020202020204" pitchFamily="34" charset="0"/>
              </a:rPr>
              <a:t>Cl</a:t>
            </a:r>
            <a:endParaRPr lang="en-CA" sz="3000" b="1" dirty="0">
              <a:latin typeface="Avenir Next LT Pro Light" panose="020B03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E5BAA82-5677-447E-B529-E66FC398F6CB}"/>
              </a:ext>
            </a:extLst>
          </p:cNvPr>
          <p:cNvSpPr txBox="1"/>
          <p:nvPr/>
        </p:nvSpPr>
        <p:spPr>
          <a:xfrm>
            <a:off x="7727315" y="4472579"/>
            <a:ext cx="180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Next LT Pro Light" panose="020B0304020202020204" pitchFamily="34" charset="0"/>
              </a:rPr>
              <a:t>17p, 19n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ACD1735B-9FBE-40AC-813F-616744F0C120}"/>
              </a:ext>
            </a:extLst>
          </p:cNvPr>
          <p:cNvSpPr/>
          <p:nvPr/>
        </p:nvSpPr>
        <p:spPr>
          <a:xfrm>
            <a:off x="8773489" y="309230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AEE85EF-CE4C-4F33-8654-B5354826447B}"/>
              </a:ext>
            </a:extLst>
          </p:cNvPr>
          <p:cNvSpPr/>
          <p:nvPr/>
        </p:nvSpPr>
        <p:spPr>
          <a:xfrm>
            <a:off x="8393896" y="309230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EAB8B41-EB60-4EAE-8F4F-1F35930C55CF}"/>
              </a:ext>
            </a:extLst>
          </p:cNvPr>
          <p:cNvSpPr/>
          <p:nvPr/>
        </p:nvSpPr>
        <p:spPr>
          <a:xfrm>
            <a:off x="8773489" y="2689541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67A14D5-8286-4924-907A-F2C99E2CD4D2}"/>
              </a:ext>
            </a:extLst>
          </p:cNvPr>
          <p:cNvSpPr/>
          <p:nvPr/>
        </p:nvSpPr>
        <p:spPr>
          <a:xfrm>
            <a:off x="8393896" y="2689541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5B71360-9AC8-4D37-A352-FC64A24F1CFB}"/>
              </a:ext>
            </a:extLst>
          </p:cNvPr>
          <p:cNvSpPr/>
          <p:nvPr/>
        </p:nvSpPr>
        <p:spPr>
          <a:xfrm>
            <a:off x="8773489" y="6040052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246FD61-05C2-452F-A66D-51D5C2915ECA}"/>
              </a:ext>
            </a:extLst>
          </p:cNvPr>
          <p:cNvSpPr/>
          <p:nvPr/>
        </p:nvSpPr>
        <p:spPr>
          <a:xfrm>
            <a:off x="8393896" y="6040052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60FE574-BF66-47E2-A19C-76C6D8723136}"/>
              </a:ext>
            </a:extLst>
          </p:cNvPr>
          <p:cNvSpPr/>
          <p:nvPr/>
        </p:nvSpPr>
        <p:spPr>
          <a:xfrm>
            <a:off x="10231324" y="4159618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928D082-262C-49A6-B3EE-3AA75D46BAE5}"/>
              </a:ext>
            </a:extLst>
          </p:cNvPr>
          <p:cNvSpPr/>
          <p:nvPr/>
        </p:nvSpPr>
        <p:spPr>
          <a:xfrm>
            <a:off x="10231324" y="456866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6807265-E4FF-4386-8AA1-6F70BE03FE79}"/>
              </a:ext>
            </a:extLst>
          </p:cNvPr>
          <p:cNvSpPr/>
          <p:nvPr/>
        </p:nvSpPr>
        <p:spPr>
          <a:xfrm>
            <a:off x="6869167" y="4159618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FBECE07-A143-4726-A946-52E3C00CC273}"/>
              </a:ext>
            </a:extLst>
          </p:cNvPr>
          <p:cNvSpPr/>
          <p:nvPr/>
        </p:nvSpPr>
        <p:spPr>
          <a:xfrm>
            <a:off x="6869167" y="456866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5BCAD9-B3F8-420F-AF41-7DB3028586C8}"/>
              </a:ext>
            </a:extLst>
          </p:cNvPr>
          <p:cNvSpPr/>
          <p:nvPr/>
        </p:nvSpPr>
        <p:spPr>
          <a:xfrm>
            <a:off x="8773489" y="230096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32085E-E456-4531-BA19-A16CD6291139}"/>
              </a:ext>
            </a:extLst>
          </p:cNvPr>
          <p:cNvSpPr/>
          <p:nvPr/>
        </p:nvSpPr>
        <p:spPr>
          <a:xfrm>
            <a:off x="8393896" y="230096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5F9E2EE-58B7-4B38-BF57-CF5A4E35C83C}"/>
              </a:ext>
            </a:extLst>
          </p:cNvPr>
          <p:cNvSpPr/>
          <p:nvPr/>
        </p:nvSpPr>
        <p:spPr>
          <a:xfrm>
            <a:off x="8773489" y="642472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B3E0B509-4BD0-4E6C-AB97-27189CB3BFF3}"/>
              </a:ext>
            </a:extLst>
          </p:cNvPr>
          <p:cNvSpPr/>
          <p:nvPr/>
        </p:nvSpPr>
        <p:spPr>
          <a:xfrm>
            <a:off x="8393896" y="6424723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5C6DC71-8252-4D2E-824D-2A3034B750F5}"/>
              </a:ext>
            </a:extLst>
          </p:cNvPr>
          <p:cNvSpPr/>
          <p:nvPr/>
        </p:nvSpPr>
        <p:spPr>
          <a:xfrm>
            <a:off x="10600973" y="4159618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2744454-2316-4A54-AF59-08557B475987}"/>
              </a:ext>
            </a:extLst>
          </p:cNvPr>
          <p:cNvSpPr/>
          <p:nvPr/>
        </p:nvSpPr>
        <p:spPr>
          <a:xfrm>
            <a:off x="10600973" y="456866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062FC10-296F-4C46-A1C1-9F3E03F780D0}"/>
              </a:ext>
            </a:extLst>
          </p:cNvPr>
          <p:cNvSpPr/>
          <p:nvPr/>
        </p:nvSpPr>
        <p:spPr>
          <a:xfrm>
            <a:off x="6464711" y="4159618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8EFEF39-FFCC-437D-83EF-8C7D937E905F}"/>
              </a:ext>
            </a:extLst>
          </p:cNvPr>
          <p:cNvSpPr/>
          <p:nvPr/>
        </p:nvSpPr>
        <p:spPr>
          <a:xfrm>
            <a:off x="6464711" y="4568666"/>
            <a:ext cx="183818" cy="183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EF216-35BF-4F90-9764-B3C8B4C0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9A2D-084B-4145-9D28-08DBF05A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DF27-77E9-47B1-91D2-3BBC5030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81" y="1569768"/>
            <a:ext cx="5007754" cy="9356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Classify as ionic or covalent. Then, name the following compounds: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69DF5C1-1CFB-47F8-A836-88805310C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3630"/>
              </p:ext>
            </p:extLst>
          </p:nvPr>
        </p:nvGraphicFramePr>
        <p:xfrm>
          <a:off x="537369" y="2426148"/>
          <a:ext cx="4932253" cy="33845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2620">
                  <a:extLst>
                    <a:ext uri="{9D8B030D-6E8A-4147-A177-3AD203B41FA5}">
                      <a16:colId xmlns:a16="http://schemas.microsoft.com/office/drawing/2014/main" val="3067110622"/>
                    </a:ext>
                  </a:extLst>
                </a:gridCol>
                <a:gridCol w="3429633">
                  <a:extLst>
                    <a:ext uri="{9D8B030D-6E8A-4147-A177-3AD203B41FA5}">
                      <a16:colId xmlns:a16="http://schemas.microsoft.com/office/drawing/2014/main" val="2924147476"/>
                    </a:ext>
                  </a:extLst>
                </a:gridCol>
              </a:tblGrid>
              <a:tr h="564098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Formula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95687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CO</a:t>
                      </a:r>
                      <a:r>
                        <a:rPr lang="en-US" sz="2400" baseline="-25000" dirty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carbon dioxide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38622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Na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O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sodium oxide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42580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CrF</a:t>
                      </a:r>
                      <a:r>
                        <a:rPr lang="en-US" sz="2400" baseline="-25000" dirty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chromium(III) fluoride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465106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baseline="0" dirty="0"/>
                        <a:t>Br</a:t>
                      </a:r>
                      <a:r>
                        <a:rPr lang="en-US" sz="2400" baseline="-25000" dirty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dinitrogen tribromide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11619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MnO</a:t>
                      </a:r>
                      <a:r>
                        <a:rPr lang="en-US" sz="2400" baseline="-25000" dirty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manganese(IV) oxide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77702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83D0529C-00D6-40A1-85A6-ACC667FE2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09701"/>
              </p:ext>
            </p:extLst>
          </p:nvPr>
        </p:nvGraphicFramePr>
        <p:xfrm>
          <a:off x="6095999" y="2985340"/>
          <a:ext cx="5558631" cy="307935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55157">
                  <a:extLst>
                    <a:ext uri="{9D8B030D-6E8A-4147-A177-3AD203B41FA5}">
                      <a16:colId xmlns:a16="http://schemas.microsoft.com/office/drawing/2014/main" val="3067110622"/>
                    </a:ext>
                  </a:extLst>
                </a:gridCol>
                <a:gridCol w="3203474">
                  <a:extLst>
                    <a:ext uri="{9D8B030D-6E8A-4147-A177-3AD203B41FA5}">
                      <a16:colId xmlns:a16="http://schemas.microsoft.com/office/drawing/2014/main" val="2924147476"/>
                    </a:ext>
                  </a:extLst>
                </a:gridCol>
              </a:tblGrid>
              <a:tr h="564098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Formula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95687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MgCO</a:t>
                      </a:r>
                      <a:r>
                        <a:rPr lang="en-US" sz="2400" baseline="-25000" dirty="0"/>
                        <a:t>3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magnesium carbonate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38622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Ca(CH</a:t>
                      </a:r>
                      <a:r>
                        <a:rPr lang="en-US" sz="2400" baseline="-25000" dirty="0"/>
                        <a:t>3</a:t>
                      </a:r>
                      <a:r>
                        <a:rPr lang="en-US" sz="2400" baseline="0" dirty="0"/>
                        <a:t>COO)</a:t>
                      </a:r>
                      <a:r>
                        <a:rPr lang="en-US" sz="2400" baseline="-25000" dirty="0"/>
                        <a:t>2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calcium acetate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42580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NH</a:t>
                      </a:r>
                      <a:r>
                        <a:rPr lang="en-US" sz="2400" baseline="-25000" dirty="0"/>
                        <a:t>4</a:t>
                      </a:r>
                      <a:r>
                        <a:rPr lang="en-US" sz="2400" baseline="0" dirty="0"/>
                        <a:t>Br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ammonium bromide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311619"/>
                  </a:ext>
                </a:extLst>
              </a:tr>
              <a:tr h="564098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KCN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venir Next LT Pro Light" panose="020B0304020202020204" pitchFamily="34" charset="0"/>
                        </a:rPr>
                        <a:t>potassium cyanide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777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1DAFBDB-F5D5-4FDF-830D-C132F6EDF06E}"/>
              </a:ext>
            </a:extLst>
          </p:cNvPr>
          <p:cNvSpPr txBox="1"/>
          <p:nvPr/>
        </p:nvSpPr>
        <p:spPr>
          <a:xfrm>
            <a:off x="5712903" y="6146925"/>
            <a:ext cx="624979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Whenever you have </a:t>
            </a:r>
            <a:r>
              <a:rPr lang="en-US" b="1" dirty="0">
                <a:latin typeface="Agency FB" panose="020B0503020202020204" pitchFamily="34" charset="0"/>
              </a:rPr>
              <a:t>more than 2 elements</a:t>
            </a:r>
            <a:r>
              <a:rPr lang="en-US" dirty="0">
                <a:latin typeface="Agency FB" panose="020B0503020202020204" pitchFamily="34" charset="0"/>
              </a:rPr>
              <a:t> in your ionic compound, you are dealing with a polyatomic ion. Polyatomic ions are almost always anions (except NH</a:t>
            </a:r>
            <a:r>
              <a:rPr lang="en-US" baseline="-25000" dirty="0">
                <a:latin typeface="Agency FB" panose="020B0503020202020204" pitchFamily="34" charset="0"/>
              </a:rPr>
              <a:t>4</a:t>
            </a:r>
            <a:r>
              <a:rPr lang="en-US" baseline="30000" dirty="0">
                <a:latin typeface="Agency FB" panose="020B0503020202020204" pitchFamily="34" charset="0"/>
              </a:rPr>
              <a:t>+</a:t>
            </a:r>
            <a:r>
              <a:rPr lang="en-US" dirty="0">
                <a:latin typeface="Agency FB" panose="020B0503020202020204" pitchFamily="34" charset="0"/>
              </a:rPr>
              <a:t>).</a:t>
            </a:r>
            <a:endParaRPr lang="en-CA" dirty="0">
              <a:latin typeface="Agency FB" panose="020B0503020202020204" pitchFamily="34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2C00898C-7BAF-4BBE-8920-62D666FBA45F}"/>
              </a:ext>
            </a:extLst>
          </p:cNvPr>
          <p:cNvSpPr/>
          <p:nvPr/>
        </p:nvSpPr>
        <p:spPr>
          <a:xfrm>
            <a:off x="2043829" y="3007509"/>
            <a:ext cx="3425793" cy="280322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1E871A-24E9-4E24-AAC5-8950B8EFA266}"/>
              </a:ext>
            </a:extLst>
          </p:cNvPr>
          <p:cNvSpPr txBox="1">
            <a:spLocks/>
          </p:cNvSpPr>
          <p:nvPr/>
        </p:nvSpPr>
        <p:spPr>
          <a:xfrm>
            <a:off x="6024852" y="1551919"/>
            <a:ext cx="5558631" cy="1268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venir Next LT Pro Light" panose="020B0304020202020204" pitchFamily="34" charset="0"/>
              </a:rPr>
              <a:t>Try to classify as </a:t>
            </a:r>
            <a:r>
              <a:rPr lang="en-US" sz="2400" dirty="0">
                <a:latin typeface="Avenir Next LT Pro Light" panose="020B0304020202020204" pitchFamily="34" charset="0"/>
                <a:hlinkClick r:id="rId2" action="ppaction://hlinksldjump"/>
              </a:rPr>
              <a:t>ionic or covalent</a:t>
            </a:r>
            <a:r>
              <a:rPr lang="en-US" sz="2400" dirty="0">
                <a:latin typeface="Avenir Next LT Pro Light" panose="020B0304020202020204" pitchFamily="34" charset="0"/>
              </a:rPr>
              <a:t>. How are these compounds different from what we have seen so far?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8E05E-8EA6-4A2A-AB7B-36F335DB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Ionic Compound Formation</a:t>
            </a:r>
            <a:endParaRPr lang="en-CA" dirty="0"/>
          </a:p>
        </p:txBody>
      </p:sp>
      <p:pic>
        <p:nvPicPr>
          <p:cNvPr id="11266" name="Picture 2" descr="High IQ meme : chemistrymemes">
            <a:extLst>
              <a:ext uri="{FF2B5EF4-FFF2-40B4-BE49-F238E27FC236}">
                <a16:creationId xmlns:a16="http://schemas.microsoft.com/office/drawing/2014/main" id="{F9A45D01-811B-4B09-8625-2C3A1183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"/>
          <a:stretch/>
        </p:blipFill>
        <p:spPr bwMode="auto">
          <a:xfrm>
            <a:off x="7203010" y="1623361"/>
            <a:ext cx="4088048" cy="375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B0AF8E9-3BB2-4754-A4CE-8952D52E0399}"/>
              </a:ext>
            </a:extLst>
          </p:cNvPr>
          <p:cNvSpPr txBox="1"/>
          <p:nvPr/>
        </p:nvSpPr>
        <p:spPr>
          <a:xfrm>
            <a:off x="5963920" y="647577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CA" sz="1000" dirty="0">
                <a:latin typeface="Avenir Next LT Pro Light" panose="020B0304020202020204" pitchFamily="34" charset="0"/>
                <a:hlinkClick r:id="rId3"/>
              </a:rPr>
              <a:t>https://www.chemistryjokes.com/jokes/cation/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pic>
        <p:nvPicPr>
          <p:cNvPr id="11268" name="Picture 4" descr="cation">
            <a:extLst>
              <a:ext uri="{FF2B5EF4-FFF2-40B4-BE49-F238E27FC236}">
                <a16:creationId xmlns:a16="http://schemas.microsoft.com/office/drawing/2014/main" id="{6055E4EA-925E-4919-9DC9-BF1F1F54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67" y="1590196"/>
            <a:ext cx="4729299" cy="47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0E423FA-FFE9-4E1C-9677-CC405805C404}"/>
              </a:ext>
            </a:extLst>
          </p:cNvPr>
          <p:cNvSpPr txBox="1"/>
          <p:nvPr/>
        </p:nvSpPr>
        <p:spPr>
          <a:xfrm>
            <a:off x="7294880" y="6229549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00" dirty="0">
                <a:latin typeface="Avenir Next LT Pro Light" panose="020B0304020202020204" pitchFamily="34" charset="0"/>
                <a:hlinkClick r:id="rId5"/>
              </a:rPr>
              <a:t>https://www.reddit.com/r/chemistrymemes/comments/ccsxov/high_iq_meme/</a:t>
            </a:r>
            <a:endParaRPr lang="en-CA" sz="1000" dirty="0">
              <a:latin typeface="Avenir Next LT Pro Light" panose="020B0304020202020204" pitchFamily="34" charset="0"/>
            </a:endParaRPr>
          </a:p>
        </p:txBody>
      </p:sp>
      <p:sp>
        <p:nvSpPr>
          <p:cNvPr id="60" name="Content Placeholder 7">
            <a:extLst>
              <a:ext uri="{FF2B5EF4-FFF2-40B4-BE49-F238E27FC236}">
                <a16:creationId xmlns:a16="http://schemas.microsoft.com/office/drawing/2014/main" id="{394A0C47-0FD4-4C52-8706-1507CD17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26" y="5374919"/>
            <a:ext cx="4088048" cy="73152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(</a:t>
            </a:r>
            <a:r>
              <a:rPr lang="en-CA" sz="1800" dirty="0"/>
              <a:t>This is a joke. Not to be confused with mnemonic on previous page.)</a:t>
            </a:r>
            <a:endParaRPr lang="en-US" sz="1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A8A47D-C560-4CF2-98FC-6C0FDBE86CA2}"/>
              </a:ext>
            </a:extLst>
          </p:cNvPr>
          <p:cNvCxnSpPr>
            <a:cxnSpLocks/>
            <a:stCxn id="60" idx="0"/>
          </p:cNvCxnSpPr>
          <p:nvPr/>
        </p:nvCxnSpPr>
        <p:spPr>
          <a:xfrm flipV="1">
            <a:off x="9360650" y="4744720"/>
            <a:ext cx="0" cy="630199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0583B-5DEF-486F-BEE1-474EE73A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1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17AA-4B63-4F56-9F44-559FCD55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84444-6D55-4586-84C4-906F9252EA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65E2A-B003-4F18-9C83-6ADF7EEE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938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Subscripts in Chemical Compounds</a:t>
            </a:r>
            <a:endParaRPr lang="en-C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E5F7CE-F3B1-41D8-973C-CC77F450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1706880"/>
            <a:ext cx="10511573" cy="2880676"/>
          </a:xfrm>
        </p:spPr>
        <p:txBody>
          <a:bodyPr>
            <a:normAutofit/>
          </a:bodyPr>
          <a:lstStyle/>
          <a:p>
            <a:r>
              <a:rPr lang="en-US" b="1" dirty="0">
                <a:latin typeface="+mj-lt"/>
              </a:rPr>
              <a:t>Subscripts</a:t>
            </a:r>
            <a:r>
              <a:rPr lang="en-US" dirty="0"/>
              <a:t> are small numbers written on the </a:t>
            </a:r>
            <a:r>
              <a:rPr lang="en-US" u="sng" dirty="0"/>
              <a:t>bottom right</a:t>
            </a:r>
            <a:r>
              <a:rPr lang="en-US" dirty="0"/>
              <a:t> of an element or ion to show </a:t>
            </a:r>
            <a:r>
              <a:rPr lang="en-US" u="sng" dirty="0"/>
              <a:t>how many</a:t>
            </a:r>
            <a:r>
              <a:rPr lang="en-US" dirty="0"/>
              <a:t> are in that compound.</a:t>
            </a:r>
          </a:p>
          <a:p>
            <a:r>
              <a:rPr lang="en-US" b="1" dirty="0">
                <a:latin typeface="+mj-lt"/>
              </a:rPr>
              <a:t>No subscript </a:t>
            </a:r>
            <a:r>
              <a:rPr lang="en-US" dirty="0"/>
              <a:t>means there is </a:t>
            </a:r>
            <a:r>
              <a:rPr lang="en-US" i="1" dirty="0"/>
              <a:t>only one </a:t>
            </a:r>
            <a:r>
              <a:rPr lang="en-US" dirty="0"/>
              <a:t>of that element or ion.</a:t>
            </a:r>
          </a:p>
          <a:p>
            <a:r>
              <a:rPr lang="en-US" dirty="0"/>
              <a:t>A subscript outside a bracket applies to the entire </a:t>
            </a:r>
            <a:r>
              <a:rPr lang="en-US" u="sng" dirty="0"/>
              <a:t>polyatomic ion</a:t>
            </a:r>
            <a:r>
              <a:rPr lang="en-US" dirty="0"/>
              <a:t> inside the bracket (</a:t>
            </a:r>
            <a:r>
              <a:rPr lang="en-US" u="sng" dirty="0"/>
              <a:t>multiply</a:t>
            </a:r>
            <a:r>
              <a:rPr lang="en-US" dirty="0"/>
              <a:t> subscripts!).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01CF8-107B-4054-9AA3-FC00A011FF78}"/>
              </a:ext>
            </a:extLst>
          </p:cNvPr>
          <p:cNvSpPr txBox="1"/>
          <p:nvPr/>
        </p:nvSpPr>
        <p:spPr>
          <a:xfrm>
            <a:off x="1535186" y="4621174"/>
            <a:ext cx="95298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Georgia Pro" panose="02040502050405020303" pitchFamily="18" charset="0"/>
              </a:rPr>
              <a:t>Cu + 2AgNO</a:t>
            </a:r>
            <a:r>
              <a:rPr lang="en-US" sz="5000" baseline="-25000" dirty="0">
                <a:solidFill>
                  <a:srgbClr val="FF0000"/>
                </a:solidFill>
                <a:latin typeface="Georgia Pro" panose="02040502050405020303" pitchFamily="18" charset="0"/>
              </a:rPr>
              <a:t>3</a:t>
            </a:r>
            <a:r>
              <a:rPr lang="en-US" sz="5000" baseline="30000" dirty="0">
                <a:latin typeface="Georgia Pro" panose="02040502050405020303" pitchFamily="18" charset="0"/>
              </a:rPr>
              <a:t> </a:t>
            </a:r>
            <a:r>
              <a:rPr lang="en-US" sz="5000" dirty="0">
                <a:latin typeface="Georgia Pro" panose="02040502050405020303" pitchFamily="18" charset="0"/>
                <a:sym typeface="Wingdings" panose="05000000000000000000" pitchFamily="2" charset="2"/>
              </a:rPr>
              <a:t> Cu(NO</a:t>
            </a:r>
            <a:r>
              <a:rPr lang="en-US" sz="5000" baseline="-25000" dirty="0">
                <a:solidFill>
                  <a:srgbClr val="FF0000"/>
                </a:solidFill>
                <a:latin typeface="Georgia Pro" panose="02040502050405020303" pitchFamily="18" charset="0"/>
                <a:sym typeface="Wingdings" panose="05000000000000000000" pitchFamily="2" charset="2"/>
              </a:rPr>
              <a:t>3</a:t>
            </a:r>
            <a:r>
              <a:rPr lang="en-US" sz="5000" dirty="0">
                <a:latin typeface="Georgia Pro" panose="02040502050405020303" pitchFamily="18" charset="0"/>
                <a:sym typeface="Wingdings" panose="05000000000000000000" pitchFamily="2" charset="2"/>
              </a:rPr>
              <a:t>)</a:t>
            </a:r>
            <a:r>
              <a:rPr lang="en-US" sz="5000" baseline="-25000" dirty="0">
                <a:solidFill>
                  <a:srgbClr val="FF0000"/>
                </a:solidFill>
                <a:latin typeface="Georgia Pro" panose="02040502050405020303" pitchFamily="18" charset="0"/>
                <a:sym typeface="Wingdings" panose="05000000000000000000" pitchFamily="2" charset="2"/>
              </a:rPr>
              <a:t>2</a:t>
            </a:r>
            <a:r>
              <a:rPr lang="en-US" sz="5000" dirty="0">
                <a:latin typeface="Georgia Pro" panose="02040502050405020303" pitchFamily="18" charset="0"/>
                <a:sym typeface="Wingdings" panose="05000000000000000000" pitchFamily="2" charset="2"/>
              </a:rPr>
              <a:t> + 2Ag</a:t>
            </a:r>
            <a:endParaRPr lang="en-CA" sz="5000" baseline="-25000" dirty="0">
              <a:latin typeface="Georgia Pro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5977C-3599-40F8-9E5B-28D858A9E93F}"/>
              </a:ext>
            </a:extLst>
          </p:cNvPr>
          <p:cNvSpPr txBox="1"/>
          <p:nvPr/>
        </p:nvSpPr>
        <p:spPr>
          <a:xfrm>
            <a:off x="6157519" y="6061554"/>
            <a:ext cx="160332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Next LT Pro Light" panose="020B0304020202020204" pitchFamily="34" charset="0"/>
              </a:rPr>
              <a:t>subscripts</a:t>
            </a:r>
            <a:endParaRPr lang="en-CA" sz="2400" dirty="0">
              <a:latin typeface="Avenir Next LT Pro Light" panose="020B03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D0EB80-9D07-41C4-A4CB-B75C4ABED689}"/>
              </a:ext>
            </a:extLst>
          </p:cNvPr>
          <p:cNvCxnSpPr>
            <a:cxnSpLocks/>
          </p:cNvCxnSpPr>
          <p:nvPr/>
        </p:nvCxnSpPr>
        <p:spPr>
          <a:xfrm flipH="1" flipV="1">
            <a:off x="5469622" y="5482949"/>
            <a:ext cx="687897" cy="5449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9B4B606-95B9-45AA-97B8-88FF5769FFDE}"/>
              </a:ext>
            </a:extLst>
          </p:cNvPr>
          <p:cNvCxnSpPr>
            <a:cxnSpLocks/>
          </p:cNvCxnSpPr>
          <p:nvPr/>
        </p:nvCxnSpPr>
        <p:spPr>
          <a:xfrm flipV="1">
            <a:off x="7563702" y="5508162"/>
            <a:ext cx="691065" cy="519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313892-A0C9-4C12-96FD-273254A45D60}"/>
              </a:ext>
            </a:extLst>
          </p:cNvPr>
          <p:cNvCxnSpPr>
            <a:cxnSpLocks/>
          </p:cNvCxnSpPr>
          <p:nvPr/>
        </p:nvCxnSpPr>
        <p:spPr>
          <a:xfrm flipV="1">
            <a:off x="7860484" y="5516566"/>
            <a:ext cx="947956" cy="6707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7F15D9-49E4-476C-BA14-1E048B61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9974B0DE-46D5-4B86-9CFB-85B2A3440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22717"/>
              </p:ext>
            </p:extLst>
          </p:nvPr>
        </p:nvGraphicFramePr>
        <p:xfrm>
          <a:off x="4362275" y="1743020"/>
          <a:ext cx="4320331" cy="49174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41197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</a:tblGrid>
              <a:tr h="443095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How Many Atoms?</a:t>
                      </a:r>
                      <a:endParaRPr lang="en-CA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10309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0" dirty="0">
                          <a:latin typeface="Georgia Pro" panose="02040502050405020303" pitchFamily="18" charset="0"/>
                        </a:rPr>
                        <a:t>N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2</a:t>
                      </a:r>
                      <a:r>
                        <a:rPr lang="en-US" sz="5000" baseline="0" dirty="0">
                          <a:latin typeface="Georgia Pro" panose="02040502050405020303" pitchFamily="18" charset="0"/>
                        </a:rPr>
                        <a:t>O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3</a:t>
                      </a:r>
                      <a:endParaRPr lang="en-CA" sz="5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 nitrogen</a:t>
                      </a:r>
                    </a:p>
                    <a:p>
                      <a:r>
                        <a:rPr lang="en-US" dirty="0"/>
                        <a:t>3 oxygen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  <a:tr h="1107735">
                <a:tc>
                  <a:txBody>
                    <a:bodyPr/>
                    <a:lstStyle/>
                    <a:p>
                      <a:r>
                        <a:rPr lang="en-US" sz="5000" dirty="0">
                          <a:latin typeface="Georgia Pro" panose="02040502050405020303" pitchFamily="18" charset="0"/>
                        </a:rPr>
                        <a:t>PF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4</a:t>
                      </a:r>
                      <a:endParaRPr lang="en-CA" sz="5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phosphorus</a:t>
                      </a:r>
                    </a:p>
                    <a:p>
                      <a:r>
                        <a:rPr lang="en-US" dirty="0"/>
                        <a:t>4 fluorine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3638240"/>
                  </a:ext>
                </a:extLst>
              </a:tr>
              <a:tr h="1030933">
                <a:tc>
                  <a:txBody>
                    <a:bodyPr/>
                    <a:lstStyle/>
                    <a:p>
                      <a:r>
                        <a:rPr lang="en-US" sz="5000" dirty="0">
                          <a:latin typeface="Georgia Pro" panose="02040502050405020303" pitchFamily="18" charset="0"/>
                        </a:rPr>
                        <a:t>Li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2</a:t>
                      </a:r>
                      <a:r>
                        <a:rPr lang="en-US" sz="5000" baseline="0" dirty="0">
                          <a:latin typeface="Georgia Pro" panose="02040502050405020303" pitchFamily="18" charset="0"/>
                        </a:rPr>
                        <a:t>O</a:t>
                      </a:r>
                      <a:endParaRPr lang="en-CA" sz="5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 lithium ions</a:t>
                      </a:r>
                    </a:p>
                    <a:p>
                      <a:r>
                        <a:rPr lang="en-US" dirty="0"/>
                        <a:t>1 oxygen ion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4148790"/>
                  </a:ext>
                </a:extLst>
              </a:tr>
              <a:tr h="1107735">
                <a:tc>
                  <a:txBody>
                    <a:bodyPr/>
                    <a:lstStyle/>
                    <a:p>
                      <a:r>
                        <a:rPr lang="en-US" sz="5000" dirty="0">
                          <a:latin typeface="Georgia Pro" panose="02040502050405020303" pitchFamily="18" charset="0"/>
                        </a:rPr>
                        <a:t>Ni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2</a:t>
                      </a:r>
                      <a:r>
                        <a:rPr lang="en-US" sz="5000" baseline="0" dirty="0">
                          <a:latin typeface="Georgia Pro" panose="02040502050405020303" pitchFamily="18" charset="0"/>
                        </a:rPr>
                        <a:t>S</a:t>
                      </a:r>
                      <a:r>
                        <a:rPr lang="en-US" sz="5000" baseline="-25000" dirty="0">
                          <a:latin typeface="Georgia Pro" panose="02040502050405020303" pitchFamily="18" charset="0"/>
                        </a:rPr>
                        <a:t>3</a:t>
                      </a:r>
                      <a:endParaRPr lang="en-CA" sz="5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 nickel ions</a:t>
                      </a:r>
                    </a:p>
                    <a:p>
                      <a:r>
                        <a:rPr lang="en-US" dirty="0"/>
                        <a:t>3 sulfur ions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15807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Subscripts in Chemical Compounds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B0E47-76C4-4F9C-B5EF-029DB9441FFA}"/>
              </a:ext>
            </a:extLst>
          </p:cNvPr>
          <p:cNvSpPr txBox="1"/>
          <p:nvPr/>
        </p:nvSpPr>
        <p:spPr>
          <a:xfrm>
            <a:off x="671119" y="3038270"/>
            <a:ext cx="3014965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gency FB" panose="020B0503020202020204" pitchFamily="34" charset="0"/>
              </a:rPr>
              <a:t>Important! If there is </a:t>
            </a:r>
            <a:r>
              <a:rPr lang="en-US" sz="2800" b="1" dirty="0">
                <a:latin typeface="Agency FB" panose="020B0503020202020204" pitchFamily="34" charset="0"/>
              </a:rPr>
              <a:t>no subscript</a:t>
            </a:r>
            <a:r>
              <a:rPr lang="en-US" sz="2800" dirty="0">
                <a:latin typeface="Agency FB" panose="020B0503020202020204" pitchFamily="34" charset="0"/>
              </a:rPr>
              <a:t>, this means there is only </a:t>
            </a:r>
            <a:r>
              <a:rPr lang="en-US" sz="2800" b="1" dirty="0">
                <a:latin typeface="Agency FB" panose="020B0503020202020204" pitchFamily="34" charset="0"/>
              </a:rPr>
              <a:t>one </a:t>
            </a:r>
            <a:r>
              <a:rPr lang="en-US" sz="2800" dirty="0">
                <a:latin typeface="Agency FB" panose="020B0503020202020204" pitchFamily="34" charset="0"/>
              </a:rPr>
              <a:t>of that element or ion.</a:t>
            </a:r>
            <a:endParaRPr lang="en-CA" sz="2800" dirty="0">
              <a:latin typeface="Agency FB" panose="020B0503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1C5DCD-48EA-4949-B28D-338382390484}"/>
              </a:ext>
            </a:extLst>
          </p:cNvPr>
          <p:cNvSpPr/>
          <p:nvPr/>
        </p:nvSpPr>
        <p:spPr>
          <a:xfrm>
            <a:off x="3724713" y="3842158"/>
            <a:ext cx="1040234" cy="582060"/>
          </a:xfrm>
          <a:custGeom>
            <a:avLst/>
            <a:gdLst>
              <a:gd name="connsiteX0" fmla="*/ 0 w 1040234"/>
              <a:gd name="connsiteY0" fmla="*/ 0 h 582060"/>
              <a:gd name="connsiteX1" fmla="*/ 595618 w 1040234"/>
              <a:gd name="connsiteY1" fmla="*/ 553673 h 582060"/>
              <a:gd name="connsiteX2" fmla="*/ 1040234 w 1040234"/>
              <a:gd name="connsiteY2" fmla="*/ 453005 h 58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234" h="582060">
                <a:moveTo>
                  <a:pt x="0" y="0"/>
                </a:moveTo>
                <a:cubicBezTo>
                  <a:pt x="211123" y="239086"/>
                  <a:pt x="422246" y="478172"/>
                  <a:pt x="595618" y="553673"/>
                </a:cubicBezTo>
                <a:cubicBezTo>
                  <a:pt x="768990" y="629174"/>
                  <a:pt x="1002484" y="539691"/>
                  <a:pt x="1040234" y="453005"/>
                </a:cubicBezTo>
              </a:path>
            </a:pathLst>
          </a:custGeom>
          <a:noFill/>
          <a:ln w="38100">
            <a:solidFill>
              <a:schemeClr val="tx1"/>
            </a:solidFill>
            <a:headEnd type="oval" w="sm" len="sm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B87BE-0236-4637-A014-C77ABA62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8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5F73-8763-422A-A3A5-4FD33F16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Subscripts in Chemical Compounds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E58D3-BEB3-4467-84A2-1E065FF95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Practice!</a:t>
            </a:r>
            <a:endParaRPr lang="en-CA" dirty="0"/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FA40D883-D22E-4EC1-8373-A69E8F4BD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597431"/>
              </p:ext>
            </p:extLst>
          </p:nvPr>
        </p:nvGraphicFramePr>
        <p:xfrm>
          <a:off x="1277613" y="2453126"/>
          <a:ext cx="4320331" cy="420731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41197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</a:tblGrid>
              <a:tr h="587863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How Many Atoms?</a:t>
                      </a:r>
                      <a:endParaRPr lang="en-CA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859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0" dirty="0">
                          <a:latin typeface="Georgia Pro" panose="02040502050405020303" pitchFamily="18" charset="0"/>
                        </a:rPr>
                        <a:t>Co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2</a:t>
                      </a:r>
                      <a:r>
                        <a:rPr lang="en-US" sz="4000" baseline="0" dirty="0">
                          <a:latin typeface="Georgia Pro" panose="02040502050405020303" pitchFamily="18" charset="0"/>
                        </a:rPr>
                        <a:t>S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3</a:t>
                      </a:r>
                      <a:endParaRPr lang="en-CA" sz="4000" baseline="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 cobalt</a:t>
                      </a:r>
                    </a:p>
                    <a:p>
                      <a:r>
                        <a:rPr lang="en-US" dirty="0"/>
                        <a:t>3 sulfur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  <a:tr h="923833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PF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4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phosphorus</a:t>
                      </a:r>
                    </a:p>
                    <a:p>
                      <a:r>
                        <a:rPr lang="en-US" dirty="0"/>
                        <a:t>4 fluorine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3638240"/>
                  </a:ext>
                </a:extLst>
              </a:tr>
              <a:tr h="859782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MgBr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2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magnesium</a:t>
                      </a:r>
                    </a:p>
                    <a:p>
                      <a:r>
                        <a:rPr lang="en-US" dirty="0"/>
                        <a:t>2 bromine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4148790"/>
                  </a:ext>
                </a:extLst>
              </a:tr>
              <a:tr h="923833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Be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3</a:t>
                      </a:r>
                      <a:r>
                        <a:rPr lang="en-US" sz="4000" baseline="0" dirty="0">
                          <a:latin typeface="Georgia Pro" panose="02040502050405020303" pitchFamily="18" charset="0"/>
                        </a:rPr>
                        <a:t>N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2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 beryllium</a:t>
                      </a:r>
                    </a:p>
                    <a:p>
                      <a:r>
                        <a:rPr lang="en-US" dirty="0"/>
                        <a:t>2 nitrogen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1580735"/>
                  </a:ext>
                </a:extLst>
              </a:tr>
            </a:tbl>
          </a:graphicData>
        </a:graphic>
      </p:graphicFrame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93DB7518-EED6-486D-94CE-8F94FF958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90298"/>
              </p:ext>
            </p:extLst>
          </p:nvPr>
        </p:nvGraphicFramePr>
        <p:xfrm>
          <a:off x="6756101" y="1621894"/>
          <a:ext cx="4320331" cy="503854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41197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</a:tblGrid>
              <a:tr h="655846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How Many Atoms?</a:t>
                      </a:r>
                      <a:endParaRPr lang="en-CA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105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Georgia Pro" panose="02040502050405020303" pitchFamily="18" charset="0"/>
                        </a:rPr>
                        <a:t>H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2</a:t>
                      </a:r>
                      <a:r>
                        <a:rPr lang="en-US" sz="4000" baseline="0" dirty="0">
                          <a:latin typeface="Georgia Pro" panose="02040502050405020303" pitchFamily="18" charset="0"/>
                        </a:rPr>
                        <a:t>O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 hydrogen</a:t>
                      </a:r>
                    </a:p>
                    <a:p>
                      <a:r>
                        <a:rPr lang="en-US" dirty="0"/>
                        <a:t>1 oxygen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  <a:tr h="113502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CCl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4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carbon</a:t>
                      </a:r>
                    </a:p>
                    <a:p>
                      <a:r>
                        <a:rPr lang="en-US" dirty="0"/>
                        <a:t>4 chlorine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63638240"/>
                  </a:ext>
                </a:extLst>
              </a:tr>
              <a:tr h="1056327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CaCO</a:t>
                      </a:r>
                      <a:r>
                        <a:rPr lang="en-US" sz="4000" baseline="-25000" dirty="0">
                          <a:latin typeface="Georgia Pro" panose="02040502050405020303" pitchFamily="18" charset="0"/>
                        </a:rPr>
                        <a:t>3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calcium</a:t>
                      </a:r>
                    </a:p>
                    <a:p>
                      <a:r>
                        <a:rPr lang="en-US" dirty="0"/>
                        <a:t>1 carbon</a:t>
                      </a:r>
                    </a:p>
                    <a:p>
                      <a:r>
                        <a:rPr lang="en-US" dirty="0"/>
                        <a:t>3 oxygen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44148790"/>
                  </a:ext>
                </a:extLst>
              </a:tr>
              <a:tr h="113502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Georgia Pro" panose="02040502050405020303" pitchFamily="18" charset="0"/>
                        </a:rPr>
                        <a:t>NaOH</a:t>
                      </a:r>
                      <a:endParaRPr lang="en-CA" sz="4000" dirty="0">
                        <a:latin typeface="Georgia Pro" panose="02040502050405020303" pitchFamily="18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 sodium</a:t>
                      </a:r>
                    </a:p>
                    <a:p>
                      <a:r>
                        <a:rPr lang="en-US" dirty="0"/>
                        <a:t>1 oxygen</a:t>
                      </a:r>
                    </a:p>
                    <a:p>
                      <a:r>
                        <a:rPr lang="en-US" dirty="0"/>
                        <a:t>1 hydrogen</a:t>
                      </a:r>
                      <a:endParaRPr lang="en-CA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31580735"/>
                  </a:ext>
                </a:extLst>
              </a:tr>
            </a:tbl>
          </a:graphicData>
        </a:graphic>
      </p:graphicFrame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7F36A2B-8E50-4F23-A986-C6E40D86880C}"/>
              </a:ext>
            </a:extLst>
          </p:cNvPr>
          <p:cNvSpPr/>
          <p:nvPr/>
        </p:nvSpPr>
        <p:spPr>
          <a:xfrm>
            <a:off x="3738623" y="3102015"/>
            <a:ext cx="1859321" cy="355842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88D55FBB-46FB-4801-992F-2A99C3186D15}"/>
              </a:ext>
            </a:extLst>
          </p:cNvPr>
          <p:cNvSpPr/>
          <p:nvPr/>
        </p:nvSpPr>
        <p:spPr>
          <a:xfrm>
            <a:off x="9217111" y="2267245"/>
            <a:ext cx="1859321" cy="439319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4E259-4E58-4FAC-A7A1-B30E2EE03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49</a:t>
            </a:fld>
            <a:endParaRPr lang="en-US"/>
          </a:p>
        </p:txBody>
      </p:sp>
      <p:sp>
        <p:nvSpPr>
          <p:cNvPr id="9" name="Content Placeholder 2">
            <a:hlinkClick r:id="rId2" action="ppaction://hlinksldjump"/>
            <a:extLst>
              <a:ext uri="{FF2B5EF4-FFF2-40B4-BE49-F238E27FC236}">
                <a16:creationId xmlns:a16="http://schemas.microsoft.com/office/drawing/2014/main" id="{643A134F-BE6D-4CE9-BD05-B98E6CD68995}"/>
              </a:ext>
            </a:extLst>
          </p:cNvPr>
          <p:cNvSpPr txBox="1">
            <a:spLocks/>
          </p:cNvSpPr>
          <p:nvPr/>
        </p:nvSpPr>
        <p:spPr>
          <a:xfrm>
            <a:off x="8654882" y="6501940"/>
            <a:ext cx="6399570" cy="59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Next LT Pro Light" panose="020B0304020202020204" pitchFamily="34" charset="0"/>
              </a:rPr>
              <a:t>Link to subscripts in polyatomic ions</a:t>
            </a:r>
            <a:endParaRPr lang="en-CA" sz="1600" dirty="0">
              <a:solidFill>
                <a:schemeClr val="accent5">
                  <a:lumMod val="60000"/>
                  <a:lumOff val="40000"/>
                </a:schemeClr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Nomenclature (Naming)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168128" cy="4751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is important to have </a:t>
            </a:r>
            <a:r>
              <a:rPr lang="en-US" i="1" dirty="0"/>
              <a:t>one</a:t>
            </a:r>
            <a:r>
              <a:rPr lang="en-US" dirty="0"/>
              <a:t> system to name chemical compounds. Why?</a:t>
            </a:r>
          </a:p>
          <a:p>
            <a:pPr lvl="1"/>
            <a:r>
              <a:rPr lang="en-US" dirty="0"/>
              <a:t>Scientists can communicate with each other and the public, even in different languages</a:t>
            </a:r>
          </a:p>
          <a:p>
            <a:pPr lvl="1"/>
            <a:r>
              <a:rPr lang="en-US" dirty="0"/>
              <a:t>Every compound has a unique name</a:t>
            </a:r>
          </a:p>
          <a:p>
            <a:pPr lvl="1"/>
            <a:r>
              <a:rPr lang="en-US" dirty="0"/>
              <a:t>Information/records are accurate and consistent</a:t>
            </a:r>
          </a:p>
          <a:p>
            <a:pPr marL="0" indent="0">
              <a:buNone/>
            </a:pPr>
            <a:r>
              <a:rPr lang="en-US" dirty="0"/>
              <a:t>IUPAC (International Union of Pure and Applied Chemistry) came up with a naming scheme that is used around the world. 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487D73-B0AF-4FBF-BC5C-17405F89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9870-5881-44B8-A61C-48BD6787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A59B-42B0-4588-B680-03BB3C34A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82F41-6F16-46AE-A986-1AD8A129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6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Achieving Stability Through Nobility</a:t>
            </a:r>
            <a:endParaRPr lang="en-CA" dirty="0"/>
          </a:p>
        </p:txBody>
      </p:sp>
      <p:pic>
        <p:nvPicPr>
          <p:cNvPr id="2054" name="Picture 6" descr="Blank Periodic Table PDF">
            <a:extLst>
              <a:ext uri="{FF2B5EF4-FFF2-40B4-BE49-F238E27FC236}">
                <a16:creationId xmlns:a16="http://schemas.microsoft.com/office/drawing/2014/main" id="{591840EA-F250-42BB-9C60-E37558D58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8"/>
          <a:stretch/>
        </p:blipFill>
        <p:spPr bwMode="auto">
          <a:xfrm>
            <a:off x="473331" y="1377141"/>
            <a:ext cx="11421449" cy="50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Rectangle 2047">
            <a:extLst>
              <a:ext uri="{FF2B5EF4-FFF2-40B4-BE49-F238E27FC236}">
                <a16:creationId xmlns:a16="http://schemas.microsoft.com/office/drawing/2014/main" id="{90647030-95C3-4566-B79D-0E27A7DCFCC7}"/>
              </a:ext>
            </a:extLst>
          </p:cNvPr>
          <p:cNvSpPr/>
          <p:nvPr/>
        </p:nvSpPr>
        <p:spPr>
          <a:xfrm>
            <a:off x="9220160" y="2994129"/>
            <a:ext cx="567185" cy="719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N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D874EC5-81E4-4463-B1F3-AA78EE12CC4A}"/>
              </a:ext>
            </a:extLst>
          </p:cNvPr>
          <p:cNvSpPr/>
          <p:nvPr/>
        </p:nvSpPr>
        <p:spPr>
          <a:xfrm>
            <a:off x="9828944" y="3002329"/>
            <a:ext cx="567185" cy="719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O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7A4D306-9FDD-43BD-9778-447C4C5AF3B9}"/>
              </a:ext>
            </a:extLst>
          </p:cNvPr>
          <p:cNvSpPr/>
          <p:nvPr/>
        </p:nvSpPr>
        <p:spPr>
          <a:xfrm>
            <a:off x="10432552" y="3006244"/>
            <a:ext cx="567185" cy="719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F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751E2216-DA0B-4B4B-9544-609491A100B7}"/>
              </a:ext>
            </a:extLst>
          </p:cNvPr>
          <p:cNvSpPr/>
          <p:nvPr/>
        </p:nvSpPr>
        <p:spPr>
          <a:xfrm>
            <a:off x="746135" y="3744793"/>
            <a:ext cx="567185" cy="719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Na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5F413E5F-6D74-4214-A039-4359698957FA}"/>
              </a:ext>
            </a:extLst>
          </p:cNvPr>
          <p:cNvSpPr/>
          <p:nvPr/>
        </p:nvSpPr>
        <p:spPr>
          <a:xfrm>
            <a:off x="1337531" y="3746050"/>
            <a:ext cx="567185" cy="7193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Mg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7009B88-263F-4BA6-BD61-32302AF5DE55}"/>
              </a:ext>
            </a:extLst>
          </p:cNvPr>
          <p:cNvSpPr/>
          <p:nvPr/>
        </p:nvSpPr>
        <p:spPr>
          <a:xfrm>
            <a:off x="11029168" y="3002329"/>
            <a:ext cx="567185" cy="7193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Ne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266CE-1734-419F-966E-0B1AAD8C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3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Achieving Stability Through Nobility</a:t>
            </a:r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3BB801-39C7-46A4-8ECF-5B63B4527194}"/>
              </a:ext>
            </a:extLst>
          </p:cNvPr>
          <p:cNvGrpSpPr/>
          <p:nvPr/>
        </p:nvGrpSpPr>
        <p:grpSpPr>
          <a:xfrm>
            <a:off x="6361525" y="1534161"/>
            <a:ext cx="2794923" cy="2134623"/>
            <a:chOff x="6511600" y="2560320"/>
            <a:chExt cx="5006484" cy="382370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EF6060-406E-4E46-BC98-5824648802D9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DF2D4A-61B3-4370-BC55-5936D0B41443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4E7335-ACB6-48DC-BD42-8ED948A6F954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0118C3-43D1-4B93-B16F-C0AEE573479D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F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087C6D-8B09-45D3-A3A6-E713F0BC1830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9p, 10n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F23846-12B6-4414-B7A2-8F95209997D4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F236A30-206D-4A93-AF25-E7242B23AED4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5F03BA-1500-44DD-A532-D81402170D29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553D76E-DCD5-4359-A1FB-787EAEAC96B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8A4C3D-2AED-4226-A9AB-F3F84512C76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120059E-3FC8-45D0-9AB3-F716D29FFD91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88AC9A-0FA7-4C39-B1DF-440C24A57CFE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6ED2C85-7231-4D1C-8236-F07F41D8884A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5D6A42-DBEB-4F9A-B482-9AB46EB4EF7C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CF4F2E-1D48-4E08-8E5F-7EFA34B1D3AE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2" name="Double Bracket 51">
              <a:extLst>
                <a:ext uri="{FF2B5EF4-FFF2-40B4-BE49-F238E27FC236}">
                  <a16:creationId xmlns:a16="http://schemas.microsoft.com/office/drawing/2014/main" id="{CD6646CE-7F49-4DAD-866A-C120C592D0E3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45D31DED-CD13-4AAA-8B53-4C504F1AB900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1-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DF2023-4E98-42D8-8137-1253A5292AE2}"/>
              </a:ext>
            </a:extLst>
          </p:cNvPr>
          <p:cNvGrpSpPr/>
          <p:nvPr/>
        </p:nvGrpSpPr>
        <p:grpSpPr>
          <a:xfrm>
            <a:off x="6361524" y="4174737"/>
            <a:ext cx="2965139" cy="2134623"/>
            <a:chOff x="6511600" y="2560320"/>
            <a:chExt cx="5311389" cy="382370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7EEB6A3-7E44-43D0-B589-4C9389857811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FEF2B36-8C3B-4189-A3A5-7CF414F52822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258838B-CB26-43FF-A3B8-FBD8039A4C25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56FC0D-FBAF-429F-B9D5-5689F1F469CA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Al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884B25-44FA-4053-A915-73E718B001EF}"/>
                </a:ext>
              </a:extLst>
            </p:cNvPr>
            <p:cNvSpPr txBox="1"/>
            <p:nvPr/>
          </p:nvSpPr>
          <p:spPr>
            <a:xfrm>
              <a:off x="7727314" y="4472577"/>
              <a:ext cx="1808475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13p, 14n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0AC2F51-F273-4F9D-A69D-673B05072508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82C99E7-7984-45D6-991C-4CEB0E969797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C02B84-1667-43FD-B08F-A292D0FBA6C9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ACCE74A-06F4-4EC4-8598-CC0D71027AD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AC660D3-0BD4-40CC-BCED-ADECD60EBC7B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E94BDC3-B21C-46FF-AE9E-FB028B6977AD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CB840EB-50E6-48C8-9C44-7FA1591E220A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77882DD-EE64-4525-B0DF-8EE6564565CB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F0FD0BF-088B-413B-804E-A8AFF397E9D1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BB7C766-EE94-4950-9EF7-0DE21F256A3D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1" name="Double Bracket 70">
              <a:extLst>
                <a:ext uri="{FF2B5EF4-FFF2-40B4-BE49-F238E27FC236}">
                  <a16:creationId xmlns:a16="http://schemas.microsoft.com/office/drawing/2014/main" id="{577341C5-3B11-41C4-B0AE-96D8B1992FD9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5752822E-8215-483C-8B7C-12041A8D64D2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1057159" cy="531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3+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D0DB06C-A432-432C-B2B5-106BE04C0851}"/>
              </a:ext>
            </a:extLst>
          </p:cNvPr>
          <p:cNvGrpSpPr/>
          <p:nvPr/>
        </p:nvGrpSpPr>
        <p:grpSpPr>
          <a:xfrm>
            <a:off x="442384" y="1544205"/>
            <a:ext cx="2794923" cy="2134623"/>
            <a:chOff x="6511600" y="2560320"/>
            <a:chExt cx="5006484" cy="382370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8C1AD47-3947-496D-A450-A23CBAD99A02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D61BC4-DB28-4DF9-84F0-6AD8022C6111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7D418E4-5B45-4461-B48E-D4556D55E917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25D9F3F-0D93-4EEB-8822-9EBC80C4EDD5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N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2DD5065-349D-47FA-8C20-E8BBDD9481F5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7p, 7n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142A8-33EA-4863-BB06-BDC923712868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E81B90E-2041-4BD5-95C5-E1E2F34DF2EA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C3EA474-CEFE-4577-89D6-DB0FDE8AEE46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7B4295F-C91D-4837-A0B0-8B668788DB5D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891BBDE-7042-4B3D-9C8F-BF5F8F499C5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7288612-F328-4663-ACBF-CBF777D97688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4A114A9-31ED-4693-8278-FF994019A4B4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4678A2C-555E-4E8C-93E5-71CEADFB24A5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28E4AE3-BE23-4A87-91BE-4E8C8D1A0746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660D06B-85BE-4568-81BF-313E646CE6D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9" name="Double Bracket 88">
              <a:extLst>
                <a:ext uri="{FF2B5EF4-FFF2-40B4-BE49-F238E27FC236}">
                  <a16:creationId xmlns:a16="http://schemas.microsoft.com/office/drawing/2014/main" id="{4B3140A0-BE83-4017-945F-11A4D6282BC3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DC9C7644-F030-4D46-B077-DF4CA92B4458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3-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BBDE7C8-558A-4BAC-B09E-47622A7AA05A}"/>
              </a:ext>
            </a:extLst>
          </p:cNvPr>
          <p:cNvGrpSpPr/>
          <p:nvPr/>
        </p:nvGrpSpPr>
        <p:grpSpPr>
          <a:xfrm>
            <a:off x="3424962" y="1544205"/>
            <a:ext cx="2794923" cy="2134623"/>
            <a:chOff x="6511600" y="2560320"/>
            <a:chExt cx="5006484" cy="382370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120CB22-0B8A-44FE-B9E9-0126C35A7464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885AFF4-0DF8-41AF-8E8A-ED41EB256B47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36B7273-6FB7-41A8-903E-FC7E67C608EA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F0E7AB6-F3D3-4AD3-A10B-DF398F584F58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O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9BD1B73-07E9-4912-821F-4D5BDA94C076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8p, 8n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3133A78-5FE3-4E90-9A52-B63B33B1F04D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AE4508C-AEAA-43E0-8B8D-8C4993D90800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F0BD014-920A-4B4B-B237-AAB447DF228C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A402FA2-3F76-455B-A105-44B014FD9D9D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5421890-4814-4A8E-9518-F332BF6EF48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0B00A4F-5DCF-4BE1-ADD0-55A117C8A95D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29DD695-0758-462F-9C25-F5FEA6CFBDD2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EE6C2F9-D03D-44BD-9AD4-4A27E5B9CF12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9E9A64D-C659-48D1-84D4-F5F82F60F71E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DBDEC6A-51AD-460A-BF7E-1F1F5C969A6B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7" name="Double Bracket 106">
              <a:extLst>
                <a:ext uri="{FF2B5EF4-FFF2-40B4-BE49-F238E27FC236}">
                  <a16:creationId xmlns:a16="http://schemas.microsoft.com/office/drawing/2014/main" id="{CB22398E-6402-4B8A-99A0-7C01C2DEE73E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0D7A1A14-9CA3-4BAA-9F00-9CFAFB0B069E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2-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104A8CA-8E82-4262-B133-20F42C95125B}"/>
              </a:ext>
            </a:extLst>
          </p:cNvPr>
          <p:cNvGrpSpPr/>
          <p:nvPr/>
        </p:nvGrpSpPr>
        <p:grpSpPr>
          <a:xfrm>
            <a:off x="442383" y="4184781"/>
            <a:ext cx="2965139" cy="2134623"/>
            <a:chOff x="6511600" y="2560320"/>
            <a:chExt cx="5311389" cy="3823703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7A65DCF-0857-4949-86C9-581DE9C6AF56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7638798-C1C5-48F9-88E9-2825404B63FE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AEEA829-8702-4584-86C2-A64433C5294D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F1F4F72-9A25-4B3B-BD3C-61ADD1A7B7A4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Na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A76F96F-D046-4554-8732-5535D3ADB325}"/>
                </a:ext>
              </a:extLst>
            </p:cNvPr>
            <p:cNvSpPr txBox="1"/>
            <p:nvPr/>
          </p:nvSpPr>
          <p:spPr>
            <a:xfrm>
              <a:off x="7727314" y="4472577"/>
              <a:ext cx="1808475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11p, 12n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78007FF-4D1C-47A0-9AF8-DCA0B83E534C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2DE114D-2860-42D9-91D5-07E121A65C06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5A4BCB8-8B74-4F72-BBE8-86C23D79D38D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7440FE3-3C4B-4356-A204-6166295142E7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C64CC2D-C3CC-4120-9E69-319184916D4C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59A03D6-2A09-4F29-BFF1-7D2CDEF5EB68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B5F76BC-6C19-4C22-A1DB-519991D9D3FF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A1CBA36-D226-4DE8-87D4-8B840DCE84EF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4790637-FB0A-457E-8B40-1F9787D42CBF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F7CE3FC-0E7D-4259-B9B4-42F4E7308AD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5" name="Double Bracket 124">
              <a:extLst>
                <a:ext uri="{FF2B5EF4-FFF2-40B4-BE49-F238E27FC236}">
                  <a16:creationId xmlns:a16="http://schemas.microsoft.com/office/drawing/2014/main" id="{6DAAD41C-0520-4435-9128-711EBDF59DAC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6" name="Content Placeholder 2">
              <a:extLst>
                <a:ext uri="{FF2B5EF4-FFF2-40B4-BE49-F238E27FC236}">
                  <a16:creationId xmlns:a16="http://schemas.microsoft.com/office/drawing/2014/main" id="{E0AA6701-08AE-4A8B-BA3A-581E61810EF7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1057159" cy="4979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1+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843D1A1-C6C7-4A26-8BCC-3BD74FDC1831}"/>
              </a:ext>
            </a:extLst>
          </p:cNvPr>
          <p:cNvGrpSpPr/>
          <p:nvPr/>
        </p:nvGrpSpPr>
        <p:grpSpPr>
          <a:xfrm>
            <a:off x="3424962" y="4184781"/>
            <a:ext cx="2950199" cy="2134623"/>
            <a:chOff x="6511600" y="2560320"/>
            <a:chExt cx="5284627" cy="3823703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DA5481D-93A0-408E-B4F7-6F585BB968A6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51207AC-CE78-4EB5-AE4B-805105517C5E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B3416F2-ECB3-42A6-B98D-6ED9B84C394A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2235656-94C0-48CF-9E09-30476D6C6CC8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Mg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0153A3E-18C6-42C4-A1E0-9DA32CB107E4}"/>
                </a:ext>
              </a:extLst>
            </p:cNvPr>
            <p:cNvSpPr txBox="1"/>
            <p:nvPr/>
          </p:nvSpPr>
          <p:spPr>
            <a:xfrm>
              <a:off x="7727314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12p, 12n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F8FC02C-348D-47CD-BA6E-31FD9353EA02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1C82C75-08C7-4A08-BFFB-5D2F16055F09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9794F0C-A409-403F-9DFB-2D4FC4F9529B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70F1A5C-7430-4242-8B15-787CD9A9614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9319F72-8FF6-4776-AA8C-E29FED079420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DA08E52-BB2B-4E9B-9887-FF93C728BED3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EE91E4A-6E61-431E-966D-B34EE31054C5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4A22E5A-346C-4F35-8302-0B15C0E3B63E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FD1778E-87BB-41C1-8386-7A128B9B226E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7FA899B-B2C0-4C6F-80F7-B448A6D546E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3" name="Double Bracket 142">
              <a:extLst>
                <a:ext uri="{FF2B5EF4-FFF2-40B4-BE49-F238E27FC236}">
                  <a16:creationId xmlns:a16="http://schemas.microsoft.com/office/drawing/2014/main" id="{101BD7C6-6854-4A4C-8C04-EF107EDD4AE5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61046F7B-22B8-4882-B355-09AC8467ABCE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39"/>
              <a:ext cx="1030397" cy="5691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2+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B0646D7-586E-4B87-A367-EA4484DB80A5}"/>
              </a:ext>
            </a:extLst>
          </p:cNvPr>
          <p:cNvGrpSpPr/>
          <p:nvPr/>
        </p:nvGrpSpPr>
        <p:grpSpPr>
          <a:xfrm>
            <a:off x="9344103" y="1500871"/>
            <a:ext cx="2372153" cy="2191750"/>
            <a:chOff x="6356343" y="4223211"/>
            <a:chExt cx="2372153" cy="2191750"/>
          </a:xfrm>
        </p:grpSpPr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4207634C-18AF-46EF-A87D-A027790DEFE5}"/>
                </a:ext>
              </a:extLst>
            </p:cNvPr>
            <p:cNvSpPr/>
            <p:nvPr/>
          </p:nvSpPr>
          <p:spPr>
            <a:xfrm>
              <a:off x="6356343" y="4223211"/>
              <a:ext cx="2372153" cy="21917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6C05C17D-F1F1-4DB4-8085-4D83D3BA2348}"/>
                </a:ext>
              </a:extLst>
            </p:cNvPr>
            <p:cNvGrpSpPr/>
            <p:nvPr/>
          </p:nvGrpSpPr>
          <p:grpSpPr>
            <a:xfrm>
              <a:off x="6562039" y="4346327"/>
              <a:ext cx="1979578" cy="1973077"/>
              <a:chOff x="6869167" y="2689541"/>
              <a:chExt cx="3545975" cy="3534329"/>
            </a:xfrm>
          </p:grpSpPr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DF9CA3BA-9632-4AD6-8A8E-3DBF52A00326}"/>
                  </a:ext>
                </a:extLst>
              </p:cNvPr>
              <p:cNvSpPr/>
              <p:nvPr/>
            </p:nvSpPr>
            <p:spPr>
              <a:xfrm>
                <a:off x="6954812" y="2767099"/>
                <a:ext cx="3377905" cy="337790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D63BA35F-8379-40C6-9DFE-28A66DDD12A7}"/>
                  </a:ext>
                </a:extLst>
              </p:cNvPr>
              <p:cNvSpPr/>
              <p:nvPr/>
            </p:nvSpPr>
            <p:spPr>
              <a:xfrm>
                <a:off x="7322411" y="3163437"/>
                <a:ext cx="2618284" cy="261828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00C3C525-62A2-449D-911C-A35BC146F26A}"/>
                  </a:ext>
                </a:extLst>
              </p:cNvPr>
              <p:cNvSpPr/>
              <p:nvPr/>
            </p:nvSpPr>
            <p:spPr>
              <a:xfrm>
                <a:off x="7727315" y="3551814"/>
                <a:ext cx="1808476" cy="1808476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90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C536660-84EB-4899-839B-67DFF56961A0}"/>
                  </a:ext>
                </a:extLst>
              </p:cNvPr>
              <p:cNvSpPr txBox="1"/>
              <p:nvPr/>
            </p:nvSpPr>
            <p:spPr>
              <a:xfrm>
                <a:off x="7727313" y="3902053"/>
                <a:ext cx="1808476" cy="716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Avenir Next LT Pro Light" panose="020B0304020202020204" pitchFamily="34" charset="0"/>
                  </a:rPr>
                  <a:t>Ne</a:t>
                </a:r>
                <a:endParaRPr lang="en-CA" sz="2000" b="1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825860B2-24E1-4E17-AD0F-B50083612B58}"/>
                  </a:ext>
                </a:extLst>
              </p:cNvPr>
              <p:cNvSpPr txBox="1"/>
              <p:nvPr/>
            </p:nvSpPr>
            <p:spPr>
              <a:xfrm>
                <a:off x="7727315" y="4472577"/>
                <a:ext cx="1808475" cy="55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venir Next LT Pro Light" panose="020B0304020202020204" pitchFamily="34" charset="0"/>
                  </a:rPr>
                  <a:t>10p, 10n</a:t>
                </a:r>
                <a:endParaRPr lang="en-CA" sz="1400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800F31AB-226A-4EAD-91A0-E546F4AB2B10}"/>
                  </a:ext>
                </a:extLst>
              </p:cNvPr>
              <p:cNvSpPr/>
              <p:nvPr/>
            </p:nvSpPr>
            <p:spPr>
              <a:xfrm>
                <a:off x="8773489" y="3092306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EAE021B-3A31-4255-8BC5-CBE06D040C34}"/>
                  </a:ext>
                </a:extLst>
              </p:cNvPr>
              <p:cNvSpPr/>
              <p:nvPr/>
            </p:nvSpPr>
            <p:spPr>
              <a:xfrm>
                <a:off x="8393896" y="3092306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A1B8CFBD-CEC1-40A3-8412-1C822CF1F804}"/>
                  </a:ext>
                </a:extLst>
              </p:cNvPr>
              <p:cNvSpPr/>
              <p:nvPr/>
            </p:nvSpPr>
            <p:spPr>
              <a:xfrm>
                <a:off x="8773489" y="2689541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6B5B3BE8-EE40-4C62-96EB-FF2A54A87A3B}"/>
                  </a:ext>
                </a:extLst>
              </p:cNvPr>
              <p:cNvSpPr/>
              <p:nvPr/>
            </p:nvSpPr>
            <p:spPr>
              <a:xfrm>
                <a:off x="8393896" y="2689541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708F67FC-A680-41C7-A5EA-A6F7E1FDC609}"/>
                  </a:ext>
                </a:extLst>
              </p:cNvPr>
              <p:cNvSpPr/>
              <p:nvPr/>
            </p:nvSpPr>
            <p:spPr>
              <a:xfrm>
                <a:off x="8773489" y="6040052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AA0D9548-9ED9-44EB-94AA-BE106B19F751}"/>
                  </a:ext>
                </a:extLst>
              </p:cNvPr>
              <p:cNvSpPr/>
              <p:nvPr/>
            </p:nvSpPr>
            <p:spPr>
              <a:xfrm>
                <a:off x="8393896" y="6040052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96EA31F4-2F8F-4DD9-97D0-FCA3869FC025}"/>
                  </a:ext>
                </a:extLst>
              </p:cNvPr>
              <p:cNvSpPr/>
              <p:nvPr/>
            </p:nvSpPr>
            <p:spPr>
              <a:xfrm>
                <a:off x="10231324" y="4159618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72E2C173-721C-4F74-8C09-0813929E5C5D}"/>
                  </a:ext>
                </a:extLst>
              </p:cNvPr>
              <p:cNvSpPr/>
              <p:nvPr/>
            </p:nvSpPr>
            <p:spPr>
              <a:xfrm>
                <a:off x="10231324" y="4568666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5045C9FD-052C-43DE-AA78-8066712831B8}"/>
                  </a:ext>
                </a:extLst>
              </p:cNvPr>
              <p:cNvSpPr/>
              <p:nvPr/>
            </p:nvSpPr>
            <p:spPr>
              <a:xfrm>
                <a:off x="6869167" y="4159618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0A4899EC-F2E7-462B-B286-C5ECAA05A4A9}"/>
                  </a:ext>
                </a:extLst>
              </p:cNvPr>
              <p:cNvSpPr/>
              <p:nvPr/>
            </p:nvSpPr>
            <p:spPr>
              <a:xfrm>
                <a:off x="6869167" y="4568666"/>
                <a:ext cx="183818" cy="18381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latin typeface="Avenir Next LT Pro Light" panose="020B0304020202020204" pitchFamily="34" charset="0"/>
                </a:endParaRPr>
              </a:p>
            </p:txBody>
          </p:sp>
        </p:grpSp>
      </p:grp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A9F3E12A-E6DD-41E4-A490-3DD02BD42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1673" y="4096176"/>
            <a:ext cx="2666167" cy="239606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2200" b="1" dirty="0"/>
              <a:t>Atoms form ions to have a full valence shell, just like the noble gases have.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A70A1-A017-4287-A117-572468369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Achieving Stability Through Nobility</a:t>
            </a:r>
            <a:endParaRPr lang="en-CA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3BB801-39C7-46A4-8ECF-5B63B4527194}"/>
              </a:ext>
            </a:extLst>
          </p:cNvPr>
          <p:cNvGrpSpPr/>
          <p:nvPr/>
        </p:nvGrpSpPr>
        <p:grpSpPr>
          <a:xfrm>
            <a:off x="8689605" y="1534161"/>
            <a:ext cx="2794923" cy="2134623"/>
            <a:chOff x="6511600" y="2560320"/>
            <a:chExt cx="5006484" cy="382370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7EF6060-406E-4E46-BC98-5824648802D9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CDF2D4A-61B3-4370-BC55-5936D0B41443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84E7335-ACB6-48DC-BD42-8ED948A6F954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A0118C3-43D1-4B93-B16F-C0AEE573479D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F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087C6D-8B09-45D3-A3A6-E713F0BC1830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9p, 10n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4F23846-12B6-4414-B7A2-8F95209997D4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F236A30-206D-4A93-AF25-E7242B23AED4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5F03BA-1500-44DD-A532-D81402170D29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553D76E-DCD5-4359-A1FB-787EAEAC96B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8A4C3D-2AED-4226-A9AB-F3F84512C76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120059E-3FC8-45D0-9AB3-F716D29FFD91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988AC9A-0FA7-4C39-B1DF-440C24A57CFE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6ED2C85-7231-4D1C-8236-F07F41D8884A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45D6A42-DBEB-4F9A-B482-9AB46EB4EF7C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CF4F2E-1D48-4E08-8E5F-7EFA34B1D3AE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2" name="Double Bracket 51">
              <a:extLst>
                <a:ext uri="{FF2B5EF4-FFF2-40B4-BE49-F238E27FC236}">
                  <a16:creationId xmlns:a16="http://schemas.microsoft.com/office/drawing/2014/main" id="{CD6646CE-7F49-4DAD-866A-C120C592D0E3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45D31DED-CD13-4AAA-8B53-4C504F1AB900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1-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DDF2023-4E98-42D8-8137-1253A5292AE2}"/>
              </a:ext>
            </a:extLst>
          </p:cNvPr>
          <p:cNvGrpSpPr/>
          <p:nvPr/>
        </p:nvGrpSpPr>
        <p:grpSpPr>
          <a:xfrm>
            <a:off x="8689605" y="3895643"/>
            <a:ext cx="2891449" cy="2134623"/>
            <a:chOff x="6511600" y="2560320"/>
            <a:chExt cx="5179389" cy="382370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7EEB6A3-7E44-43D0-B589-4C9389857811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FEF2B36-8C3B-4189-A3A5-7CF414F52822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258838B-CB26-43FF-A3B8-FBD8039A4C25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56FC0D-FBAF-429F-B9D5-5689F1F469CA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Al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884B25-44FA-4053-A915-73E718B001EF}"/>
                </a:ext>
              </a:extLst>
            </p:cNvPr>
            <p:cNvSpPr txBox="1"/>
            <p:nvPr/>
          </p:nvSpPr>
          <p:spPr>
            <a:xfrm>
              <a:off x="7727314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13p, 14n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0AC2F51-F273-4F9D-A69D-673B05072508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82C99E7-7984-45D6-991C-4CEB0E969797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5C02B84-1667-43FD-B08F-A292D0FBA6C9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ACCE74A-06F4-4EC4-8598-CC0D71027AD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AC660D3-0BD4-40CC-BCED-ADECD60EBC7B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E94BDC3-B21C-46FF-AE9E-FB028B6977AD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CB840EB-50E6-48C8-9C44-7FA1591E220A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77882DD-EE64-4525-B0DF-8EE6564565CB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F0FD0BF-088B-413B-804E-A8AFF397E9D1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BB7C766-EE94-4950-9EF7-0DE21F256A3D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1" name="Double Bracket 70">
              <a:extLst>
                <a:ext uri="{FF2B5EF4-FFF2-40B4-BE49-F238E27FC236}">
                  <a16:creationId xmlns:a16="http://schemas.microsoft.com/office/drawing/2014/main" id="{577341C5-3B11-41C4-B0AE-96D8B1992FD9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5752822E-8215-483C-8B7C-12041A8D64D2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925159" cy="531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3+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D0DB06C-A432-432C-B2B5-106BE04C0851}"/>
              </a:ext>
            </a:extLst>
          </p:cNvPr>
          <p:cNvGrpSpPr/>
          <p:nvPr/>
        </p:nvGrpSpPr>
        <p:grpSpPr>
          <a:xfrm>
            <a:off x="943766" y="1544205"/>
            <a:ext cx="2794923" cy="2134623"/>
            <a:chOff x="6511600" y="2560320"/>
            <a:chExt cx="5006484" cy="382370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8C1AD47-3947-496D-A450-A23CBAD99A02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0D61BC4-DB28-4DF9-84F0-6AD8022C6111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67D418E4-5B45-4461-B48E-D4556D55E917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25D9F3F-0D93-4EEB-8822-9EBC80C4EDD5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N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2DD5065-349D-47FA-8C20-E8BBDD9481F5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7p, 7n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45142A8-33EA-4863-BB06-BDC923712868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3E81B90E-2041-4BD5-95C5-E1E2F34DF2EA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C3EA474-CEFE-4577-89D6-DB0FDE8AEE46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7B4295F-C91D-4837-A0B0-8B668788DB5D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891BBDE-7042-4B3D-9C8F-BF5F8F499C5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7288612-F328-4663-ACBF-CBF777D97688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4A114A9-31ED-4693-8278-FF994019A4B4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4678A2C-555E-4E8C-93E5-71CEADFB24A5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28E4AE3-BE23-4A87-91BE-4E8C8D1A0746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660D06B-85BE-4568-81BF-313E646CE6D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89" name="Double Bracket 88">
              <a:extLst>
                <a:ext uri="{FF2B5EF4-FFF2-40B4-BE49-F238E27FC236}">
                  <a16:creationId xmlns:a16="http://schemas.microsoft.com/office/drawing/2014/main" id="{4B3140A0-BE83-4017-945F-11A4D6282BC3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DC9C7644-F030-4D46-B077-DF4CA92B4458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3-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BBDE7C8-558A-4BAC-B09E-47622A7AA05A}"/>
              </a:ext>
            </a:extLst>
          </p:cNvPr>
          <p:cNvGrpSpPr/>
          <p:nvPr/>
        </p:nvGrpSpPr>
        <p:grpSpPr>
          <a:xfrm>
            <a:off x="4836844" y="1544205"/>
            <a:ext cx="2794923" cy="2134623"/>
            <a:chOff x="6511600" y="2560320"/>
            <a:chExt cx="5006484" cy="382370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120CB22-0B8A-44FE-B9E9-0126C35A7464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885AFF4-0DF8-41AF-8E8A-ED41EB256B47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36B7273-6FB7-41A8-903E-FC7E67C608EA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F0E7AB6-F3D3-4AD3-A10B-DF398F584F58}"/>
                </a:ext>
              </a:extLst>
            </p:cNvPr>
            <p:cNvSpPr txBox="1"/>
            <p:nvPr/>
          </p:nvSpPr>
          <p:spPr>
            <a:xfrm>
              <a:off x="7727313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O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9BD1B73-07E9-4912-821F-4D5BDA94C076}"/>
                </a:ext>
              </a:extLst>
            </p:cNvPr>
            <p:cNvSpPr txBox="1"/>
            <p:nvPr/>
          </p:nvSpPr>
          <p:spPr>
            <a:xfrm>
              <a:off x="7727313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8p, 8n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3133A78-5FE3-4E90-9A52-B63B33B1F04D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AE4508C-AEAA-43E0-8B8D-8C4993D90800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F0BD014-920A-4B4B-B237-AAB447DF228C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A402FA2-3F76-455B-A105-44B014FD9D9D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5421890-4814-4A8E-9518-F332BF6EF488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0B00A4F-5DCF-4BE1-ADD0-55A117C8A95D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29DD695-0758-462F-9C25-F5FEA6CFBDD2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EE6C2F9-D03D-44BD-9AD4-4A27E5B9CF12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9E9A64D-C659-48D1-84D4-F5F82F60F71E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DBDEC6A-51AD-460A-BF7E-1F1F5C969A6B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7" name="Double Bracket 106">
              <a:extLst>
                <a:ext uri="{FF2B5EF4-FFF2-40B4-BE49-F238E27FC236}">
                  <a16:creationId xmlns:a16="http://schemas.microsoft.com/office/drawing/2014/main" id="{CB22398E-6402-4B8A-99A0-7C01C2DEE73E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id="{0D7A1A14-9CA3-4BAA-9F00-9CFAFB0B069E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752254" cy="53185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2-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104A8CA-8E82-4262-B133-20F42C95125B}"/>
              </a:ext>
            </a:extLst>
          </p:cNvPr>
          <p:cNvGrpSpPr/>
          <p:nvPr/>
        </p:nvGrpSpPr>
        <p:grpSpPr>
          <a:xfrm>
            <a:off x="943766" y="3905687"/>
            <a:ext cx="2891449" cy="2134623"/>
            <a:chOff x="6511600" y="2560320"/>
            <a:chExt cx="5179389" cy="3823703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7A65DCF-0857-4949-86C9-581DE9C6AF56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7638798-C1C5-48F9-88E9-2825404B63FE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AEEA829-8702-4584-86C2-A64433C5294D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F1F4F72-9A25-4B3B-BD3C-61ADD1A7B7A4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Na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A76F96F-D046-4554-8732-5535D3ADB325}"/>
                </a:ext>
              </a:extLst>
            </p:cNvPr>
            <p:cNvSpPr txBox="1"/>
            <p:nvPr/>
          </p:nvSpPr>
          <p:spPr>
            <a:xfrm>
              <a:off x="7727314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11p, 12n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878007FF-4D1C-47A0-9AF8-DCA0B83E534C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2DE114D-2860-42D9-91D5-07E121A65C06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5A4BCB8-8B74-4F72-BBE8-86C23D79D38D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7440FE3-3C4B-4356-A204-6166295142E7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C64CC2D-C3CC-4120-9E69-319184916D4C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59A03D6-2A09-4F29-BFF1-7D2CDEF5EB68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B5F76BC-6C19-4C22-A1DB-519991D9D3FF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A1CBA36-D226-4DE8-87D4-8B840DCE84EF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4790637-FB0A-457E-8B40-1F9787D42CBF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F7CE3FC-0E7D-4259-B9B4-42F4E7308AD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5" name="Double Bracket 124">
              <a:extLst>
                <a:ext uri="{FF2B5EF4-FFF2-40B4-BE49-F238E27FC236}">
                  <a16:creationId xmlns:a16="http://schemas.microsoft.com/office/drawing/2014/main" id="{6DAAD41C-0520-4435-9128-711EBDF59DAC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6" name="Content Placeholder 2">
              <a:extLst>
                <a:ext uri="{FF2B5EF4-FFF2-40B4-BE49-F238E27FC236}">
                  <a16:creationId xmlns:a16="http://schemas.microsoft.com/office/drawing/2014/main" id="{E0AA6701-08AE-4A8B-BA3A-581E61810EF7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925159" cy="531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1+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843D1A1-C6C7-4A26-8BCC-3BD74FDC1831}"/>
              </a:ext>
            </a:extLst>
          </p:cNvPr>
          <p:cNvGrpSpPr/>
          <p:nvPr/>
        </p:nvGrpSpPr>
        <p:grpSpPr>
          <a:xfrm>
            <a:off x="4836844" y="3905687"/>
            <a:ext cx="2936563" cy="2134623"/>
            <a:chOff x="6511600" y="2560320"/>
            <a:chExt cx="5260201" cy="3823703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DA5481D-93A0-408E-B4F7-6F585BB968A6}"/>
                </a:ext>
              </a:extLst>
            </p:cNvPr>
            <p:cNvSpPr/>
            <p:nvPr/>
          </p:nvSpPr>
          <p:spPr>
            <a:xfrm>
              <a:off x="6954812" y="2767099"/>
              <a:ext cx="3377905" cy="337790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51207AC-CE78-4EB5-AE4B-805105517C5E}"/>
                </a:ext>
              </a:extLst>
            </p:cNvPr>
            <p:cNvSpPr/>
            <p:nvPr/>
          </p:nvSpPr>
          <p:spPr>
            <a:xfrm>
              <a:off x="7322411" y="3163437"/>
              <a:ext cx="2618284" cy="261828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B3416F2-ECB3-42A6-B98D-6ED9B84C394A}"/>
                </a:ext>
              </a:extLst>
            </p:cNvPr>
            <p:cNvSpPr/>
            <p:nvPr/>
          </p:nvSpPr>
          <p:spPr>
            <a:xfrm>
              <a:off x="7727315" y="3551814"/>
              <a:ext cx="1808476" cy="1808476"/>
            </a:xfrm>
            <a:prstGeom prst="ellipse">
              <a:avLst/>
            </a:prstGeom>
            <a:solidFill>
              <a:schemeClr val="tx2">
                <a:lumMod val="25000"/>
                <a:lumOff val="75000"/>
              </a:schemeClr>
            </a:solidFill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2235656-94C0-48CF-9E09-30476D6C6CC8}"/>
                </a:ext>
              </a:extLst>
            </p:cNvPr>
            <p:cNvSpPr txBox="1"/>
            <p:nvPr/>
          </p:nvSpPr>
          <p:spPr>
            <a:xfrm>
              <a:off x="7727314" y="3902053"/>
              <a:ext cx="1808476" cy="716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Avenir Next LT Pro Light" panose="020B0304020202020204" pitchFamily="34" charset="0"/>
                </a:rPr>
                <a:t>Mg</a:t>
              </a:r>
              <a:endParaRPr lang="en-CA" sz="20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0153A3E-18C6-42C4-A1E0-9DA32CB107E4}"/>
                </a:ext>
              </a:extLst>
            </p:cNvPr>
            <p:cNvSpPr txBox="1"/>
            <p:nvPr/>
          </p:nvSpPr>
          <p:spPr>
            <a:xfrm>
              <a:off x="7727314" y="4472577"/>
              <a:ext cx="1808474" cy="55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venir Next LT Pro Light" panose="020B0304020202020204" pitchFamily="34" charset="0"/>
                </a:rPr>
                <a:t>12p, 12n</a:t>
              </a:r>
              <a:endParaRPr lang="en-CA" sz="1400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F8FC02C-348D-47CD-BA6E-31FD9353EA02}"/>
                </a:ext>
              </a:extLst>
            </p:cNvPr>
            <p:cNvSpPr/>
            <p:nvPr/>
          </p:nvSpPr>
          <p:spPr>
            <a:xfrm>
              <a:off x="8773489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1C82C75-08C7-4A08-BFFB-5D2F16055F09}"/>
                </a:ext>
              </a:extLst>
            </p:cNvPr>
            <p:cNvSpPr/>
            <p:nvPr/>
          </p:nvSpPr>
          <p:spPr>
            <a:xfrm>
              <a:off x="8393896" y="309230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9794F0C-A409-403F-9DFB-2D4FC4F9529B}"/>
                </a:ext>
              </a:extLst>
            </p:cNvPr>
            <p:cNvSpPr/>
            <p:nvPr/>
          </p:nvSpPr>
          <p:spPr>
            <a:xfrm>
              <a:off x="8773489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70F1A5C-7430-4242-8B15-787CD9A9614C}"/>
                </a:ext>
              </a:extLst>
            </p:cNvPr>
            <p:cNvSpPr/>
            <p:nvPr/>
          </p:nvSpPr>
          <p:spPr>
            <a:xfrm>
              <a:off x="8393896" y="2689541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9319F72-8FF6-4776-AA8C-E29FED079420}"/>
                </a:ext>
              </a:extLst>
            </p:cNvPr>
            <p:cNvSpPr/>
            <p:nvPr/>
          </p:nvSpPr>
          <p:spPr>
            <a:xfrm>
              <a:off x="8773489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BDA08E52-BB2B-4E9B-9887-FF93C728BED3}"/>
                </a:ext>
              </a:extLst>
            </p:cNvPr>
            <p:cNvSpPr/>
            <p:nvPr/>
          </p:nvSpPr>
          <p:spPr>
            <a:xfrm>
              <a:off x="8393896" y="6040052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EE91E4A-6E61-431E-966D-B34EE31054C5}"/>
                </a:ext>
              </a:extLst>
            </p:cNvPr>
            <p:cNvSpPr/>
            <p:nvPr/>
          </p:nvSpPr>
          <p:spPr>
            <a:xfrm>
              <a:off x="10231324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F4A22E5A-346C-4F35-8302-0B15C0E3B63E}"/>
                </a:ext>
              </a:extLst>
            </p:cNvPr>
            <p:cNvSpPr/>
            <p:nvPr/>
          </p:nvSpPr>
          <p:spPr>
            <a:xfrm>
              <a:off x="10231324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9FD1778E-87BB-41C1-8386-7A128B9B226E}"/>
                </a:ext>
              </a:extLst>
            </p:cNvPr>
            <p:cNvSpPr/>
            <p:nvPr/>
          </p:nvSpPr>
          <p:spPr>
            <a:xfrm>
              <a:off x="6869167" y="4159618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87FA899B-B2C0-4C6F-80F7-B448A6D546E3}"/>
                </a:ext>
              </a:extLst>
            </p:cNvPr>
            <p:cNvSpPr/>
            <p:nvPr/>
          </p:nvSpPr>
          <p:spPr>
            <a:xfrm>
              <a:off x="6869167" y="4568666"/>
              <a:ext cx="183818" cy="18381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3" name="Double Bracket 142">
              <a:extLst>
                <a:ext uri="{FF2B5EF4-FFF2-40B4-BE49-F238E27FC236}">
                  <a16:creationId xmlns:a16="http://schemas.microsoft.com/office/drawing/2014/main" id="{101BD7C6-6854-4A4C-8C04-EF107EDD4AE5}"/>
                </a:ext>
              </a:extLst>
            </p:cNvPr>
            <p:cNvSpPr/>
            <p:nvPr/>
          </p:nvSpPr>
          <p:spPr>
            <a:xfrm>
              <a:off x="6511600" y="2560320"/>
              <a:ext cx="4239903" cy="3823703"/>
            </a:xfrm>
            <a:prstGeom prst="bracketPair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144" name="Content Placeholder 2">
              <a:extLst>
                <a:ext uri="{FF2B5EF4-FFF2-40B4-BE49-F238E27FC236}">
                  <a16:creationId xmlns:a16="http://schemas.microsoft.com/office/drawing/2014/main" id="{61046F7B-22B8-4882-B355-09AC8467ABCE}"/>
                </a:ext>
              </a:extLst>
            </p:cNvPr>
            <p:cNvSpPr txBox="1">
              <a:spLocks/>
            </p:cNvSpPr>
            <p:nvPr/>
          </p:nvSpPr>
          <p:spPr>
            <a:xfrm>
              <a:off x="10765830" y="2576341"/>
              <a:ext cx="1005971" cy="5318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 dirty="0">
                  <a:latin typeface="Avenir Next LT Pro Light" panose="020B0304020202020204" pitchFamily="34" charset="0"/>
                </a:rPr>
                <a:t>2+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653230F6-E6E1-4906-8C2A-249B338395CD}"/>
              </a:ext>
            </a:extLst>
          </p:cNvPr>
          <p:cNvSpPr txBox="1"/>
          <p:nvPr/>
        </p:nvSpPr>
        <p:spPr>
          <a:xfrm>
            <a:off x="1379848" y="6309172"/>
            <a:ext cx="938633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>
                <a:latin typeface="Avenir Next LT Pro Light" panose="020B0304020202020204" pitchFamily="34" charset="0"/>
              </a:rPr>
              <a:t>Compare the Bohr models. What do they have in common? What is different?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DDB9C-A7EC-4D34-87FC-038A7E34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75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402516" cy="1179576"/>
          </a:xfrm>
        </p:spPr>
        <p:txBody>
          <a:bodyPr>
            <a:normAutofit/>
          </a:bodyPr>
          <a:lstStyle/>
          <a:p>
            <a:r>
              <a:rPr lang="en-US" dirty="0"/>
              <a:t>Drawing Bohr Models of Atoms and Ions</a:t>
            </a:r>
            <a:endParaRPr lang="en-C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C5F0AD1-3EAD-45F1-A247-9FB4A4C9C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878866"/>
              </p:ext>
            </p:extLst>
          </p:nvPr>
        </p:nvGraphicFramePr>
        <p:xfrm>
          <a:off x="404963" y="2726422"/>
          <a:ext cx="5752556" cy="259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29">
                  <a:extLst>
                    <a:ext uri="{9D8B030D-6E8A-4147-A177-3AD203B41FA5}">
                      <a16:colId xmlns:a16="http://schemas.microsoft.com/office/drawing/2014/main" val="3925007708"/>
                    </a:ext>
                  </a:extLst>
                </a:gridCol>
                <a:gridCol w="1066571">
                  <a:extLst>
                    <a:ext uri="{9D8B030D-6E8A-4147-A177-3AD203B41FA5}">
                      <a16:colId xmlns:a16="http://schemas.microsoft.com/office/drawing/2014/main" val="1315274995"/>
                    </a:ext>
                  </a:extLst>
                </a:gridCol>
                <a:gridCol w="1889650">
                  <a:extLst>
                    <a:ext uri="{9D8B030D-6E8A-4147-A177-3AD203B41FA5}">
                      <a16:colId xmlns:a16="http://schemas.microsoft.com/office/drawing/2014/main" val="1561871742"/>
                    </a:ext>
                  </a:extLst>
                </a:gridCol>
                <a:gridCol w="1875206">
                  <a:extLst>
                    <a:ext uri="{9D8B030D-6E8A-4147-A177-3AD203B41FA5}">
                      <a16:colId xmlns:a16="http://schemas.microsoft.com/office/drawing/2014/main" val="1488831149"/>
                    </a:ext>
                  </a:extLst>
                </a:gridCol>
              </a:tblGrid>
              <a:tr h="471115"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protons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neutrons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electrons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009985"/>
                  </a:ext>
                </a:extLst>
              </a:tr>
              <a:tr h="105568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>
                          <a:latin typeface="Avenir Next LT Pro Light" panose="020B0304020202020204" pitchFamily="34" charset="0"/>
                        </a:rPr>
                        <a:t>rounded </a:t>
                      </a:r>
                      <a:r>
                        <a:rPr lang="en-US" b="0" dirty="0">
                          <a:latin typeface="Avenir Next LT Pro Light" panose="020B0304020202020204" pitchFamily="34" charset="0"/>
                        </a:rPr>
                        <a:t>atomic mass minus </a:t>
                      </a: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171802"/>
                  </a:ext>
                </a:extLst>
              </a:tr>
              <a:tr h="1068097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>
                          <a:latin typeface="Avenir Next LT Pro Light" panose="020B0304020202020204" pitchFamily="34" charset="0"/>
                        </a:rPr>
                        <a:t>rounded</a:t>
                      </a:r>
                      <a:r>
                        <a:rPr lang="en-US" b="0" dirty="0">
                          <a:latin typeface="Avenir Next LT Pro Light" panose="020B0304020202020204" pitchFamily="34" charset="0"/>
                        </a:rPr>
                        <a:t> atomic mass minus </a:t>
                      </a: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minus ionic charge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44332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B67E4095-606B-4730-AF54-8582D5206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9" t="28727" r="25069" b="37492"/>
          <a:stretch/>
        </p:blipFill>
        <p:spPr>
          <a:xfrm>
            <a:off x="6569330" y="3226914"/>
            <a:ext cx="5217707" cy="1593908"/>
          </a:xfrm>
          <a:prstGeom prst="rect">
            <a:avLst/>
          </a:prstGeom>
        </p:spPr>
      </p:pic>
      <p:sp>
        <p:nvSpPr>
          <p:cNvPr id="24" name="Arrow: Bent 23">
            <a:extLst>
              <a:ext uri="{FF2B5EF4-FFF2-40B4-BE49-F238E27FC236}">
                <a16:creationId xmlns:a16="http://schemas.microsoft.com/office/drawing/2014/main" id="{0BC0F551-C51D-42AF-9F91-CFF11BCEEB12}"/>
              </a:ext>
            </a:extLst>
          </p:cNvPr>
          <p:cNvSpPr/>
          <p:nvPr/>
        </p:nvSpPr>
        <p:spPr>
          <a:xfrm flipV="1">
            <a:off x="2564365" y="5432436"/>
            <a:ext cx="456817" cy="741679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  <a:latin typeface="Avenir Next LT Pro Light" panose="020B030402020202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EFFD3DFA-0C15-4817-9B74-1E3F6F2B3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80489"/>
              </p:ext>
            </p:extLst>
          </p:nvPr>
        </p:nvGraphicFramePr>
        <p:xfrm>
          <a:off x="3187817" y="5669612"/>
          <a:ext cx="8523214" cy="741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983060">
                  <a:extLst>
                    <a:ext uri="{9D8B030D-6E8A-4147-A177-3AD203B41FA5}">
                      <a16:colId xmlns:a16="http://schemas.microsoft.com/office/drawing/2014/main" val="2490165233"/>
                    </a:ext>
                  </a:extLst>
                </a:gridCol>
                <a:gridCol w="3540154">
                  <a:extLst>
                    <a:ext uri="{9D8B030D-6E8A-4147-A177-3AD203B41FA5}">
                      <a16:colId xmlns:a16="http://schemas.microsoft.com/office/drawing/2014/main" val="418576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venir Next LT Pro Light" panose="020B0304020202020204" pitchFamily="34" charset="0"/>
                        </a:rPr>
                        <a:t>If the tenths place is a 4 or lower, round down. 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32.1 </a:t>
                      </a:r>
                      <a:r>
                        <a:rPr lang="en-US" b="1" dirty="0">
                          <a:latin typeface="Avenir Next LT Pro Light" panose="020B0304020202020204" pitchFamily="34" charset="0"/>
                          <a:sym typeface="Wingdings" panose="05000000000000000000" pitchFamily="2" charset="2"/>
                        </a:rPr>
                        <a:t> 32	65.4  65</a:t>
                      </a:r>
                      <a:endParaRPr lang="en-CA" b="1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2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latin typeface="Avenir Next LT Pro Light" panose="020B0304020202020204" pitchFamily="34" charset="0"/>
                        </a:rPr>
                        <a:t>If the tenths place is a 5 or higher, round up.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10.8 </a:t>
                      </a:r>
                      <a:r>
                        <a:rPr lang="en-US" b="1" dirty="0">
                          <a:latin typeface="Avenir Next LT Pro Light" panose="020B0304020202020204" pitchFamily="34" charset="0"/>
                          <a:sym typeface="Wingdings" panose="05000000000000000000" pitchFamily="2" charset="2"/>
                        </a:rPr>
                        <a:t> 11 	35.5  36</a:t>
                      </a:r>
                      <a:endParaRPr lang="en-CA" b="1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099167"/>
                  </a:ext>
                </a:extLst>
              </a:tr>
            </a:tbl>
          </a:graphicData>
        </a:graphic>
      </p:graphicFrame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49C594C-3E3F-4270-B5AD-9979EE6F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57680"/>
            <a:ext cx="10168128" cy="8576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venir Next LT Pro Light" panose="020B0304020202020204" pitchFamily="34" charset="0"/>
              </a:rPr>
              <a:t>Calculate the number of protons, neutrons, electrons.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292F1-AA6E-4A80-8542-A3BFEF3A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723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98BB-3F01-4519-A273-F075F088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chemical compounds? </a:t>
            </a:r>
            <a:br>
              <a:rPr lang="en-US" dirty="0"/>
            </a:br>
            <a:r>
              <a:rPr lang="en-US" dirty="0"/>
              <a:t>Why do they form?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009F4-6A50-44DB-B6AF-2B0408A27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BDC83-B417-4280-B027-AB75AB3B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843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8034-C4C0-484B-B995-1FCBF31E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Stability Through Nobility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00E44-81D8-42B1-905A-CCAD10D58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168128" cy="448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Activity: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Bohr model for one of the following 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Compare your Bohr model with other students in the class. What do they have in common? What is different?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D97F8-8495-4D82-B0EA-E6D26E3DF898}"/>
              </a:ext>
            </a:extLst>
          </p:cNvPr>
          <p:cNvSpPr txBox="1"/>
          <p:nvPr/>
        </p:nvSpPr>
        <p:spPr>
          <a:xfrm>
            <a:off x="8323072" y="3069997"/>
            <a:ext cx="27533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latin typeface="Avenir Next LT Pro Light" panose="020B0304020202020204" pitchFamily="34" charset="0"/>
              </a:rPr>
              <a:t>F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- </a:t>
            </a:r>
            <a:endParaRPr lang="en-CA" sz="3600" b="1" dirty="0">
              <a:latin typeface="Avenir Next LT Pro Light" panose="020B0304020202020204" pitchFamily="34" charset="0"/>
            </a:endParaRPr>
          </a:p>
          <a:p>
            <a:endParaRPr lang="en-CA" sz="3600" b="1" dirty="0">
              <a:latin typeface="Avenir Next LT Pro Light" panose="020B0304020202020204" pitchFamily="34" charset="0"/>
            </a:endParaRPr>
          </a:p>
          <a:p>
            <a:r>
              <a:rPr lang="en-CA" sz="3600" b="1" dirty="0">
                <a:latin typeface="Avenir Next LT Pro Light" panose="020B0304020202020204" pitchFamily="34" charset="0"/>
              </a:rPr>
              <a:t>Al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3+</a:t>
            </a:r>
            <a:endParaRPr lang="en-CA" sz="3600" b="1" dirty="0">
              <a:latin typeface="Avenir Next LT Pro Light" panose="020B03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5B018-D28A-4B80-A0D2-598BBB5951CB}"/>
              </a:ext>
            </a:extLst>
          </p:cNvPr>
          <p:cNvSpPr txBox="1"/>
          <p:nvPr/>
        </p:nvSpPr>
        <p:spPr>
          <a:xfrm>
            <a:off x="2622294" y="3069997"/>
            <a:ext cx="18897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latin typeface="Avenir Next LT Pro Light" panose="020B0304020202020204" pitchFamily="34" charset="0"/>
              </a:rPr>
              <a:t>N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3-</a:t>
            </a:r>
          </a:p>
          <a:p>
            <a:endParaRPr lang="en-CA" sz="3600" b="1" dirty="0">
              <a:latin typeface="Avenir Next LT Pro Light" panose="020B0304020202020204" pitchFamily="34" charset="0"/>
            </a:endParaRPr>
          </a:p>
          <a:p>
            <a:r>
              <a:rPr lang="en-CA" sz="3600" b="1" dirty="0">
                <a:latin typeface="Avenir Next LT Pro Light" panose="020B0304020202020204" pitchFamily="34" charset="0"/>
              </a:rPr>
              <a:t>Na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0552E-C4D3-4C0B-A24B-971B2D739473}"/>
              </a:ext>
            </a:extLst>
          </p:cNvPr>
          <p:cNvSpPr txBox="1"/>
          <p:nvPr/>
        </p:nvSpPr>
        <p:spPr>
          <a:xfrm>
            <a:off x="5481827" y="3069997"/>
            <a:ext cx="18013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600" b="1" dirty="0">
                <a:latin typeface="Avenir Next LT Pro Light" panose="020B0304020202020204" pitchFamily="34" charset="0"/>
              </a:rPr>
              <a:t>O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2-</a:t>
            </a:r>
            <a:br>
              <a:rPr lang="en-CA" sz="3600" b="1" baseline="30000" dirty="0">
                <a:latin typeface="Avenir Next LT Pro Light" panose="020B0304020202020204" pitchFamily="34" charset="0"/>
              </a:rPr>
            </a:br>
            <a:endParaRPr lang="en-CA" sz="3600" b="1" dirty="0">
              <a:latin typeface="Avenir Next LT Pro Light" panose="020B0304020202020204" pitchFamily="34" charset="0"/>
            </a:endParaRPr>
          </a:p>
          <a:p>
            <a:r>
              <a:rPr lang="en-CA" sz="3600" b="1" dirty="0">
                <a:latin typeface="Avenir Next LT Pro Light" panose="020B0304020202020204" pitchFamily="34" charset="0"/>
              </a:rPr>
              <a:t>Mg</a:t>
            </a:r>
            <a:r>
              <a:rPr lang="en-CA" sz="3600" b="1" baseline="30000" dirty="0">
                <a:latin typeface="Avenir Next LT Pro Light" panose="020B0304020202020204" pitchFamily="34" charset="0"/>
              </a:rPr>
              <a:t>2+</a:t>
            </a:r>
            <a:endParaRPr lang="en-CA" sz="3600" b="1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531E-ACE4-43F3-9E73-57F8A2DA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30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63732F-865E-4AAC-9D9D-ECE218EB5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57680"/>
            <a:ext cx="10168128" cy="85762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Calculate the number of protons, neutrons, electrons.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402516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Review: Drawing Bohr Models of Atoms and Ions</a:t>
            </a:r>
            <a:endParaRPr lang="en-CA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C5F0AD1-3EAD-45F1-A247-9FB4A4C9C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23763"/>
              </p:ext>
            </p:extLst>
          </p:nvPr>
        </p:nvGraphicFramePr>
        <p:xfrm>
          <a:off x="404963" y="2726422"/>
          <a:ext cx="5771620" cy="259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82">
                  <a:extLst>
                    <a:ext uri="{9D8B030D-6E8A-4147-A177-3AD203B41FA5}">
                      <a16:colId xmlns:a16="http://schemas.microsoft.com/office/drawing/2014/main" val="3925007708"/>
                    </a:ext>
                  </a:extLst>
                </a:gridCol>
                <a:gridCol w="1070106">
                  <a:extLst>
                    <a:ext uri="{9D8B030D-6E8A-4147-A177-3AD203B41FA5}">
                      <a16:colId xmlns:a16="http://schemas.microsoft.com/office/drawing/2014/main" val="1315274995"/>
                    </a:ext>
                  </a:extLst>
                </a:gridCol>
                <a:gridCol w="1895912">
                  <a:extLst>
                    <a:ext uri="{9D8B030D-6E8A-4147-A177-3AD203B41FA5}">
                      <a16:colId xmlns:a16="http://schemas.microsoft.com/office/drawing/2014/main" val="1561871742"/>
                    </a:ext>
                  </a:extLst>
                </a:gridCol>
                <a:gridCol w="1881420">
                  <a:extLst>
                    <a:ext uri="{9D8B030D-6E8A-4147-A177-3AD203B41FA5}">
                      <a16:colId xmlns:a16="http://schemas.microsoft.com/office/drawing/2014/main" val="1488831149"/>
                    </a:ext>
                  </a:extLst>
                </a:gridCol>
              </a:tblGrid>
              <a:tr h="471115"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protons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neutrons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electrons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009985"/>
                  </a:ext>
                </a:extLst>
              </a:tr>
              <a:tr h="105568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minus </a:t>
                      </a:r>
                      <a:r>
                        <a:rPr lang="en-US" b="0" i="1" dirty="0">
                          <a:latin typeface="Avenir Next LT Pro Light" panose="020B0304020202020204" pitchFamily="34" charset="0"/>
                        </a:rPr>
                        <a:t>rounded</a:t>
                      </a:r>
                      <a:r>
                        <a:rPr lang="en-US" b="0" dirty="0">
                          <a:latin typeface="Avenir Next LT Pro Light" panose="020B0304020202020204" pitchFamily="34" charset="0"/>
                        </a:rPr>
                        <a:t> atomic mass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171802"/>
                  </a:ext>
                </a:extLst>
              </a:tr>
              <a:tr h="1068097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minus </a:t>
                      </a:r>
                      <a:r>
                        <a:rPr lang="en-US" b="0" i="1" dirty="0">
                          <a:latin typeface="Avenir Next LT Pro Light" panose="020B0304020202020204" pitchFamily="34" charset="0"/>
                        </a:rPr>
                        <a:t>rounded</a:t>
                      </a:r>
                      <a:r>
                        <a:rPr lang="en-US" b="0" dirty="0">
                          <a:latin typeface="Avenir Next LT Pro Light" panose="020B0304020202020204" pitchFamily="34" charset="0"/>
                        </a:rPr>
                        <a:t> atomic mass</a:t>
                      </a:r>
                      <a:endParaRPr lang="en-CA" b="0" dirty="0">
                        <a:latin typeface="Avenir Next LT Pro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atomic number minus ionic charge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044332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F0BE8FF-F986-44FA-8191-EEA87C570992}"/>
              </a:ext>
            </a:extLst>
          </p:cNvPr>
          <p:cNvGraphicFramePr>
            <a:graphicFrameLocks noGrp="1"/>
          </p:cNvGraphicFramePr>
          <p:nvPr/>
        </p:nvGraphicFramePr>
        <p:xfrm>
          <a:off x="7415869" y="2688107"/>
          <a:ext cx="4371166" cy="412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676">
                  <a:extLst>
                    <a:ext uri="{9D8B030D-6E8A-4147-A177-3AD203B41FA5}">
                      <a16:colId xmlns:a16="http://schemas.microsoft.com/office/drawing/2014/main" val="3925007708"/>
                    </a:ext>
                  </a:extLst>
                </a:gridCol>
                <a:gridCol w="587229">
                  <a:extLst>
                    <a:ext uri="{9D8B030D-6E8A-4147-A177-3AD203B41FA5}">
                      <a16:colId xmlns:a16="http://schemas.microsoft.com/office/drawing/2014/main" val="1315274995"/>
                    </a:ext>
                  </a:extLst>
                </a:gridCol>
                <a:gridCol w="1551964">
                  <a:extLst>
                    <a:ext uri="{9D8B030D-6E8A-4147-A177-3AD203B41FA5}">
                      <a16:colId xmlns:a16="http://schemas.microsoft.com/office/drawing/2014/main" val="1561871742"/>
                    </a:ext>
                  </a:extLst>
                </a:gridCol>
                <a:gridCol w="1376297">
                  <a:extLst>
                    <a:ext uri="{9D8B030D-6E8A-4147-A177-3AD203B41FA5}">
                      <a16:colId xmlns:a16="http://schemas.microsoft.com/office/drawing/2014/main" val="1488831149"/>
                    </a:ext>
                  </a:extLst>
                </a:gridCol>
              </a:tblGrid>
              <a:tr h="237261"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p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e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009985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11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23-11=12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11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171802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Na</a:t>
                      </a:r>
                      <a:r>
                        <a:rPr lang="en-US" baseline="30000" dirty="0"/>
                        <a:t>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11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23-11=12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11-(+1)=10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767066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Mg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24-12=12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12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041187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latin typeface="Avenir Next LT Pro Light" panose="020B0304020202020204" pitchFamily="34" charset="0"/>
                        </a:rPr>
                        <a:t>Mg</a:t>
                      </a:r>
                      <a:r>
                        <a:rPr lang="en-US" baseline="30000" dirty="0"/>
                        <a:t>2+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24-12=12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12-(+2)=10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0212046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8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16-8=8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8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4528666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O</a:t>
                      </a:r>
                      <a:r>
                        <a:rPr lang="en-US" baseline="30000" dirty="0"/>
                        <a:t>2-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8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16-8=8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8-(-2)=10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044332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Cl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17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36-17=19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17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6098233"/>
                  </a:ext>
                </a:extLst>
              </a:tr>
              <a:tr h="47016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Next LT Pro Light" panose="020B0304020202020204" pitchFamily="34" charset="0"/>
                        </a:rPr>
                        <a:t>Cl</a:t>
                      </a:r>
                      <a:r>
                        <a:rPr lang="en-US" baseline="30000" dirty="0"/>
                        <a:t>-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17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venir Next LT Pro Light" panose="020B0304020202020204" pitchFamily="34" charset="0"/>
                        </a:rPr>
                        <a:t>36-17=19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Next LT Pro Light" panose="020B0304020202020204" pitchFamily="34" charset="0"/>
                        </a:rPr>
                        <a:t>18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716067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777961FC-283A-473A-A8FD-92D59F440C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5" t="42412" r="91785" b="47218"/>
          <a:stretch/>
        </p:blipFill>
        <p:spPr>
          <a:xfrm>
            <a:off x="6679925" y="3075134"/>
            <a:ext cx="735943" cy="9150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4623222-0716-4C45-A3AA-77CCB7996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0" t="42399" r="86699" b="47230"/>
          <a:stretch/>
        </p:blipFill>
        <p:spPr>
          <a:xfrm>
            <a:off x="6679924" y="4003865"/>
            <a:ext cx="735943" cy="9150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30E002-59A3-4DDC-B886-EBD10E230F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244" t="31670" r="15986" b="57961"/>
          <a:stretch/>
        </p:blipFill>
        <p:spPr>
          <a:xfrm>
            <a:off x="6679922" y="4945926"/>
            <a:ext cx="735942" cy="9153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0614CF-9D73-410C-9CEA-6CBD0252E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242" t="42333" r="10860" b="47195"/>
          <a:stretch/>
        </p:blipFill>
        <p:spPr>
          <a:xfrm>
            <a:off x="6679922" y="5888355"/>
            <a:ext cx="735944" cy="915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7819E7-C100-4EA1-8A41-973E9F6C97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29" t="28727" r="25069" b="37492"/>
          <a:stretch/>
        </p:blipFill>
        <p:spPr>
          <a:xfrm>
            <a:off x="1070864" y="5399482"/>
            <a:ext cx="4439817" cy="13562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A71689-8EB0-4A05-94A5-395BBEDDD2F2}"/>
              </a:ext>
            </a:extLst>
          </p:cNvPr>
          <p:cNvSpPr/>
          <p:nvPr/>
        </p:nvSpPr>
        <p:spPr>
          <a:xfrm>
            <a:off x="-53130" y="-365120"/>
            <a:ext cx="12192000" cy="7223120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EA602-8386-47F8-A731-493B9ABF30F4}"/>
              </a:ext>
            </a:extLst>
          </p:cNvPr>
          <p:cNvSpPr txBox="1"/>
          <p:nvPr/>
        </p:nvSpPr>
        <p:spPr>
          <a:xfrm>
            <a:off x="6679928" y="6114654"/>
            <a:ext cx="5391829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venir Next LT Pro Light" panose="020B0304020202020204" pitchFamily="34" charset="0"/>
              </a:rPr>
              <a:t>How come so many of the ions have the same number of electrons? What is an ion, anyways?</a:t>
            </a:r>
            <a:endParaRPr lang="en-CA" sz="1600" b="1" dirty="0">
              <a:latin typeface="Avenir Next LT Pro Light" panose="020B03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85C9EF-1097-457E-93FC-A225CCD30BE2}"/>
              </a:ext>
            </a:extLst>
          </p:cNvPr>
          <p:cNvSpPr/>
          <p:nvPr/>
        </p:nvSpPr>
        <p:spPr>
          <a:xfrm>
            <a:off x="11389360" y="3566160"/>
            <a:ext cx="397675" cy="345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16D943-D97F-4EB7-8CDE-C06AF81EE667}"/>
              </a:ext>
            </a:extLst>
          </p:cNvPr>
          <p:cNvSpPr/>
          <p:nvPr/>
        </p:nvSpPr>
        <p:spPr>
          <a:xfrm>
            <a:off x="11389360" y="4534248"/>
            <a:ext cx="397675" cy="345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4B243C-FE53-420B-AB34-AD62B9A6C6C1}"/>
              </a:ext>
            </a:extLst>
          </p:cNvPr>
          <p:cNvSpPr/>
          <p:nvPr/>
        </p:nvSpPr>
        <p:spPr>
          <a:xfrm>
            <a:off x="11283696" y="5469828"/>
            <a:ext cx="397675" cy="345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3BD2F5-A24B-4EC9-B0AC-9A6A04FCDC42}"/>
              </a:ext>
            </a:extLst>
          </p:cNvPr>
          <p:cNvSpPr txBox="1"/>
          <p:nvPr/>
        </p:nvSpPr>
        <p:spPr>
          <a:xfrm>
            <a:off x="11331350" y="35747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LT Pro Light" panose="020B0304020202020204" pitchFamily="34" charset="0"/>
              </a:rPr>
              <a:t>10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738A2B-FF8F-42E8-B060-6F8DB54C20C0}"/>
              </a:ext>
            </a:extLst>
          </p:cNvPr>
          <p:cNvSpPr txBox="1"/>
          <p:nvPr/>
        </p:nvSpPr>
        <p:spPr>
          <a:xfrm>
            <a:off x="11222777" y="5463724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LT Pro Light" panose="020B0304020202020204" pitchFamily="34" charset="0"/>
              </a:rPr>
              <a:t>10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A69C65-A669-43B8-9FA5-EA1FE91CE1CB}"/>
              </a:ext>
            </a:extLst>
          </p:cNvPr>
          <p:cNvSpPr txBox="1"/>
          <p:nvPr/>
        </p:nvSpPr>
        <p:spPr>
          <a:xfrm>
            <a:off x="11337166" y="45192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LT Pro Light" panose="020B0304020202020204" pitchFamily="34" charset="0"/>
              </a:rPr>
              <a:t>10</a:t>
            </a:r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B8CBC8-D9A2-4E7B-A880-808550B1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  <p:bldP spid="15" grpId="0" animBg="1"/>
      <p:bldP spid="17" grpId="0" animBg="1"/>
      <p:bldP spid="8" grpId="0"/>
      <p:bldP spid="19" grpId="0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367FE621-A055-4B7B-B987-FBE3596A381A}"/>
              </a:ext>
            </a:extLst>
          </p:cNvPr>
          <p:cNvSpPr/>
          <p:nvPr/>
        </p:nvSpPr>
        <p:spPr>
          <a:xfrm>
            <a:off x="1115567" y="2704585"/>
            <a:ext cx="10184404" cy="1539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3148E80-5101-432C-92CC-E16C78EA0F0D}"/>
              </a:ext>
            </a:extLst>
          </p:cNvPr>
          <p:cNvSpPr/>
          <p:nvPr/>
        </p:nvSpPr>
        <p:spPr>
          <a:xfrm>
            <a:off x="1115567" y="4391384"/>
            <a:ext cx="10184404" cy="2269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Polyatomic Ions</a:t>
            </a:r>
            <a:endParaRPr lang="en-CA" dirty="0"/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C3B4227-A0ED-4E36-BDDB-CFF55AD6C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1706881"/>
            <a:ext cx="10368959" cy="110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Polyatomic ions: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ions made of multiple atoms bonded covalently together. They have special names. </a:t>
            </a:r>
            <a:endParaRPr lang="en-CA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3D8ECF-C248-4668-A6DF-DF84615C76DB}"/>
              </a:ext>
            </a:extLst>
          </p:cNvPr>
          <p:cNvGrpSpPr/>
          <p:nvPr/>
        </p:nvGrpSpPr>
        <p:grpSpPr>
          <a:xfrm>
            <a:off x="8655434" y="4588028"/>
            <a:ext cx="1914256" cy="1887522"/>
            <a:chOff x="8009920" y="2919370"/>
            <a:chExt cx="1914256" cy="1887522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91B2BA3-A34F-4B0C-ABA4-6EBFDD736D56}"/>
                </a:ext>
              </a:extLst>
            </p:cNvPr>
            <p:cNvSpPr/>
            <p:nvPr/>
          </p:nvSpPr>
          <p:spPr>
            <a:xfrm>
              <a:off x="8009920" y="2919370"/>
              <a:ext cx="1914256" cy="18875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805102B-7914-43FD-95F4-7B7678598D25}"/>
                </a:ext>
              </a:extLst>
            </p:cNvPr>
            <p:cNvSpPr/>
            <p:nvPr/>
          </p:nvSpPr>
          <p:spPr>
            <a:xfrm>
              <a:off x="9031459" y="3862859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DFED6FA-0F41-4CDD-85D2-287C0D24368D}"/>
                </a:ext>
              </a:extLst>
            </p:cNvPr>
            <p:cNvSpPr/>
            <p:nvPr/>
          </p:nvSpPr>
          <p:spPr>
            <a:xfrm>
              <a:off x="9014204" y="3025194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9FCFAB7-5D8B-4A29-B73F-14F311783165}"/>
                </a:ext>
              </a:extLst>
            </p:cNvPr>
            <p:cNvSpPr/>
            <p:nvPr/>
          </p:nvSpPr>
          <p:spPr>
            <a:xfrm>
              <a:off x="8233952" y="3859468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8B088A-3FC4-4551-9ADC-3E26A840FDB1}"/>
                </a:ext>
              </a:extLst>
            </p:cNvPr>
            <p:cNvSpPr/>
            <p:nvPr/>
          </p:nvSpPr>
          <p:spPr>
            <a:xfrm>
              <a:off x="8233952" y="3025195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92B9A4A-F04D-4B98-9B80-311117B6DBC0}"/>
                </a:ext>
              </a:extLst>
            </p:cNvPr>
            <p:cNvSpPr/>
            <p:nvPr/>
          </p:nvSpPr>
          <p:spPr>
            <a:xfrm>
              <a:off x="8573685" y="3495562"/>
              <a:ext cx="780252" cy="83427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P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BFDFF0E-5E3A-4E76-8A37-507CF9A96C2A}"/>
              </a:ext>
            </a:extLst>
          </p:cNvPr>
          <p:cNvSpPr txBox="1"/>
          <p:nvPr/>
        </p:nvSpPr>
        <p:spPr>
          <a:xfrm>
            <a:off x="10346187" y="4456274"/>
            <a:ext cx="434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venir Next LT Pro Light" panose="020B0304020202020204" pitchFamily="34" charset="0"/>
              </a:rPr>
              <a:t>3-</a:t>
            </a:r>
            <a:endParaRPr lang="en-CA" sz="2200" b="1" dirty="0">
              <a:latin typeface="Avenir Next LT Pro Light" panose="020B03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786102-D4CD-4369-9BF2-2A1E4AB5E497}"/>
              </a:ext>
            </a:extLst>
          </p:cNvPr>
          <p:cNvGrpSpPr/>
          <p:nvPr/>
        </p:nvGrpSpPr>
        <p:grpSpPr>
          <a:xfrm>
            <a:off x="8613224" y="2930476"/>
            <a:ext cx="1914256" cy="1131282"/>
            <a:chOff x="8009920" y="3509967"/>
            <a:chExt cx="1914256" cy="113128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6FC0725-B8B5-4767-8AD9-A3FC230BAF98}"/>
                </a:ext>
              </a:extLst>
            </p:cNvPr>
            <p:cNvSpPr/>
            <p:nvPr/>
          </p:nvSpPr>
          <p:spPr>
            <a:xfrm>
              <a:off x="8009920" y="3509967"/>
              <a:ext cx="1914256" cy="113128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2738B5-14A4-4375-B100-92EBCC5D0733}"/>
                </a:ext>
              </a:extLst>
            </p:cNvPr>
            <p:cNvSpPr/>
            <p:nvPr/>
          </p:nvSpPr>
          <p:spPr>
            <a:xfrm>
              <a:off x="8229006" y="3663391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8FAE05E-34E9-454E-ADFF-42AE13D008E2}"/>
                </a:ext>
              </a:extLst>
            </p:cNvPr>
            <p:cNvSpPr/>
            <p:nvPr/>
          </p:nvSpPr>
          <p:spPr>
            <a:xfrm>
              <a:off x="8898766" y="3657456"/>
              <a:ext cx="780252" cy="8342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H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417F8DA-E9F2-4C1B-BF0D-0610C397881F}"/>
              </a:ext>
            </a:extLst>
          </p:cNvPr>
          <p:cNvSpPr txBox="1"/>
          <p:nvPr/>
        </p:nvSpPr>
        <p:spPr>
          <a:xfrm>
            <a:off x="10287786" y="2711640"/>
            <a:ext cx="4347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venir Next LT Pro Light" panose="020B0304020202020204" pitchFamily="34" charset="0"/>
              </a:rPr>
              <a:t>1-</a:t>
            </a:r>
            <a:endParaRPr lang="en-CA" sz="2200" b="1" dirty="0">
              <a:latin typeface="Avenir Next LT Pro Light" panose="020B0304020202020204" pitchFamily="34" charset="0"/>
            </a:endParaRPr>
          </a:p>
        </p:txBody>
      </p:sp>
      <p:sp>
        <p:nvSpPr>
          <p:cNvPr id="53" name="Content Placeholder 6">
            <a:extLst>
              <a:ext uri="{FF2B5EF4-FFF2-40B4-BE49-F238E27FC236}">
                <a16:creationId xmlns:a16="http://schemas.microsoft.com/office/drawing/2014/main" id="{DBD85737-FD3F-4BC7-90C1-464CE7B0357C}"/>
              </a:ext>
            </a:extLst>
          </p:cNvPr>
          <p:cNvSpPr txBox="1">
            <a:spLocks/>
          </p:cNvSpPr>
          <p:nvPr/>
        </p:nvSpPr>
        <p:spPr>
          <a:xfrm>
            <a:off x="1407803" y="2711640"/>
            <a:ext cx="7020865" cy="153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“hydroxide” or “OH</a:t>
            </a:r>
            <a:r>
              <a:rPr lang="en-US" sz="2000" baseline="30000" dirty="0">
                <a:latin typeface="Avenir Next LT Pro Light" panose="020B0304020202020204" pitchFamily="34" charset="0"/>
              </a:rPr>
              <a:t>-</a:t>
            </a:r>
            <a:r>
              <a:rPr lang="en-US" sz="2000" dirty="0">
                <a:latin typeface="Avenir Next LT Pro Light" panose="020B0304020202020204" pitchFamily="34" charset="0"/>
              </a:rPr>
              <a:t>” is made of an oxygen and hydrogen atom bonded together. Altogether, the structure has a charge of 1-.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e.g. 	sodium hydroxide: NaOH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C71BFC78-7DD2-458E-A002-FC58B4219054}"/>
              </a:ext>
            </a:extLst>
          </p:cNvPr>
          <p:cNvSpPr txBox="1">
            <a:spLocks/>
          </p:cNvSpPr>
          <p:nvPr/>
        </p:nvSpPr>
        <p:spPr>
          <a:xfrm>
            <a:off x="1407804" y="4625706"/>
            <a:ext cx="6754746" cy="188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“phosphate” or “PO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4</a:t>
            </a:r>
            <a:r>
              <a:rPr lang="en-US" sz="2000" baseline="30000" dirty="0">
                <a:latin typeface="Avenir Next LT Pro Light" panose="020B0304020202020204" pitchFamily="34" charset="0"/>
              </a:rPr>
              <a:t>3-</a:t>
            </a:r>
            <a:r>
              <a:rPr lang="en-US" sz="2000" dirty="0">
                <a:latin typeface="Avenir Next LT Pro Light" panose="020B0304020202020204" pitchFamily="34" charset="0"/>
              </a:rPr>
              <a:t>” is made of one phosphorus atom and four oxygen atoms bonded together. Altogether, the structure has a charge of 3-.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venir Next LT Pro Light" panose="020B0304020202020204" pitchFamily="34" charset="0"/>
              </a:rPr>
              <a:t>e.g. 	sodium phosphate: Na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3</a:t>
            </a:r>
            <a:r>
              <a:rPr lang="en-US" sz="2000" dirty="0">
                <a:latin typeface="Avenir Next LT Pro Light" panose="020B0304020202020204" pitchFamily="34" charset="0"/>
              </a:rPr>
              <a:t>PO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4</a:t>
            </a:r>
            <a:br>
              <a:rPr lang="en-US" sz="2000" dirty="0">
                <a:latin typeface="Avenir Next LT Pro Light" panose="020B0304020202020204" pitchFamily="34" charset="0"/>
              </a:rPr>
            </a:br>
            <a:r>
              <a:rPr lang="en-US" sz="2000" dirty="0">
                <a:latin typeface="Avenir Next LT Pro Light" panose="020B0304020202020204" pitchFamily="34" charset="0"/>
              </a:rPr>
              <a:t>	chromium(II) phosphate: Cr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3</a:t>
            </a:r>
            <a:r>
              <a:rPr lang="en-US" sz="2000" dirty="0">
                <a:latin typeface="Avenir Next LT Pro Light" panose="020B0304020202020204" pitchFamily="34" charset="0"/>
              </a:rPr>
              <a:t>(PO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4</a:t>
            </a:r>
            <a:r>
              <a:rPr lang="en-US" sz="2000" dirty="0">
                <a:latin typeface="Avenir Next LT Pro Light" panose="020B0304020202020204" pitchFamily="34" charset="0"/>
              </a:rPr>
              <a:t>)</a:t>
            </a:r>
            <a:r>
              <a:rPr lang="en-US" sz="2000" baseline="-25000" dirty="0">
                <a:latin typeface="Avenir Next LT Pro Light" panose="020B0304020202020204" pitchFamily="34" charset="0"/>
              </a:rPr>
              <a:t>2</a:t>
            </a:r>
            <a:endParaRPr lang="en-CA" sz="2000" baseline="-25000" dirty="0">
              <a:latin typeface="Avenir Next LT Pro Light" panose="020B03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B7D319-84D4-4BD8-A6ED-52905EBE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44" grpId="0"/>
      <p:bldP spid="52" grpId="0"/>
      <p:bldP spid="53" grpId="0"/>
      <p:bldP spid="5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9974B0DE-46D5-4B86-9CFB-85B2A34402DD}"/>
              </a:ext>
            </a:extLst>
          </p:cNvPr>
          <p:cNvGraphicFramePr>
            <a:graphicFrameLocks noGrp="1"/>
          </p:cNvGraphicFramePr>
          <p:nvPr/>
        </p:nvGraphicFramePr>
        <p:xfrm>
          <a:off x="564860" y="2610165"/>
          <a:ext cx="11062280" cy="40502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531140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5531140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</a:tblGrid>
              <a:tr h="64167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venir Next LT Pro Light" panose="020B0304020202020204" pitchFamily="34" charset="0"/>
                        </a:rPr>
                        <a:t>Simplified Model</a:t>
                      </a:r>
                      <a:endParaRPr lang="en-CA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3408601"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CA" dirty="0">
                        <a:latin typeface="Avenir Next LT Pro Light" panose="020B03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Polyatomic Ions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114AD-1B96-4554-93D2-FBE4CC28C67D}"/>
              </a:ext>
            </a:extLst>
          </p:cNvPr>
          <p:cNvSpPr txBox="1"/>
          <p:nvPr/>
        </p:nvSpPr>
        <p:spPr>
          <a:xfrm>
            <a:off x="2509309" y="3741701"/>
            <a:ext cx="3380763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A subscript outside a bracket applies to the entire polyatomic ion inside the bracket. </a:t>
            </a:r>
            <a:endParaRPr lang="en-CA" dirty="0">
              <a:latin typeface="Agency FB" panose="020B05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6D82B-DB7E-4292-923E-7F1571BEF415}"/>
              </a:ext>
            </a:extLst>
          </p:cNvPr>
          <p:cNvSpPr txBox="1"/>
          <p:nvPr/>
        </p:nvSpPr>
        <p:spPr>
          <a:xfrm>
            <a:off x="756785" y="4691212"/>
            <a:ext cx="4765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Georgia Pro" panose="02040502050405020303" pitchFamily="18" charset="0"/>
              </a:rPr>
              <a:t>Be</a:t>
            </a:r>
            <a:r>
              <a:rPr lang="en-US" sz="8000" baseline="-25000" dirty="0">
                <a:latin typeface="Georgia Pro" panose="02040502050405020303" pitchFamily="18" charset="0"/>
              </a:rPr>
              <a:t>3</a:t>
            </a:r>
            <a:r>
              <a:rPr lang="en-US" sz="8000" dirty="0">
                <a:latin typeface="Georgia Pro" panose="02040502050405020303" pitchFamily="18" charset="0"/>
              </a:rPr>
              <a:t>(PO</a:t>
            </a:r>
            <a:r>
              <a:rPr lang="en-US" sz="8000" baseline="-25000" dirty="0">
                <a:latin typeface="Georgia Pro" panose="02040502050405020303" pitchFamily="18" charset="0"/>
              </a:rPr>
              <a:t>4</a:t>
            </a:r>
            <a:r>
              <a:rPr lang="en-US" sz="8000" dirty="0">
                <a:latin typeface="Georgia Pro" panose="02040502050405020303" pitchFamily="18" charset="0"/>
              </a:rPr>
              <a:t>)</a:t>
            </a:r>
            <a:r>
              <a:rPr lang="en-US" sz="8000" baseline="-25000" dirty="0">
                <a:latin typeface="Georgia Pro" panose="02040502050405020303" pitchFamily="18" charset="0"/>
              </a:rPr>
              <a:t>2</a:t>
            </a:r>
            <a:endParaRPr lang="en-CA" sz="8000" dirty="0">
              <a:latin typeface="Georgia Pro" panose="02040502050405020303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D7076D-1F11-47B3-9913-C2D17CFB6971}"/>
              </a:ext>
            </a:extLst>
          </p:cNvPr>
          <p:cNvCxnSpPr>
            <a:cxnSpLocks/>
          </p:cNvCxnSpPr>
          <p:nvPr/>
        </p:nvCxnSpPr>
        <p:spPr>
          <a:xfrm>
            <a:off x="5100714" y="4388032"/>
            <a:ext cx="0" cy="934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BADAAF-BE5E-4D25-82ED-A0047E192CA3}"/>
              </a:ext>
            </a:extLst>
          </p:cNvPr>
          <p:cNvGrpSpPr/>
          <p:nvPr/>
        </p:nvGrpSpPr>
        <p:grpSpPr>
          <a:xfrm>
            <a:off x="8794196" y="4604186"/>
            <a:ext cx="1914256" cy="1887522"/>
            <a:chOff x="8009920" y="2919370"/>
            <a:chExt cx="1914256" cy="188752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F5CC59-2231-408E-BD9A-4F848C351EF9}"/>
                </a:ext>
              </a:extLst>
            </p:cNvPr>
            <p:cNvSpPr/>
            <p:nvPr/>
          </p:nvSpPr>
          <p:spPr>
            <a:xfrm>
              <a:off x="8009920" y="2919370"/>
              <a:ext cx="1914256" cy="18875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D9D8AEC-7CED-497F-8CDE-9E09A6949F41}"/>
                </a:ext>
              </a:extLst>
            </p:cNvPr>
            <p:cNvSpPr/>
            <p:nvPr/>
          </p:nvSpPr>
          <p:spPr>
            <a:xfrm>
              <a:off x="9031459" y="3862859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2E89610-1E08-4CE8-BC3E-015EEF344377}"/>
                </a:ext>
              </a:extLst>
            </p:cNvPr>
            <p:cNvSpPr/>
            <p:nvPr/>
          </p:nvSpPr>
          <p:spPr>
            <a:xfrm>
              <a:off x="9014204" y="3025194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DC543FC-1B1F-4725-AABE-A891E4A32927}"/>
                </a:ext>
              </a:extLst>
            </p:cNvPr>
            <p:cNvSpPr/>
            <p:nvPr/>
          </p:nvSpPr>
          <p:spPr>
            <a:xfrm>
              <a:off x="8233952" y="3859468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6480B27-517F-4774-BC7D-2DC03D498DB9}"/>
                </a:ext>
              </a:extLst>
            </p:cNvPr>
            <p:cNvSpPr/>
            <p:nvPr/>
          </p:nvSpPr>
          <p:spPr>
            <a:xfrm>
              <a:off x="8233952" y="3025195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A65726-89EB-424E-842A-66A8BE9D7906}"/>
                </a:ext>
              </a:extLst>
            </p:cNvPr>
            <p:cNvSpPr/>
            <p:nvPr/>
          </p:nvSpPr>
          <p:spPr>
            <a:xfrm>
              <a:off x="8573685" y="3495562"/>
              <a:ext cx="780252" cy="83427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P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EF6AE1-CFAF-4E48-9E79-13B51327B090}"/>
              </a:ext>
            </a:extLst>
          </p:cNvPr>
          <p:cNvGrpSpPr/>
          <p:nvPr/>
        </p:nvGrpSpPr>
        <p:grpSpPr>
          <a:xfrm>
            <a:off x="6879940" y="4597668"/>
            <a:ext cx="1914256" cy="1887522"/>
            <a:chOff x="8009920" y="2919370"/>
            <a:chExt cx="1914256" cy="1887522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CEAC07F-C530-402C-9F71-B85106326421}"/>
                </a:ext>
              </a:extLst>
            </p:cNvPr>
            <p:cNvSpPr/>
            <p:nvPr/>
          </p:nvSpPr>
          <p:spPr>
            <a:xfrm>
              <a:off x="8009920" y="2919370"/>
              <a:ext cx="1914256" cy="188752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370D2AF-F6F1-4889-BAD3-E426FF319DC9}"/>
                </a:ext>
              </a:extLst>
            </p:cNvPr>
            <p:cNvSpPr/>
            <p:nvPr/>
          </p:nvSpPr>
          <p:spPr>
            <a:xfrm>
              <a:off x="9031459" y="3862859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502C9F7-8473-4468-88DE-0B216A9CAC73}"/>
                </a:ext>
              </a:extLst>
            </p:cNvPr>
            <p:cNvSpPr/>
            <p:nvPr/>
          </p:nvSpPr>
          <p:spPr>
            <a:xfrm>
              <a:off x="9014204" y="3025194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F7BE4C-5905-4D01-A352-AE23BE85F28B}"/>
                </a:ext>
              </a:extLst>
            </p:cNvPr>
            <p:cNvSpPr/>
            <p:nvPr/>
          </p:nvSpPr>
          <p:spPr>
            <a:xfrm>
              <a:off x="8233952" y="3859468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BEF7B0-6DEA-40F9-85B0-508738876909}"/>
                </a:ext>
              </a:extLst>
            </p:cNvPr>
            <p:cNvSpPr/>
            <p:nvPr/>
          </p:nvSpPr>
          <p:spPr>
            <a:xfrm>
              <a:off x="8233952" y="3025195"/>
              <a:ext cx="780252" cy="834273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O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8F5145D-552C-48A0-9C5E-6F3316B7F41C}"/>
                </a:ext>
              </a:extLst>
            </p:cNvPr>
            <p:cNvSpPr/>
            <p:nvPr/>
          </p:nvSpPr>
          <p:spPr>
            <a:xfrm>
              <a:off x="8573685" y="3495562"/>
              <a:ext cx="780252" cy="834273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P</a:t>
              </a:r>
              <a:endParaRPr lang="en-CA" sz="2200" b="1" dirty="0">
                <a:latin typeface="Avenir Next LT Pro Light" panose="020B0304020202020204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656EC35-B831-472F-AF84-099DF0ACA90F}"/>
              </a:ext>
            </a:extLst>
          </p:cNvPr>
          <p:cNvSpPr/>
          <p:nvPr/>
        </p:nvSpPr>
        <p:spPr>
          <a:xfrm>
            <a:off x="8181994" y="3613611"/>
            <a:ext cx="1122971" cy="1200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venir Next LT Pro Light" panose="020B0304020202020204" pitchFamily="34" charset="0"/>
              </a:rPr>
              <a:t>Be</a:t>
            </a:r>
            <a:r>
              <a:rPr lang="en-US" sz="2200" b="1" baseline="30000" dirty="0">
                <a:latin typeface="Avenir Next LT Pro Light" panose="020B0304020202020204" pitchFamily="34" charset="0"/>
              </a:rPr>
              <a:t>2+</a:t>
            </a:r>
            <a:endParaRPr lang="en-CA" sz="2200" b="1" dirty="0">
              <a:latin typeface="Avenir Next LT Pro Light" panose="020B03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92D8496-3BF1-412E-ABFD-70307B2DB33F}"/>
              </a:ext>
            </a:extLst>
          </p:cNvPr>
          <p:cNvSpPr/>
          <p:nvPr/>
        </p:nvSpPr>
        <p:spPr>
          <a:xfrm>
            <a:off x="9313718" y="3612361"/>
            <a:ext cx="1122971" cy="1200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venir Next LT Pro Light" panose="020B0304020202020204" pitchFamily="34" charset="0"/>
              </a:rPr>
              <a:t>Be</a:t>
            </a:r>
            <a:r>
              <a:rPr lang="en-US" sz="2200" b="1" baseline="30000" dirty="0">
                <a:latin typeface="Avenir Next LT Pro Light" panose="020B0304020202020204" pitchFamily="34" charset="0"/>
              </a:rPr>
              <a:t>2+</a:t>
            </a:r>
            <a:endParaRPr lang="en-CA" sz="2200" b="1" dirty="0">
              <a:latin typeface="Avenir Next LT Pro Light" panose="020B03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A37D80-8995-4339-AA7D-572797E11C2F}"/>
              </a:ext>
            </a:extLst>
          </p:cNvPr>
          <p:cNvSpPr/>
          <p:nvPr/>
        </p:nvSpPr>
        <p:spPr>
          <a:xfrm>
            <a:off x="7025645" y="3617009"/>
            <a:ext cx="1122971" cy="1200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venir Next LT Pro Light" panose="020B0304020202020204" pitchFamily="34" charset="0"/>
              </a:rPr>
              <a:t>Be</a:t>
            </a:r>
            <a:r>
              <a:rPr lang="en-US" sz="2200" b="1" baseline="30000" dirty="0">
                <a:latin typeface="Avenir Next LT Pro Light" panose="020B0304020202020204" pitchFamily="34" charset="0"/>
              </a:rPr>
              <a:t>2+</a:t>
            </a:r>
            <a:endParaRPr lang="en-CA" sz="2200" b="1" dirty="0">
              <a:latin typeface="Avenir Next LT Pro Light" panose="020B03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222A3-2280-4756-A85F-3F77249EF781}"/>
              </a:ext>
            </a:extLst>
          </p:cNvPr>
          <p:cNvSpPr txBox="1"/>
          <p:nvPr/>
        </p:nvSpPr>
        <p:spPr>
          <a:xfrm>
            <a:off x="10282112" y="60969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3-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C1C5FB-C84A-4955-8642-A5E24D7E6395}"/>
              </a:ext>
            </a:extLst>
          </p:cNvPr>
          <p:cNvSpPr txBox="1"/>
          <p:nvPr/>
        </p:nvSpPr>
        <p:spPr>
          <a:xfrm>
            <a:off x="8376483" y="610643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3-</a:t>
            </a:r>
            <a:endParaRPr lang="en-CA" b="1" dirty="0">
              <a:latin typeface="Avenir Next LT Pro Light" panose="020B0304020202020204" pitchFamily="34" charset="0"/>
            </a:endParaRP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6E53FC58-17BD-430F-9170-F0DE24FE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1706881"/>
            <a:ext cx="10368959" cy="1105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indicate more than one of a polyatomic ion in a compound, use brackets and subscripts. </a:t>
            </a:r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22405-8657-4DDC-97BF-872FEA94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0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36" grpId="0" animBg="1"/>
      <p:bldP spid="18" grpId="0" animBg="1"/>
      <p:bldP spid="4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784C1-CA17-42AA-85D4-6230BDA5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 Nomenclature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E052-EDCE-447D-8BD8-0A689AB4D9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(not covered in textbook)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03718-344E-49D5-B8AA-AFF8D2FB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0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9974B0DE-46D5-4B86-9CFB-85B2A3440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507613"/>
              </p:ext>
            </p:extLst>
          </p:nvPr>
        </p:nvGraphicFramePr>
        <p:xfrm>
          <a:off x="1115568" y="2812786"/>
          <a:ext cx="9871045" cy="3725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270046">
                  <a:extLst>
                    <a:ext uri="{9D8B030D-6E8A-4147-A177-3AD203B41FA5}">
                      <a16:colId xmlns:a16="http://schemas.microsoft.com/office/drawing/2014/main" val="2152031340"/>
                    </a:ext>
                  </a:extLst>
                </a:gridCol>
                <a:gridCol w="1911234">
                  <a:extLst>
                    <a:ext uri="{9D8B030D-6E8A-4147-A177-3AD203B41FA5}">
                      <a16:colId xmlns:a16="http://schemas.microsoft.com/office/drawing/2014/main" val="2195474809"/>
                    </a:ext>
                  </a:extLst>
                </a:gridCol>
                <a:gridCol w="2086980">
                  <a:extLst>
                    <a:ext uri="{9D8B030D-6E8A-4147-A177-3AD203B41FA5}">
                      <a16:colId xmlns:a16="http://schemas.microsoft.com/office/drawing/2014/main" val="350063821"/>
                    </a:ext>
                  </a:extLst>
                </a:gridCol>
                <a:gridCol w="3602785">
                  <a:extLst>
                    <a:ext uri="{9D8B030D-6E8A-4147-A177-3AD203B41FA5}">
                      <a16:colId xmlns:a16="http://schemas.microsoft.com/office/drawing/2014/main" val="2317017808"/>
                    </a:ext>
                  </a:extLst>
                </a:gridCol>
              </a:tblGrid>
              <a:tr h="439464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Chemical Formula</a:t>
                      </a:r>
                      <a:endParaRPr lang="en-CA" sz="2800" b="1" dirty="0"/>
                    </a:p>
                  </a:txBody>
                  <a:tcPr anchor="ctr"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Cation</a:t>
                      </a:r>
                      <a:endParaRPr lang="en-CA" sz="2800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Anion</a:t>
                      </a:r>
                      <a:endParaRPr lang="en-CA" sz="2800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Atom Count</a:t>
                      </a:r>
                      <a:endParaRPr lang="en-CA" sz="2800" b="1" dirty="0"/>
                    </a:p>
                  </a:txBody>
                  <a:tcPr anchor="ctr">
                    <a:lnL w="28575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4239238"/>
                  </a:ext>
                </a:extLst>
              </a:tr>
              <a:tr h="69518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NaOH</a:t>
                      </a:r>
                      <a:endParaRPr lang="en-CA" sz="2800" b="1" dirty="0"/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Na</a:t>
                      </a:r>
                      <a:r>
                        <a:rPr lang="en-US" sz="2800" baseline="30000" dirty="0"/>
                        <a:t>+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OH</a:t>
                      </a:r>
                      <a:r>
                        <a:rPr lang="en-US" sz="2800" baseline="30000" dirty="0"/>
                        <a:t>-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Na:1	O:1	H:1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98351848"/>
                  </a:ext>
                </a:extLst>
              </a:tr>
              <a:tr h="69518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Mg(OH)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2</a:t>
                      </a:r>
                      <a:endParaRPr lang="en-CA" sz="28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Mg</a:t>
                      </a:r>
                      <a:r>
                        <a:rPr lang="en-US" sz="2800" baseline="30000" dirty="0"/>
                        <a:t>2+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OH</a:t>
                      </a:r>
                      <a:r>
                        <a:rPr lang="en-US" sz="2800" baseline="30000" dirty="0"/>
                        <a:t>-</a:t>
                      </a:r>
                      <a:r>
                        <a:rPr lang="en-US" sz="2800" baseline="0" dirty="0"/>
                        <a:t> x2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Mg:1	O:2	H:2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70125615"/>
                  </a:ext>
                </a:extLst>
              </a:tr>
              <a:tr h="69518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Be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3</a:t>
                      </a:r>
                      <a:r>
                        <a:rPr lang="en-US" sz="2800" b="1" baseline="0" dirty="0">
                          <a:latin typeface="Avenir Next LT Pro Light" panose="020B0304020202020204" pitchFamily="34" charset="0"/>
                        </a:rPr>
                        <a:t>(PO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4</a:t>
                      </a:r>
                      <a:r>
                        <a:rPr lang="en-US" sz="2800" b="1" baseline="0" dirty="0">
                          <a:latin typeface="Avenir Next LT Pro Light" panose="020B0304020202020204" pitchFamily="34" charset="0"/>
                        </a:rPr>
                        <a:t>)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2</a:t>
                      </a:r>
                      <a:endParaRPr lang="en-CA" sz="28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Be</a:t>
                      </a:r>
                      <a:r>
                        <a:rPr lang="en-US" sz="2800" baseline="30000" dirty="0"/>
                        <a:t>2+</a:t>
                      </a:r>
                      <a:r>
                        <a:rPr lang="en-US" sz="2800" baseline="0" dirty="0"/>
                        <a:t> x3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PO</a:t>
                      </a:r>
                      <a:r>
                        <a:rPr lang="en-US" sz="2800" baseline="-25000" dirty="0"/>
                        <a:t>4</a:t>
                      </a:r>
                      <a:r>
                        <a:rPr lang="en-US" sz="2800" baseline="30000" dirty="0"/>
                        <a:t>2-</a:t>
                      </a:r>
                      <a:r>
                        <a:rPr lang="en-US" sz="2800" baseline="0" dirty="0"/>
                        <a:t> x2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Be:</a:t>
                      </a:r>
                      <a:r>
                        <a:rPr lang="en-US" sz="2800" baseline="0" dirty="0"/>
                        <a:t>3	P:2	O:8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81156938"/>
                  </a:ext>
                </a:extLst>
              </a:tr>
              <a:tr h="69518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Ti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2</a:t>
                      </a:r>
                      <a:r>
                        <a:rPr lang="en-US" sz="2800" b="1" baseline="0" dirty="0">
                          <a:latin typeface="Avenir Next LT Pro Light" panose="020B0304020202020204" pitchFamily="34" charset="0"/>
                        </a:rPr>
                        <a:t>(CrO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4</a:t>
                      </a:r>
                      <a:r>
                        <a:rPr lang="en-US" sz="2800" b="1" baseline="0" dirty="0">
                          <a:latin typeface="Avenir Next LT Pro Light" panose="020B0304020202020204" pitchFamily="34" charset="0"/>
                        </a:rPr>
                        <a:t>)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3</a:t>
                      </a:r>
                      <a:endParaRPr lang="en-CA" sz="28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Avenir Next LT Pro Light" panose="020B0304020202020204" pitchFamily="34" charset="0"/>
                        </a:rPr>
                        <a:t>Ti</a:t>
                      </a:r>
                      <a:r>
                        <a:rPr lang="en-US" sz="2800" b="1" baseline="30000" dirty="0">
                          <a:latin typeface="Avenir Next LT Pro Light" panose="020B0304020202020204" pitchFamily="34" charset="0"/>
                        </a:rPr>
                        <a:t>3+</a:t>
                      </a:r>
                      <a:r>
                        <a:rPr lang="en-US" sz="2800" b="1" baseline="-25000" dirty="0">
                          <a:latin typeface="Avenir Next LT Pro Light" panose="020B0304020202020204" pitchFamily="34" charset="0"/>
                        </a:rPr>
                        <a:t> </a:t>
                      </a:r>
                      <a:r>
                        <a:rPr lang="en-US" sz="2800" b="1" baseline="0" dirty="0">
                          <a:latin typeface="Avenir Next LT Pro Light" panose="020B0304020202020204" pitchFamily="34" charset="0"/>
                        </a:rPr>
                        <a:t>x2</a:t>
                      </a:r>
                      <a:endParaRPr lang="en-CA" sz="2800" b="1" dirty="0">
                        <a:latin typeface="Avenir Next LT Pro Light" panose="020B03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CrO</a:t>
                      </a:r>
                      <a:r>
                        <a:rPr lang="en-US" sz="2800" baseline="-25000" dirty="0"/>
                        <a:t>4</a:t>
                      </a:r>
                      <a:r>
                        <a:rPr lang="en-US" sz="2800" baseline="30000" dirty="0"/>
                        <a:t>2-</a:t>
                      </a:r>
                      <a:r>
                        <a:rPr lang="en-US" sz="2800" baseline="0" dirty="0"/>
                        <a:t> x3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Avenir Next LT Pro Light" panose="020B0304020202020204" pitchFamily="34" charset="0"/>
                        </a:rPr>
                        <a:t>Ti:2	Cr:3	O:12</a:t>
                      </a:r>
                      <a:endParaRPr lang="en-CA" sz="28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5863855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BA3EE0-D15F-4BC7-AF7D-42B1C498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97564"/>
            <a:ext cx="10368960" cy="1179576"/>
          </a:xfrm>
        </p:spPr>
        <p:txBody>
          <a:bodyPr>
            <a:normAutofit/>
          </a:bodyPr>
          <a:lstStyle/>
          <a:p>
            <a:r>
              <a:rPr lang="en-US" dirty="0"/>
              <a:t>Polyatomic Ions</a:t>
            </a:r>
            <a:endParaRPr lang="en-CA" dirty="0"/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6E53FC58-17BD-430F-9170-F0DE24FE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1"/>
            <a:ext cx="10368959" cy="11059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To indicate more than one of a polyatomic ion in a compound, use brackets and subscripts. Treat polyatomic ions as single entities when naming, incl. counting atoms.</a:t>
            </a:r>
            <a:endParaRPr lang="en-C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2A001-91CB-4EB4-AB15-14CD3CF3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3C9F1-DD95-4183-B5EC-9422E85788A4}"/>
              </a:ext>
            </a:extLst>
          </p:cNvPr>
          <p:cNvSpPr/>
          <p:nvPr/>
        </p:nvSpPr>
        <p:spPr>
          <a:xfrm>
            <a:off x="1115566" y="5167618"/>
            <a:ext cx="9871045" cy="70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44F2E-691A-4F06-93C9-EE623A19022E}"/>
              </a:ext>
            </a:extLst>
          </p:cNvPr>
          <p:cNvSpPr/>
          <p:nvPr/>
        </p:nvSpPr>
        <p:spPr>
          <a:xfrm>
            <a:off x="1115564" y="5872294"/>
            <a:ext cx="9871045" cy="70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ADC385-3C16-4B5C-B292-A51CEEBB5C1C}"/>
              </a:ext>
            </a:extLst>
          </p:cNvPr>
          <p:cNvSpPr/>
          <p:nvPr/>
        </p:nvSpPr>
        <p:spPr>
          <a:xfrm>
            <a:off x="1115567" y="4462942"/>
            <a:ext cx="9871045" cy="704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56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Rules for Naming Ionic Compounds (FINAL)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168128" cy="49535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the </a:t>
            </a:r>
            <a:r>
              <a:rPr lang="en-US" b="1" i="1" dirty="0"/>
              <a:t>cation, first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	For metals that can only form one ion (monovalent metals), do 	not write the ion charge. </a:t>
            </a:r>
          </a:p>
          <a:p>
            <a:pPr marL="457200" lvl="1" indent="0">
              <a:buNone/>
            </a:pPr>
            <a:r>
              <a:rPr lang="en-US" dirty="0"/>
              <a:t>	For multivalent metals, determine the ion charge through </a:t>
            </a:r>
            <a:r>
              <a:rPr lang="en-US" b="1" i="1" dirty="0"/>
              <a:t>charge 	balancing</a:t>
            </a:r>
            <a:r>
              <a:rPr lang="en-US" dirty="0"/>
              <a:t>. Then, put the ion charge in </a:t>
            </a:r>
            <a:r>
              <a:rPr lang="en-US" b="1" i="1" dirty="0"/>
              <a:t>Roman numerals</a:t>
            </a:r>
            <a:r>
              <a:rPr lang="en-US" dirty="0"/>
              <a:t>, in 	brackets.</a:t>
            </a:r>
          </a:p>
          <a:p>
            <a:pPr marL="457200" lvl="1" indent="0">
              <a:buNone/>
            </a:pPr>
            <a:r>
              <a:rPr lang="en-US" dirty="0"/>
              <a:t>	If the cation is polyatomic, write it exactly the way it is written in 	the table.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anion with </a:t>
            </a:r>
            <a:r>
              <a:rPr lang="en-US" b="1" i="1" dirty="0"/>
              <a:t>“–ide” ending </a:t>
            </a:r>
            <a:r>
              <a:rPr lang="en-US" dirty="0"/>
              <a:t>(unless it is polyatomic.)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190701-8098-4CCF-B916-2F278DBE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9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3A7E-7CF1-4A2A-95BB-72F8CC27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to Ionic Compound Nomenclature</a:t>
            </a:r>
            <a:endParaRPr lang="en-C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FCDB4B-14A1-4A4D-BE9F-0B29D540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706880"/>
            <a:ext cx="10702184" cy="5151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Cation comes first; anion comes second.</a:t>
            </a:r>
          </a:p>
          <a:p>
            <a:pPr marL="0" indent="0">
              <a:buNone/>
            </a:pPr>
            <a:r>
              <a:rPr lang="en-US" dirty="0"/>
              <a:t>Names of ionic compounds tell you </a:t>
            </a:r>
            <a:r>
              <a:rPr lang="en-US" i="1" dirty="0"/>
              <a:t>which ions </a:t>
            </a:r>
            <a:r>
              <a:rPr lang="en-US" dirty="0"/>
              <a:t>are in the compound. </a:t>
            </a:r>
          </a:p>
          <a:p>
            <a:pPr marL="0" indent="0">
              <a:buNone/>
            </a:pPr>
            <a:r>
              <a:rPr lang="en-US" dirty="0"/>
              <a:t>	e.g. “sodium chloride” has Na</a:t>
            </a:r>
            <a:r>
              <a:rPr lang="en-US" baseline="30000" dirty="0"/>
              <a:t>+</a:t>
            </a:r>
            <a:r>
              <a:rPr lang="en-US" dirty="0"/>
              <a:t> and Cl</a:t>
            </a:r>
            <a:r>
              <a:rPr lang="en-US" baseline="30000" dirty="0"/>
              <a:t>-</a:t>
            </a:r>
            <a:r>
              <a:rPr lang="en-US" dirty="0"/>
              <a:t> ions.</a:t>
            </a:r>
          </a:p>
          <a:p>
            <a:pPr marL="0" indent="0">
              <a:buNone/>
            </a:pPr>
            <a:r>
              <a:rPr lang="en-US" dirty="0"/>
              <a:t>	e.g. “titanium(IV) dichromate” has Ti</a:t>
            </a:r>
            <a:r>
              <a:rPr lang="en-US" baseline="30000" dirty="0"/>
              <a:t>4+</a:t>
            </a:r>
            <a:r>
              <a:rPr lang="en-US" dirty="0"/>
              <a:t> and 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baseline="30000" dirty="0"/>
              <a:t>2- </a:t>
            </a:r>
            <a:r>
              <a:rPr lang="en-US" dirty="0"/>
              <a:t>ions.</a:t>
            </a:r>
          </a:p>
          <a:p>
            <a:pPr marL="0" indent="0">
              <a:buNone/>
            </a:pPr>
            <a:r>
              <a:rPr lang="en-US" dirty="0"/>
              <a:t>Chemical formulae tell you </a:t>
            </a:r>
            <a:r>
              <a:rPr lang="en-US" i="1" dirty="0"/>
              <a:t>how many of each ion</a:t>
            </a:r>
            <a:r>
              <a:rPr lang="en-US" dirty="0"/>
              <a:t> are in the compound, using subscripts.</a:t>
            </a:r>
          </a:p>
          <a:p>
            <a:pPr marL="0" indent="0">
              <a:buNone/>
            </a:pPr>
            <a:r>
              <a:rPr lang="en-CA" i="1" dirty="0"/>
              <a:t>	</a:t>
            </a:r>
            <a:r>
              <a:rPr lang="en-CA" dirty="0"/>
              <a:t>e.g. “CaCl</a:t>
            </a:r>
            <a:r>
              <a:rPr lang="en-CA" baseline="-25000" dirty="0"/>
              <a:t>2</a:t>
            </a:r>
            <a:r>
              <a:rPr lang="en-CA" dirty="0"/>
              <a:t>” has 1 Ca</a:t>
            </a:r>
            <a:r>
              <a:rPr lang="en-CA" baseline="30000" dirty="0"/>
              <a:t>2+</a:t>
            </a:r>
            <a:r>
              <a:rPr lang="en-CA" dirty="0"/>
              <a:t> ion and 2 Cl</a:t>
            </a:r>
            <a:r>
              <a:rPr lang="en-CA" baseline="30000" dirty="0"/>
              <a:t>-</a:t>
            </a:r>
            <a:r>
              <a:rPr lang="en-CA" dirty="0"/>
              <a:t> ions.</a:t>
            </a:r>
          </a:p>
          <a:p>
            <a:pPr marL="0" indent="0">
              <a:buNone/>
            </a:pPr>
            <a:r>
              <a:rPr lang="en-CA" dirty="0"/>
              <a:t>	e.g. “Mn(OH)</a:t>
            </a:r>
            <a:r>
              <a:rPr lang="en-CA" baseline="-25000" dirty="0"/>
              <a:t>2</a:t>
            </a:r>
            <a:r>
              <a:rPr lang="en-CA" dirty="0"/>
              <a:t>” has 1 Mn</a:t>
            </a:r>
            <a:r>
              <a:rPr lang="en-CA" baseline="30000" dirty="0"/>
              <a:t>4+</a:t>
            </a:r>
            <a:r>
              <a:rPr lang="en-CA" dirty="0"/>
              <a:t> ion and 2 OH</a:t>
            </a:r>
            <a:r>
              <a:rPr lang="en-CA" baseline="30000" dirty="0"/>
              <a:t>-</a:t>
            </a:r>
            <a:r>
              <a:rPr lang="en-CA" dirty="0"/>
              <a:t> 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C04706-C32D-4419-8EA0-821F4DF8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8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7070-60F1-4A8D-9895-3D9D55CD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Ionic Compounds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133F5-D400-4D3D-A541-D4EE81FE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B6E8D2E-2E50-4743-8259-56FB5E3F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706563"/>
            <a:ext cx="10167937" cy="44656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Write the </a:t>
            </a:r>
            <a:r>
              <a:rPr lang="en-US" sz="2400" b="1" dirty="0">
                <a:latin typeface="+mn-lt"/>
              </a:rPr>
              <a:t>cation</a:t>
            </a:r>
            <a:r>
              <a:rPr lang="en-US" dirty="0"/>
              <a:t>, first.</a:t>
            </a:r>
          </a:p>
          <a:p>
            <a:pPr marL="457200" lvl="1" indent="0">
              <a:buNone/>
            </a:pPr>
            <a:r>
              <a:rPr lang="en-US" dirty="0"/>
              <a:t>	For metals that can only form one ion (monovalent metals), do 	not write the ion charge. </a:t>
            </a:r>
          </a:p>
          <a:p>
            <a:pPr marL="457200" lvl="1" indent="0">
              <a:buNone/>
            </a:pPr>
            <a:r>
              <a:rPr lang="en-US" dirty="0"/>
              <a:t>	For multivalent metals, determine the ion charge through </a:t>
            </a:r>
            <a:r>
              <a:rPr lang="en-US" b="1" dirty="0">
                <a:latin typeface="+mn-lt"/>
              </a:rPr>
              <a:t>charge 	balancing</a:t>
            </a:r>
            <a:r>
              <a:rPr lang="en-US" dirty="0"/>
              <a:t>. Then, put the ion charge in </a:t>
            </a:r>
            <a:r>
              <a:rPr lang="en-US" b="1" dirty="0">
                <a:latin typeface="+mn-lt"/>
              </a:rPr>
              <a:t>Roman numerals</a:t>
            </a:r>
            <a:r>
              <a:rPr lang="en-US" dirty="0"/>
              <a:t>, in 	brackets. </a:t>
            </a:r>
          </a:p>
          <a:p>
            <a:pPr marL="457200" lvl="1" indent="0">
              <a:buNone/>
            </a:pPr>
            <a:r>
              <a:rPr lang="en-US" dirty="0"/>
              <a:t>	If the cation is polyatomic, write it exactly the way it is written in 	the table.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the anion with </a:t>
            </a:r>
            <a:r>
              <a:rPr lang="en-US" b="1" dirty="0">
                <a:latin typeface="+mn-lt"/>
              </a:rPr>
              <a:t>“–ide” ending </a:t>
            </a:r>
            <a:r>
              <a:rPr lang="en-US" dirty="0"/>
              <a:t>(unless it is polyatomic).</a:t>
            </a:r>
          </a:p>
        </p:txBody>
      </p:sp>
    </p:spTree>
    <p:extLst>
      <p:ext uri="{BB962C8B-B14F-4D97-AF65-F5344CB8AC3E}">
        <p14:creationId xmlns:p14="http://schemas.microsoft.com/office/powerpoint/2010/main" val="36327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37070-60F1-4A8D-9895-3D9D55CD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Ionic Compounds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133F5-D400-4D3D-A541-D4EE81FE3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B6E8D2E-2E50-4743-8259-56FB5E3F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1706563"/>
            <a:ext cx="10167937" cy="44656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Write the </a:t>
            </a:r>
            <a:r>
              <a:rPr lang="en-US" sz="2400" b="1" dirty="0">
                <a:highlight>
                  <a:srgbClr val="FFFF00"/>
                </a:highlight>
                <a:latin typeface="+mn-lt"/>
              </a:rPr>
              <a:t>cation</a:t>
            </a:r>
            <a:r>
              <a:rPr lang="en-US" dirty="0">
                <a:highlight>
                  <a:srgbClr val="FFFF00"/>
                </a:highlight>
              </a:rPr>
              <a:t>, first.</a:t>
            </a:r>
          </a:p>
          <a:p>
            <a:pPr marL="457200" lvl="1" indent="0">
              <a:buNone/>
            </a:pPr>
            <a:r>
              <a:rPr lang="en-US" dirty="0"/>
              <a:t>	For metals that can only form one ion (monovalent metals), do 	not write the ion charge. </a:t>
            </a:r>
          </a:p>
          <a:p>
            <a:pPr marL="457200" lvl="1" indent="0">
              <a:buNone/>
            </a:pPr>
            <a:r>
              <a:rPr lang="en-US" dirty="0"/>
              <a:t>	For multivalent metals, determine the ion charge through </a:t>
            </a:r>
            <a:r>
              <a:rPr lang="en-US" b="1" dirty="0">
                <a:latin typeface="+mn-lt"/>
              </a:rPr>
              <a:t>charge 	balancing</a:t>
            </a:r>
            <a:r>
              <a:rPr lang="en-US" dirty="0"/>
              <a:t>. Then, put the ion charge in </a:t>
            </a:r>
            <a:r>
              <a:rPr lang="en-US" b="1" dirty="0">
                <a:latin typeface="+mn-lt"/>
              </a:rPr>
              <a:t>Roman numerals</a:t>
            </a:r>
            <a:r>
              <a:rPr lang="en-US" dirty="0"/>
              <a:t>, in 	brackets. </a:t>
            </a:r>
          </a:p>
          <a:p>
            <a:pPr marL="457200" lvl="1" indent="0">
              <a:buNone/>
            </a:pPr>
            <a:r>
              <a:rPr lang="en-US" dirty="0"/>
              <a:t>	If the cation is polyatomic, write it exactly the way it is written in 	the table.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Write the anion with </a:t>
            </a:r>
            <a:r>
              <a:rPr lang="en-US" b="1" dirty="0">
                <a:highlight>
                  <a:srgbClr val="FFFF00"/>
                </a:highlight>
                <a:latin typeface="+mn-lt"/>
              </a:rPr>
              <a:t>“–ide” ending </a:t>
            </a:r>
            <a:r>
              <a:rPr lang="en-US" dirty="0">
                <a:highlight>
                  <a:srgbClr val="FFFF00"/>
                </a:highlight>
              </a:rPr>
              <a:t>(unless it is polyatomic).</a:t>
            </a:r>
          </a:p>
        </p:txBody>
      </p:sp>
    </p:spTree>
    <p:extLst>
      <p:ext uri="{BB962C8B-B14F-4D97-AF65-F5344CB8AC3E}">
        <p14:creationId xmlns:p14="http://schemas.microsoft.com/office/powerpoint/2010/main" val="52672566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3341"/>
      </a:dk2>
      <a:lt2>
        <a:srgbClr val="E2E8E3"/>
      </a:lt2>
      <a:accent1>
        <a:srgbClr val="C749B3"/>
      </a:accent1>
      <a:accent2>
        <a:srgbClr val="9537B5"/>
      </a:accent2>
      <a:accent3>
        <a:srgbClr val="7249C7"/>
      </a:accent3>
      <a:accent4>
        <a:srgbClr val="4953BC"/>
      </a:accent4>
      <a:accent5>
        <a:srgbClr val="4989C7"/>
      </a:accent5>
      <a:accent6>
        <a:srgbClr val="37ABB5"/>
      </a:accent6>
      <a:hlink>
        <a:srgbClr val="537AC5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94717</TotalTime>
  <Words>3800</Words>
  <Application>Microsoft Office PowerPoint</Application>
  <PresentationFormat>Widescreen</PresentationFormat>
  <Paragraphs>727</Paragraphs>
  <Slides>61</Slides>
  <Notes>3</Notes>
  <HiddenSlides>19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Agency FB</vt:lpstr>
      <vt:lpstr>Arial</vt:lpstr>
      <vt:lpstr>Avenir Next LT Pro</vt:lpstr>
      <vt:lpstr>Avenir Next LT Pro Light</vt:lpstr>
      <vt:lpstr>Calibri</vt:lpstr>
      <vt:lpstr>Georgia Pro</vt:lpstr>
      <vt:lpstr>Times New Roman</vt:lpstr>
      <vt:lpstr>AccentBoxVTI</vt:lpstr>
      <vt:lpstr>Chemical Compounds</vt:lpstr>
      <vt:lpstr>Reference</vt:lpstr>
      <vt:lpstr>Overview</vt:lpstr>
      <vt:lpstr>IUPAC Nomenclature</vt:lpstr>
      <vt:lpstr>Chemical Nomenclature (Naming)</vt:lpstr>
      <vt:lpstr>Ionic Compound Nomenclature</vt:lpstr>
      <vt:lpstr>Intro to Ionic Compound Nomenclature</vt:lpstr>
      <vt:lpstr>Naming Ionic Compounds</vt:lpstr>
      <vt:lpstr>Naming Ionic Compounds</vt:lpstr>
      <vt:lpstr>Naming Ionic Compounds</vt:lpstr>
      <vt:lpstr>Your Turn!</vt:lpstr>
      <vt:lpstr>Naming Ionic Compounds</vt:lpstr>
      <vt:lpstr>Naming Ionic Compounds</vt:lpstr>
      <vt:lpstr>Charge Balancing (to find the charge of a multivalent metal ion)</vt:lpstr>
      <vt:lpstr>Charge Balancing Part 1: Determining Charges of Multivalent Metals</vt:lpstr>
      <vt:lpstr>Charge Balancing Part 1: Determining Charges of Multivalent Metals</vt:lpstr>
      <vt:lpstr>Your Turn!</vt:lpstr>
      <vt:lpstr>Your Turn!</vt:lpstr>
      <vt:lpstr>Naming Ionic Compounds</vt:lpstr>
      <vt:lpstr>Polyatomic Ions</vt:lpstr>
      <vt:lpstr>Naming with Polyatomic Ions: Examples</vt:lpstr>
      <vt:lpstr>Naming with Polyatomic Ions: Examples</vt:lpstr>
      <vt:lpstr>Naming with Polyatomic Ions: Examples</vt:lpstr>
      <vt:lpstr>Writing Formulas of Ionic Compounds</vt:lpstr>
      <vt:lpstr>Intro to Ionic Compound Nomenclature</vt:lpstr>
      <vt:lpstr>Writing Formulas of Ionic Compounds (v1)</vt:lpstr>
      <vt:lpstr>Writing Chemical Formulas: Examples (v1)</vt:lpstr>
      <vt:lpstr>Writing Chemical Formulas: Examples (v1)</vt:lpstr>
      <vt:lpstr>Writing Formulas of Ionic Compounds (v2)</vt:lpstr>
      <vt:lpstr>Writing Chemical Formulas: Examples (v2)</vt:lpstr>
      <vt:lpstr>Writing Chemical Formulas: Examples (v2)</vt:lpstr>
      <vt:lpstr>Writing Chemical Formulas: Examples (v2)</vt:lpstr>
      <vt:lpstr>Writing Chemical Formulas: Examples (v2)</vt:lpstr>
      <vt:lpstr>Naming and Writing Formulas: Covalent Compounds</vt:lpstr>
      <vt:lpstr>Naming Binary Covalent Compounds</vt:lpstr>
      <vt:lpstr>Prefixes Reference</vt:lpstr>
      <vt:lpstr>Naming Binary Covalent Compounds</vt:lpstr>
      <vt:lpstr>More Practice: Binary Covalent Compounds</vt:lpstr>
      <vt:lpstr>Naming Binary Covalent Compounds</vt:lpstr>
      <vt:lpstr>Chemical Formulas of Binary Covalent Compounds</vt:lpstr>
      <vt:lpstr>More Practice: Binary Covalent Compounds</vt:lpstr>
      <vt:lpstr>Resources</vt:lpstr>
      <vt:lpstr>PowerPoint Presentation</vt:lpstr>
      <vt:lpstr>Practice</vt:lpstr>
      <vt:lpstr>Ionic Compound Formation</vt:lpstr>
      <vt:lpstr>Subscripts</vt:lpstr>
      <vt:lpstr>Subscripts in Chemical Compounds</vt:lpstr>
      <vt:lpstr>Subscripts in Chemical Compounds</vt:lpstr>
      <vt:lpstr>Subscripts in Chemical Compounds</vt:lpstr>
      <vt:lpstr>Extra slides</vt:lpstr>
      <vt:lpstr>Achieving Stability Through Nobility</vt:lpstr>
      <vt:lpstr>Achieving Stability Through Nobility</vt:lpstr>
      <vt:lpstr>Achieving Stability Through Nobility</vt:lpstr>
      <vt:lpstr>Drawing Bohr Models of Atoms and Ions</vt:lpstr>
      <vt:lpstr>What are chemical compounds?  Why do they form?</vt:lpstr>
      <vt:lpstr>Achieving Stability Through Nobility</vt:lpstr>
      <vt:lpstr>Review: Drawing Bohr Models of Atoms and Ions</vt:lpstr>
      <vt:lpstr>Polyatomic Ions</vt:lpstr>
      <vt:lpstr>Polyatomic Ions</vt:lpstr>
      <vt:lpstr>Polyatomic Ions</vt:lpstr>
      <vt:lpstr>Rules for Naming Ionic Compounds (FINAL)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Compounds</dc:title>
  <dc:creator>Linda Au</dc:creator>
  <cp:lastModifiedBy>Linda Au</cp:lastModifiedBy>
  <cp:revision>204</cp:revision>
  <cp:lastPrinted>2021-01-26T17:03:29Z</cp:lastPrinted>
  <dcterms:created xsi:type="dcterms:W3CDTF">2020-07-19T03:25:38Z</dcterms:created>
  <dcterms:modified xsi:type="dcterms:W3CDTF">2022-12-07T17:51:32Z</dcterms:modified>
</cp:coreProperties>
</file>