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0_E2990FE3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443" r:id="rId4"/>
    <p:sldId id="445" r:id="rId5"/>
    <p:sldId id="447" r:id="rId6"/>
    <p:sldId id="446" r:id="rId7"/>
    <p:sldId id="448" r:id="rId8"/>
    <p:sldId id="368" r:id="rId9"/>
    <p:sldId id="401" r:id="rId10"/>
    <p:sldId id="369" r:id="rId11"/>
    <p:sldId id="370" r:id="rId12"/>
    <p:sldId id="363" r:id="rId13"/>
    <p:sldId id="371" r:id="rId14"/>
    <p:sldId id="372" r:id="rId15"/>
    <p:sldId id="449" r:id="rId16"/>
    <p:sldId id="373" r:id="rId17"/>
    <p:sldId id="374" r:id="rId18"/>
    <p:sldId id="376" r:id="rId19"/>
    <p:sldId id="377" r:id="rId20"/>
    <p:sldId id="378" r:id="rId21"/>
    <p:sldId id="344" r:id="rId22"/>
    <p:sldId id="262" r:id="rId23"/>
    <p:sldId id="345" r:id="rId24"/>
    <p:sldId id="279" r:id="rId25"/>
    <p:sldId id="391" r:id="rId26"/>
    <p:sldId id="289" r:id="rId27"/>
    <p:sldId id="295" r:id="rId28"/>
    <p:sldId id="308" r:id="rId29"/>
    <p:sldId id="413" r:id="rId30"/>
    <p:sldId id="276" r:id="rId31"/>
    <p:sldId id="277" r:id="rId32"/>
    <p:sldId id="274" r:id="rId33"/>
    <p:sldId id="260" r:id="rId34"/>
    <p:sldId id="259" r:id="rId35"/>
    <p:sldId id="379" r:id="rId36"/>
    <p:sldId id="270" r:id="rId37"/>
    <p:sldId id="294" r:id="rId38"/>
    <p:sldId id="346" r:id="rId39"/>
    <p:sldId id="334" r:id="rId40"/>
    <p:sldId id="333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0B2F5B-A1A7-4001-BE7A-5F3D5547DA7D}">
          <p14:sldIdLst>
            <p14:sldId id="256"/>
            <p14:sldId id="257"/>
          </p14:sldIdLst>
        </p14:section>
        <p14:section name="Balancing Chemical Equations" id="{E91DA4F7-8F87-44B8-BCAE-AA7F20E5777C}">
          <p14:sldIdLst>
            <p14:sldId id="443"/>
            <p14:sldId id="445"/>
            <p14:sldId id="447"/>
            <p14:sldId id="446"/>
            <p14:sldId id="448"/>
            <p14:sldId id="368"/>
            <p14:sldId id="401"/>
            <p14:sldId id="369"/>
            <p14:sldId id="370"/>
            <p14:sldId id="363"/>
            <p14:sldId id="371"/>
            <p14:sldId id="372"/>
            <p14:sldId id="449"/>
            <p14:sldId id="373"/>
            <p14:sldId id="374"/>
            <p14:sldId id="376"/>
            <p14:sldId id="377"/>
            <p14:sldId id="378"/>
          </p14:sldIdLst>
        </p14:section>
        <p14:section name="Resources" id="{A8D4FFA2-5F65-4B5E-B445-DE6FB1632201}">
          <p14:sldIdLst>
            <p14:sldId id="344"/>
            <p14:sldId id="262"/>
            <p14:sldId id="345"/>
            <p14:sldId id="279"/>
          </p14:sldIdLst>
        </p14:section>
        <p14:section name="Subscripts" id="{2442F0F5-D4B1-4ACF-9B96-5858F722F279}">
          <p14:sldIdLst>
            <p14:sldId id="391"/>
            <p14:sldId id="289"/>
            <p14:sldId id="295"/>
            <p14:sldId id="308"/>
            <p14:sldId id="413"/>
            <p14:sldId id="276"/>
            <p14:sldId id="277"/>
            <p14:sldId id="274"/>
            <p14:sldId id="260"/>
            <p14:sldId id="259"/>
            <p14:sldId id="379"/>
            <p14:sldId id="270"/>
            <p14:sldId id="294"/>
            <p14:sldId id="346"/>
            <p14:sldId id="334"/>
            <p14:sldId id="3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7B38B4-C6F4-1498-7A97-C782718FE66C}" name="Linda Au" initials="LA" userId="ffebffec96f999f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3CC33"/>
    <a:srgbClr val="FF9933"/>
    <a:srgbClr val="FFCC00"/>
    <a:srgbClr val="B4E0E5"/>
    <a:srgbClr val="BACCE8"/>
    <a:srgbClr val="FDD3A9"/>
    <a:srgbClr val="FFFFFF"/>
    <a:srgbClr val="FFF298"/>
    <a:srgbClr val="FFF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494" autoAdjust="0"/>
  </p:normalViewPr>
  <p:slideViewPr>
    <p:cSldViewPr snapToGrid="0">
      <p:cViewPr varScale="1">
        <p:scale>
          <a:sx n="89" d="100"/>
          <a:sy n="89" d="100"/>
        </p:scale>
        <p:origin x="41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modernComment_100_E2990F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6FA44C-5597-492F-889D-76D8BCBC1968}" authorId="{987B38B4-C6F4-1498-7A97-C782718FE66C}" created="2022-04-22T16:53:40.90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01681891" sldId="256"/>
      <ac:spMk id="2" creationId="{2CD6F1C4-473E-48DF-9F3C-CF480314DAB7}"/>
    </ac:deMkLst>
    <p188:txBody>
      <a:bodyPr/>
      <a:lstStyle/>
      <a:p>
        <a:r>
          <a:rPr lang="en-CA"/>
          <a:t>Note: requires tweaking...notes and powerpoint alike. Issue with lewis structures...how many valence electrons in the period 4 elements?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42BDDE-FDD4-4965-BC60-62C4882B66F0}" type="datetimeFigureOut">
              <a:rPr lang="en-CA" smtClean="0"/>
              <a:t>2023-03-06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FAC794-3FEC-49A1-A564-AE56669FA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635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AC794-3FEC-49A1-A564-AE56669FAC59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733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Sci9PW: </a:t>
            </a:r>
            <a:r>
              <a:rPr lang="en-CA" dirty="0"/>
              <a:t>haven’t learned ions yet, so that part will not be review. 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AC794-3FEC-49A1-A564-AE56669FAC59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054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Sci9PW: </a:t>
            </a:r>
            <a:r>
              <a:rPr lang="en-CA" dirty="0"/>
              <a:t>haven’t learned ions yet, so that part will not be review. 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AC794-3FEC-49A1-A564-AE56669FAC59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544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480F653F-3E7D-4EEC-8DC7-83512073CA6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0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B8DC-8D9C-4823-978B-C0E2EF25F380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6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AFD-AACF-4468-BBBA-C14DB51DBBFF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1"/>
            <a:ext cx="11167447" cy="137714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1"/>
            <a:ext cx="11155680" cy="137714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4792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168128" cy="4465320"/>
          </a:xfrm>
        </p:spPr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  <a:lvl2pPr>
              <a:defRPr>
                <a:latin typeface="Avenir Next LT Pro Light" panose="020B0304020202020204" pitchFamily="34" charset="0"/>
              </a:defRPr>
            </a:lvl2pPr>
            <a:lvl3pPr>
              <a:defRPr>
                <a:latin typeface="Avenir Next LT Pro Light" panose="020B0304020202020204" pitchFamily="34" charset="0"/>
              </a:defRPr>
            </a:lvl3pPr>
            <a:lvl4pPr>
              <a:defRPr>
                <a:latin typeface="Avenir Next LT Pro Light" panose="020B0304020202020204" pitchFamily="34" charset="0"/>
              </a:defRPr>
            </a:lvl4pPr>
            <a:lvl5pPr>
              <a:defRPr>
                <a:latin typeface="Avenir Next LT Pro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FA7A9B6-85DE-49E0-8E6E-20EFB3A13379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4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4368-A63B-46F3-84C8-36AC594569A4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4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1704109"/>
            <a:ext cx="4937760" cy="44680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1704109"/>
            <a:ext cx="4937760" cy="44680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6B7AAC3B-A179-4FC1-91C4-7A82E2F82FD8}" type="datetime1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9B104E6-084E-43A2-886E-A595E50C950B}"/>
              </a:ext>
            </a:extLst>
          </p:cNvPr>
          <p:cNvSpPr/>
          <p:nvPr userDrawn="1"/>
        </p:nvSpPr>
        <p:spPr>
          <a:xfrm>
            <a:off x="558209" y="1"/>
            <a:ext cx="11167447" cy="137714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88194-4162-484C-B2F5-103FEA44F8FA}"/>
              </a:ext>
            </a:extLst>
          </p:cNvPr>
          <p:cNvSpPr/>
          <p:nvPr userDrawn="1"/>
        </p:nvSpPr>
        <p:spPr>
          <a:xfrm>
            <a:off x="566928" y="1"/>
            <a:ext cx="11155680" cy="137714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A4188-5ABB-4DF6-A7D4-E91166088766}"/>
              </a:ext>
            </a:extLst>
          </p:cNvPr>
          <p:cNvSpPr/>
          <p:nvPr userDrawn="1"/>
        </p:nvSpPr>
        <p:spPr>
          <a:xfrm>
            <a:off x="498834" y="4792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9CF0161-A5F2-488C-9A86-ABD6677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07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1732571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2563609"/>
            <a:ext cx="4937760" cy="34797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1732571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2563608"/>
            <a:ext cx="4937760" cy="34797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E08C6587-C07B-44EF-B697-5A1CF61EBD7A}" type="datetime1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5AE1AC6-7B34-451D-B268-F78E1BB666AA}"/>
              </a:ext>
            </a:extLst>
          </p:cNvPr>
          <p:cNvSpPr/>
          <p:nvPr userDrawn="1"/>
        </p:nvSpPr>
        <p:spPr>
          <a:xfrm>
            <a:off x="558209" y="1"/>
            <a:ext cx="11167447" cy="137714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6E126C-50C8-498E-8BE7-B96F38F252F6}"/>
              </a:ext>
            </a:extLst>
          </p:cNvPr>
          <p:cNvSpPr/>
          <p:nvPr userDrawn="1"/>
        </p:nvSpPr>
        <p:spPr>
          <a:xfrm>
            <a:off x="566928" y="1"/>
            <a:ext cx="11155680" cy="137714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BDFFB-3D03-4C5F-B841-723E14DE5017}"/>
              </a:ext>
            </a:extLst>
          </p:cNvPr>
          <p:cNvSpPr/>
          <p:nvPr userDrawn="1"/>
        </p:nvSpPr>
        <p:spPr>
          <a:xfrm>
            <a:off x="498834" y="4792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6BD2AD2-6639-4FFB-92FC-FD88BD03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56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987B-5AC8-490E-A75A-3CEDF47038D1}" type="datetime1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C17-1DCD-4168-A29E-0BE6F86A8C25}" type="datetime1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0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16073744-8687-43B5-982B-85D604D5A91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4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579B4D56-7973-48D7-ABA4-BD30AC8C0765}" type="datetime1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6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LT Pro Light" panose="020B0304020202020204" pitchFamily="34" charset="0"/>
              </a:defRPr>
            </a:lvl1pPr>
          </a:lstStyle>
          <a:p>
            <a:fld id="{CAC82647-80B2-4AB5-BB76-3443DA76E8B0}" type="datetime1">
              <a:rPr lang="en-US" smtClean="0"/>
              <a:pPr/>
              <a:t>3/6/2023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 LT Pro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 LT Pro Light" panose="020B0304020202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2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 Light" panose="020B03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0_E2990F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youtube.com/watch?v=mfGNSkXOUHo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petitejoys.com/no-bake-blackberry-mini-tarts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leaf.nutrisystem.com/recipes/skinny-mini-fruit-tart/" TargetMode="External"/><Relationship Id="rId9" Type="http://schemas.openxmlformats.org/officeDocument/2006/relationships/hyperlink" Target="https://veenaazmanov.com/homemade-mini-tart-shells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youtube.com/watch?v=mfGNSkXOUHo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ypetitejoys.com/no-bake-blackberry-mini-tarts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leaf.nutrisystem.com/recipes/skinny-mini-fruit-tart/" TargetMode="External"/><Relationship Id="rId9" Type="http://schemas.openxmlformats.org/officeDocument/2006/relationships/hyperlink" Target="https://veenaazmanov.com/homemade-mini-tart-shell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dgetbytes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balancing-chemical-equations/1.1.0/balancing-chemical-equations_en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tschools.net/ccarman/cp-chemistry/practice-quizzes/compound-naming/" TargetMode="External"/><Relationship Id="rId2" Type="http://schemas.openxmlformats.org/officeDocument/2006/relationships/hyperlink" Target="https://www.youtube.com/user/tdewitt451/vide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mplatelab.com/balancing-equations-worksheet/" TargetMode="External"/><Relationship Id="rId5" Type="http://schemas.openxmlformats.org/officeDocument/2006/relationships/hyperlink" Target="https://chemfiesta.org/2015/01/13/naming-worksheets/" TargetMode="External"/><Relationship Id="rId4" Type="http://schemas.openxmlformats.org/officeDocument/2006/relationships/hyperlink" Target="http://www.mreisley.com/nomenclature-practice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istryjokes.com/jokes/cation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ddit.com/r/chemistrymemes/comments/ccsxov/high_iq_meme/" TargetMode="Externa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leaf.nutrisystem.com/recipes/skinny-mini-fruit-tart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youtube.com/watch?v=mfGNSkXOUH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mypetitejoys.com/no-bake-blackberry-mini-tar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f.nutrisystem.com/recipes/skinny-mini-fruit-tart/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www.youtube.com/watch?v=mfGNSkXOUH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hyperlink" Target="https://www.mypetitejoys.com/no-bake-blackberry-mini-tar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 Light" panose="020B0304020202020204" pitchFamily="34" charset="0"/>
            </a:endParaRPr>
          </a:p>
        </p:txBody>
      </p:sp>
      <p:pic>
        <p:nvPicPr>
          <p:cNvPr id="4" name="Picture 3" descr="A picture containing rain&#10;&#10;Description automatically generated">
            <a:extLst>
              <a:ext uri="{FF2B5EF4-FFF2-40B4-BE49-F238E27FC236}">
                <a16:creationId xmlns:a16="http://schemas.microsoft.com/office/drawing/2014/main" id="{6755C0D8-4CFB-471C-814C-8B897492D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6F1C4-473E-48DF-9F3C-CF480314D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Chemical Compounds</a:t>
            </a:r>
            <a:endParaRPr lang="en-CA" sz="6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0729A-C978-414E-B446-30898B88A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Bond Formation, Nomenclature, and Modelling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58AD8-DF25-4917-AAA1-CEAE3246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8189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EE65-6330-4172-9413-588527D2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Tart Case Study</a:t>
            </a:r>
            <a:endParaRPr lang="en-CA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3550D9-305B-404E-BF9C-B4494CE44B56}"/>
              </a:ext>
            </a:extLst>
          </p:cNvPr>
          <p:cNvCxnSpPr>
            <a:cxnSpLocks/>
          </p:cNvCxnSpPr>
          <p:nvPr/>
        </p:nvCxnSpPr>
        <p:spPr>
          <a:xfrm>
            <a:off x="5478011" y="3801072"/>
            <a:ext cx="817425" cy="0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Mini Fruit Tarts - Vanilla Custard w/ Berries - YouTube">
            <a:extLst>
              <a:ext uri="{FF2B5EF4-FFF2-40B4-BE49-F238E27FC236}">
                <a16:creationId xmlns:a16="http://schemas.microsoft.com/office/drawing/2014/main" id="{D3099AEB-C94E-413B-9552-3F86FF0F4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4" t="27251" r="28949" b="14952"/>
          <a:stretch/>
        </p:blipFill>
        <p:spPr bwMode="auto">
          <a:xfrm>
            <a:off x="6962684" y="3326832"/>
            <a:ext cx="1641401" cy="131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494ED8-6D75-4557-BD65-4983905F3120}"/>
              </a:ext>
            </a:extLst>
          </p:cNvPr>
          <p:cNvSpPr txBox="1"/>
          <p:nvPr/>
        </p:nvSpPr>
        <p:spPr>
          <a:xfrm>
            <a:off x="8803014" y="6611778"/>
            <a:ext cx="34709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3"/>
              </a:rPr>
              <a:t>https://www.youtube.com/watch?v=mfGNSkXOUHo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41C0C-5E38-4B3B-AE9A-B296B4612500}"/>
              </a:ext>
            </a:extLst>
          </p:cNvPr>
          <p:cNvSpPr txBox="1"/>
          <p:nvPr/>
        </p:nvSpPr>
        <p:spPr>
          <a:xfrm>
            <a:off x="4580472" y="6611777"/>
            <a:ext cx="38253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4"/>
              </a:rPr>
              <a:t>https://leaf.nutrisystem.com/recipes/skinny-mini-fruit-tart/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pic>
        <p:nvPicPr>
          <p:cNvPr id="3080" name="Picture 8" descr="No Bake Blackberry Mini Tarts - My Petite Joys">
            <a:extLst>
              <a:ext uri="{FF2B5EF4-FFF2-40B4-BE49-F238E27FC236}">
                <a16:creationId xmlns:a16="http://schemas.microsoft.com/office/drawing/2014/main" id="{E71B38AE-8F21-4D11-8775-D9A631F86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5" t="39633" r="30265" b="33700"/>
          <a:stretch/>
        </p:blipFill>
        <p:spPr bwMode="auto">
          <a:xfrm>
            <a:off x="3370806" y="3316861"/>
            <a:ext cx="1640715" cy="13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444CE9-C138-492E-B249-32BE5C69E558}"/>
              </a:ext>
            </a:extLst>
          </p:cNvPr>
          <p:cNvSpPr txBox="1"/>
          <p:nvPr/>
        </p:nvSpPr>
        <p:spPr>
          <a:xfrm>
            <a:off x="299375" y="6626457"/>
            <a:ext cx="38839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6"/>
              </a:rPr>
              <a:t>https://www.mypetitejoys.com/no-bake-blackberry-mini-tarts/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pic>
        <p:nvPicPr>
          <p:cNvPr id="12" name="Picture 6" descr="Skinny Mini Fruit Tart Recipe | The Leaf Nutrisystem Blog">
            <a:extLst>
              <a:ext uri="{FF2B5EF4-FFF2-40B4-BE49-F238E27FC236}">
                <a16:creationId xmlns:a16="http://schemas.microsoft.com/office/drawing/2014/main" id="{CA419857-A942-48E3-BCFF-7ED89D14F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4" t="29442" r="31597" b="32666"/>
          <a:stretch/>
        </p:blipFill>
        <p:spPr bwMode="auto">
          <a:xfrm>
            <a:off x="734063" y="3316861"/>
            <a:ext cx="1562010" cy="131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D08F420-9145-4385-9637-5B31248A3479}"/>
              </a:ext>
            </a:extLst>
          </p:cNvPr>
          <p:cNvSpPr txBox="1">
            <a:spLocks/>
          </p:cNvSpPr>
          <p:nvPr/>
        </p:nvSpPr>
        <p:spPr>
          <a:xfrm>
            <a:off x="1011936" y="1446811"/>
            <a:ext cx="10168128" cy="15899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Avenir Next LT Pro Light" panose="020B0304020202020204" pitchFamily="34" charset="0"/>
              </a:rPr>
              <a:t>You are making fruit tarts for a party. Unfortunately, after you are finished, you see an Instagram picture that makes you want to rearrange your fruit tarts. You need 3 finished raspberry/blackberry tarts in total. How many of each tart will you start with? What will you be left with?</a:t>
            </a:r>
            <a:endParaRPr lang="en-CA" b="0" dirty="0">
              <a:latin typeface="Avenir Next LT Pro Light" panose="020B03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DB5C69A-B955-4D6F-8CE3-B749C3B46613}"/>
              </a:ext>
            </a:extLst>
          </p:cNvPr>
          <p:cNvSpPr txBox="1">
            <a:spLocks/>
          </p:cNvSpPr>
          <p:nvPr/>
        </p:nvSpPr>
        <p:spPr>
          <a:xfrm>
            <a:off x="447591" y="4848049"/>
            <a:ext cx="2149706" cy="474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Avenir Next LT Pro Light" panose="020B0304020202020204" pitchFamily="34" charset="0"/>
              </a:rPr>
              <a:t>6 raspberries each</a:t>
            </a:r>
            <a:endParaRPr lang="en-CA" sz="1800" b="0" dirty="0">
              <a:latin typeface="Avenir Next LT Pro Light" panose="020B03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338A186-5FDF-46CD-9136-89C1AD03EA03}"/>
              </a:ext>
            </a:extLst>
          </p:cNvPr>
          <p:cNvSpPr txBox="1">
            <a:spLocks/>
          </p:cNvSpPr>
          <p:nvPr/>
        </p:nvSpPr>
        <p:spPr>
          <a:xfrm>
            <a:off x="3153008" y="4844230"/>
            <a:ext cx="2076310" cy="432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Avenir Next LT Pro Light" panose="020B0304020202020204" pitchFamily="34" charset="0"/>
              </a:rPr>
              <a:t>1 blackberry each</a:t>
            </a:r>
            <a:endParaRPr lang="en-CA" sz="1800" b="0" dirty="0">
              <a:latin typeface="Avenir Next LT Pro Light" panose="020B03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3AA1B11-663C-41AB-9CBF-80DB6865D939}"/>
              </a:ext>
            </a:extLst>
          </p:cNvPr>
          <p:cNvSpPr txBox="1">
            <a:spLocks/>
          </p:cNvSpPr>
          <p:nvPr/>
        </p:nvSpPr>
        <p:spPr>
          <a:xfrm>
            <a:off x="6490380" y="4603204"/>
            <a:ext cx="2432138" cy="6303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latin typeface="Avenir Next LT Pro Light" panose="020B0304020202020204" pitchFamily="34" charset="0"/>
              </a:rPr>
              <a:t>2 raspberries + </a:t>
            </a:r>
            <a:br>
              <a:rPr lang="en-US" b="0" dirty="0">
                <a:latin typeface="Avenir Next LT Pro Light" panose="020B0304020202020204" pitchFamily="34" charset="0"/>
              </a:rPr>
            </a:br>
            <a:r>
              <a:rPr lang="en-US" b="0" dirty="0">
                <a:latin typeface="Avenir Next LT Pro Light" panose="020B0304020202020204" pitchFamily="34" charset="0"/>
              </a:rPr>
              <a:t>1 blackberry each</a:t>
            </a:r>
            <a:endParaRPr lang="en-CA" b="0" dirty="0">
              <a:latin typeface="Avenir Next LT Pro Light" panose="020B0304020202020204" pitchFamily="34" charset="0"/>
            </a:endParaRPr>
          </a:p>
        </p:txBody>
      </p:sp>
      <p:sp>
        <p:nvSpPr>
          <p:cNvPr id="24" name="Plus Sign 23">
            <a:extLst>
              <a:ext uri="{FF2B5EF4-FFF2-40B4-BE49-F238E27FC236}">
                <a16:creationId xmlns:a16="http://schemas.microsoft.com/office/drawing/2014/main" id="{B024DFE4-E52A-4618-99FE-CE1759EC55F1}"/>
              </a:ext>
            </a:extLst>
          </p:cNvPr>
          <p:cNvSpPr/>
          <p:nvPr/>
        </p:nvSpPr>
        <p:spPr>
          <a:xfrm>
            <a:off x="2469255" y="3444755"/>
            <a:ext cx="712634" cy="712634"/>
          </a:xfrm>
          <a:prstGeom prst="mathPlus">
            <a:avLst>
              <a:gd name="adj1" fmla="val 10617"/>
            </a:avLst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pic>
        <p:nvPicPr>
          <p:cNvPr id="4098" name="Picture 2" descr="How to make Homemade Mini Tart Shells - 3 Methods - Veena Azmanov">
            <a:extLst>
              <a:ext uri="{FF2B5EF4-FFF2-40B4-BE49-F238E27FC236}">
                <a16:creationId xmlns:a16="http://schemas.microsoft.com/office/drawing/2014/main" id="{BE23F395-69ED-4ED1-A358-C58C39A09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9" t="32905" r="19925" b="31865"/>
          <a:stretch/>
        </p:blipFill>
        <p:spPr bwMode="auto">
          <a:xfrm>
            <a:off x="10043218" y="3326832"/>
            <a:ext cx="1656707" cy="13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EF78A7-0EF7-4886-AA94-B869D03E0A5F}"/>
              </a:ext>
            </a:extLst>
          </p:cNvPr>
          <p:cNvSpPr txBox="1"/>
          <p:nvPr/>
        </p:nvSpPr>
        <p:spPr>
          <a:xfrm>
            <a:off x="8754176" y="6414216"/>
            <a:ext cx="3559029" cy="246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9"/>
              </a:rPr>
              <a:t>https://veenaazmanov.com/homemade-mini-tart-shells/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FF8E4D-F4DF-4B91-8AE2-FCF66A762D65}"/>
              </a:ext>
            </a:extLst>
          </p:cNvPr>
          <p:cNvSpPr txBox="1">
            <a:spLocks/>
          </p:cNvSpPr>
          <p:nvPr/>
        </p:nvSpPr>
        <p:spPr>
          <a:xfrm>
            <a:off x="9806504" y="4668121"/>
            <a:ext cx="2088907" cy="5577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latin typeface="Avenir Next LT Pro Light" panose="020B0304020202020204" pitchFamily="34" charset="0"/>
              </a:rPr>
              <a:t>fruitless tart</a:t>
            </a:r>
            <a:endParaRPr lang="en-CA" b="0" dirty="0">
              <a:latin typeface="Avenir Next LT Pro Light" panose="020B03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F8CA1-6257-48C7-AABD-D96F33C7C0AF}"/>
              </a:ext>
            </a:extLst>
          </p:cNvPr>
          <p:cNvSpPr txBox="1"/>
          <p:nvPr/>
        </p:nvSpPr>
        <p:spPr>
          <a:xfrm>
            <a:off x="736902" y="3537478"/>
            <a:ext cx="1559171" cy="861774"/>
          </a:xfrm>
          <a:prstGeom prst="rect">
            <a:avLst/>
          </a:prstGeom>
          <a:solidFill>
            <a:srgbClr val="000000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1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407E1-2252-411F-ABDD-3832B50482E1}"/>
              </a:ext>
            </a:extLst>
          </p:cNvPr>
          <p:cNvSpPr txBox="1"/>
          <p:nvPr/>
        </p:nvSpPr>
        <p:spPr>
          <a:xfrm>
            <a:off x="3392331" y="3545749"/>
            <a:ext cx="1619190" cy="861774"/>
          </a:xfrm>
          <a:prstGeom prst="rect">
            <a:avLst/>
          </a:prstGeom>
          <a:solidFill>
            <a:srgbClr val="000000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3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8BACE-3820-472C-8EE2-1E54DE35F198}"/>
              </a:ext>
            </a:extLst>
          </p:cNvPr>
          <p:cNvSpPr txBox="1"/>
          <p:nvPr/>
        </p:nvSpPr>
        <p:spPr>
          <a:xfrm>
            <a:off x="6962683" y="3545749"/>
            <a:ext cx="1641401" cy="861774"/>
          </a:xfrm>
          <a:prstGeom prst="rect">
            <a:avLst/>
          </a:prstGeom>
          <a:solidFill>
            <a:srgbClr val="000000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3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ABC5B-053A-486A-B388-F6D3501CDCFA}"/>
              </a:ext>
            </a:extLst>
          </p:cNvPr>
          <p:cNvSpPr txBox="1"/>
          <p:nvPr/>
        </p:nvSpPr>
        <p:spPr>
          <a:xfrm>
            <a:off x="10058524" y="3529134"/>
            <a:ext cx="1641401" cy="861774"/>
          </a:xfrm>
          <a:prstGeom prst="rect">
            <a:avLst/>
          </a:prstGeom>
          <a:solidFill>
            <a:srgbClr val="000000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1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D661A041-6B18-4D3A-9A1C-3A8ED4BDB2EA}"/>
              </a:ext>
            </a:extLst>
          </p:cNvPr>
          <p:cNvSpPr/>
          <p:nvPr/>
        </p:nvSpPr>
        <p:spPr>
          <a:xfrm>
            <a:off x="8981920" y="3435240"/>
            <a:ext cx="712634" cy="712634"/>
          </a:xfrm>
          <a:prstGeom prst="mathPlus">
            <a:avLst>
              <a:gd name="adj1" fmla="val 10617"/>
            </a:avLst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A14866-B13B-4A78-A657-9EC5098D0580}"/>
              </a:ext>
            </a:extLst>
          </p:cNvPr>
          <p:cNvSpPr txBox="1"/>
          <p:nvPr/>
        </p:nvSpPr>
        <p:spPr>
          <a:xfrm>
            <a:off x="2469255" y="5928726"/>
            <a:ext cx="74213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Discuss: approaches and strategies in completing this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96260E-31F4-4FB5-8648-40A7D273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EE65-6330-4172-9413-588527D2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Tart Case Study</a:t>
            </a:r>
            <a:endParaRPr lang="en-CA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3550D9-305B-404E-BF9C-B4494CE44B56}"/>
              </a:ext>
            </a:extLst>
          </p:cNvPr>
          <p:cNvCxnSpPr>
            <a:cxnSpLocks/>
          </p:cNvCxnSpPr>
          <p:nvPr/>
        </p:nvCxnSpPr>
        <p:spPr>
          <a:xfrm>
            <a:off x="5478011" y="2236233"/>
            <a:ext cx="817425" cy="0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Mini Fruit Tarts - Vanilla Custard w/ Berries - YouTube">
            <a:extLst>
              <a:ext uri="{FF2B5EF4-FFF2-40B4-BE49-F238E27FC236}">
                <a16:creationId xmlns:a16="http://schemas.microsoft.com/office/drawing/2014/main" id="{D3099AEB-C94E-413B-9552-3F86FF0F4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4" t="27251" r="28949" b="14952"/>
          <a:stretch/>
        </p:blipFill>
        <p:spPr bwMode="auto">
          <a:xfrm>
            <a:off x="6962684" y="1761993"/>
            <a:ext cx="1641401" cy="131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494ED8-6D75-4557-BD65-4983905F3120}"/>
              </a:ext>
            </a:extLst>
          </p:cNvPr>
          <p:cNvSpPr txBox="1"/>
          <p:nvPr/>
        </p:nvSpPr>
        <p:spPr>
          <a:xfrm>
            <a:off x="8803014" y="6611778"/>
            <a:ext cx="34709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3"/>
              </a:rPr>
              <a:t>https://www.youtube.com/watch?v=mfGNSkXOUHo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41C0C-5E38-4B3B-AE9A-B296B4612500}"/>
              </a:ext>
            </a:extLst>
          </p:cNvPr>
          <p:cNvSpPr txBox="1"/>
          <p:nvPr/>
        </p:nvSpPr>
        <p:spPr>
          <a:xfrm>
            <a:off x="4580472" y="6611777"/>
            <a:ext cx="38253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4"/>
              </a:rPr>
              <a:t>https://leaf.nutrisystem.com/recipes/skinny-mini-fruit-tart/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pic>
        <p:nvPicPr>
          <p:cNvPr id="3080" name="Picture 8" descr="No Bake Blackberry Mini Tarts - My Petite Joys">
            <a:extLst>
              <a:ext uri="{FF2B5EF4-FFF2-40B4-BE49-F238E27FC236}">
                <a16:creationId xmlns:a16="http://schemas.microsoft.com/office/drawing/2014/main" id="{E71B38AE-8F21-4D11-8775-D9A631F86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5" t="39633" r="30265" b="33700"/>
          <a:stretch/>
        </p:blipFill>
        <p:spPr bwMode="auto">
          <a:xfrm>
            <a:off x="3370806" y="1752022"/>
            <a:ext cx="1640715" cy="13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444CE9-C138-492E-B249-32BE5C69E558}"/>
              </a:ext>
            </a:extLst>
          </p:cNvPr>
          <p:cNvSpPr txBox="1"/>
          <p:nvPr/>
        </p:nvSpPr>
        <p:spPr>
          <a:xfrm>
            <a:off x="299375" y="6626457"/>
            <a:ext cx="38839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6"/>
              </a:rPr>
              <a:t>https://www.mypetitejoys.com/no-bake-blackberry-mini-tarts/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pic>
        <p:nvPicPr>
          <p:cNvPr id="12" name="Picture 6" descr="Skinny Mini Fruit Tart Recipe | The Leaf Nutrisystem Blog">
            <a:extLst>
              <a:ext uri="{FF2B5EF4-FFF2-40B4-BE49-F238E27FC236}">
                <a16:creationId xmlns:a16="http://schemas.microsoft.com/office/drawing/2014/main" id="{CA419857-A942-48E3-BCFF-7ED89D14F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4" t="29442" r="31597" b="32666"/>
          <a:stretch/>
        </p:blipFill>
        <p:spPr bwMode="auto">
          <a:xfrm>
            <a:off x="734063" y="1752022"/>
            <a:ext cx="1562010" cy="131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DB5C69A-B955-4D6F-8CE3-B749C3B46613}"/>
              </a:ext>
            </a:extLst>
          </p:cNvPr>
          <p:cNvSpPr txBox="1">
            <a:spLocks/>
          </p:cNvSpPr>
          <p:nvPr/>
        </p:nvSpPr>
        <p:spPr>
          <a:xfrm>
            <a:off x="447591" y="3283210"/>
            <a:ext cx="2149706" cy="474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Avenir Next LT Pro Light" panose="020B0304020202020204" pitchFamily="34" charset="0"/>
              </a:rPr>
              <a:t>6 raspberries each</a:t>
            </a:r>
            <a:endParaRPr lang="en-CA" sz="1800" b="0" dirty="0">
              <a:latin typeface="Avenir Next LT Pro Light" panose="020B03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338A186-5FDF-46CD-9136-89C1AD03EA03}"/>
              </a:ext>
            </a:extLst>
          </p:cNvPr>
          <p:cNvSpPr txBox="1">
            <a:spLocks/>
          </p:cNvSpPr>
          <p:nvPr/>
        </p:nvSpPr>
        <p:spPr>
          <a:xfrm>
            <a:off x="3153008" y="3279391"/>
            <a:ext cx="2076310" cy="432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Avenir Next LT Pro Light" panose="020B0304020202020204" pitchFamily="34" charset="0"/>
              </a:rPr>
              <a:t>1 blackberry each</a:t>
            </a:r>
            <a:endParaRPr lang="en-CA" sz="1800" b="0" dirty="0">
              <a:latin typeface="Avenir Next LT Pro Light" panose="020B03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3AA1B11-663C-41AB-9CBF-80DB6865D939}"/>
              </a:ext>
            </a:extLst>
          </p:cNvPr>
          <p:cNvSpPr txBox="1">
            <a:spLocks/>
          </p:cNvSpPr>
          <p:nvPr/>
        </p:nvSpPr>
        <p:spPr>
          <a:xfrm>
            <a:off x="6490380" y="3038365"/>
            <a:ext cx="2432138" cy="6303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latin typeface="Avenir Next LT Pro Light" panose="020B0304020202020204" pitchFamily="34" charset="0"/>
              </a:rPr>
              <a:t>2 raspberries + </a:t>
            </a:r>
            <a:br>
              <a:rPr lang="en-US" b="0" dirty="0">
                <a:latin typeface="Avenir Next LT Pro Light" panose="020B0304020202020204" pitchFamily="34" charset="0"/>
              </a:rPr>
            </a:br>
            <a:r>
              <a:rPr lang="en-US" b="0" dirty="0">
                <a:latin typeface="Avenir Next LT Pro Light" panose="020B0304020202020204" pitchFamily="34" charset="0"/>
              </a:rPr>
              <a:t>1 blackberry each</a:t>
            </a:r>
            <a:endParaRPr lang="en-CA" b="0" dirty="0">
              <a:latin typeface="Avenir Next LT Pro Light" panose="020B0304020202020204" pitchFamily="34" charset="0"/>
            </a:endParaRPr>
          </a:p>
        </p:txBody>
      </p:sp>
      <p:sp>
        <p:nvSpPr>
          <p:cNvPr id="24" name="Plus Sign 23">
            <a:extLst>
              <a:ext uri="{FF2B5EF4-FFF2-40B4-BE49-F238E27FC236}">
                <a16:creationId xmlns:a16="http://schemas.microsoft.com/office/drawing/2014/main" id="{B024DFE4-E52A-4618-99FE-CE1759EC55F1}"/>
              </a:ext>
            </a:extLst>
          </p:cNvPr>
          <p:cNvSpPr/>
          <p:nvPr/>
        </p:nvSpPr>
        <p:spPr>
          <a:xfrm>
            <a:off x="2469255" y="1879916"/>
            <a:ext cx="712634" cy="712634"/>
          </a:xfrm>
          <a:prstGeom prst="mathPlus">
            <a:avLst>
              <a:gd name="adj1" fmla="val 10617"/>
            </a:avLst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pic>
        <p:nvPicPr>
          <p:cNvPr id="4098" name="Picture 2" descr="How to make Homemade Mini Tart Shells - 3 Methods - Veena Azmanov">
            <a:extLst>
              <a:ext uri="{FF2B5EF4-FFF2-40B4-BE49-F238E27FC236}">
                <a16:creationId xmlns:a16="http://schemas.microsoft.com/office/drawing/2014/main" id="{BE23F395-69ED-4ED1-A358-C58C39A09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9" t="32905" r="19925" b="31865"/>
          <a:stretch/>
        </p:blipFill>
        <p:spPr bwMode="auto">
          <a:xfrm>
            <a:off x="10043218" y="1761993"/>
            <a:ext cx="1656707" cy="13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EF78A7-0EF7-4886-AA94-B869D03E0A5F}"/>
              </a:ext>
            </a:extLst>
          </p:cNvPr>
          <p:cNvSpPr txBox="1"/>
          <p:nvPr/>
        </p:nvSpPr>
        <p:spPr>
          <a:xfrm>
            <a:off x="8754176" y="6414216"/>
            <a:ext cx="3559029" cy="246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9"/>
              </a:rPr>
              <a:t>https://veenaazmanov.com/homemade-mini-tart-shells/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FF8E4D-F4DF-4B91-8AE2-FCF66A762D65}"/>
              </a:ext>
            </a:extLst>
          </p:cNvPr>
          <p:cNvSpPr txBox="1">
            <a:spLocks/>
          </p:cNvSpPr>
          <p:nvPr/>
        </p:nvSpPr>
        <p:spPr>
          <a:xfrm>
            <a:off x="9806504" y="3103282"/>
            <a:ext cx="2088907" cy="5577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latin typeface="Avenir Next LT Pro Light" panose="020B0304020202020204" pitchFamily="34" charset="0"/>
              </a:rPr>
              <a:t>fruitless tart</a:t>
            </a:r>
            <a:endParaRPr lang="en-CA" b="0" dirty="0">
              <a:latin typeface="Avenir Next LT Pro Light" panose="020B0304020202020204" pitchFamily="34" charset="0"/>
            </a:endParaRP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D661A041-6B18-4D3A-9A1C-3A8ED4BDB2EA}"/>
              </a:ext>
            </a:extLst>
          </p:cNvPr>
          <p:cNvSpPr/>
          <p:nvPr/>
        </p:nvSpPr>
        <p:spPr>
          <a:xfrm>
            <a:off x="8981920" y="1870401"/>
            <a:ext cx="712634" cy="712634"/>
          </a:xfrm>
          <a:prstGeom prst="mathPlus">
            <a:avLst>
              <a:gd name="adj1" fmla="val 10617"/>
            </a:avLst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60CD6-9126-4E28-B957-81B1CFEF0A28}"/>
              </a:ext>
            </a:extLst>
          </p:cNvPr>
          <p:cNvSpPr txBox="1"/>
          <p:nvPr/>
        </p:nvSpPr>
        <p:spPr>
          <a:xfrm>
            <a:off x="322619" y="5163328"/>
            <a:ext cx="2933816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venir Next LT Pro Light" panose="020B0304020202020204" pitchFamily="34" charset="0"/>
              </a:rPr>
              <a:t>Legend</a:t>
            </a:r>
            <a:endParaRPr lang="en-US" b="1" u="sng" dirty="0">
              <a:latin typeface="Avenir Next LT Pro Light" panose="020B0304020202020204" pitchFamily="34" charset="0"/>
            </a:endParaRPr>
          </a:p>
          <a:p>
            <a:r>
              <a:rPr lang="en-US" b="1" dirty="0" err="1">
                <a:latin typeface="Avenir Next LT Pro Light" panose="020B0304020202020204" pitchFamily="34" charset="0"/>
              </a:rPr>
              <a:t>Rb</a:t>
            </a:r>
            <a:r>
              <a:rPr lang="en-US" dirty="0">
                <a:latin typeface="Avenir Next LT Pro Light" panose="020B0304020202020204" pitchFamily="34" charset="0"/>
              </a:rPr>
              <a:t> = “raspberry” element</a:t>
            </a:r>
          </a:p>
          <a:p>
            <a:r>
              <a:rPr lang="en-US" b="1" dirty="0">
                <a:latin typeface="Avenir Next LT Pro Light" panose="020B0304020202020204" pitchFamily="34" charset="0"/>
              </a:rPr>
              <a:t>Bb</a:t>
            </a:r>
            <a:r>
              <a:rPr lang="en-US" dirty="0">
                <a:latin typeface="Avenir Next LT Pro Light" panose="020B0304020202020204" pitchFamily="34" charset="0"/>
              </a:rPr>
              <a:t> = “blackberry” element</a:t>
            </a:r>
          </a:p>
          <a:p>
            <a:r>
              <a:rPr lang="en-US" b="1" dirty="0">
                <a:latin typeface="Avenir Next LT Pro Light" panose="020B0304020202020204" pitchFamily="34" charset="0"/>
              </a:rPr>
              <a:t>T</a:t>
            </a:r>
            <a:r>
              <a:rPr lang="en-US" dirty="0">
                <a:latin typeface="Avenir Next LT Pro Light" panose="020B0304020202020204" pitchFamily="34" charset="0"/>
              </a:rPr>
              <a:t> = “tart” element</a:t>
            </a:r>
            <a:endParaRPr lang="en-CA" sz="2000" dirty="0">
              <a:latin typeface="Avenir Next LT Pro Light" panose="020B03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66FD0C-13B9-4ACB-A79A-237D80C8DA1A}"/>
              </a:ext>
            </a:extLst>
          </p:cNvPr>
          <p:cNvSpPr txBox="1">
            <a:spLocks/>
          </p:cNvSpPr>
          <p:nvPr/>
        </p:nvSpPr>
        <p:spPr>
          <a:xfrm>
            <a:off x="581726" y="3995302"/>
            <a:ext cx="8964946" cy="926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0" dirty="0">
                <a:latin typeface="Avenir Next LT Pro Light" panose="020B0304020202020204" pitchFamily="34" charset="0"/>
              </a:rPr>
              <a:t>__Rb</a:t>
            </a:r>
            <a:r>
              <a:rPr lang="en-US" sz="5000" b="0" baseline="-25000" dirty="0">
                <a:latin typeface="Avenir Next LT Pro Light" panose="020B0304020202020204" pitchFamily="34" charset="0"/>
              </a:rPr>
              <a:t>6</a:t>
            </a:r>
            <a:r>
              <a:rPr lang="en-US" sz="5000" b="0" dirty="0">
                <a:latin typeface="Avenir Next LT Pro Light" panose="020B0304020202020204" pitchFamily="34" charset="0"/>
              </a:rPr>
              <a:t>T + __</a:t>
            </a:r>
            <a:r>
              <a:rPr lang="en-US" sz="5000" b="0" dirty="0" err="1">
                <a:latin typeface="Avenir Next LT Pro Light" panose="020B0304020202020204" pitchFamily="34" charset="0"/>
              </a:rPr>
              <a:t>BbT</a:t>
            </a:r>
            <a:r>
              <a:rPr lang="en-US" sz="5000" b="0" dirty="0">
                <a:latin typeface="Avenir Next LT Pro Light" panose="020B0304020202020204" pitchFamily="34" charset="0"/>
              </a:rPr>
              <a:t>  </a:t>
            </a:r>
            <a:r>
              <a:rPr lang="en-US" sz="5000" b="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  __Rb</a:t>
            </a:r>
            <a:r>
              <a:rPr lang="en-US" sz="5000" b="0" baseline="-250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2</a:t>
            </a:r>
            <a:r>
              <a:rPr lang="en-US" sz="5000" b="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BbT</a:t>
            </a:r>
            <a:endParaRPr lang="en-CA" sz="5000" b="0" dirty="0">
              <a:latin typeface="Avenir Next LT Pro Light" panose="020B03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18E274-83F5-4F24-9A72-A368158289BB}"/>
              </a:ext>
            </a:extLst>
          </p:cNvPr>
          <p:cNvSpPr txBox="1"/>
          <p:nvPr/>
        </p:nvSpPr>
        <p:spPr>
          <a:xfrm>
            <a:off x="9351896" y="4015082"/>
            <a:ext cx="2076310" cy="886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+ __T</a:t>
            </a:r>
            <a:endParaRPr lang="en-CA" sz="5000" dirty="0">
              <a:latin typeface="Avenir Next LT Pro Light" panose="020B03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69113A-9BA8-4B84-AC6F-3C112E84C887}"/>
              </a:ext>
            </a:extLst>
          </p:cNvPr>
          <p:cNvSpPr txBox="1"/>
          <p:nvPr/>
        </p:nvSpPr>
        <p:spPr>
          <a:xfrm>
            <a:off x="734063" y="3977772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Avenir Next LT Pro Light" panose="020B0304020202020204" pitchFamily="34" charset="0"/>
              </a:rPr>
              <a:t>1</a:t>
            </a:r>
            <a:endParaRPr lang="en-CA" sz="5000" dirty="0">
              <a:latin typeface="Avenir Next LT Pro Light" panose="020B03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E255C8-C2BC-49BF-88AF-C69F7B3F3002}"/>
              </a:ext>
            </a:extLst>
          </p:cNvPr>
          <p:cNvSpPr txBox="1"/>
          <p:nvPr/>
        </p:nvSpPr>
        <p:spPr>
          <a:xfrm>
            <a:off x="3445106" y="3967520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Avenir Next LT Pro Light" panose="020B0304020202020204" pitchFamily="34" charset="0"/>
              </a:rPr>
              <a:t>3</a:t>
            </a:r>
            <a:endParaRPr lang="en-CA" sz="5000" dirty="0">
              <a:latin typeface="Avenir Next LT Pro Light" panose="020B03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FD91D5-D2B8-4F04-B68B-B5595BC705A0}"/>
              </a:ext>
            </a:extLst>
          </p:cNvPr>
          <p:cNvSpPr txBox="1"/>
          <p:nvPr/>
        </p:nvSpPr>
        <p:spPr>
          <a:xfrm>
            <a:off x="6498826" y="3978971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Avenir Next LT Pro Light" panose="020B0304020202020204" pitchFamily="34" charset="0"/>
              </a:rPr>
              <a:t>3</a:t>
            </a:r>
            <a:endParaRPr lang="en-CA" sz="5000" dirty="0">
              <a:latin typeface="Avenir Next LT Pro Light" panose="020B03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A53436-8959-41C6-89AC-0D0C76E82B7B}"/>
              </a:ext>
            </a:extLst>
          </p:cNvPr>
          <p:cNvSpPr txBox="1"/>
          <p:nvPr/>
        </p:nvSpPr>
        <p:spPr>
          <a:xfrm>
            <a:off x="10043218" y="397179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Avenir Next LT Pro Light" panose="020B0304020202020204" pitchFamily="34" charset="0"/>
              </a:rPr>
              <a:t>1</a:t>
            </a:r>
            <a:endParaRPr lang="en-CA" sz="5000" dirty="0">
              <a:latin typeface="Avenir Next LT Pro Light" panose="020B03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99192C-14F6-4407-9172-CDAF0D370619}"/>
              </a:ext>
            </a:extLst>
          </p:cNvPr>
          <p:cNvSpPr txBox="1"/>
          <p:nvPr/>
        </p:nvSpPr>
        <p:spPr>
          <a:xfrm>
            <a:off x="4124670" y="5163328"/>
            <a:ext cx="74213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Follow-up: Now, suppose that you need 12 tarts instead of 3. How many raspberry and blackberry tarts do you start with?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79930-B797-44F8-AC56-2344A730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0" grpId="0"/>
      <p:bldP spid="19" grpId="0"/>
      <p:bldP spid="26" grpId="0"/>
      <p:bldP spid="27" grpId="0"/>
      <p:bldP spid="31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919F6-89D4-4A22-920B-E535F59E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5047035" cy="1165002"/>
          </a:xfrm>
        </p:spPr>
        <p:txBody>
          <a:bodyPr anchor="b">
            <a:noAutofit/>
          </a:bodyPr>
          <a:lstStyle/>
          <a:p>
            <a:r>
              <a:rPr lang="en-US" dirty="0"/>
              <a:t>Balancing Chemical Equations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4D092-21B4-419C-9BBF-6427736AB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5157216" cy="3776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Why balance?</a:t>
            </a:r>
          </a:p>
          <a:p>
            <a:r>
              <a:rPr lang="en-CA" sz="2400" dirty="0"/>
              <a:t>Chemical “recipes”: how much do you put in? how much do you expect to yield?</a:t>
            </a:r>
          </a:p>
          <a:p>
            <a:r>
              <a:rPr lang="en-US" sz="2400" b="1" dirty="0">
                <a:latin typeface="+mj-lt"/>
              </a:rPr>
              <a:t>Conservation of mass</a:t>
            </a:r>
            <a:r>
              <a:rPr lang="en-US" sz="2400" dirty="0"/>
              <a:t>: no atoms are ever created or destroyed</a:t>
            </a:r>
          </a:p>
        </p:txBody>
      </p:sp>
      <p:pic>
        <p:nvPicPr>
          <p:cNvPr id="2050" name="Picture 2" descr="Budget Bytes - Delicious Recipes Designed for Small Budgets">
            <a:extLst>
              <a:ext uri="{FF2B5EF4-FFF2-40B4-BE49-F238E27FC236}">
                <a16:creationId xmlns:a16="http://schemas.microsoft.com/office/drawing/2014/main" id="{53A86970-E2E6-44BB-94B2-C6017DB70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24498" b="2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215F6-FD5D-47D7-AA06-6A1FF39F9A47}"/>
              </a:ext>
            </a:extLst>
          </p:cNvPr>
          <p:cNvSpPr txBox="1"/>
          <p:nvPr/>
        </p:nvSpPr>
        <p:spPr>
          <a:xfrm>
            <a:off x="10077276" y="6420053"/>
            <a:ext cx="23628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3"/>
              </a:rPr>
              <a:t>https://www.budgetbytes.com/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33272-1C2A-43AF-A184-F8589A85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4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A7D7-8484-49AD-8212-FA659313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Balancing Chemical Equations: Vocabulary</a:t>
            </a:r>
            <a:endParaRPr lang="en-CA" dirty="0"/>
          </a:p>
        </p:txBody>
      </p:sp>
      <p:pic>
        <p:nvPicPr>
          <p:cNvPr id="5122" name="Picture 2" descr="Balancing chemical equations - chemistrytutor.me">
            <a:extLst>
              <a:ext uri="{FF2B5EF4-FFF2-40B4-BE49-F238E27FC236}">
                <a16:creationId xmlns:a16="http://schemas.microsoft.com/office/drawing/2014/main" id="{A05A07C4-583B-4B2A-9C17-90BD9334C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60" y="3285532"/>
            <a:ext cx="5633134" cy="330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7AFCA3-9424-419E-B58F-94F11DCD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D7043D-A7B9-41D2-B39E-7587534BF70D}"/>
              </a:ext>
            </a:extLst>
          </p:cNvPr>
          <p:cNvSpPr txBox="1">
            <a:spLocks/>
          </p:cNvSpPr>
          <p:nvPr/>
        </p:nvSpPr>
        <p:spPr>
          <a:xfrm>
            <a:off x="873769" y="1567134"/>
            <a:ext cx="10444461" cy="1591921"/>
          </a:xfrm>
          <a:custGeom>
            <a:avLst/>
            <a:gdLst>
              <a:gd name="connsiteX0" fmla="*/ 0 w 10444461"/>
              <a:gd name="connsiteY0" fmla="*/ 0 h 1591921"/>
              <a:gd name="connsiteX1" fmla="*/ 487408 w 10444461"/>
              <a:gd name="connsiteY1" fmla="*/ 0 h 1591921"/>
              <a:gd name="connsiteX2" fmla="*/ 1392595 w 10444461"/>
              <a:gd name="connsiteY2" fmla="*/ 0 h 1591921"/>
              <a:gd name="connsiteX3" fmla="*/ 2193337 w 10444461"/>
              <a:gd name="connsiteY3" fmla="*/ 0 h 1591921"/>
              <a:gd name="connsiteX4" fmla="*/ 2889634 w 10444461"/>
              <a:gd name="connsiteY4" fmla="*/ 0 h 1591921"/>
              <a:gd name="connsiteX5" fmla="*/ 3585932 w 10444461"/>
              <a:gd name="connsiteY5" fmla="*/ 0 h 1591921"/>
              <a:gd name="connsiteX6" fmla="*/ 4386674 w 10444461"/>
              <a:gd name="connsiteY6" fmla="*/ 0 h 1591921"/>
              <a:gd name="connsiteX7" fmla="*/ 4978526 w 10444461"/>
              <a:gd name="connsiteY7" fmla="*/ 0 h 1591921"/>
              <a:gd name="connsiteX8" fmla="*/ 5674824 w 10444461"/>
              <a:gd name="connsiteY8" fmla="*/ 0 h 1591921"/>
              <a:gd name="connsiteX9" fmla="*/ 6475566 w 10444461"/>
              <a:gd name="connsiteY9" fmla="*/ 0 h 1591921"/>
              <a:gd name="connsiteX10" fmla="*/ 7276308 w 10444461"/>
              <a:gd name="connsiteY10" fmla="*/ 0 h 1591921"/>
              <a:gd name="connsiteX11" fmla="*/ 8077050 w 10444461"/>
              <a:gd name="connsiteY11" fmla="*/ 0 h 1591921"/>
              <a:gd name="connsiteX12" fmla="*/ 8773347 w 10444461"/>
              <a:gd name="connsiteY12" fmla="*/ 0 h 1591921"/>
              <a:gd name="connsiteX13" fmla="*/ 9574089 w 10444461"/>
              <a:gd name="connsiteY13" fmla="*/ 0 h 1591921"/>
              <a:gd name="connsiteX14" fmla="*/ 10444461 w 10444461"/>
              <a:gd name="connsiteY14" fmla="*/ 0 h 1591921"/>
              <a:gd name="connsiteX15" fmla="*/ 10444461 w 10444461"/>
              <a:gd name="connsiteY15" fmla="*/ 514721 h 1591921"/>
              <a:gd name="connsiteX16" fmla="*/ 10444461 w 10444461"/>
              <a:gd name="connsiteY16" fmla="*/ 1061281 h 1591921"/>
              <a:gd name="connsiteX17" fmla="*/ 10444461 w 10444461"/>
              <a:gd name="connsiteY17" fmla="*/ 1591921 h 1591921"/>
              <a:gd name="connsiteX18" fmla="*/ 10061497 w 10444461"/>
              <a:gd name="connsiteY18" fmla="*/ 1591921 h 1591921"/>
              <a:gd name="connsiteX19" fmla="*/ 9678534 w 10444461"/>
              <a:gd name="connsiteY19" fmla="*/ 1591921 h 1591921"/>
              <a:gd name="connsiteX20" fmla="*/ 8773347 w 10444461"/>
              <a:gd name="connsiteY20" fmla="*/ 1591921 h 1591921"/>
              <a:gd name="connsiteX21" fmla="*/ 7972605 w 10444461"/>
              <a:gd name="connsiteY21" fmla="*/ 1591921 h 1591921"/>
              <a:gd name="connsiteX22" fmla="*/ 7067419 w 10444461"/>
              <a:gd name="connsiteY22" fmla="*/ 1591921 h 1591921"/>
              <a:gd name="connsiteX23" fmla="*/ 6266677 w 10444461"/>
              <a:gd name="connsiteY23" fmla="*/ 1591921 h 1591921"/>
              <a:gd name="connsiteX24" fmla="*/ 5361490 w 10444461"/>
              <a:gd name="connsiteY24" fmla="*/ 1591921 h 1591921"/>
              <a:gd name="connsiteX25" fmla="*/ 4769637 w 10444461"/>
              <a:gd name="connsiteY25" fmla="*/ 1591921 h 1591921"/>
              <a:gd name="connsiteX26" fmla="*/ 3968895 w 10444461"/>
              <a:gd name="connsiteY26" fmla="*/ 1591921 h 1591921"/>
              <a:gd name="connsiteX27" fmla="*/ 3481487 w 10444461"/>
              <a:gd name="connsiteY27" fmla="*/ 1591921 h 1591921"/>
              <a:gd name="connsiteX28" fmla="*/ 2994079 w 10444461"/>
              <a:gd name="connsiteY28" fmla="*/ 1591921 h 1591921"/>
              <a:gd name="connsiteX29" fmla="*/ 2088892 w 10444461"/>
              <a:gd name="connsiteY29" fmla="*/ 1591921 h 1591921"/>
              <a:gd name="connsiteX30" fmla="*/ 1183706 w 10444461"/>
              <a:gd name="connsiteY30" fmla="*/ 1591921 h 1591921"/>
              <a:gd name="connsiteX31" fmla="*/ 591853 w 10444461"/>
              <a:gd name="connsiteY31" fmla="*/ 1591921 h 1591921"/>
              <a:gd name="connsiteX32" fmla="*/ 0 w 10444461"/>
              <a:gd name="connsiteY32" fmla="*/ 1591921 h 1591921"/>
              <a:gd name="connsiteX33" fmla="*/ 0 w 10444461"/>
              <a:gd name="connsiteY33" fmla="*/ 1061281 h 1591921"/>
              <a:gd name="connsiteX34" fmla="*/ 0 w 10444461"/>
              <a:gd name="connsiteY34" fmla="*/ 546560 h 1591921"/>
              <a:gd name="connsiteX35" fmla="*/ 0 w 10444461"/>
              <a:gd name="connsiteY35" fmla="*/ 0 h 159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4461" h="1591921" fill="none" extrusionOk="0">
                <a:moveTo>
                  <a:pt x="0" y="0"/>
                </a:moveTo>
                <a:cubicBezTo>
                  <a:pt x="194010" y="16833"/>
                  <a:pt x="370997" y="17288"/>
                  <a:pt x="487408" y="0"/>
                </a:cubicBezTo>
                <a:cubicBezTo>
                  <a:pt x="603819" y="-17288"/>
                  <a:pt x="1145813" y="27312"/>
                  <a:pt x="1392595" y="0"/>
                </a:cubicBezTo>
                <a:cubicBezTo>
                  <a:pt x="1639377" y="-27312"/>
                  <a:pt x="1802534" y="35715"/>
                  <a:pt x="2193337" y="0"/>
                </a:cubicBezTo>
                <a:cubicBezTo>
                  <a:pt x="2584140" y="-35715"/>
                  <a:pt x="2619588" y="-13039"/>
                  <a:pt x="2889634" y="0"/>
                </a:cubicBezTo>
                <a:cubicBezTo>
                  <a:pt x="3159680" y="13039"/>
                  <a:pt x="3253947" y="27673"/>
                  <a:pt x="3585932" y="0"/>
                </a:cubicBezTo>
                <a:cubicBezTo>
                  <a:pt x="3917917" y="-27673"/>
                  <a:pt x="4117866" y="14946"/>
                  <a:pt x="4386674" y="0"/>
                </a:cubicBezTo>
                <a:cubicBezTo>
                  <a:pt x="4655482" y="-14946"/>
                  <a:pt x="4688218" y="18360"/>
                  <a:pt x="4978526" y="0"/>
                </a:cubicBezTo>
                <a:cubicBezTo>
                  <a:pt x="5268834" y="-18360"/>
                  <a:pt x="5529299" y="29970"/>
                  <a:pt x="5674824" y="0"/>
                </a:cubicBezTo>
                <a:cubicBezTo>
                  <a:pt x="5820349" y="-29970"/>
                  <a:pt x="6153405" y="-37713"/>
                  <a:pt x="6475566" y="0"/>
                </a:cubicBezTo>
                <a:cubicBezTo>
                  <a:pt x="6797727" y="37713"/>
                  <a:pt x="6956045" y="-37242"/>
                  <a:pt x="7276308" y="0"/>
                </a:cubicBezTo>
                <a:cubicBezTo>
                  <a:pt x="7596571" y="37242"/>
                  <a:pt x="7894068" y="-7226"/>
                  <a:pt x="8077050" y="0"/>
                </a:cubicBezTo>
                <a:cubicBezTo>
                  <a:pt x="8260032" y="7226"/>
                  <a:pt x="8617086" y="-34060"/>
                  <a:pt x="8773347" y="0"/>
                </a:cubicBezTo>
                <a:cubicBezTo>
                  <a:pt x="8929608" y="34060"/>
                  <a:pt x="9363169" y="3944"/>
                  <a:pt x="9574089" y="0"/>
                </a:cubicBezTo>
                <a:cubicBezTo>
                  <a:pt x="9785009" y="-3944"/>
                  <a:pt x="10073890" y="-29549"/>
                  <a:pt x="10444461" y="0"/>
                </a:cubicBezTo>
                <a:cubicBezTo>
                  <a:pt x="10453036" y="106784"/>
                  <a:pt x="10452238" y="383816"/>
                  <a:pt x="10444461" y="514721"/>
                </a:cubicBezTo>
                <a:cubicBezTo>
                  <a:pt x="10436684" y="645626"/>
                  <a:pt x="10441831" y="897614"/>
                  <a:pt x="10444461" y="1061281"/>
                </a:cubicBezTo>
                <a:cubicBezTo>
                  <a:pt x="10447091" y="1224948"/>
                  <a:pt x="10454778" y="1436587"/>
                  <a:pt x="10444461" y="1591921"/>
                </a:cubicBezTo>
                <a:cubicBezTo>
                  <a:pt x="10264984" y="1590028"/>
                  <a:pt x="10246608" y="1600158"/>
                  <a:pt x="10061497" y="1591921"/>
                </a:cubicBezTo>
                <a:cubicBezTo>
                  <a:pt x="9876386" y="1583684"/>
                  <a:pt x="9830422" y="1602977"/>
                  <a:pt x="9678534" y="1591921"/>
                </a:cubicBezTo>
                <a:cubicBezTo>
                  <a:pt x="9526646" y="1580865"/>
                  <a:pt x="9153205" y="1604050"/>
                  <a:pt x="8773347" y="1591921"/>
                </a:cubicBezTo>
                <a:cubicBezTo>
                  <a:pt x="8393489" y="1579792"/>
                  <a:pt x="8155996" y="1601805"/>
                  <a:pt x="7972605" y="1591921"/>
                </a:cubicBezTo>
                <a:cubicBezTo>
                  <a:pt x="7789214" y="1582037"/>
                  <a:pt x="7459489" y="1589268"/>
                  <a:pt x="7067419" y="1591921"/>
                </a:cubicBezTo>
                <a:cubicBezTo>
                  <a:pt x="6675349" y="1594574"/>
                  <a:pt x="6540668" y="1582640"/>
                  <a:pt x="6266677" y="1591921"/>
                </a:cubicBezTo>
                <a:cubicBezTo>
                  <a:pt x="5992686" y="1601202"/>
                  <a:pt x="5788934" y="1590164"/>
                  <a:pt x="5361490" y="1591921"/>
                </a:cubicBezTo>
                <a:cubicBezTo>
                  <a:pt x="4934046" y="1593678"/>
                  <a:pt x="4931846" y="1604486"/>
                  <a:pt x="4769637" y="1591921"/>
                </a:cubicBezTo>
                <a:cubicBezTo>
                  <a:pt x="4607428" y="1579356"/>
                  <a:pt x="4262860" y="1617728"/>
                  <a:pt x="3968895" y="1591921"/>
                </a:cubicBezTo>
                <a:cubicBezTo>
                  <a:pt x="3674930" y="1566114"/>
                  <a:pt x="3669057" y="1589649"/>
                  <a:pt x="3481487" y="1591921"/>
                </a:cubicBezTo>
                <a:cubicBezTo>
                  <a:pt x="3293917" y="1594193"/>
                  <a:pt x="3142126" y="1580188"/>
                  <a:pt x="2994079" y="1591921"/>
                </a:cubicBezTo>
                <a:cubicBezTo>
                  <a:pt x="2846032" y="1603654"/>
                  <a:pt x="2510112" y="1606622"/>
                  <a:pt x="2088892" y="1591921"/>
                </a:cubicBezTo>
                <a:cubicBezTo>
                  <a:pt x="1667672" y="1577220"/>
                  <a:pt x="1500751" y="1552329"/>
                  <a:pt x="1183706" y="1591921"/>
                </a:cubicBezTo>
                <a:cubicBezTo>
                  <a:pt x="866661" y="1631513"/>
                  <a:pt x="800009" y="1576833"/>
                  <a:pt x="591853" y="1591921"/>
                </a:cubicBezTo>
                <a:cubicBezTo>
                  <a:pt x="383697" y="1607009"/>
                  <a:pt x="125657" y="1575785"/>
                  <a:pt x="0" y="1591921"/>
                </a:cubicBezTo>
                <a:cubicBezTo>
                  <a:pt x="14175" y="1438611"/>
                  <a:pt x="10276" y="1206172"/>
                  <a:pt x="0" y="1061281"/>
                </a:cubicBezTo>
                <a:cubicBezTo>
                  <a:pt x="-10276" y="916390"/>
                  <a:pt x="-15540" y="669936"/>
                  <a:pt x="0" y="546560"/>
                </a:cubicBezTo>
                <a:cubicBezTo>
                  <a:pt x="15540" y="423184"/>
                  <a:pt x="-11584" y="160687"/>
                  <a:pt x="0" y="0"/>
                </a:cubicBezTo>
                <a:close/>
              </a:path>
              <a:path w="10444461" h="1591921" stroke="0" extrusionOk="0">
                <a:moveTo>
                  <a:pt x="0" y="0"/>
                </a:moveTo>
                <a:cubicBezTo>
                  <a:pt x="154448" y="-15143"/>
                  <a:pt x="284144" y="-1153"/>
                  <a:pt x="382964" y="0"/>
                </a:cubicBezTo>
                <a:cubicBezTo>
                  <a:pt x="481784" y="1153"/>
                  <a:pt x="1087343" y="21857"/>
                  <a:pt x="1288150" y="0"/>
                </a:cubicBezTo>
                <a:cubicBezTo>
                  <a:pt x="1488957" y="-21857"/>
                  <a:pt x="1712299" y="-14083"/>
                  <a:pt x="1984448" y="0"/>
                </a:cubicBezTo>
                <a:cubicBezTo>
                  <a:pt x="2256597" y="14083"/>
                  <a:pt x="2228419" y="-9420"/>
                  <a:pt x="2471856" y="0"/>
                </a:cubicBezTo>
                <a:cubicBezTo>
                  <a:pt x="2715293" y="9420"/>
                  <a:pt x="2800328" y="-11586"/>
                  <a:pt x="2959264" y="0"/>
                </a:cubicBezTo>
                <a:cubicBezTo>
                  <a:pt x="3118200" y="11586"/>
                  <a:pt x="3257461" y="13692"/>
                  <a:pt x="3446672" y="0"/>
                </a:cubicBezTo>
                <a:cubicBezTo>
                  <a:pt x="3635883" y="-13692"/>
                  <a:pt x="3740942" y="-400"/>
                  <a:pt x="3829636" y="0"/>
                </a:cubicBezTo>
                <a:cubicBezTo>
                  <a:pt x="3918330" y="400"/>
                  <a:pt x="4133469" y="-20371"/>
                  <a:pt x="4421488" y="0"/>
                </a:cubicBezTo>
                <a:cubicBezTo>
                  <a:pt x="4709507" y="20371"/>
                  <a:pt x="4914623" y="23243"/>
                  <a:pt x="5117786" y="0"/>
                </a:cubicBezTo>
                <a:cubicBezTo>
                  <a:pt x="5320949" y="-23243"/>
                  <a:pt x="5483632" y="17897"/>
                  <a:pt x="5605194" y="0"/>
                </a:cubicBezTo>
                <a:cubicBezTo>
                  <a:pt x="5726756" y="-17897"/>
                  <a:pt x="5864220" y="17338"/>
                  <a:pt x="6092602" y="0"/>
                </a:cubicBezTo>
                <a:cubicBezTo>
                  <a:pt x="6320984" y="-17338"/>
                  <a:pt x="6345840" y="9600"/>
                  <a:pt x="6475566" y="0"/>
                </a:cubicBezTo>
                <a:cubicBezTo>
                  <a:pt x="6605292" y="-9600"/>
                  <a:pt x="6922109" y="670"/>
                  <a:pt x="7067419" y="0"/>
                </a:cubicBezTo>
                <a:cubicBezTo>
                  <a:pt x="7212729" y="-670"/>
                  <a:pt x="7484908" y="-8424"/>
                  <a:pt x="7659271" y="0"/>
                </a:cubicBezTo>
                <a:cubicBezTo>
                  <a:pt x="7833634" y="8424"/>
                  <a:pt x="8076789" y="10006"/>
                  <a:pt x="8355569" y="0"/>
                </a:cubicBezTo>
                <a:cubicBezTo>
                  <a:pt x="8634349" y="-10006"/>
                  <a:pt x="8585081" y="-3056"/>
                  <a:pt x="8738532" y="0"/>
                </a:cubicBezTo>
                <a:cubicBezTo>
                  <a:pt x="8891983" y="3056"/>
                  <a:pt x="9060102" y="15310"/>
                  <a:pt x="9330385" y="0"/>
                </a:cubicBezTo>
                <a:cubicBezTo>
                  <a:pt x="9600668" y="-15310"/>
                  <a:pt x="9613193" y="7003"/>
                  <a:pt x="9713349" y="0"/>
                </a:cubicBezTo>
                <a:cubicBezTo>
                  <a:pt x="9813505" y="-7003"/>
                  <a:pt x="10106120" y="7162"/>
                  <a:pt x="10444461" y="0"/>
                </a:cubicBezTo>
                <a:cubicBezTo>
                  <a:pt x="10448229" y="151364"/>
                  <a:pt x="10451550" y="358880"/>
                  <a:pt x="10444461" y="514721"/>
                </a:cubicBezTo>
                <a:cubicBezTo>
                  <a:pt x="10437372" y="670562"/>
                  <a:pt x="10444506" y="809476"/>
                  <a:pt x="10444461" y="1029442"/>
                </a:cubicBezTo>
                <a:cubicBezTo>
                  <a:pt x="10444416" y="1249408"/>
                  <a:pt x="10471745" y="1442502"/>
                  <a:pt x="10444461" y="1591921"/>
                </a:cubicBezTo>
                <a:cubicBezTo>
                  <a:pt x="10351070" y="1592073"/>
                  <a:pt x="10228833" y="1579359"/>
                  <a:pt x="10061497" y="1591921"/>
                </a:cubicBezTo>
                <a:cubicBezTo>
                  <a:pt x="9894161" y="1604483"/>
                  <a:pt x="9713960" y="1590135"/>
                  <a:pt x="9574089" y="1591921"/>
                </a:cubicBezTo>
                <a:cubicBezTo>
                  <a:pt x="9434218" y="1593707"/>
                  <a:pt x="9221264" y="1573580"/>
                  <a:pt x="8877792" y="1591921"/>
                </a:cubicBezTo>
                <a:cubicBezTo>
                  <a:pt x="8534320" y="1610262"/>
                  <a:pt x="8599492" y="1591052"/>
                  <a:pt x="8494828" y="1591921"/>
                </a:cubicBezTo>
                <a:cubicBezTo>
                  <a:pt x="8390164" y="1592790"/>
                  <a:pt x="7945043" y="1575753"/>
                  <a:pt x="7694086" y="1591921"/>
                </a:cubicBezTo>
                <a:cubicBezTo>
                  <a:pt x="7443129" y="1608089"/>
                  <a:pt x="7439947" y="1584086"/>
                  <a:pt x="7311123" y="1591921"/>
                </a:cubicBezTo>
                <a:cubicBezTo>
                  <a:pt x="7182299" y="1599756"/>
                  <a:pt x="6769016" y="1616678"/>
                  <a:pt x="6614825" y="1591921"/>
                </a:cubicBezTo>
                <a:cubicBezTo>
                  <a:pt x="6460634" y="1567164"/>
                  <a:pt x="6103450" y="1626131"/>
                  <a:pt x="5814083" y="1591921"/>
                </a:cubicBezTo>
                <a:cubicBezTo>
                  <a:pt x="5524716" y="1557711"/>
                  <a:pt x="5351742" y="1564888"/>
                  <a:pt x="5222231" y="1591921"/>
                </a:cubicBezTo>
                <a:cubicBezTo>
                  <a:pt x="5092720" y="1618954"/>
                  <a:pt x="4977643" y="1584290"/>
                  <a:pt x="4839267" y="1591921"/>
                </a:cubicBezTo>
                <a:cubicBezTo>
                  <a:pt x="4700891" y="1599552"/>
                  <a:pt x="4294964" y="1560322"/>
                  <a:pt x="4142970" y="1591921"/>
                </a:cubicBezTo>
                <a:cubicBezTo>
                  <a:pt x="3990976" y="1623520"/>
                  <a:pt x="3598361" y="1610531"/>
                  <a:pt x="3446672" y="1591921"/>
                </a:cubicBezTo>
                <a:cubicBezTo>
                  <a:pt x="3294983" y="1573311"/>
                  <a:pt x="3197518" y="1594922"/>
                  <a:pt x="3063709" y="1591921"/>
                </a:cubicBezTo>
                <a:cubicBezTo>
                  <a:pt x="2929900" y="1588920"/>
                  <a:pt x="2676715" y="1609022"/>
                  <a:pt x="2576300" y="1591921"/>
                </a:cubicBezTo>
                <a:cubicBezTo>
                  <a:pt x="2475885" y="1574820"/>
                  <a:pt x="2277585" y="1591963"/>
                  <a:pt x="2193337" y="1591921"/>
                </a:cubicBezTo>
                <a:cubicBezTo>
                  <a:pt x="2109089" y="1591879"/>
                  <a:pt x="1807328" y="1619498"/>
                  <a:pt x="1601484" y="1591921"/>
                </a:cubicBezTo>
                <a:cubicBezTo>
                  <a:pt x="1395640" y="1564344"/>
                  <a:pt x="1329751" y="1592672"/>
                  <a:pt x="1218520" y="1591921"/>
                </a:cubicBezTo>
                <a:cubicBezTo>
                  <a:pt x="1107289" y="1591170"/>
                  <a:pt x="529115" y="1533565"/>
                  <a:pt x="0" y="1591921"/>
                </a:cubicBezTo>
                <a:cubicBezTo>
                  <a:pt x="-2863" y="1411782"/>
                  <a:pt x="21193" y="1312039"/>
                  <a:pt x="0" y="1093119"/>
                </a:cubicBezTo>
                <a:cubicBezTo>
                  <a:pt x="-21193" y="874199"/>
                  <a:pt x="-10649" y="826555"/>
                  <a:pt x="0" y="562479"/>
                </a:cubicBezTo>
                <a:cubicBezTo>
                  <a:pt x="10649" y="298403"/>
                  <a:pt x="-12059" y="15365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124838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Balancing chemical formulas involves adding </a:t>
            </a:r>
            <a:r>
              <a:rPr lang="en-US" b="1" dirty="0">
                <a:latin typeface="+mj-lt"/>
              </a:rPr>
              <a:t>coefficients</a:t>
            </a:r>
            <a:r>
              <a:rPr lang="en-US" dirty="0">
                <a:latin typeface="Avenir Next LT Pro Light" panose="020B0304020202020204" pitchFamily="34" charset="0"/>
              </a:rPr>
              <a:t> in front of elements and compounds until </a:t>
            </a:r>
            <a:r>
              <a:rPr lang="en-US" b="1" i="1" dirty="0">
                <a:latin typeface="+mj-lt"/>
              </a:rPr>
              <a:t>the total number of atoms of each element in the reactants equals the products</a:t>
            </a:r>
            <a:r>
              <a:rPr lang="en-US" dirty="0">
                <a:latin typeface="+mj-lt"/>
              </a:rPr>
              <a:t>. </a:t>
            </a:r>
          </a:p>
          <a:p>
            <a:pPr marL="0" indent="0">
              <a:buNone/>
            </a:pPr>
            <a:endParaRPr lang="en-CA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0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BB75B9-018F-43EE-8088-C797BE04CE26}"/>
              </a:ext>
            </a:extLst>
          </p:cNvPr>
          <p:cNvSpPr txBox="1">
            <a:spLocks/>
          </p:cNvSpPr>
          <p:nvPr/>
        </p:nvSpPr>
        <p:spPr>
          <a:xfrm>
            <a:off x="6393641" y="3987777"/>
            <a:ext cx="4246369" cy="22284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+mj-lt"/>
              </a:rPr>
              <a:t>Products: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Avenir Next LT Pro Light" panose="020B0304020202020204" pitchFamily="34" charset="0"/>
              </a:rPr>
              <a:t>what comes out of the reaction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6A7D7-8484-49AD-8212-FA659313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Balancing Chemical Equations: Vocabulary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4E38-AEB7-4CAB-A90B-9142AD4F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460" y="3987777"/>
            <a:ext cx="4172424" cy="22284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Reactants: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what goes into the reaction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FC84AB-5FD9-4CA3-8E31-6A182A72E236}"/>
              </a:ext>
            </a:extLst>
          </p:cNvPr>
          <p:cNvSpPr txBox="1">
            <a:spLocks/>
          </p:cNvSpPr>
          <p:nvPr/>
        </p:nvSpPr>
        <p:spPr>
          <a:xfrm>
            <a:off x="1620389" y="4973972"/>
            <a:ext cx="8951221" cy="1394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latin typeface="Avenir Next LT Pro Light" panose="020B0304020202020204" pitchFamily="34" charset="0"/>
              </a:rPr>
              <a:t>Zn + 2HCl </a:t>
            </a:r>
            <a:r>
              <a:rPr lang="en-US" sz="6000" b="1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 ZnCl</a:t>
            </a:r>
            <a:r>
              <a:rPr lang="en-US" sz="6000" b="1" baseline="-250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2</a:t>
            </a:r>
            <a:r>
              <a:rPr lang="en-US" sz="6000" b="1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 + H</a:t>
            </a:r>
            <a:r>
              <a:rPr lang="en-US" sz="6000" b="1" baseline="-250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2</a:t>
            </a:r>
            <a:endParaRPr lang="en-US" sz="6000" b="1" dirty="0">
              <a:latin typeface="Avenir Next LT Pro Light" panose="020B03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43929-8606-4337-B1D9-5E356D66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A4CE559-A18B-4482-83F1-62B68B12FE36}"/>
              </a:ext>
            </a:extLst>
          </p:cNvPr>
          <p:cNvSpPr txBox="1">
            <a:spLocks/>
          </p:cNvSpPr>
          <p:nvPr/>
        </p:nvSpPr>
        <p:spPr>
          <a:xfrm>
            <a:off x="873769" y="1567134"/>
            <a:ext cx="10444461" cy="1591921"/>
          </a:xfrm>
          <a:custGeom>
            <a:avLst/>
            <a:gdLst>
              <a:gd name="connsiteX0" fmla="*/ 0 w 10444461"/>
              <a:gd name="connsiteY0" fmla="*/ 0 h 1591921"/>
              <a:gd name="connsiteX1" fmla="*/ 487408 w 10444461"/>
              <a:gd name="connsiteY1" fmla="*/ 0 h 1591921"/>
              <a:gd name="connsiteX2" fmla="*/ 1392595 w 10444461"/>
              <a:gd name="connsiteY2" fmla="*/ 0 h 1591921"/>
              <a:gd name="connsiteX3" fmla="*/ 2193337 w 10444461"/>
              <a:gd name="connsiteY3" fmla="*/ 0 h 1591921"/>
              <a:gd name="connsiteX4" fmla="*/ 2889634 w 10444461"/>
              <a:gd name="connsiteY4" fmla="*/ 0 h 1591921"/>
              <a:gd name="connsiteX5" fmla="*/ 3585932 w 10444461"/>
              <a:gd name="connsiteY5" fmla="*/ 0 h 1591921"/>
              <a:gd name="connsiteX6" fmla="*/ 4386674 w 10444461"/>
              <a:gd name="connsiteY6" fmla="*/ 0 h 1591921"/>
              <a:gd name="connsiteX7" fmla="*/ 4978526 w 10444461"/>
              <a:gd name="connsiteY7" fmla="*/ 0 h 1591921"/>
              <a:gd name="connsiteX8" fmla="*/ 5674824 w 10444461"/>
              <a:gd name="connsiteY8" fmla="*/ 0 h 1591921"/>
              <a:gd name="connsiteX9" fmla="*/ 6475566 w 10444461"/>
              <a:gd name="connsiteY9" fmla="*/ 0 h 1591921"/>
              <a:gd name="connsiteX10" fmla="*/ 7276308 w 10444461"/>
              <a:gd name="connsiteY10" fmla="*/ 0 h 1591921"/>
              <a:gd name="connsiteX11" fmla="*/ 8077050 w 10444461"/>
              <a:gd name="connsiteY11" fmla="*/ 0 h 1591921"/>
              <a:gd name="connsiteX12" fmla="*/ 8773347 w 10444461"/>
              <a:gd name="connsiteY12" fmla="*/ 0 h 1591921"/>
              <a:gd name="connsiteX13" fmla="*/ 9574089 w 10444461"/>
              <a:gd name="connsiteY13" fmla="*/ 0 h 1591921"/>
              <a:gd name="connsiteX14" fmla="*/ 10444461 w 10444461"/>
              <a:gd name="connsiteY14" fmla="*/ 0 h 1591921"/>
              <a:gd name="connsiteX15" fmla="*/ 10444461 w 10444461"/>
              <a:gd name="connsiteY15" fmla="*/ 514721 h 1591921"/>
              <a:gd name="connsiteX16" fmla="*/ 10444461 w 10444461"/>
              <a:gd name="connsiteY16" fmla="*/ 1061281 h 1591921"/>
              <a:gd name="connsiteX17" fmla="*/ 10444461 w 10444461"/>
              <a:gd name="connsiteY17" fmla="*/ 1591921 h 1591921"/>
              <a:gd name="connsiteX18" fmla="*/ 10061497 w 10444461"/>
              <a:gd name="connsiteY18" fmla="*/ 1591921 h 1591921"/>
              <a:gd name="connsiteX19" fmla="*/ 9678534 w 10444461"/>
              <a:gd name="connsiteY19" fmla="*/ 1591921 h 1591921"/>
              <a:gd name="connsiteX20" fmla="*/ 8773347 w 10444461"/>
              <a:gd name="connsiteY20" fmla="*/ 1591921 h 1591921"/>
              <a:gd name="connsiteX21" fmla="*/ 7972605 w 10444461"/>
              <a:gd name="connsiteY21" fmla="*/ 1591921 h 1591921"/>
              <a:gd name="connsiteX22" fmla="*/ 7067419 w 10444461"/>
              <a:gd name="connsiteY22" fmla="*/ 1591921 h 1591921"/>
              <a:gd name="connsiteX23" fmla="*/ 6266677 w 10444461"/>
              <a:gd name="connsiteY23" fmla="*/ 1591921 h 1591921"/>
              <a:gd name="connsiteX24" fmla="*/ 5361490 w 10444461"/>
              <a:gd name="connsiteY24" fmla="*/ 1591921 h 1591921"/>
              <a:gd name="connsiteX25" fmla="*/ 4769637 w 10444461"/>
              <a:gd name="connsiteY25" fmla="*/ 1591921 h 1591921"/>
              <a:gd name="connsiteX26" fmla="*/ 3968895 w 10444461"/>
              <a:gd name="connsiteY26" fmla="*/ 1591921 h 1591921"/>
              <a:gd name="connsiteX27" fmla="*/ 3481487 w 10444461"/>
              <a:gd name="connsiteY27" fmla="*/ 1591921 h 1591921"/>
              <a:gd name="connsiteX28" fmla="*/ 2994079 w 10444461"/>
              <a:gd name="connsiteY28" fmla="*/ 1591921 h 1591921"/>
              <a:gd name="connsiteX29" fmla="*/ 2088892 w 10444461"/>
              <a:gd name="connsiteY29" fmla="*/ 1591921 h 1591921"/>
              <a:gd name="connsiteX30" fmla="*/ 1183706 w 10444461"/>
              <a:gd name="connsiteY30" fmla="*/ 1591921 h 1591921"/>
              <a:gd name="connsiteX31" fmla="*/ 591853 w 10444461"/>
              <a:gd name="connsiteY31" fmla="*/ 1591921 h 1591921"/>
              <a:gd name="connsiteX32" fmla="*/ 0 w 10444461"/>
              <a:gd name="connsiteY32" fmla="*/ 1591921 h 1591921"/>
              <a:gd name="connsiteX33" fmla="*/ 0 w 10444461"/>
              <a:gd name="connsiteY33" fmla="*/ 1061281 h 1591921"/>
              <a:gd name="connsiteX34" fmla="*/ 0 w 10444461"/>
              <a:gd name="connsiteY34" fmla="*/ 546560 h 1591921"/>
              <a:gd name="connsiteX35" fmla="*/ 0 w 10444461"/>
              <a:gd name="connsiteY35" fmla="*/ 0 h 159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4461" h="1591921" fill="none" extrusionOk="0">
                <a:moveTo>
                  <a:pt x="0" y="0"/>
                </a:moveTo>
                <a:cubicBezTo>
                  <a:pt x="194010" y="16833"/>
                  <a:pt x="370997" y="17288"/>
                  <a:pt x="487408" y="0"/>
                </a:cubicBezTo>
                <a:cubicBezTo>
                  <a:pt x="603819" y="-17288"/>
                  <a:pt x="1145813" y="27312"/>
                  <a:pt x="1392595" y="0"/>
                </a:cubicBezTo>
                <a:cubicBezTo>
                  <a:pt x="1639377" y="-27312"/>
                  <a:pt x="1802534" y="35715"/>
                  <a:pt x="2193337" y="0"/>
                </a:cubicBezTo>
                <a:cubicBezTo>
                  <a:pt x="2584140" y="-35715"/>
                  <a:pt x="2619588" y="-13039"/>
                  <a:pt x="2889634" y="0"/>
                </a:cubicBezTo>
                <a:cubicBezTo>
                  <a:pt x="3159680" y="13039"/>
                  <a:pt x="3253947" y="27673"/>
                  <a:pt x="3585932" y="0"/>
                </a:cubicBezTo>
                <a:cubicBezTo>
                  <a:pt x="3917917" y="-27673"/>
                  <a:pt x="4117866" y="14946"/>
                  <a:pt x="4386674" y="0"/>
                </a:cubicBezTo>
                <a:cubicBezTo>
                  <a:pt x="4655482" y="-14946"/>
                  <a:pt x="4688218" y="18360"/>
                  <a:pt x="4978526" y="0"/>
                </a:cubicBezTo>
                <a:cubicBezTo>
                  <a:pt x="5268834" y="-18360"/>
                  <a:pt x="5529299" y="29970"/>
                  <a:pt x="5674824" y="0"/>
                </a:cubicBezTo>
                <a:cubicBezTo>
                  <a:pt x="5820349" y="-29970"/>
                  <a:pt x="6153405" y="-37713"/>
                  <a:pt x="6475566" y="0"/>
                </a:cubicBezTo>
                <a:cubicBezTo>
                  <a:pt x="6797727" y="37713"/>
                  <a:pt x="6956045" y="-37242"/>
                  <a:pt x="7276308" y="0"/>
                </a:cubicBezTo>
                <a:cubicBezTo>
                  <a:pt x="7596571" y="37242"/>
                  <a:pt x="7894068" y="-7226"/>
                  <a:pt x="8077050" y="0"/>
                </a:cubicBezTo>
                <a:cubicBezTo>
                  <a:pt x="8260032" y="7226"/>
                  <a:pt x="8617086" y="-34060"/>
                  <a:pt x="8773347" y="0"/>
                </a:cubicBezTo>
                <a:cubicBezTo>
                  <a:pt x="8929608" y="34060"/>
                  <a:pt x="9363169" y="3944"/>
                  <a:pt x="9574089" y="0"/>
                </a:cubicBezTo>
                <a:cubicBezTo>
                  <a:pt x="9785009" y="-3944"/>
                  <a:pt x="10073890" y="-29549"/>
                  <a:pt x="10444461" y="0"/>
                </a:cubicBezTo>
                <a:cubicBezTo>
                  <a:pt x="10453036" y="106784"/>
                  <a:pt x="10452238" y="383816"/>
                  <a:pt x="10444461" y="514721"/>
                </a:cubicBezTo>
                <a:cubicBezTo>
                  <a:pt x="10436684" y="645626"/>
                  <a:pt x="10441831" y="897614"/>
                  <a:pt x="10444461" y="1061281"/>
                </a:cubicBezTo>
                <a:cubicBezTo>
                  <a:pt x="10447091" y="1224948"/>
                  <a:pt x="10454778" y="1436587"/>
                  <a:pt x="10444461" y="1591921"/>
                </a:cubicBezTo>
                <a:cubicBezTo>
                  <a:pt x="10264984" y="1590028"/>
                  <a:pt x="10246608" y="1600158"/>
                  <a:pt x="10061497" y="1591921"/>
                </a:cubicBezTo>
                <a:cubicBezTo>
                  <a:pt x="9876386" y="1583684"/>
                  <a:pt x="9830422" y="1602977"/>
                  <a:pt x="9678534" y="1591921"/>
                </a:cubicBezTo>
                <a:cubicBezTo>
                  <a:pt x="9526646" y="1580865"/>
                  <a:pt x="9153205" y="1604050"/>
                  <a:pt x="8773347" y="1591921"/>
                </a:cubicBezTo>
                <a:cubicBezTo>
                  <a:pt x="8393489" y="1579792"/>
                  <a:pt x="8155996" y="1601805"/>
                  <a:pt x="7972605" y="1591921"/>
                </a:cubicBezTo>
                <a:cubicBezTo>
                  <a:pt x="7789214" y="1582037"/>
                  <a:pt x="7459489" y="1589268"/>
                  <a:pt x="7067419" y="1591921"/>
                </a:cubicBezTo>
                <a:cubicBezTo>
                  <a:pt x="6675349" y="1594574"/>
                  <a:pt x="6540668" y="1582640"/>
                  <a:pt x="6266677" y="1591921"/>
                </a:cubicBezTo>
                <a:cubicBezTo>
                  <a:pt x="5992686" y="1601202"/>
                  <a:pt x="5788934" y="1590164"/>
                  <a:pt x="5361490" y="1591921"/>
                </a:cubicBezTo>
                <a:cubicBezTo>
                  <a:pt x="4934046" y="1593678"/>
                  <a:pt x="4931846" y="1604486"/>
                  <a:pt x="4769637" y="1591921"/>
                </a:cubicBezTo>
                <a:cubicBezTo>
                  <a:pt x="4607428" y="1579356"/>
                  <a:pt x="4262860" y="1617728"/>
                  <a:pt x="3968895" y="1591921"/>
                </a:cubicBezTo>
                <a:cubicBezTo>
                  <a:pt x="3674930" y="1566114"/>
                  <a:pt x="3669057" y="1589649"/>
                  <a:pt x="3481487" y="1591921"/>
                </a:cubicBezTo>
                <a:cubicBezTo>
                  <a:pt x="3293917" y="1594193"/>
                  <a:pt x="3142126" y="1580188"/>
                  <a:pt x="2994079" y="1591921"/>
                </a:cubicBezTo>
                <a:cubicBezTo>
                  <a:pt x="2846032" y="1603654"/>
                  <a:pt x="2510112" y="1606622"/>
                  <a:pt x="2088892" y="1591921"/>
                </a:cubicBezTo>
                <a:cubicBezTo>
                  <a:pt x="1667672" y="1577220"/>
                  <a:pt x="1500751" y="1552329"/>
                  <a:pt x="1183706" y="1591921"/>
                </a:cubicBezTo>
                <a:cubicBezTo>
                  <a:pt x="866661" y="1631513"/>
                  <a:pt x="800009" y="1576833"/>
                  <a:pt x="591853" y="1591921"/>
                </a:cubicBezTo>
                <a:cubicBezTo>
                  <a:pt x="383697" y="1607009"/>
                  <a:pt x="125657" y="1575785"/>
                  <a:pt x="0" y="1591921"/>
                </a:cubicBezTo>
                <a:cubicBezTo>
                  <a:pt x="14175" y="1438611"/>
                  <a:pt x="10276" y="1206172"/>
                  <a:pt x="0" y="1061281"/>
                </a:cubicBezTo>
                <a:cubicBezTo>
                  <a:pt x="-10276" y="916390"/>
                  <a:pt x="-15540" y="669936"/>
                  <a:pt x="0" y="546560"/>
                </a:cubicBezTo>
                <a:cubicBezTo>
                  <a:pt x="15540" y="423184"/>
                  <a:pt x="-11584" y="160687"/>
                  <a:pt x="0" y="0"/>
                </a:cubicBezTo>
                <a:close/>
              </a:path>
              <a:path w="10444461" h="1591921" stroke="0" extrusionOk="0">
                <a:moveTo>
                  <a:pt x="0" y="0"/>
                </a:moveTo>
                <a:cubicBezTo>
                  <a:pt x="154448" y="-15143"/>
                  <a:pt x="284144" y="-1153"/>
                  <a:pt x="382964" y="0"/>
                </a:cubicBezTo>
                <a:cubicBezTo>
                  <a:pt x="481784" y="1153"/>
                  <a:pt x="1087343" y="21857"/>
                  <a:pt x="1288150" y="0"/>
                </a:cubicBezTo>
                <a:cubicBezTo>
                  <a:pt x="1488957" y="-21857"/>
                  <a:pt x="1712299" y="-14083"/>
                  <a:pt x="1984448" y="0"/>
                </a:cubicBezTo>
                <a:cubicBezTo>
                  <a:pt x="2256597" y="14083"/>
                  <a:pt x="2228419" y="-9420"/>
                  <a:pt x="2471856" y="0"/>
                </a:cubicBezTo>
                <a:cubicBezTo>
                  <a:pt x="2715293" y="9420"/>
                  <a:pt x="2800328" y="-11586"/>
                  <a:pt x="2959264" y="0"/>
                </a:cubicBezTo>
                <a:cubicBezTo>
                  <a:pt x="3118200" y="11586"/>
                  <a:pt x="3257461" y="13692"/>
                  <a:pt x="3446672" y="0"/>
                </a:cubicBezTo>
                <a:cubicBezTo>
                  <a:pt x="3635883" y="-13692"/>
                  <a:pt x="3740942" y="-400"/>
                  <a:pt x="3829636" y="0"/>
                </a:cubicBezTo>
                <a:cubicBezTo>
                  <a:pt x="3918330" y="400"/>
                  <a:pt x="4133469" y="-20371"/>
                  <a:pt x="4421488" y="0"/>
                </a:cubicBezTo>
                <a:cubicBezTo>
                  <a:pt x="4709507" y="20371"/>
                  <a:pt x="4914623" y="23243"/>
                  <a:pt x="5117786" y="0"/>
                </a:cubicBezTo>
                <a:cubicBezTo>
                  <a:pt x="5320949" y="-23243"/>
                  <a:pt x="5483632" y="17897"/>
                  <a:pt x="5605194" y="0"/>
                </a:cubicBezTo>
                <a:cubicBezTo>
                  <a:pt x="5726756" y="-17897"/>
                  <a:pt x="5864220" y="17338"/>
                  <a:pt x="6092602" y="0"/>
                </a:cubicBezTo>
                <a:cubicBezTo>
                  <a:pt x="6320984" y="-17338"/>
                  <a:pt x="6345840" y="9600"/>
                  <a:pt x="6475566" y="0"/>
                </a:cubicBezTo>
                <a:cubicBezTo>
                  <a:pt x="6605292" y="-9600"/>
                  <a:pt x="6922109" y="670"/>
                  <a:pt x="7067419" y="0"/>
                </a:cubicBezTo>
                <a:cubicBezTo>
                  <a:pt x="7212729" y="-670"/>
                  <a:pt x="7484908" y="-8424"/>
                  <a:pt x="7659271" y="0"/>
                </a:cubicBezTo>
                <a:cubicBezTo>
                  <a:pt x="7833634" y="8424"/>
                  <a:pt x="8076789" y="10006"/>
                  <a:pt x="8355569" y="0"/>
                </a:cubicBezTo>
                <a:cubicBezTo>
                  <a:pt x="8634349" y="-10006"/>
                  <a:pt x="8585081" y="-3056"/>
                  <a:pt x="8738532" y="0"/>
                </a:cubicBezTo>
                <a:cubicBezTo>
                  <a:pt x="8891983" y="3056"/>
                  <a:pt x="9060102" y="15310"/>
                  <a:pt x="9330385" y="0"/>
                </a:cubicBezTo>
                <a:cubicBezTo>
                  <a:pt x="9600668" y="-15310"/>
                  <a:pt x="9613193" y="7003"/>
                  <a:pt x="9713349" y="0"/>
                </a:cubicBezTo>
                <a:cubicBezTo>
                  <a:pt x="9813505" y="-7003"/>
                  <a:pt x="10106120" y="7162"/>
                  <a:pt x="10444461" y="0"/>
                </a:cubicBezTo>
                <a:cubicBezTo>
                  <a:pt x="10448229" y="151364"/>
                  <a:pt x="10451550" y="358880"/>
                  <a:pt x="10444461" y="514721"/>
                </a:cubicBezTo>
                <a:cubicBezTo>
                  <a:pt x="10437372" y="670562"/>
                  <a:pt x="10444506" y="809476"/>
                  <a:pt x="10444461" y="1029442"/>
                </a:cubicBezTo>
                <a:cubicBezTo>
                  <a:pt x="10444416" y="1249408"/>
                  <a:pt x="10471745" y="1442502"/>
                  <a:pt x="10444461" y="1591921"/>
                </a:cubicBezTo>
                <a:cubicBezTo>
                  <a:pt x="10351070" y="1592073"/>
                  <a:pt x="10228833" y="1579359"/>
                  <a:pt x="10061497" y="1591921"/>
                </a:cubicBezTo>
                <a:cubicBezTo>
                  <a:pt x="9894161" y="1604483"/>
                  <a:pt x="9713960" y="1590135"/>
                  <a:pt x="9574089" y="1591921"/>
                </a:cubicBezTo>
                <a:cubicBezTo>
                  <a:pt x="9434218" y="1593707"/>
                  <a:pt x="9221264" y="1573580"/>
                  <a:pt x="8877792" y="1591921"/>
                </a:cubicBezTo>
                <a:cubicBezTo>
                  <a:pt x="8534320" y="1610262"/>
                  <a:pt x="8599492" y="1591052"/>
                  <a:pt x="8494828" y="1591921"/>
                </a:cubicBezTo>
                <a:cubicBezTo>
                  <a:pt x="8390164" y="1592790"/>
                  <a:pt x="7945043" y="1575753"/>
                  <a:pt x="7694086" y="1591921"/>
                </a:cubicBezTo>
                <a:cubicBezTo>
                  <a:pt x="7443129" y="1608089"/>
                  <a:pt x="7439947" y="1584086"/>
                  <a:pt x="7311123" y="1591921"/>
                </a:cubicBezTo>
                <a:cubicBezTo>
                  <a:pt x="7182299" y="1599756"/>
                  <a:pt x="6769016" y="1616678"/>
                  <a:pt x="6614825" y="1591921"/>
                </a:cubicBezTo>
                <a:cubicBezTo>
                  <a:pt x="6460634" y="1567164"/>
                  <a:pt x="6103450" y="1626131"/>
                  <a:pt x="5814083" y="1591921"/>
                </a:cubicBezTo>
                <a:cubicBezTo>
                  <a:pt x="5524716" y="1557711"/>
                  <a:pt x="5351742" y="1564888"/>
                  <a:pt x="5222231" y="1591921"/>
                </a:cubicBezTo>
                <a:cubicBezTo>
                  <a:pt x="5092720" y="1618954"/>
                  <a:pt x="4977643" y="1584290"/>
                  <a:pt x="4839267" y="1591921"/>
                </a:cubicBezTo>
                <a:cubicBezTo>
                  <a:pt x="4700891" y="1599552"/>
                  <a:pt x="4294964" y="1560322"/>
                  <a:pt x="4142970" y="1591921"/>
                </a:cubicBezTo>
                <a:cubicBezTo>
                  <a:pt x="3990976" y="1623520"/>
                  <a:pt x="3598361" y="1610531"/>
                  <a:pt x="3446672" y="1591921"/>
                </a:cubicBezTo>
                <a:cubicBezTo>
                  <a:pt x="3294983" y="1573311"/>
                  <a:pt x="3197518" y="1594922"/>
                  <a:pt x="3063709" y="1591921"/>
                </a:cubicBezTo>
                <a:cubicBezTo>
                  <a:pt x="2929900" y="1588920"/>
                  <a:pt x="2676715" y="1609022"/>
                  <a:pt x="2576300" y="1591921"/>
                </a:cubicBezTo>
                <a:cubicBezTo>
                  <a:pt x="2475885" y="1574820"/>
                  <a:pt x="2277585" y="1591963"/>
                  <a:pt x="2193337" y="1591921"/>
                </a:cubicBezTo>
                <a:cubicBezTo>
                  <a:pt x="2109089" y="1591879"/>
                  <a:pt x="1807328" y="1619498"/>
                  <a:pt x="1601484" y="1591921"/>
                </a:cubicBezTo>
                <a:cubicBezTo>
                  <a:pt x="1395640" y="1564344"/>
                  <a:pt x="1329751" y="1592672"/>
                  <a:pt x="1218520" y="1591921"/>
                </a:cubicBezTo>
                <a:cubicBezTo>
                  <a:pt x="1107289" y="1591170"/>
                  <a:pt x="529115" y="1533565"/>
                  <a:pt x="0" y="1591921"/>
                </a:cubicBezTo>
                <a:cubicBezTo>
                  <a:pt x="-2863" y="1411782"/>
                  <a:pt x="21193" y="1312039"/>
                  <a:pt x="0" y="1093119"/>
                </a:cubicBezTo>
                <a:cubicBezTo>
                  <a:pt x="-21193" y="874199"/>
                  <a:pt x="-10649" y="826555"/>
                  <a:pt x="0" y="562479"/>
                </a:cubicBezTo>
                <a:cubicBezTo>
                  <a:pt x="10649" y="298403"/>
                  <a:pt x="-12059" y="15365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124838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Balancing chemical formulas involves adding </a:t>
            </a:r>
            <a:r>
              <a:rPr lang="en-US" b="1" dirty="0">
                <a:latin typeface="+mj-lt"/>
              </a:rPr>
              <a:t>coefficients</a:t>
            </a:r>
            <a:r>
              <a:rPr lang="en-US" dirty="0">
                <a:latin typeface="Avenir Next LT Pro Light" panose="020B0304020202020204" pitchFamily="34" charset="0"/>
              </a:rPr>
              <a:t> in front of elements and compounds until </a:t>
            </a:r>
            <a:r>
              <a:rPr lang="en-US" b="1" i="1" dirty="0">
                <a:latin typeface="+mj-lt"/>
              </a:rPr>
              <a:t>the total number of atoms of each element in the reactants equals the products</a:t>
            </a:r>
            <a:r>
              <a:rPr lang="en-US" dirty="0">
                <a:latin typeface="+mj-lt"/>
              </a:rPr>
              <a:t>. </a:t>
            </a:r>
          </a:p>
          <a:p>
            <a:pPr marL="0" indent="0">
              <a:buNone/>
            </a:pPr>
            <a:endParaRPr lang="en-CA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8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0CF7-57D3-48E6-A770-32D4845E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PhET</a:t>
            </a:r>
            <a:r>
              <a:rPr lang="en-CA" dirty="0"/>
              <a:t>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D1CC-8BD7-43B5-BB10-8B3ED5AF8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hlinkClick r:id="rId2"/>
              </a:rPr>
              <a:t>https://phet.colorado.edu/sims/html/balancing-chemical-equations/1.1.0/balancing-chemical-equations_en.html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Google: “</a:t>
            </a:r>
            <a:r>
              <a:rPr lang="en-CA" dirty="0" err="1"/>
              <a:t>Phet</a:t>
            </a:r>
            <a:r>
              <a:rPr lang="en-CA" dirty="0"/>
              <a:t> Balancing” </a:t>
            </a:r>
          </a:p>
          <a:p>
            <a:pPr>
              <a:buFontTx/>
              <a:buChar char="-"/>
            </a:pPr>
            <a:r>
              <a:rPr lang="en-CA" dirty="0"/>
              <a:t>Do Introduction first</a:t>
            </a:r>
          </a:p>
          <a:p>
            <a:pPr>
              <a:buFontTx/>
              <a:buChar char="-"/>
            </a:pPr>
            <a:r>
              <a:rPr lang="en-CA" dirty="0"/>
              <a:t>Move on to Game and progress through the levels when you are ready</a:t>
            </a:r>
          </a:p>
          <a:p>
            <a:pPr>
              <a:buFontTx/>
              <a:buChar char="-"/>
            </a:pPr>
            <a:r>
              <a:rPr lang="en-CA" dirty="0"/>
              <a:t>Discuss strategies you used.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50D1B-B4E8-4836-8F57-1921237A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3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C26-8FE8-474C-A6AB-383F9238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Chemical Equations: Tips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6ED9A-944D-4B62-9A16-5EFB1395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latin typeface="+mj-lt"/>
              </a:rPr>
              <a:t>Goal: the number of atoms of each element in the reactants equals the products.</a:t>
            </a:r>
            <a:r>
              <a:rPr lang="en-US" b="1" dirty="0"/>
              <a:t> </a:t>
            </a:r>
          </a:p>
          <a:p>
            <a:r>
              <a:rPr lang="en-US" dirty="0"/>
              <a:t>Change coefficients only. Never add or change subscripts. </a:t>
            </a:r>
          </a:p>
          <a:p>
            <a:r>
              <a:rPr lang="en-US" dirty="0"/>
              <a:t>Balance atoms in compounds first. Save elements for last. </a:t>
            </a:r>
          </a:p>
          <a:p>
            <a:r>
              <a:rPr lang="en-US" dirty="0"/>
              <a:t>If the same </a:t>
            </a:r>
            <a:r>
              <a:rPr lang="en-US" b="1" dirty="0">
                <a:latin typeface="+mj-lt"/>
              </a:rPr>
              <a:t>polyatomic ion </a:t>
            </a:r>
            <a:r>
              <a:rPr lang="en-US" dirty="0"/>
              <a:t>appears in the reactants </a:t>
            </a:r>
            <a:r>
              <a:rPr lang="en-US" i="1" dirty="0"/>
              <a:t>and</a:t>
            </a:r>
            <a:r>
              <a:rPr lang="en-US" dirty="0"/>
              <a:t> products, you can often treat it as a </a:t>
            </a:r>
            <a:r>
              <a:rPr lang="en-US" b="1" dirty="0">
                <a:latin typeface="+mj-lt"/>
              </a:rPr>
              <a:t>group of atoms </a:t>
            </a:r>
            <a:r>
              <a:rPr lang="en-US" dirty="0"/>
              <a:t>instead of splitting it up.</a:t>
            </a:r>
          </a:p>
          <a:p>
            <a:r>
              <a:rPr lang="en-US" dirty="0"/>
              <a:t>At the end, reduce all coefficients to lowest whole-number terms. </a:t>
            </a:r>
          </a:p>
          <a:p>
            <a:r>
              <a:rPr lang="en-US" dirty="0"/>
              <a:t>Note: </a:t>
            </a:r>
            <a:r>
              <a:rPr lang="en-US" b="1" dirty="0">
                <a:latin typeface="+mj-lt"/>
              </a:rPr>
              <a:t>Do not write a coefficient </a:t>
            </a:r>
            <a:r>
              <a:rPr lang="en-US" dirty="0"/>
              <a:t>if there is only </a:t>
            </a:r>
            <a:r>
              <a:rPr lang="en-US" b="1" dirty="0">
                <a:latin typeface="+mj-lt"/>
              </a:rPr>
              <a:t>“1”</a:t>
            </a:r>
            <a:r>
              <a:rPr lang="en-US" b="1" dirty="0"/>
              <a:t> </a:t>
            </a:r>
            <a:r>
              <a:rPr lang="en-US" dirty="0"/>
              <a:t>of that element or compound.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B290B-926D-4848-9408-6F2BEFCF67B3}"/>
              </a:ext>
            </a:extLst>
          </p:cNvPr>
          <p:cNvSpPr txBox="1"/>
          <p:nvPr/>
        </p:nvSpPr>
        <p:spPr>
          <a:xfrm>
            <a:off x="880662" y="6125517"/>
            <a:ext cx="106379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venir Next LT Pro Light" panose="020B0304020202020204" pitchFamily="34" charset="0"/>
              </a:rPr>
              <a:t>Balancing can be frustrating at first. Practice, practice, practice!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EEDBB-EC9E-4F41-9854-2E63580B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35E4-45CC-4567-9FB5-DE583FD6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Examples (easy)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A116-7A16-46BB-9F78-D8103F08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3600" dirty="0"/>
              <a:t>___ N</a:t>
            </a:r>
            <a:r>
              <a:rPr lang="en-US" sz="3600" baseline="-25000" dirty="0"/>
              <a:t>2 </a:t>
            </a:r>
            <a:r>
              <a:rPr lang="en-US" sz="3600" dirty="0"/>
              <a:t>+ ___ H</a:t>
            </a:r>
            <a:r>
              <a:rPr lang="en-US" sz="3600" baseline="-25000" dirty="0"/>
              <a:t>2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___ </a:t>
            </a:r>
            <a:r>
              <a:rPr lang="en-US" sz="3600" dirty="0">
                <a:sym typeface="Wingdings" panose="05000000000000000000" pitchFamily="2" charset="2"/>
              </a:rPr>
              <a:t>NH</a:t>
            </a:r>
            <a:r>
              <a:rPr lang="en-US" sz="3600" baseline="-25000" dirty="0">
                <a:sym typeface="Wingdings" panose="05000000000000000000" pitchFamily="2" charset="2"/>
              </a:rPr>
              <a:t>3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3600" dirty="0"/>
              <a:t>___ </a:t>
            </a:r>
            <a:r>
              <a:rPr lang="en-US" sz="3600" dirty="0">
                <a:sym typeface="Wingdings" panose="05000000000000000000" pitchFamily="2" charset="2"/>
              </a:rPr>
              <a:t>NaCl + </a:t>
            </a:r>
            <a:r>
              <a:rPr lang="en-US" sz="3600" dirty="0"/>
              <a:t>___ </a:t>
            </a:r>
            <a:r>
              <a:rPr lang="en-US" sz="3600" dirty="0">
                <a:sym typeface="Wingdings" panose="05000000000000000000" pitchFamily="2" charset="2"/>
              </a:rPr>
              <a:t>F</a:t>
            </a:r>
            <a:r>
              <a:rPr lang="en-US" sz="3600" baseline="-25000" dirty="0">
                <a:sym typeface="Wingdings" panose="05000000000000000000" pitchFamily="2" charset="2"/>
              </a:rPr>
              <a:t>2</a:t>
            </a:r>
            <a:r>
              <a:rPr lang="en-US" sz="3600" dirty="0">
                <a:sym typeface="Wingdings" panose="05000000000000000000" pitchFamily="2" charset="2"/>
              </a:rPr>
              <a:t>  _</a:t>
            </a:r>
            <a:r>
              <a:rPr lang="en-US" sz="3600" dirty="0"/>
              <a:t>__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NaF</a:t>
            </a:r>
            <a:r>
              <a:rPr lang="en-US" sz="3600" dirty="0">
                <a:sym typeface="Wingdings" panose="05000000000000000000" pitchFamily="2" charset="2"/>
              </a:rPr>
              <a:t> + </a:t>
            </a:r>
            <a:r>
              <a:rPr lang="en-US" sz="3600" dirty="0"/>
              <a:t>___</a:t>
            </a:r>
            <a:r>
              <a:rPr lang="en-US" sz="3600" dirty="0">
                <a:sym typeface="Wingdings" panose="05000000000000000000" pitchFamily="2" charset="2"/>
              </a:rPr>
              <a:t> Cl</a:t>
            </a:r>
            <a:r>
              <a:rPr lang="en-US" sz="3600" baseline="-25000" dirty="0">
                <a:sym typeface="Wingdings" panose="05000000000000000000" pitchFamily="2" charset="2"/>
              </a:rPr>
              <a:t>2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3600" dirty="0"/>
              <a:t>___ Ag</a:t>
            </a:r>
            <a:r>
              <a:rPr lang="en-US" sz="3600" baseline="-25000" dirty="0"/>
              <a:t>2</a:t>
            </a:r>
            <a:r>
              <a:rPr lang="en-US" sz="3600" dirty="0"/>
              <a:t>O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___ Ag + ___ O</a:t>
            </a:r>
            <a:r>
              <a:rPr lang="en-US" sz="3600" baseline="-25000" dirty="0"/>
              <a:t>2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3600" dirty="0"/>
              <a:t>___ P + ___ O</a:t>
            </a:r>
            <a:r>
              <a:rPr lang="en-US" sz="3600" baseline="-25000" dirty="0"/>
              <a:t>2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___ P</a:t>
            </a:r>
            <a:r>
              <a:rPr lang="en-US" sz="3600" baseline="-25000" dirty="0"/>
              <a:t>2</a:t>
            </a:r>
            <a:r>
              <a:rPr lang="en-US" sz="3600" dirty="0"/>
              <a:t>O</a:t>
            </a:r>
            <a:r>
              <a:rPr lang="en-US" sz="3600" baseline="-25000" dirty="0"/>
              <a:t>5</a:t>
            </a:r>
            <a:endParaRPr lang="en-US" sz="3600" dirty="0"/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endParaRPr lang="en-CA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0509C-A244-4AFE-8C87-B233EB0B7A76}"/>
              </a:ext>
            </a:extLst>
          </p:cNvPr>
          <p:cNvSpPr txBox="1"/>
          <p:nvPr/>
        </p:nvSpPr>
        <p:spPr>
          <a:xfrm>
            <a:off x="8136621" y="1578476"/>
            <a:ext cx="360796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Note: Do not write a coefficient if there is only “1” of that element or compound.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DA2A7-D6F3-4F9F-8C47-79B1FC2045B3}"/>
              </a:ext>
            </a:extLst>
          </p:cNvPr>
          <p:cNvSpPr txBox="1"/>
          <p:nvPr/>
        </p:nvSpPr>
        <p:spPr>
          <a:xfrm>
            <a:off x="1844093" y="4760805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4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68ADB3-D373-4EA0-924A-7E9BA4FD5C6D}"/>
              </a:ext>
            </a:extLst>
          </p:cNvPr>
          <p:cNvSpPr txBox="1"/>
          <p:nvPr/>
        </p:nvSpPr>
        <p:spPr>
          <a:xfrm>
            <a:off x="4539082" y="3727153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4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C6D1D-47BE-40A4-ACDD-E76EDEF53EAC}"/>
              </a:ext>
            </a:extLst>
          </p:cNvPr>
          <p:cNvSpPr txBox="1"/>
          <p:nvPr/>
        </p:nvSpPr>
        <p:spPr>
          <a:xfrm>
            <a:off x="3720168" y="1683059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3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8C43DA-C07A-4349-BD46-6E0343FB16E9}"/>
              </a:ext>
            </a:extLst>
          </p:cNvPr>
          <p:cNvSpPr txBox="1"/>
          <p:nvPr/>
        </p:nvSpPr>
        <p:spPr>
          <a:xfrm>
            <a:off x="5702210" y="1650044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859F-54A3-41E9-9A1F-6992BF7A1A93}"/>
              </a:ext>
            </a:extLst>
          </p:cNvPr>
          <p:cNvSpPr txBox="1"/>
          <p:nvPr/>
        </p:nvSpPr>
        <p:spPr>
          <a:xfrm>
            <a:off x="1885701" y="3727153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32169-D093-4FE5-AE41-7996E1E6E48D}"/>
              </a:ext>
            </a:extLst>
          </p:cNvPr>
          <p:cNvSpPr txBox="1"/>
          <p:nvPr/>
        </p:nvSpPr>
        <p:spPr>
          <a:xfrm>
            <a:off x="5476026" y="4761827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64E641-1100-488F-AEAB-DD06C49DC8B8}"/>
              </a:ext>
            </a:extLst>
          </p:cNvPr>
          <p:cNvSpPr txBox="1"/>
          <p:nvPr/>
        </p:nvSpPr>
        <p:spPr>
          <a:xfrm>
            <a:off x="6093518" y="268028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5A3765-A7B7-4EA8-98E6-501FB261EB5A}"/>
              </a:ext>
            </a:extLst>
          </p:cNvPr>
          <p:cNvSpPr txBox="1"/>
          <p:nvPr/>
        </p:nvSpPr>
        <p:spPr>
          <a:xfrm>
            <a:off x="1885701" y="268028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5B8D8E-450C-4003-B019-DF4A40F69470}"/>
              </a:ext>
            </a:extLst>
          </p:cNvPr>
          <p:cNvSpPr txBox="1"/>
          <p:nvPr/>
        </p:nvSpPr>
        <p:spPr>
          <a:xfrm>
            <a:off x="3433875" y="4760805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5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4A837-E99C-4B96-A2BD-1FD8453F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35E4-45CC-4567-9FB5-DE583FD6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Examples (medium)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A116-7A16-46BB-9F78-D8103F08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" y="1706879"/>
            <a:ext cx="11076432" cy="5263264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 startAt="5"/>
            </a:pPr>
            <a:r>
              <a:rPr lang="en-US" sz="3400" dirty="0"/>
              <a:t>___ </a:t>
            </a:r>
            <a:r>
              <a:rPr lang="en-US" sz="3400" dirty="0" err="1"/>
              <a:t>NaBr</a:t>
            </a:r>
            <a:r>
              <a:rPr lang="en-US" sz="3400" dirty="0"/>
              <a:t> + ___ CaF</a:t>
            </a:r>
            <a:r>
              <a:rPr lang="en-US" sz="3400" baseline="-25000" dirty="0"/>
              <a:t>2</a:t>
            </a:r>
            <a:r>
              <a:rPr lang="en-US" sz="3400" dirty="0"/>
              <a:t> </a:t>
            </a:r>
            <a:r>
              <a:rPr lang="en-US" sz="3400" dirty="0">
                <a:sym typeface="Wingdings" panose="05000000000000000000" pitchFamily="2" charset="2"/>
              </a:rPr>
              <a:t> </a:t>
            </a:r>
            <a:r>
              <a:rPr lang="en-US" sz="3400" dirty="0"/>
              <a:t>___ </a:t>
            </a:r>
            <a:r>
              <a:rPr lang="en-US" sz="3400" dirty="0" err="1">
                <a:sym typeface="Wingdings" panose="05000000000000000000" pitchFamily="2" charset="2"/>
              </a:rPr>
              <a:t>NaF</a:t>
            </a:r>
            <a:r>
              <a:rPr lang="en-US" sz="3400" dirty="0">
                <a:sym typeface="Wingdings" panose="05000000000000000000" pitchFamily="2" charset="2"/>
              </a:rPr>
              <a:t> + </a:t>
            </a:r>
            <a:r>
              <a:rPr lang="en-US" sz="3400" dirty="0"/>
              <a:t>___ </a:t>
            </a:r>
            <a:r>
              <a:rPr lang="en-US" sz="3400" dirty="0">
                <a:sym typeface="Wingdings" panose="05000000000000000000" pitchFamily="2" charset="2"/>
              </a:rPr>
              <a:t>CaBr</a:t>
            </a:r>
            <a:r>
              <a:rPr lang="en-US" sz="3400" baseline="-25000" dirty="0">
                <a:sym typeface="Wingdings" panose="05000000000000000000" pitchFamily="2" charset="2"/>
              </a:rPr>
              <a:t>2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 startAt="5"/>
            </a:pPr>
            <a:r>
              <a:rPr lang="en-US" sz="3400" dirty="0"/>
              <a:t>___ FeCl</a:t>
            </a:r>
            <a:r>
              <a:rPr lang="en-US" sz="3400" baseline="-25000" dirty="0"/>
              <a:t>3</a:t>
            </a:r>
            <a:r>
              <a:rPr lang="en-US" sz="3400" dirty="0"/>
              <a:t> + ___ NaOH </a:t>
            </a:r>
            <a:r>
              <a:rPr lang="en-US" sz="3400" dirty="0">
                <a:sym typeface="Wingdings" panose="05000000000000000000" pitchFamily="2" charset="2"/>
              </a:rPr>
              <a:t></a:t>
            </a:r>
            <a:r>
              <a:rPr lang="en-US" sz="3400" dirty="0"/>
              <a:t> ___ Fe(OH)</a:t>
            </a:r>
            <a:r>
              <a:rPr lang="en-US" sz="3400" baseline="-25000" dirty="0"/>
              <a:t>3</a:t>
            </a:r>
            <a:r>
              <a:rPr lang="en-US" sz="3400" dirty="0"/>
              <a:t> + ___ NaCl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 startAt="5"/>
            </a:pPr>
            <a:r>
              <a:rPr lang="en-US" sz="3400" dirty="0"/>
              <a:t>___ H</a:t>
            </a:r>
            <a:r>
              <a:rPr lang="en-US" sz="3400" baseline="-25000" dirty="0"/>
              <a:t>2</a:t>
            </a:r>
            <a:r>
              <a:rPr lang="en-US" sz="3400" dirty="0"/>
              <a:t>SO</a:t>
            </a:r>
            <a:r>
              <a:rPr lang="en-US" sz="3400" baseline="-25000" dirty="0"/>
              <a:t>4</a:t>
            </a:r>
            <a:r>
              <a:rPr lang="en-US" sz="3400" dirty="0"/>
              <a:t> + ___ NaNO</a:t>
            </a:r>
            <a:r>
              <a:rPr lang="en-US" sz="3400" baseline="-25000" dirty="0"/>
              <a:t>2</a:t>
            </a:r>
            <a:r>
              <a:rPr lang="en-US" sz="3400" dirty="0"/>
              <a:t> </a:t>
            </a:r>
            <a:r>
              <a:rPr lang="en-US" sz="3400" dirty="0">
                <a:sym typeface="Wingdings" panose="05000000000000000000" pitchFamily="2" charset="2"/>
              </a:rPr>
              <a:t> </a:t>
            </a:r>
            <a:r>
              <a:rPr lang="en-US" sz="3400" dirty="0"/>
              <a:t>___ HNO</a:t>
            </a:r>
            <a:r>
              <a:rPr lang="en-US" sz="3400" baseline="-25000" dirty="0"/>
              <a:t>2</a:t>
            </a:r>
            <a:r>
              <a:rPr lang="en-US" sz="3400" dirty="0"/>
              <a:t> + ___ Na</a:t>
            </a:r>
            <a:r>
              <a:rPr lang="en-US" sz="3400" baseline="-25000" dirty="0"/>
              <a:t>2</a:t>
            </a:r>
            <a:r>
              <a:rPr lang="en-US" sz="3400" dirty="0"/>
              <a:t>SO</a:t>
            </a:r>
            <a:r>
              <a:rPr lang="en-US" sz="3400" baseline="-25000" dirty="0"/>
              <a:t>4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 startAt="5"/>
            </a:pPr>
            <a:r>
              <a:rPr lang="en-US" sz="3200" dirty="0"/>
              <a:t>___</a:t>
            </a:r>
            <a:r>
              <a:rPr lang="en-US" sz="3400" baseline="-25000" dirty="0">
                <a:sym typeface="Wingdings" panose="05000000000000000000" pitchFamily="2" charset="2"/>
              </a:rPr>
              <a:t> </a:t>
            </a:r>
            <a:r>
              <a:rPr lang="en-US" sz="3400" dirty="0">
                <a:sym typeface="Wingdings" panose="05000000000000000000" pitchFamily="2" charset="2"/>
              </a:rPr>
              <a:t>CO</a:t>
            </a:r>
            <a:r>
              <a:rPr lang="en-US" sz="3400" baseline="-25000" dirty="0">
                <a:sym typeface="Wingdings" panose="05000000000000000000" pitchFamily="2" charset="2"/>
              </a:rPr>
              <a:t>2</a:t>
            </a:r>
            <a:r>
              <a:rPr lang="en-US" sz="3400" dirty="0">
                <a:sym typeface="Wingdings" panose="05000000000000000000" pitchFamily="2" charset="2"/>
              </a:rPr>
              <a:t> + </a:t>
            </a:r>
            <a:r>
              <a:rPr lang="en-US" sz="3200" dirty="0"/>
              <a:t>___ </a:t>
            </a:r>
            <a:r>
              <a:rPr lang="en-US" sz="3400" dirty="0">
                <a:sym typeface="Wingdings" panose="05000000000000000000" pitchFamily="2" charset="2"/>
              </a:rPr>
              <a:t>H</a:t>
            </a:r>
            <a:r>
              <a:rPr lang="en-US" sz="3400" baseline="-25000" dirty="0">
                <a:sym typeface="Wingdings" panose="05000000000000000000" pitchFamily="2" charset="2"/>
              </a:rPr>
              <a:t>2</a:t>
            </a:r>
            <a:r>
              <a:rPr lang="en-US" sz="3400" dirty="0">
                <a:sym typeface="Wingdings" panose="05000000000000000000" pitchFamily="2" charset="2"/>
              </a:rPr>
              <a:t>O  </a:t>
            </a:r>
            <a:r>
              <a:rPr lang="en-US" sz="3200" dirty="0"/>
              <a:t>___ </a:t>
            </a:r>
            <a:r>
              <a:rPr lang="en-US" sz="3400" dirty="0">
                <a:sym typeface="Wingdings" panose="05000000000000000000" pitchFamily="2" charset="2"/>
              </a:rPr>
              <a:t>C</a:t>
            </a:r>
            <a:r>
              <a:rPr lang="en-US" sz="3400" baseline="-25000" dirty="0">
                <a:sym typeface="Wingdings" panose="05000000000000000000" pitchFamily="2" charset="2"/>
              </a:rPr>
              <a:t>6</a:t>
            </a:r>
            <a:r>
              <a:rPr lang="en-US" sz="3400" dirty="0">
                <a:sym typeface="Wingdings" panose="05000000000000000000" pitchFamily="2" charset="2"/>
              </a:rPr>
              <a:t>H</a:t>
            </a:r>
            <a:r>
              <a:rPr lang="en-US" sz="3400" baseline="-25000" dirty="0">
                <a:sym typeface="Wingdings" panose="05000000000000000000" pitchFamily="2" charset="2"/>
              </a:rPr>
              <a:t>12</a:t>
            </a:r>
            <a:r>
              <a:rPr lang="en-US" sz="3400" dirty="0">
                <a:sym typeface="Wingdings" panose="05000000000000000000" pitchFamily="2" charset="2"/>
              </a:rPr>
              <a:t>O</a:t>
            </a:r>
            <a:r>
              <a:rPr lang="en-US" sz="3400" baseline="-25000" dirty="0">
                <a:sym typeface="Wingdings" panose="05000000000000000000" pitchFamily="2" charset="2"/>
              </a:rPr>
              <a:t>6</a:t>
            </a:r>
            <a:r>
              <a:rPr lang="en-US" sz="3400" dirty="0">
                <a:sym typeface="Wingdings" panose="05000000000000000000" pitchFamily="2" charset="2"/>
              </a:rPr>
              <a:t> + </a:t>
            </a:r>
            <a:r>
              <a:rPr lang="en-US" sz="3200" dirty="0"/>
              <a:t>___ O</a:t>
            </a:r>
            <a:r>
              <a:rPr lang="en-US" sz="3200" baseline="-25000" dirty="0"/>
              <a:t>2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 startAt="5"/>
            </a:pPr>
            <a:r>
              <a:rPr lang="en-US" sz="3200" dirty="0"/>
              <a:t>___ HCl + ___ CaCO</a:t>
            </a:r>
            <a:r>
              <a:rPr lang="en-US" sz="3200" baseline="-25000" dirty="0"/>
              <a:t>3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___ </a:t>
            </a:r>
            <a:r>
              <a:rPr lang="en-US" sz="3200" dirty="0">
                <a:sym typeface="Wingdings" panose="05000000000000000000" pitchFamily="2" charset="2"/>
              </a:rPr>
              <a:t>CaCl</a:t>
            </a:r>
            <a:r>
              <a:rPr lang="en-US" sz="3200" baseline="-25000" dirty="0">
                <a:sym typeface="Wingdings" panose="05000000000000000000" pitchFamily="2" charset="2"/>
              </a:rPr>
              <a:t>2 </a:t>
            </a:r>
            <a:r>
              <a:rPr lang="en-US" sz="3200" dirty="0">
                <a:sym typeface="Wingdings" panose="05000000000000000000" pitchFamily="2" charset="2"/>
              </a:rPr>
              <a:t>+ _</a:t>
            </a:r>
            <a:r>
              <a:rPr lang="en-US" sz="3200" dirty="0"/>
              <a:t>__ </a:t>
            </a:r>
            <a:r>
              <a:rPr lang="en-US" sz="3200" dirty="0">
                <a:sym typeface="Wingdings" panose="05000000000000000000" pitchFamily="2" charset="2"/>
              </a:rPr>
              <a:t>H</a:t>
            </a:r>
            <a:r>
              <a:rPr lang="en-US" sz="3200" baseline="-25000" dirty="0">
                <a:sym typeface="Wingdings" panose="05000000000000000000" pitchFamily="2" charset="2"/>
              </a:rPr>
              <a:t>2</a:t>
            </a:r>
            <a:r>
              <a:rPr lang="en-US" sz="3200" dirty="0">
                <a:sym typeface="Wingdings" panose="05000000000000000000" pitchFamily="2" charset="2"/>
              </a:rPr>
              <a:t>O + </a:t>
            </a:r>
            <a:r>
              <a:rPr lang="en-US" sz="3200" dirty="0"/>
              <a:t>___ </a:t>
            </a:r>
            <a:r>
              <a:rPr lang="en-US" sz="3200" dirty="0">
                <a:sym typeface="Wingdings" panose="05000000000000000000" pitchFamily="2" charset="2"/>
              </a:rPr>
              <a:t>CO</a:t>
            </a:r>
            <a:r>
              <a:rPr lang="en-US" sz="3200" baseline="-25000" dirty="0">
                <a:sym typeface="Wingdings" panose="05000000000000000000" pitchFamily="2" charset="2"/>
              </a:rPr>
              <a:t>2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 startAt="5"/>
            </a:pPr>
            <a:endParaRPr lang="en-US" sz="3200" baseline="-25000" dirty="0"/>
          </a:p>
          <a:p>
            <a:pPr marL="514350" indent="-514350">
              <a:spcAft>
                <a:spcPts val="2400"/>
              </a:spcAft>
              <a:buFont typeface="+mj-lt"/>
              <a:buAutoNum type="arabicPeriod" startAt="5"/>
            </a:pPr>
            <a:endParaRPr lang="en-US" sz="3200" dirty="0"/>
          </a:p>
          <a:p>
            <a:pPr marL="0" indent="0">
              <a:spcAft>
                <a:spcPts val="2400"/>
              </a:spcAft>
              <a:buNone/>
            </a:pPr>
            <a:endParaRPr lang="en-US" sz="3400" baseline="-25000" dirty="0"/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endParaRPr lang="en-US" sz="3400" dirty="0"/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endParaRPr lang="en-CA" sz="3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D8E10F-FA7F-45F8-963E-18439944BEFD}"/>
              </a:ext>
            </a:extLst>
          </p:cNvPr>
          <p:cNvSpPr txBox="1"/>
          <p:nvPr/>
        </p:nvSpPr>
        <p:spPr>
          <a:xfrm>
            <a:off x="6605906" y="362751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42416A-1D2F-46D9-9A91-6EB061612DB9}"/>
              </a:ext>
            </a:extLst>
          </p:cNvPr>
          <p:cNvSpPr txBox="1"/>
          <p:nvPr/>
        </p:nvSpPr>
        <p:spPr>
          <a:xfrm>
            <a:off x="3814850" y="362751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7EA30-3BC4-49A8-AE1D-F821B3F7FBB8}"/>
              </a:ext>
            </a:extLst>
          </p:cNvPr>
          <p:cNvSpPr txBox="1"/>
          <p:nvPr/>
        </p:nvSpPr>
        <p:spPr>
          <a:xfrm>
            <a:off x="5869816" y="1619073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742EC5-E607-4E6F-983C-DCF9316A3F6E}"/>
              </a:ext>
            </a:extLst>
          </p:cNvPr>
          <p:cNvSpPr txBox="1"/>
          <p:nvPr/>
        </p:nvSpPr>
        <p:spPr>
          <a:xfrm>
            <a:off x="1278936" y="1619074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D4DD30-44C7-43CA-8700-C3407A41A8F7}"/>
              </a:ext>
            </a:extLst>
          </p:cNvPr>
          <p:cNvSpPr txBox="1"/>
          <p:nvPr/>
        </p:nvSpPr>
        <p:spPr>
          <a:xfrm>
            <a:off x="3588666" y="2641512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3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9F4358-00F9-4E03-8196-1E10C50131B6}"/>
              </a:ext>
            </a:extLst>
          </p:cNvPr>
          <p:cNvSpPr txBox="1"/>
          <p:nvPr/>
        </p:nvSpPr>
        <p:spPr>
          <a:xfrm>
            <a:off x="9026130" y="2638877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3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52DB80-E179-4B0D-BDFF-34FDB249F10E}"/>
              </a:ext>
            </a:extLst>
          </p:cNvPr>
          <p:cNvSpPr txBox="1"/>
          <p:nvPr/>
        </p:nvSpPr>
        <p:spPr>
          <a:xfrm>
            <a:off x="8330268" y="4597168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6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BB166D-5F49-42CD-848C-4A01AAF4BB10}"/>
              </a:ext>
            </a:extLst>
          </p:cNvPr>
          <p:cNvSpPr txBox="1"/>
          <p:nvPr/>
        </p:nvSpPr>
        <p:spPr>
          <a:xfrm>
            <a:off x="3274503" y="4621124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6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9C5308-B4C4-4A31-B379-4844EAC76633}"/>
              </a:ext>
            </a:extLst>
          </p:cNvPr>
          <p:cNvSpPr txBox="1"/>
          <p:nvPr/>
        </p:nvSpPr>
        <p:spPr>
          <a:xfrm>
            <a:off x="1259637" y="4597168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6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F2C96C-6429-48F5-9E85-B8BE85934C0C}"/>
              </a:ext>
            </a:extLst>
          </p:cNvPr>
          <p:cNvSpPr txBox="1"/>
          <p:nvPr/>
        </p:nvSpPr>
        <p:spPr>
          <a:xfrm>
            <a:off x="1115568" y="5573238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312AFD-886E-463B-BFA8-7061395C4C50}"/>
              </a:ext>
            </a:extLst>
          </p:cNvPr>
          <p:cNvSpPr txBox="1"/>
          <p:nvPr/>
        </p:nvSpPr>
        <p:spPr>
          <a:xfrm>
            <a:off x="8843126" y="141745"/>
            <a:ext cx="279109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Treat polyatomic ions as groups if they appear in reactants and products (e.g. #2 &amp; #3 but not #5)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45F23-E186-4055-A6EB-2E844764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27" grpId="0"/>
      <p:bldP spid="29" grpId="0"/>
      <p:bldP spid="31" grpId="0"/>
      <p:bldP spid="35" grpId="0"/>
      <p:bldP spid="37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35E4-45CC-4567-9FB5-DE583FD6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Examples (hard)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A116-7A16-46BB-9F78-D8103F08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" y="1706880"/>
            <a:ext cx="11076432" cy="446532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 startAt="10"/>
            </a:pPr>
            <a:r>
              <a:rPr lang="en-US" sz="3200" dirty="0"/>
              <a:t>___ C</a:t>
            </a:r>
            <a:r>
              <a:rPr lang="en-US" sz="3200" baseline="-25000" dirty="0"/>
              <a:t>3</a:t>
            </a:r>
            <a:r>
              <a:rPr lang="en-US" sz="3200" dirty="0"/>
              <a:t>H</a:t>
            </a:r>
            <a:r>
              <a:rPr lang="en-US" sz="3200" baseline="-25000" dirty="0"/>
              <a:t>8</a:t>
            </a:r>
            <a:r>
              <a:rPr lang="en-US" sz="3200" dirty="0"/>
              <a:t> + ___ O</a:t>
            </a:r>
            <a:r>
              <a:rPr lang="en-US" sz="3200" baseline="-25000" dirty="0"/>
              <a:t>2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___ CO</a:t>
            </a:r>
            <a:r>
              <a:rPr lang="en-US" sz="3200" baseline="-25000" dirty="0"/>
              <a:t>2</a:t>
            </a:r>
            <a:r>
              <a:rPr lang="en-US" sz="3200" dirty="0"/>
              <a:t> + ___ 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 startAt="10"/>
            </a:pPr>
            <a:r>
              <a:rPr lang="en-US" sz="3200" dirty="0"/>
              <a:t>___C</a:t>
            </a:r>
            <a:r>
              <a:rPr lang="en-US" sz="3200" baseline="-25000" dirty="0"/>
              <a:t>6</a:t>
            </a:r>
            <a:r>
              <a:rPr lang="en-US" sz="3200" dirty="0"/>
              <a:t>H</a:t>
            </a:r>
            <a:r>
              <a:rPr lang="en-US" sz="3200" baseline="-25000" dirty="0"/>
              <a:t>14</a:t>
            </a:r>
            <a:r>
              <a:rPr lang="en-US" sz="3200" dirty="0"/>
              <a:t> + ___ O</a:t>
            </a:r>
            <a:r>
              <a:rPr lang="en-US" sz="3200" baseline="-25000" dirty="0"/>
              <a:t>2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___ CO</a:t>
            </a:r>
            <a:r>
              <a:rPr lang="en-US" sz="3200" baseline="-25000" dirty="0"/>
              <a:t>2</a:t>
            </a:r>
            <a:r>
              <a:rPr lang="en-US" sz="3200" dirty="0"/>
              <a:t> + ___ 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 startAt="10"/>
            </a:pPr>
            <a:r>
              <a:rPr lang="en-US" sz="3200" dirty="0"/>
              <a:t>___ C</a:t>
            </a:r>
            <a:r>
              <a:rPr lang="en-US" sz="3200" baseline="-25000" dirty="0"/>
              <a:t>8</a:t>
            </a:r>
            <a:r>
              <a:rPr lang="en-US" sz="3200" dirty="0"/>
              <a:t>H</a:t>
            </a:r>
            <a:r>
              <a:rPr lang="en-US" sz="3200" baseline="-25000" dirty="0"/>
              <a:t>18</a:t>
            </a:r>
            <a:r>
              <a:rPr lang="en-US" sz="3200" dirty="0"/>
              <a:t> + ___ O</a:t>
            </a:r>
            <a:r>
              <a:rPr lang="en-US" sz="3200" baseline="-25000" dirty="0"/>
              <a:t>2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___ CO</a:t>
            </a:r>
            <a:r>
              <a:rPr lang="en-US" sz="3200" baseline="-25000" dirty="0"/>
              <a:t>2</a:t>
            </a:r>
            <a:r>
              <a:rPr lang="en-US" sz="3200" dirty="0"/>
              <a:t> + ___ 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endParaRPr lang="en-US" sz="3400" baseline="-25000" dirty="0">
              <a:sym typeface="Wingdings" panose="05000000000000000000" pitchFamily="2" charset="2"/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 startAt="10"/>
            </a:pPr>
            <a:endParaRPr lang="en-US" sz="3400" dirty="0"/>
          </a:p>
          <a:p>
            <a:pPr marL="514350" indent="-514350">
              <a:spcAft>
                <a:spcPts val="2400"/>
              </a:spcAft>
              <a:buFont typeface="+mj-lt"/>
              <a:buAutoNum type="arabicPeriod" startAt="10"/>
            </a:pPr>
            <a:endParaRPr lang="en-CA" sz="3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19A66-9854-406D-9317-09E225E691B1}"/>
              </a:ext>
            </a:extLst>
          </p:cNvPr>
          <p:cNvSpPr txBox="1"/>
          <p:nvPr/>
        </p:nvSpPr>
        <p:spPr>
          <a:xfrm>
            <a:off x="1242204" y="2535416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0A78D-644A-4DC3-898C-E6E4515400C5}"/>
              </a:ext>
            </a:extLst>
          </p:cNvPr>
          <p:cNvSpPr txBox="1"/>
          <p:nvPr/>
        </p:nvSpPr>
        <p:spPr>
          <a:xfrm>
            <a:off x="7156654" y="3539646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18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72B88-7165-40B4-A5B4-232397BFCCBC}"/>
              </a:ext>
            </a:extLst>
          </p:cNvPr>
          <p:cNvSpPr txBox="1"/>
          <p:nvPr/>
        </p:nvSpPr>
        <p:spPr>
          <a:xfrm>
            <a:off x="3372890" y="3539646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25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79FEE-8CB5-4065-876A-C3828863F2E8}"/>
              </a:ext>
            </a:extLst>
          </p:cNvPr>
          <p:cNvSpPr txBox="1"/>
          <p:nvPr/>
        </p:nvSpPr>
        <p:spPr>
          <a:xfrm>
            <a:off x="1242204" y="3539647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3B7EEF-4644-4043-A392-2C95F7056943}"/>
              </a:ext>
            </a:extLst>
          </p:cNvPr>
          <p:cNvSpPr txBox="1"/>
          <p:nvPr/>
        </p:nvSpPr>
        <p:spPr>
          <a:xfrm>
            <a:off x="3323630" y="1637412"/>
            <a:ext cx="42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5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679793-C9CB-4639-9462-764CE1154BF3}"/>
              </a:ext>
            </a:extLst>
          </p:cNvPr>
          <p:cNvSpPr txBox="1"/>
          <p:nvPr/>
        </p:nvSpPr>
        <p:spPr>
          <a:xfrm>
            <a:off x="7000434" y="2603050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14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F9FF09-8B5A-47BF-AD2C-2B751778DACC}"/>
              </a:ext>
            </a:extLst>
          </p:cNvPr>
          <p:cNvSpPr txBox="1"/>
          <p:nvPr/>
        </p:nvSpPr>
        <p:spPr>
          <a:xfrm>
            <a:off x="5057325" y="2603654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12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4330B2-6CAA-4B89-A3E0-7568F878C416}"/>
              </a:ext>
            </a:extLst>
          </p:cNvPr>
          <p:cNvSpPr txBox="1"/>
          <p:nvPr/>
        </p:nvSpPr>
        <p:spPr>
          <a:xfrm>
            <a:off x="3243494" y="2588529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19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6C36E9-FA46-4216-9546-BA0904A458B2}"/>
              </a:ext>
            </a:extLst>
          </p:cNvPr>
          <p:cNvSpPr txBox="1"/>
          <p:nvPr/>
        </p:nvSpPr>
        <p:spPr>
          <a:xfrm>
            <a:off x="7064321" y="1602547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4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797599-33CD-45A4-BE5A-D1AE209B75C2}"/>
              </a:ext>
            </a:extLst>
          </p:cNvPr>
          <p:cNvSpPr txBox="1"/>
          <p:nvPr/>
        </p:nvSpPr>
        <p:spPr>
          <a:xfrm>
            <a:off x="5191176" y="163741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3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E552CA-6C1E-4651-969A-0E4144E77708}"/>
              </a:ext>
            </a:extLst>
          </p:cNvPr>
          <p:cNvSpPr txBox="1"/>
          <p:nvPr/>
        </p:nvSpPr>
        <p:spPr>
          <a:xfrm>
            <a:off x="5118302" y="3531440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16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0EDE1D-955E-4A44-917F-378E3327FC70}"/>
              </a:ext>
            </a:extLst>
          </p:cNvPr>
          <p:cNvSpPr txBox="1"/>
          <p:nvPr/>
        </p:nvSpPr>
        <p:spPr>
          <a:xfrm>
            <a:off x="9079798" y="2655821"/>
            <a:ext cx="2791090" cy="646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Make sure to balance the element (O</a:t>
            </a:r>
            <a:r>
              <a:rPr lang="en-US" b="1" baseline="-25000" dirty="0">
                <a:latin typeface="Avenir Next LT Pro Light" panose="020B0304020202020204" pitchFamily="34" charset="0"/>
              </a:rPr>
              <a:t>2</a:t>
            </a:r>
            <a:r>
              <a:rPr lang="en-US" b="1" dirty="0">
                <a:latin typeface="Avenir Next LT Pro Light" panose="020B0304020202020204" pitchFamily="34" charset="0"/>
              </a:rPr>
              <a:t>) last!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E7EB4-9006-4118-BAD9-4CDCE1D2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7C86-F35E-4C02-AA55-61FAA3ED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EA062-79D8-48DC-A487-BE8A1FE49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79"/>
            <a:ext cx="10168128" cy="5014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Review: atoms and subatomic particles, ions</a:t>
            </a: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Modelling Atoms and Compounds</a:t>
            </a:r>
          </a:p>
          <a:p>
            <a:pPr lvl="1"/>
            <a:r>
              <a:rPr lang="en-US" dirty="0"/>
              <a:t>Counting Atoms</a:t>
            </a:r>
          </a:p>
          <a:p>
            <a:pPr lvl="1"/>
            <a:r>
              <a:rPr lang="en-US" dirty="0">
                <a:latin typeface="Avenir Next LT Pro Light" panose="020B0304020202020204" pitchFamily="34" charset="0"/>
              </a:rPr>
              <a:t>Bohr Models</a:t>
            </a:r>
          </a:p>
          <a:p>
            <a:pPr lvl="1"/>
            <a:r>
              <a:rPr lang="en-US" dirty="0">
                <a:latin typeface="Avenir Next LT Pro Light" panose="020B0304020202020204" pitchFamily="34" charset="0"/>
              </a:rPr>
              <a:t>Lewis Diagrams</a:t>
            </a: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IUPAC Naming and Writing Formulas</a:t>
            </a: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Balanced Chemical Equations</a:t>
            </a:r>
          </a:p>
          <a:p>
            <a:endParaRPr lang="en-US" sz="1600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B0D7D-46EB-463C-9373-00196533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85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35E4-45CC-4567-9FB5-DE583FD6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197564"/>
            <a:ext cx="10596967" cy="1179576"/>
          </a:xfrm>
        </p:spPr>
        <p:txBody>
          <a:bodyPr>
            <a:normAutofit/>
          </a:bodyPr>
          <a:lstStyle/>
          <a:p>
            <a:r>
              <a:rPr lang="en-US" dirty="0"/>
              <a:t>Trick for Combustion Reactions (e.g. #10-12)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A116-7A16-46BB-9F78-D8103F083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" y="1513934"/>
            <a:ext cx="11329416" cy="53440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Balance every atom except oxygen. 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Find out how many oxygen atoms you need the __O</a:t>
            </a:r>
            <a:r>
              <a:rPr lang="en-US" sz="2000" b="1" baseline="-25000" dirty="0"/>
              <a:t>2 </a:t>
            </a:r>
            <a:r>
              <a:rPr lang="en-US" sz="2000" b="1" dirty="0"/>
              <a:t>to contribute. Divide that number by 2. This is your </a:t>
            </a:r>
            <a:r>
              <a:rPr lang="en-US" sz="2000" b="1" i="1" dirty="0"/>
              <a:t>temporary</a:t>
            </a:r>
            <a:r>
              <a:rPr lang="en-US" sz="2000" b="1" dirty="0"/>
              <a:t> coefficient for O</a:t>
            </a:r>
            <a:r>
              <a:rPr lang="en-US" sz="2000" b="1" baseline="-25000" dirty="0"/>
              <a:t>2</a:t>
            </a:r>
            <a:r>
              <a:rPr lang="en-US" sz="2000" b="1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You are not allowed to have fractional coefficients in your final answer. Multiply all the coefficients by 2.</a:t>
            </a:r>
            <a:endParaRPr lang="en-US" sz="3400" b="1" dirty="0"/>
          </a:p>
          <a:p>
            <a:pPr marL="514350" indent="-514350">
              <a:buFont typeface="+mj-lt"/>
              <a:buAutoNum type="arabicPeriod"/>
            </a:pPr>
            <a:endParaRPr lang="en-CA" sz="3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53B0AD-762A-4052-A3A9-3F1DDDF56FD2}"/>
              </a:ext>
            </a:extLst>
          </p:cNvPr>
          <p:cNvSpPr txBox="1"/>
          <p:nvPr/>
        </p:nvSpPr>
        <p:spPr>
          <a:xfrm>
            <a:off x="1115568" y="2110305"/>
            <a:ext cx="78751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Avenir Next LT Pro Light" panose="020B0304020202020204" pitchFamily="34" charset="0"/>
              </a:rPr>
              <a:t>___C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6</a:t>
            </a:r>
            <a:r>
              <a:rPr lang="en-US" sz="3200" dirty="0">
                <a:latin typeface="Avenir Next LT Pro Light" panose="020B0304020202020204" pitchFamily="34" charset="0"/>
              </a:rPr>
              <a:t>H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14</a:t>
            </a:r>
            <a:r>
              <a:rPr lang="en-US" sz="3200" dirty="0">
                <a:latin typeface="Avenir Next LT Pro Light" panose="020B0304020202020204" pitchFamily="34" charset="0"/>
              </a:rPr>
              <a:t> + ___ O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2</a:t>
            </a:r>
            <a:r>
              <a:rPr lang="en-US" sz="3200" dirty="0">
                <a:latin typeface="Avenir Next LT Pro Light" panose="020B0304020202020204" pitchFamily="34" charset="0"/>
              </a:rPr>
              <a:t> </a:t>
            </a:r>
            <a:r>
              <a:rPr lang="en-US" sz="32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latin typeface="Avenir Next LT Pro Light" panose="020B0304020202020204" pitchFamily="34" charset="0"/>
              </a:rPr>
              <a:t>___ CO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2</a:t>
            </a:r>
            <a:r>
              <a:rPr lang="en-US" sz="3200" dirty="0">
                <a:latin typeface="Avenir Next LT Pro Light" panose="020B0304020202020204" pitchFamily="34" charset="0"/>
              </a:rPr>
              <a:t> + ___ H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2</a:t>
            </a:r>
            <a:r>
              <a:rPr lang="en-US" sz="3200" dirty="0">
                <a:latin typeface="Avenir Next LT Pro Light" panose="020B0304020202020204" pitchFamily="34" charset="0"/>
              </a:rPr>
              <a:t>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50817-008D-4482-8861-966DA39FBCBB}"/>
              </a:ext>
            </a:extLst>
          </p:cNvPr>
          <p:cNvSpPr txBox="1"/>
          <p:nvPr/>
        </p:nvSpPr>
        <p:spPr>
          <a:xfrm>
            <a:off x="5218586" y="2009683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6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8A573-A4F0-4198-B56D-B845BF2B13E6}"/>
              </a:ext>
            </a:extLst>
          </p:cNvPr>
          <p:cNvSpPr txBox="1"/>
          <p:nvPr/>
        </p:nvSpPr>
        <p:spPr>
          <a:xfrm>
            <a:off x="7224953" y="2009683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7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A7404-2236-423E-B556-8295F4CB8B88}"/>
              </a:ext>
            </a:extLst>
          </p:cNvPr>
          <p:cNvSpPr txBox="1"/>
          <p:nvPr/>
        </p:nvSpPr>
        <p:spPr>
          <a:xfrm>
            <a:off x="1115568" y="4243462"/>
            <a:ext cx="78751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Avenir Next LT Pro Light" panose="020B0304020202020204" pitchFamily="34" charset="0"/>
              </a:rPr>
              <a:t>___C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6</a:t>
            </a:r>
            <a:r>
              <a:rPr lang="en-US" sz="3200" dirty="0">
                <a:latin typeface="Avenir Next LT Pro Light" panose="020B0304020202020204" pitchFamily="34" charset="0"/>
              </a:rPr>
              <a:t>H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14</a:t>
            </a:r>
            <a:r>
              <a:rPr lang="en-US" sz="3200" dirty="0">
                <a:latin typeface="Avenir Next LT Pro Light" panose="020B0304020202020204" pitchFamily="34" charset="0"/>
              </a:rPr>
              <a:t> + ___ O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2</a:t>
            </a:r>
            <a:r>
              <a:rPr lang="en-US" sz="3200" dirty="0">
                <a:latin typeface="Avenir Next LT Pro Light" panose="020B0304020202020204" pitchFamily="34" charset="0"/>
              </a:rPr>
              <a:t> </a:t>
            </a:r>
            <a:r>
              <a:rPr lang="en-US" sz="32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latin typeface="Avenir Next LT Pro Light" panose="020B0304020202020204" pitchFamily="34" charset="0"/>
              </a:rPr>
              <a:t>___ CO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2</a:t>
            </a:r>
            <a:r>
              <a:rPr lang="en-US" sz="3200" dirty="0">
                <a:latin typeface="Avenir Next LT Pro Light" panose="020B0304020202020204" pitchFamily="34" charset="0"/>
              </a:rPr>
              <a:t> + ___ H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2</a:t>
            </a:r>
            <a:r>
              <a:rPr lang="en-US" sz="3200" dirty="0">
                <a:latin typeface="Avenir Next LT Pro Light" panose="020B0304020202020204" pitchFamily="34" charset="0"/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320E1-860F-4EFC-A4CE-F0F8C4072A26}"/>
              </a:ext>
            </a:extLst>
          </p:cNvPr>
          <p:cNvSpPr txBox="1"/>
          <p:nvPr/>
        </p:nvSpPr>
        <p:spPr>
          <a:xfrm>
            <a:off x="1115568" y="5865871"/>
            <a:ext cx="78751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Avenir Next LT Pro Light" panose="020B0304020202020204" pitchFamily="34" charset="0"/>
              </a:rPr>
              <a:t>___C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6</a:t>
            </a:r>
            <a:r>
              <a:rPr lang="en-US" sz="3200" dirty="0">
                <a:latin typeface="Avenir Next LT Pro Light" panose="020B0304020202020204" pitchFamily="34" charset="0"/>
              </a:rPr>
              <a:t>H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14</a:t>
            </a:r>
            <a:r>
              <a:rPr lang="en-US" sz="3200" dirty="0">
                <a:latin typeface="Avenir Next LT Pro Light" panose="020B0304020202020204" pitchFamily="34" charset="0"/>
              </a:rPr>
              <a:t> + ___ O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2</a:t>
            </a:r>
            <a:r>
              <a:rPr lang="en-US" sz="3200" dirty="0">
                <a:latin typeface="Avenir Next LT Pro Light" panose="020B0304020202020204" pitchFamily="34" charset="0"/>
              </a:rPr>
              <a:t> </a:t>
            </a:r>
            <a:r>
              <a:rPr lang="en-US" sz="32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latin typeface="Avenir Next LT Pro Light" panose="020B0304020202020204" pitchFamily="34" charset="0"/>
              </a:rPr>
              <a:t>___ CO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2</a:t>
            </a:r>
            <a:r>
              <a:rPr lang="en-US" sz="3200" dirty="0">
                <a:latin typeface="Avenir Next LT Pro Light" panose="020B0304020202020204" pitchFamily="34" charset="0"/>
              </a:rPr>
              <a:t> + ___ H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2</a:t>
            </a:r>
            <a:r>
              <a:rPr lang="en-US" sz="3200" dirty="0">
                <a:latin typeface="Avenir Next LT Pro Light" panose="020B0304020202020204" pitchFamily="34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373EC4-6F4E-4EE8-A6B1-2903101EB06B}"/>
              </a:ext>
            </a:extLst>
          </p:cNvPr>
          <p:cNvSpPr txBox="1"/>
          <p:nvPr/>
        </p:nvSpPr>
        <p:spPr>
          <a:xfrm>
            <a:off x="5218586" y="4026537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6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7B3034-DD00-45ED-A940-B3F9A10116EB}"/>
              </a:ext>
            </a:extLst>
          </p:cNvPr>
          <p:cNvSpPr txBox="1"/>
          <p:nvPr/>
        </p:nvSpPr>
        <p:spPr>
          <a:xfrm>
            <a:off x="7224953" y="4026537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7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ECB5EA-F487-4A11-9AD2-05BD95AC101E}"/>
              </a:ext>
            </a:extLst>
          </p:cNvPr>
          <p:cNvSpPr txBox="1"/>
          <p:nvPr/>
        </p:nvSpPr>
        <p:spPr>
          <a:xfrm>
            <a:off x="8951752" y="3688495"/>
            <a:ext cx="276078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i="1" dirty="0">
                <a:latin typeface="Avenir Next LT Pro Light" panose="020B0304020202020204" pitchFamily="34" charset="0"/>
              </a:rPr>
              <a:t>6CO</a:t>
            </a:r>
            <a:r>
              <a:rPr lang="en-US" sz="1600" i="1" baseline="-25000" dirty="0">
                <a:latin typeface="Avenir Next LT Pro Light" panose="020B0304020202020204" pitchFamily="34" charset="0"/>
              </a:rPr>
              <a:t>2</a:t>
            </a:r>
            <a:r>
              <a:rPr lang="en-US" sz="1600" i="1" dirty="0">
                <a:latin typeface="Avenir Next LT Pro Light" panose="020B0304020202020204" pitchFamily="34" charset="0"/>
              </a:rPr>
              <a:t> has 12 oxygen atoms.</a:t>
            </a:r>
          </a:p>
          <a:p>
            <a:r>
              <a:rPr lang="en-US" sz="1600" i="1" dirty="0">
                <a:latin typeface="Avenir Next LT Pro Light" panose="020B0304020202020204" pitchFamily="34" charset="0"/>
              </a:rPr>
              <a:t>7H</a:t>
            </a:r>
            <a:r>
              <a:rPr lang="en-US" sz="1600" i="1" baseline="-25000" dirty="0">
                <a:latin typeface="Avenir Next LT Pro Light" panose="020B0304020202020204" pitchFamily="34" charset="0"/>
              </a:rPr>
              <a:t>2</a:t>
            </a:r>
            <a:r>
              <a:rPr lang="en-US" sz="1600" i="1" dirty="0">
                <a:latin typeface="Avenir Next LT Pro Light" panose="020B0304020202020204" pitchFamily="34" charset="0"/>
              </a:rPr>
              <a:t>O has 7 oxygen atoms.</a:t>
            </a:r>
          </a:p>
          <a:p>
            <a:r>
              <a:rPr lang="en-US" sz="1600" i="1" dirty="0">
                <a:latin typeface="Avenir Next LT Pro Light" panose="020B0304020202020204" pitchFamily="34" charset="0"/>
              </a:rPr>
              <a:t>In total, there are 19 oxygen atoms in the products.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263F4B-5E5B-45DE-BAF1-26A3CEE08226}"/>
                  </a:ext>
                </a:extLst>
              </p:cNvPr>
              <p:cNvSpPr txBox="1"/>
              <p:nvPr/>
            </p:nvSpPr>
            <p:spPr>
              <a:xfrm>
                <a:off x="3296220" y="3713930"/>
                <a:ext cx="707245" cy="95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sz="3000" dirty="0">
                  <a:solidFill>
                    <a:srgbClr val="FF0000"/>
                  </a:solidFill>
                  <a:latin typeface="Avenir Next LT Pro Light" panose="020B03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263F4B-5E5B-45DE-BAF1-26A3CEE08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220" y="3713930"/>
                <a:ext cx="707245" cy="9566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1CFD03A-F3EE-4C07-A9CA-84D80577FB57}"/>
              </a:ext>
            </a:extLst>
          </p:cNvPr>
          <p:cNvSpPr txBox="1"/>
          <p:nvPr/>
        </p:nvSpPr>
        <p:spPr>
          <a:xfrm>
            <a:off x="1293936" y="5763479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094AB9-32F7-43C2-8736-5677618DC15E}"/>
              </a:ext>
            </a:extLst>
          </p:cNvPr>
          <p:cNvSpPr txBox="1"/>
          <p:nvPr/>
        </p:nvSpPr>
        <p:spPr>
          <a:xfrm>
            <a:off x="7091102" y="5737785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14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7799C6-59BB-49ED-9802-EA891B5FA58B}"/>
              </a:ext>
            </a:extLst>
          </p:cNvPr>
          <p:cNvSpPr txBox="1"/>
          <p:nvPr/>
        </p:nvSpPr>
        <p:spPr>
          <a:xfrm>
            <a:off x="5103285" y="5727396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12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751EE5-F01E-46FC-A519-43C01DA591E1}"/>
              </a:ext>
            </a:extLst>
          </p:cNvPr>
          <p:cNvSpPr txBox="1"/>
          <p:nvPr/>
        </p:nvSpPr>
        <p:spPr>
          <a:xfrm>
            <a:off x="3283396" y="5716440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19</a:t>
            </a:r>
            <a:endParaRPr lang="en-CA" sz="3600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4C26C-D79E-4F2C-8F8C-F17081B1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16" grpId="0"/>
      <p:bldP spid="32" grpId="0"/>
      <p:bldP spid="34" grpId="0" animBg="1"/>
      <p:bldP spid="36" grpId="0"/>
      <p:bldP spid="38" grpId="0"/>
      <p:bldP spid="40" grpId="0"/>
      <p:bldP spid="42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C007-948F-4FA1-8F45-D391FC2F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397F-DBAA-433D-9274-0E18AA572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Naming and Writing Chemical Formulas</a:t>
            </a:r>
          </a:p>
          <a:p>
            <a:pPr lvl="1"/>
            <a:r>
              <a:rPr lang="en-CA" dirty="0"/>
              <a:t>Tyler DeWitt Videos </a:t>
            </a:r>
            <a:r>
              <a:rPr lang="en-CA" dirty="0">
                <a:hlinkClick r:id="rId2"/>
              </a:rPr>
              <a:t>https://www.youtube.com/user/tdewitt451/videos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Mr. Carman’s Blog (generates quizzes) </a:t>
            </a:r>
            <a:r>
              <a:rPr lang="en-CA" dirty="0">
                <a:hlinkClick r:id="rId3"/>
              </a:rPr>
              <a:t>https://www.kentschools.net/ccarman/cp-chemistry/practice-quizzes/compound-naming/</a:t>
            </a:r>
            <a:endParaRPr lang="en-CA" dirty="0"/>
          </a:p>
          <a:p>
            <a:pPr lvl="1"/>
            <a:r>
              <a:rPr lang="en-CA" dirty="0"/>
              <a:t>Mr. Eisley (list of other resources to practice</a:t>
            </a:r>
            <a:br>
              <a:rPr lang="en-CA" dirty="0"/>
            </a:br>
            <a:r>
              <a:rPr lang="en-CA" dirty="0">
                <a:hlinkClick r:id="rId4"/>
              </a:rPr>
              <a:t>http://www.mreisley.com/nomenclature-practice.html</a:t>
            </a:r>
            <a:endParaRPr lang="en-CA" dirty="0"/>
          </a:p>
          <a:p>
            <a:pPr lvl="1"/>
            <a:r>
              <a:rPr lang="en-CA" dirty="0" err="1"/>
              <a:t>ChemFiesta</a:t>
            </a:r>
            <a:r>
              <a:rPr lang="en-CA" dirty="0"/>
              <a:t> (worksheets with answers)</a:t>
            </a:r>
            <a:br>
              <a:rPr lang="en-CA" dirty="0"/>
            </a:br>
            <a:r>
              <a:rPr lang="en-CA" dirty="0">
                <a:hlinkClick r:id="rId5"/>
              </a:rPr>
              <a:t>https://chemfiesta.org/2015/01/13/naming-worksheets/</a:t>
            </a:r>
            <a:r>
              <a:rPr lang="en-CA" dirty="0"/>
              <a:t> </a:t>
            </a:r>
          </a:p>
          <a:p>
            <a:r>
              <a:rPr lang="en-CA" dirty="0"/>
              <a:t>Balancing Chemical Equations</a:t>
            </a:r>
          </a:p>
          <a:p>
            <a:pPr lvl="1"/>
            <a:r>
              <a:rPr lang="en-CA" dirty="0" err="1"/>
              <a:t>TemplateLAB</a:t>
            </a:r>
            <a:r>
              <a:rPr lang="en-CA" dirty="0"/>
              <a:t> (explanations and many worksheets with answers)</a:t>
            </a:r>
            <a:br>
              <a:rPr lang="en-CA" dirty="0"/>
            </a:br>
            <a:r>
              <a:rPr lang="en-CA" dirty="0">
                <a:hlinkClick r:id="rId6"/>
              </a:rPr>
              <a:t>https://templatelab.com/balancing-equations-worksheet/</a:t>
            </a:r>
            <a:r>
              <a:rPr lang="en-CA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BDE18-E730-45F1-86C8-C13DE72B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43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E4B7-2697-4407-9158-0B34F5C7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73905B-3C2B-446E-93FE-0945D5C1E117}"/>
              </a:ext>
            </a:extLst>
          </p:cNvPr>
          <p:cNvSpPr/>
          <p:nvPr/>
        </p:nvSpPr>
        <p:spPr>
          <a:xfrm>
            <a:off x="1581893" y="2588213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5804E2-BE93-4D2D-BBDA-2DA80CA08992}"/>
              </a:ext>
            </a:extLst>
          </p:cNvPr>
          <p:cNvSpPr/>
          <p:nvPr/>
        </p:nvSpPr>
        <p:spPr>
          <a:xfrm>
            <a:off x="3994553" y="2772031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7CF3D8-BD5C-4A0D-A5CE-412DD9D2EEB5}"/>
              </a:ext>
            </a:extLst>
          </p:cNvPr>
          <p:cNvSpPr/>
          <p:nvPr/>
        </p:nvSpPr>
        <p:spPr>
          <a:xfrm>
            <a:off x="3614960" y="2772031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649E0C-7959-4328-8BD7-F17FC3F0BC35}"/>
              </a:ext>
            </a:extLst>
          </p:cNvPr>
          <p:cNvSpPr/>
          <p:nvPr/>
        </p:nvSpPr>
        <p:spPr>
          <a:xfrm>
            <a:off x="4765111" y="3262353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F2EFEA-A567-48A6-A6D8-F9208E617504}"/>
              </a:ext>
            </a:extLst>
          </p:cNvPr>
          <p:cNvSpPr/>
          <p:nvPr/>
        </p:nvSpPr>
        <p:spPr>
          <a:xfrm>
            <a:off x="4765111" y="3671401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F065DCE1-E7AA-4C95-BBD9-AE7ACCFA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839" y="1715539"/>
            <a:ext cx="4289656" cy="674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chlorine atom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1A6501-5DEA-4002-B13E-1FC247639E20}"/>
              </a:ext>
            </a:extLst>
          </p:cNvPr>
          <p:cNvSpPr/>
          <p:nvPr/>
        </p:nvSpPr>
        <p:spPr>
          <a:xfrm>
            <a:off x="6556620" y="2381118"/>
            <a:ext cx="4149865" cy="41498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D324B1E-49FE-440F-9444-EC4D2A8B92A0}"/>
              </a:ext>
            </a:extLst>
          </p:cNvPr>
          <p:cNvSpPr/>
          <p:nvPr/>
        </p:nvSpPr>
        <p:spPr>
          <a:xfrm>
            <a:off x="6954812" y="2767099"/>
            <a:ext cx="3377905" cy="337790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3467CB6-3397-4724-8F6B-1281EE6061BE}"/>
              </a:ext>
            </a:extLst>
          </p:cNvPr>
          <p:cNvSpPr/>
          <p:nvPr/>
        </p:nvSpPr>
        <p:spPr>
          <a:xfrm>
            <a:off x="7322411" y="3163437"/>
            <a:ext cx="2618284" cy="261828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5197C77-E4F0-4E27-B000-3ED58FEF9573}"/>
              </a:ext>
            </a:extLst>
          </p:cNvPr>
          <p:cNvSpPr/>
          <p:nvPr/>
        </p:nvSpPr>
        <p:spPr>
          <a:xfrm>
            <a:off x="7727315" y="3551814"/>
            <a:ext cx="1808476" cy="1808476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70C86E-4F44-43BD-98F3-A6659D38131F}"/>
              </a:ext>
            </a:extLst>
          </p:cNvPr>
          <p:cNvSpPr txBox="1"/>
          <p:nvPr/>
        </p:nvSpPr>
        <p:spPr>
          <a:xfrm>
            <a:off x="7727315" y="3902054"/>
            <a:ext cx="1808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venir Next LT Pro Light" panose="020B0304020202020204" pitchFamily="34" charset="0"/>
              </a:rPr>
              <a:t>Cl</a:t>
            </a:r>
            <a:endParaRPr lang="en-CA" sz="3000" b="1" dirty="0">
              <a:latin typeface="Avenir Next LT Pro Light" panose="020B03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E5BAA82-5677-447E-B529-E66FC398F6CB}"/>
              </a:ext>
            </a:extLst>
          </p:cNvPr>
          <p:cNvSpPr txBox="1"/>
          <p:nvPr/>
        </p:nvSpPr>
        <p:spPr>
          <a:xfrm>
            <a:off x="7727315" y="4472579"/>
            <a:ext cx="180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LT Pro Light" panose="020B0304020202020204" pitchFamily="34" charset="0"/>
              </a:rPr>
              <a:t>17p, 19n</a:t>
            </a:r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CD1735B-9FBE-40AC-813F-616744F0C120}"/>
              </a:ext>
            </a:extLst>
          </p:cNvPr>
          <p:cNvSpPr/>
          <p:nvPr/>
        </p:nvSpPr>
        <p:spPr>
          <a:xfrm>
            <a:off x="8773489" y="3092306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AEE85EF-CE4C-4F33-8654-B5354826447B}"/>
              </a:ext>
            </a:extLst>
          </p:cNvPr>
          <p:cNvSpPr/>
          <p:nvPr/>
        </p:nvSpPr>
        <p:spPr>
          <a:xfrm>
            <a:off x="8393896" y="3092306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EAB8B41-EB60-4EAE-8F4F-1F35930C55CF}"/>
              </a:ext>
            </a:extLst>
          </p:cNvPr>
          <p:cNvSpPr/>
          <p:nvPr/>
        </p:nvSpPr>
        <p:spPr>
          <a:xfrm>
            <a:off x="8773489" y="2689541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67A14D5-8286-4924-907A-F2C99E2CD4D2}"/>
              </a:ext>
            </a:extLst>
          </p:cNvPr>
          <p:cNvSpPr/>
          <p:nvPr/>
        </p:nvSpPr>
        <p:spPr>
          <a:xfrm>
            <a:off x="8393896" y="2689541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5B71360-9AC8-4D37-A352-FC64A24F1CFB}"/>
              </a:ext>
            </a:extLst>
          </p:cNvPr>
          <p:cNvSpPr/>
          <p:nvPr/>
        </p:nvSpPr>
        <p:spPr>
          <a:xfrm>
            <a:off x="8773489" y="6040052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46FD61-05C2-452F-A66D-51D5C2915ECA}"/>
              </a:ext>
            </a:extLst>
          </p:cNvPr>
          <p:cNvSpPr/>
          <p:nvPr/>
        </p:nvSpPr>
        <p:spPr>
          <a:xfrm>
            <a:off x="8393896" y="6040052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60FE574-BF66-47E2-A19C-76C6D8723136}"/>
              </a:ext>
            </a:extLst>
          </p:cNvPr>
          <p:cNvSpPr/>
          <p:nvPr/>
        </p:nvSpPr>
        <p:spPr>
          <a:xfrm>
            <a:off x="10231324" y="4159618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928D082-262C-49A6-B3EE-3AA75D46BAE5}"/>
              </a:ext>
            </a:extLst>
          </p:cNvPr>
          <p:cNvSpPr/>
          <p:nvPr/>
        </p:nvSpPr>
        <p:spPr>
          <a:xfrm>
            <a:off x="10231324" y="4568666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6807265-E4FF-4386-8AA1-6F70BE03FE79}"/>
              </a:ext>
            </a:extLst>
          </p:cNvPr>
          <p:cNvSpPr/>
          <p:nvPr/>
        </p:nvSpPr>
        <p:spPr>
          <a:xfrm>
            <a:off x="6869167" y="4159618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FBECE07-A143-4726-A946-52E3C00CC273}"/>
              </a:ext>
            </a:extLst>
          </p:cNvPr>
          <p:cNvSpPr/>
          <p:nvPr/>
        </p:nvSpPr>
        <p:spPr>
          <a:xfrm>
            <a:off x="6869167" y="4568666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5BCAD9-B3F8-420F-AF41-7DB3028586C8}"/>
              </a:ext>
            </a:extLst>
          </p:cNvPr>
          <p:cNvSpPr/>
          <p:nvPr/>
        </p:nvSpPr>
        <p:spPr>
          <a:xfrm>
            <a:off x="8773489" y="2300963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B32085E-E456-4531-BA19-A16CD6291139}"/>
              </a:ext>
            </a:extLst>
          </p:cNvPr>
          <p:cNvSpPr/>
          <p:nvPr/>
        </p:nvSpPr>
        <p:spPr>
          <a:xfrm>
            <a:off x="8393896" y="2300963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5F9E2EE-58B7-4B38-BF57-CF5A4E35C83C}"/>
              </a:ext>
            </a:extLst>
          </p:cNvPr>
          <p:cNvSpPr/>
          <p:nvPr/>
        </p:nvSpPr>
        <p:spPr>
          <a:xfrm>
            <a:off x="8773489" y="6424723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0B509-4BD0-4E6C-AB97-27189CB3BFF3}"/>
              </a:ext>
            </a:extLst>
          </p:cNvPr>
          <p:cNvSpPr/>
          <p:nvPr/>
        </p:nvSpPr>
        <p:spPr>
          <a:xfrm>
            <a:off x="8393896" y="6424723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5C6DC71-8252-4D2E-824D-2A3034B750F5}"/>
              </a:ext>
            </a:extLst>
          </p:cNvPr>
          <p:cNvSpPr/>
          <p:nvPr/>
        </p:nvSpPr>
        <p:spPr>
          <a:xfrm>
            <a:off x="10600973" y="4159618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2744454-2316-4A54-AF59-08557B475987}"/>
              </a:ext>
            </a:extLst>
          </p:cNvPr>
          <p:cNvSpPr/>
          <p:nvPr/>
        </p:nvSpPr>
        <p:spPr>
          <a:xfrm>
            <a:off x="10600973" y="4568666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062FC10-296F-4C46-A1C1-9F3E03F780D0}"/>
              </a:ext>
            </a:extLst>
          </p:cNvPr>
          <p:cNvSpPr/>
          <p:nvPr/>
        </p:nvSpPr>
        <p:spPr>
          <a:xfrm>
            <a:off x="6464711" y="4159618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8EFEF39-FFCC-437D-83EF-8C7D937E905F}"/>
              </a:ext>
            </a:extLst>
          </p:cNvPr>
          <p:cNvSpPr/>
          <p:nvPr/>
        </p:nvSpPr>
        <p:spPr>
          <a:xfrm>
            <a:off x="6464711" y="4568666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EF216-35BF-4F90-9764-B3C8B4C0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9A2D-084B-4145-9D28-08DBF05A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DF27-77E9-47B1-91D2-3BBC5030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81" y="1569768"/>
            <a:ext cx="5007754" cy="9356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Classify as ionic or covalent. Then, name the following compounds: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9DF5C1-1CFB-47F8-A836-88805310C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630"/>
              </p:ext>
            </p:extLst>
          </p:nvPr>
        </p:nvGraphicFramePr>
        <p:xfrm>
          <a:off x="537369" y="2426148"/>
          <a:ext cx="4932253" cy="33845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2620">
                  <a:extLst>
                    <a:ext uri="{9D8B030D-6E8A-4147-A177-3AD203B41FA5}">
                      <a16:colId xmlns:a16="http://schemas.microsoft.com/office/drawing/2014/main" val="3067110622"/>
                    </a:ext>
                  </a:extLst>
                </a:gridCol>
                <a:gridCol w="3429633">
                  <a:extLst>
                    <a:ext uri="{9D8B030D-6E8A-4147-A177-3AD203B41FA5}">
                      <a16:colId xmlns:a16="http://schemas.microsoft.com/office/drawing/2014/main" val="2924147476"/>
                    </a:ext>
                  </a:extLst>
                </a:gridCol>
              </a:tblGrid>
              <a:tr h="564098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Formula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95687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CO</a:t>
                      </a:r>
                      <a:r>
                        <a:rPr lang="en-US" sz="2400" baseline="-25000" dirty="0"/>
                        <a:t>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carbon dioxide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38622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Na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O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sodium oxide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42580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CrF</a:t>
                      </a:r>
                      <a:r>
                        <a:rPr lang="en-US" sz="2400" baseline="-25000" dirty="0"/>
                        <a:t>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chromium(III) fluoride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465106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N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Br</a:t>
                      </a:r>
                      <a:r>
                        <a:rPr lang="en-US" sz="2400" baseline="-25000" dirty="0"/>
                        <a:t>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dinitrogen tribromide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11619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MnO</a:t>
                      </a:r>
                      <a:r>
                        <a:rPr lang="en-US" sz="2400" baseline="-25000" dirty="0"/>
                        <a:t>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manganese(IV) oxide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77702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83D0529C-00D6-40A1-85A6-ACC667FE2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09701"/>
              </p:ext>
            </p:extLst>
          </p:nvPr>
        </p:nvGraphicFramePr>
        <p:xfrm>
          <a:off x="6095999" y="2985340"/>
          <a:ext cx="5558631" cy="30793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5157">
                  <a:extLst>
                    <a:ext uri="{9D8B030D-6E8A-4147-A177-3AD203B41FA5}">
                      <a16:colId xmlns:a16="http://schemas.microsoft.com/office/drawing/2014/main" val="3067110622"/>
                    </a:ext>
                  </a:extLst>
                </a:gridCol>
                <a:gridCol w="3203474">
                  <a:extLst>
                    <a:ext uri="{9D8B030D-6E8A-4147-A177-3AD203B41FA5}">
                      <a16:colId xmlns:a16="http://schemas.microsoft.com/office/drawing/2014/main" val="2924147476"/>
                    </a:ext>
                  </a:extLst>
                </a:gridCol>
              </a:tblGrid>
              <a:tr h="564098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Formula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95687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MgCO</a:t>
                      </a:r>
                      <a:r>
                        <a:rPr lang="en-US" sz="2400" baseline="-25000" dirty="0"/>
                        <a:t>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magnesium carbonate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38622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Ca(CH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baseline="0" dirty="0"/>
                        <a:t>COO)</a:t>
                      </a:r>
                      <a:r>
                        <a:rPr lang="en-US" sz="2400" baseline="-25000" dirty="0"/>
                        <a:t>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calcium acetate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42580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NH</a:t>
                      </a:r>
                      <a:r>
                        <a:rPr lang="en-US" sz="2400" baseline="-25000" dirty="0"/>
                        <a:t>4</a:t>
                      </a:r>
                      <a:r>
                        <a:rPr lang="en-US" sz="2400" baseline="0" dirty="0"/>
                        <a:t>Br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ammonium bromide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11619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KCN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potassium cyanide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777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DAFBDB-F5D5-4FDF-830D-C132F6EDF06E}"/>
              </a:ext>
            </a:extLst>
          </p:cNvPr>
          <p:cNvSpPr txBox="1"/>
          <p:nvPr/>
        </p:nvSpPr>
        <p:spPr>
          <a:xfrm>
            <a:off x="5712903" y="6146925"/>
            <a:ext cx="624979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Whenever you have </a:t>
            </a:r>
            <a:r>
              <a:rPr lang="en-US" b="1" dirty="0">
                <a:latin typeface="Agency FB" panose="020B0503020202020204" pitchFamily="34" charset="0"/>
              </a:rPr>
              <a:t>more than 2 elements</a:t>
            </a:r>
            <a:r>
              <a:rPr lang="en-US" dirty="0">
                <a:latin typeface="Agency FB" panose="020B0503020202020204" pitchFamily="34" charset="0"/>
              </a:rPr>
              <a:t> in your ionic compound, you are dealing with a polyatomic ion. Polyatomic ions are almost always anions (except NH</a:t>
            </a:r>
            <a:r>
              <a:rPr lang="en-US" baseline="-25000" dirty="0">
                <a:latin typeface="Agency FB" panose="020B0503020202020204" pitchFamily="34" charset="0"/>
              </a:rPr>
              <a:t>4</a:t>
            </a:r>
            <a:r>
              <a:rPr lang="en-US" baseline="30000" dirty="0">
                <a:latin typeface="Agency FB" panose="020B0503020202020204" pitchFamily="34" charset="0"/>
              </a:rPr>
              <a:t>+</a:t>
            </a:r>
            <a:r>
              <a:rPr lang="en-US" dirty="0">
                <a:latin typeface="Agency FB" panose="020B0503020202020204" pitchFamily="34" charset="0"/>
              </a:rPr>
              <a:t>).</a:t>
            </a:r>
            <a:endParaRPr lang="en-CA" dirty="0">
              <a:latin typeface="Agency FB" panose="020B0503020202020204" pitchFamily="34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2C00898C-7BAF-4BBE-8920-62D666FBA45F}"/>
              </a:ext>
            </a:extLst>
          </p:cNvPr>
          <p:cNvSpPr/>
          <p:nvPr/>
        </p:nvSpPr>
        <p:spPr>
          <a:xfrm>
            <a:off x="2043829" y="3007509"/>
            <a:ext cx="3425793" cy="280322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1E871A-24E9-4E24-AAC5-8950B8EFA266}"/>
              </a:ext>
            </a:extLst>
          </p:cNvPr>
          <p:cNvSpPr txBox="1">
            <a:spLocks/>
          </p:cNvSpPr>
          <p:nvPr/>
        </p:nvSpPr>
        <p:spPr>
          <a:xfrm>
            <a:off x="6024852" y="1551919"/>
            <a:ext cx="5558631" cy="1268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 Light" panose="020B0304020202020204" pitchFamily="34" charset="0"/>
              </a:rPr>
              <a:t>Try to classify as </a:t>
            </a:r>
            <a:r>
              <a:rPr lang="en-US" sz="2400" dirty="0">
                <a:latin typeface="Avenir Next LT Pro Light" panose="020B0304020202020204" pitchFamily="34" charset="0"/>
                <a:hlinkClick r:id="" action="ppaction://noaction"/>
              </a:rPr>
              <a:t>ionic or covalent</a:t>
            </a:r>
            <a:r>
              <a:rPr lang="en-US" sz="2400" dirty="0">
                <a:latin typeface="Avenir Next LT Pro Light" panose="020B0304020202020204" pitchFamily="34" charset="0"/>
              </a:rPr>
              <a:t>. How are these compounds different from what we have seen so far?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8E05E-8EA6-4A2A-AB7B-36F335DB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Ionic Compound Formation</a:t>
            </a:r>
            <a:endParaRPr lang="en-CA" dirty="0"/>
          </a:p>
        </p:txBody>
      </p:sp>
      <p:pic>
        <p:nvPicPr>
          <p:cNvPr id="11266" name="Picture 2" descr="High IQ meme : chemistrymemes">
            <a:extLst>
              <a:ext uri="{FF2B5EF4-FFF2-40B4-BE49-F238E27FC236}">
                <a16:creationId xmlns:a16="http://schemas.microsoft.com/office/drawing/2014/main" id="{F9A45D01-811B-4B09-8625-2C3A1183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"/>
          <a:stretch/>
        </p:blipFill>
        <p:spPr bwMode="auto">
          <a:xfrm>
            <a:off x="7203010" y="1623361"/>
            <a:ext cx="4088048" cy="37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B0AF8E9-3BB2-4754-A4CE-8952D52E0399}"/>
              </a:ext>
            </a:extLst>
          </p:cNvPr>
          <p:cNvSpPr txBox="1"/>
          <p:nvPr/>
        </p:nvSpPr>
        <p:spPr>
          <a:xfrm>
            <a:off x="5963920" y="647577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000" dirty="0">
                <a:latin typeface="Avenir Next LT Pro Light" panose="020B0304020202020204" pitchFamily="34" charset="0"/>
                <a:hlinkClick r:id="rId3"/>
              </a:rPr>
              <a:t>https://www.chemistryjokes.com/jokes/cation/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pic>
        <p:nvPicPr>
          <p:cNvPr id="11268" name="Picture 4" descr="cation">
            <a:extLst>
              <a:ext uri="{FF2B5EF4-FFF2-40B4-BE49-F238E27FC236}">
                <a16:creationId xmlns:a16="http://schemas.microsoft.com/office/drawing/2014/main" id="{6055E4EA-925E-4919-9DC9-BF1F1F54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67" y="1590196"/>
            <a:ext cx="4729299" cy="47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0E423FA-FFE9-4E1C-9677-CC405805C404}"/>
              </a:ext>
            </a:extLst>
          </p:cNvPr>
          <p:cNvSpPr txBox="1"/>
          <p:nvPr/>
        </p:nvSpPr>
        <p:spPr>
          <a:xfrm>
            <a:off x="7294880" y="622954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5"/>
              </a:rPr>
              <a:t>https://www.reddit.com/r/chemistrymemes/comments/ccsxov/high_iq_meme/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sp>
        <p:nvSpPr>
          <p:cNvPr id="60" name="Content Placeholder 7">
            <a:extLst>
              <a:ext uri="{FF2B5EF4-FFF2-40B4-BE49-F238E27FC236}">
                <a16:creationId xmlns:a16="http://schemas.microsoft.com/office/drawing/2014/main" id="{394A0C47-0FD4-4C52-8706-1507CD17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26" y="5374919"/>
            <a:ext cx="4088048" cy="73152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(</a:t>
            </a:r>
            <a:r>
              <a:rPr lang="en-CA" sz="1800" dirty="0"/>
              <a:t>This is a joke. Not to be confused with mnemonic on previous page.)</a:t>
            </a:r>
            <a:endParaRPr lang="en-US" sz="1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A8A47D-C560-4CF2-98FC-6C0FDBE86CA2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9360650" y="4744720"/>
            <a:ext cx="0" cy="630199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0583B-5DEF-486F-BEE1-474EE73A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1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517AA-4B63-4F56-9F44-559FCD55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4444-6D55-4586-84C4-906F9252E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65E2A-B003-4F18-9C83-6ADF7EEE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93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Subscripts in Chemical Compounds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E5F7CE-F3B1-41D8-973C-CC77F4508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1706880"/>
            <a:ext cx="10511573" cy="2880676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Subscripts</a:t>
            </a:r>
            <a:r>
              <a:rPr lang="en-US" dirty="0"/>
              <a:t> are small numbers written on the </a:t>
            </a:r>
            <a:r>
              <a:rPr lang="en-US" u="sng" dirty="0"/>
              <a:t>bottom right</a:t>
            </a:r>
            <a:r>
              <a:rPr lang="en-US" dirty="0"/>
              <a:t> of an element or ion to show </a:t>
            </a:r>
            <a:r>
              <a:rPr lang="en-US" u="sng" dirty="0"/>
              <a:t>how many</a:t>
            </a:r>
            <a:r>
              <a:rPr lang="en-US" dirty="0"/>
              <a:t> are in that compound.</a:t>
            </a:r>
          </a:p>
          <a:p>
            <a:r>
              <a:rPr lang="en-US" b="1" dirty="0">
                <a:latin typeface="+mj-lt"/>
              </a:rPr>
              <a:t>No subscript </a:t>
            </a:r>
            <a:r>
              <a:rPr lang="en-US" dirty="0"/>
              <a:t>means there is </a:t>
            </a:r>
            <a:r>
              <a:rPr lang="en-US" i="1" dirty="0"/>
              <a:t>only one </a:t>
            </a:r>
            <a:r>
              <a:rPr lang="en-US" dirty="0"/>
              <a:t>of that element or ion.</a:t>
            </a:r>
          </a:p>
          <a:p>
            <a:r>
              <a:rPr lang="en-US" dirty="0"/>
              <a:t>A subscript outside a bracket applies to the entire </a:t>
            </a:r>
            <a:r>
              <a:rPr lang="en-US" u="sng" dirty="0"/>
              <a:t>polyatomic ion</a:t>
            </a:r>
            <a:r>
              <a:rPr lang="en-US" dirty="0"/>
              <a:t> inside the bracket (</a:t>
            </a:r>
            <a:r>
              <a:rPr lang="en-US" u="sng" dirty="0"/>
              <a:t>multiply</a:t>
            </a:r>
            <a:r>
              <a:rPr lang="en-US" dirty="0"/>
              <a:t> subscripts!).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01CF8-107B-4054-9AA3-FC00A011FF78}"/>
              </a:ext>
            </a:extLst>
          </p:cNvPr>
          <p:cNvSpPr txBox="1"/>
          <p:nvPr/>
        </p:nvSpPr>
        <p:spPr>
          <a:xfrm>
            <a:off x="1535186" y="4621174"/>
            <a:ext cx="95298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Georgia Pro" panose="02040502050405020303" pitchFamily="18" charset="0"/>
              </a:rPr>
              <a:t>Cu + 2AgNO</a:t>
            </a:r>
            <a:r>
              <a:rPr lang="en-US" sz="5000" baseline="-25000" dirty="0">
                <a:solidFill>
                  <a:srgbClr val="FF0000"/>
                </a:solidFill>
                <a:latin typeface="Georgia Pro" panose="02040502050405020303" pitchFamily="18" charset="0"/>
              </a:rPr>
              <a:t>3</a:t>
            </a:r>
            <a:r>
              <a:rPr lang="en-US" sz="5000" baseline="30000" dirty="0">
                <a:latin typeface="Georgia Pro" panose="02040502050405020303" pitchFamily="18" charset="0"/>
              </a:rPr>
              <a:t> </a:t>
            </a:r>
            <a:r>
              <a:rPr lang="en-US" sz="5000" dirty="0">
                <a:latin typeface="Georgia Pro" panose="02040502050405020303" pitchFamily="18" charset="0"/>
                <a:sym typeface="Wingdings" panose="05000000000000000000" pitchFamily="2" charset="2"/>
              </a:rPr>
              <a:t> Cu(NO</a:t>
            </a:r>
            <a:r>
              <a:rPr lang="en-US" sz="5000" baseline="-25000" dirty="0">
                <a:solidFill>
                  <a:srgbClr val="FF0000"/>
                </a:solidFill>
                <a:latin typeface="Georgia Pro" panose="02040502050405020303" pitchFamily="18" charset="0"/>
                <a:sym typeface="Wingdings" panose="05000000000000000000" pitchFamily="2" charset="2"/>
              </a:rPr>
              <a:t>3</a:t>
            </a:r>
            <a:r>
              <a:rPr lang="en-US" sz="5000" dirty="0">
                <a:latin typeface="Georgia Pro" panose="02040502050405020303" pitchFamily="18" charset="0"/>
                <a:sym typeface="Wingdings" panose="05000000000000000000" pitchFamily="2" charset="2"/>
              </a:rPr>
              <a:t>)</a:t>
            </a:r>
            <a:r>
              <a:rPr lang="en-US" sz="5000" baseline="-25000" dirty="0">
                <a:solidFill>
                  <a:srgbClr val="FF0000"/>
                </a:solidFill>
                <a:latin typeface="Georgia Pro" panose="02040502050405020303" pitchFamily="18" charset="0"/>
                <a:sym typeface="Wingdings" panose="05000000000000000000" pitchFamily="2" charset="2"/>
              </a:rPr>
              <a:t>2</a:t>
            </a:r>
            <a:r>
              <a:rPr lang="en-US" sz="5000" dirty="0">
                <a:latin typeface="Georgia Pro" panose="02040502050405020303" pitchFamily="18" charset="0"/>
                <a:sym typeface="Wingdings" panose="05000000000000000000" pitchFamily="2" charset="2"/>
              </a:rPr>
              <a:t> + 2Ag</a:t>
            </a:r>
            <a:endParaRPr lang="en-CA" sz="5000" baseline="-25000" dirty="0">
              <a:latin typeface="Georgia Pro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5977C-3599-40F8-9E5B-28D858A9E93F}"/>
              </a:ext>
            </a:extLst>
          </p:cNvPr>
          <p:cNvSpPr txBox="1"/>
          <p:nvPr/>
        </p:nvSpPr>
        <p:spPr>
          <a:xfrm>
            <a:off x="6157519" y="6061554"/>
            <a:ext cx="16033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Next LT Pro Light" panose="020B0304020202020204" pitchFamily="34" charset="0"/>
              </a:rPr>
              <a:t>subscripts</a:t>
            </a:r>
            <a:endParaRPr lang="en-CA" sz="2400" dirty="0">
              <a:latin typeface="Avenir Next LT Pro Light" panose="020B03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D0EB80-9D07-41C4-A4CB-B75C4ABED689}"/>
              </a:ext>
            </a:extLst>
          </p:cNvPr>
          <p:cNvCxnSpPr>
            <a:cxnSpLocks/>
          </p:cNvCxnSpPr>
          <p:nvPr/>
        </p:nvCxnSpPr>
        <p:spPr>
          <a:xfrm flipH="1" flipV="1">
            <a:off x="5469622" y="5482949"/>
            <a:ext cx="687897" cy="5449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9B4B606-95B9-45AA-97B8-88FF5769FFDE}"/>
              </a:ext>
            </a:extLst>
          </p:cNvPr>
          <p:cNvCxnSpPr>
            <a:cxnSpLocks/>
          </p:cNvCxnSpPr>
          <p:nvPr/>
        </p:nvCxnSpPr>
        <p:spPr>
          <a:xfrm flipV="1">
            <a:off x="7563702" y="5508162"/>
            <a:ext cx="691065" cy="519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313892-A0C9-4C12-96FD-273254A45D60}"/>
              </a:ext>
            </a:extLst>
          </p:cNvPr>
          <p:cNvCxnSpPr>
            <a:cxnSpLocks/>
          </p:cNvCxnSpPr>
          <p:nvPr/>
        </p:nvCxnSpPr>
        <p:spPr>
          <a:xfrm flipV="1">
            <a:off x="7860484" y="5516566"/>
            <a:ext cx="947956" cy="6707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F15D9-49E4-476C-BA14-1E048B61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9974B0DE-46D5-4B86-9CFB-85B2A3440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22717"/>
              </p:ext>
            </p:extLst>
          </p:nvPr>
        </p:nvGraphicFramePr>
        <p:xfrm>
          <a:off x="4362275" y="1743020"/>
          <a:ext cx="4320331" cy="49174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41197">
                  <a:extLst>
                    <a:ext uri="{9D8B030D-6E8A-4147-A177-3AD203B41FA5}">
                      <a16:colId xmlns:a16="http://schemas.microsoft.com/office/drawing/2014/main" val="2152031340"/>
                    </a:ext>
                  </a:extLst>
                </a:gridCol>
                <a:gridCol w="1879134">
                  <a:extLst>
                    <a:ext uri="{9D8B030D-6E8A-4147-A177-3AD203B41FA5}">
                      <a16:colId xmlns:a16="http://schemas.microsoft.com/office/drawing/2014/main" val="2195474809"/>
                    </a:ext>
                  </a:extLst>
                </a:gridCol>
              </a:tblGrid>
              <a:tr h="443095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b="1" dirty="0"/>
                    </a:p>
                  </a:txBody>
                  <a:tcPr anchor="ctr"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How Many Atoms?</a:t>
                      </a:r>
                      <a:endParaRPr lang="en-CA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239238"/>
                  </a:ext>
                </a:extLst>
              </a:tr>
              <a:tr h="1030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dirty="0">
                          <a:latin typeface="Georgia Pro" panose="02040502050405020303" pitchFamily="18" charset="0"/>
                        </a:rPr>
                        <a:t>N</a:t>
                      </a:r>
                      <a:r>
                        <a:rPr lang="en-US" sz="5000" baseline="-25000" dirty="0">
                          <a:latin typeface="Georgia Pro" panose="02040502050405020303" pitchFamily="18" charset="0"/>
                        </a:rPr>
                        <a:t>2</a:t>
                      </a:r>
                      <a:r>
                        <a:rPr lang="en-US" sz="5000" baseline="0" dirty="0">
                          <a:latin typeface="Georgia Pro" panose="02040502050405020303" pitchFamily="18" charset="0"/>
                        </a:rPr>
                        <a:t>O</a:t>
                      </a:r>
                      <a:r>
                        <a:rPr lang="en-US" sz="5000" baseline="-25000" dirty="0">
                          <a:latin typeface="Georgia Pro" panose="02040502050405020303" pitchFamily="18" charset="0"/>
                        </a:rPr>
                        <a:t>3</a:t>
                      </a:r>
                      <a:endParaRPr lang="en-CA" sz="5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 nitrogen</a:t>
                      </a:r>
                    </a:p>
                    <a:p>
                      <a:r>
                        <a:rPr lang="en-US" dirty="0"/>
                        <a:t>3 oxygen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8351848"/>
                  </a:ext>
                </a:extLst>
              </a:tr>
              <a:tr h="1107735">
                <a:tc>
                  <a:txBody>
                    <a:bodyPr/>
                    <a:lstStyle/>
                    <a:p>
                      <a:r>
                        <a:rPr lang="en-US" sz="5000" dirty="0">
                          <a:latin typeface="Georgia Pro" panose="02040502050405020303" pitchFamily="18" charset="0"/>
                        </a:rPr>
                        <a:t>PF</a:t>
                      </a:r>
                      <a:r>
                        <a:rPr lang="en-US" sz="5000" baseline="-25000" dirty="0">
                          <a:latin typeface="Georgia Pro" panose="02040502050405020303" pitchFamily="18" charset="0"/>
                        </a:rPr>
                        <a:t>4</a:t>
                      </a:r>
                      <a:endParaRPr lang="en-CA" sz="5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 phosphorus</a:t>
                      </a:r>
                    </a:p>
                    <a:p>
                      <a:r>
                        <a:rPr lang="en-US" dirty="0"/>
                        <a:t>4 fluorine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63638240"/>
                  </a:ext>
                </a:extLst>
              </a:tr>
              <a:tr h="1030933">
                <a:tc>
                  <a:txBody>
                    <a:bodyPr/>
                    <a:lstStyle/>
                    <a:p>
                      <a:r>
                        <a:rPr lang="en-US" sz="5000" dirty="0">
                          <a:latin typeface="Georgia Pro" panose="02040502050405020303" pitchFamily="18" charset="0"/>
                        </a:rPr>
                        <a:t>Li</a:t>
                      </a:r>
                      <a:r>
                        <a:rPr lang="en-US" sz="5000" baseline="-25000" dirty="0">
                          <a:latin typeface="Georgia Pro" panose="02040502050405020303" pitchFamily="18" charset="0"/>
                        </a:rPr>
                        <a:t>2</a:t>
                      </a:r>
                      <a:r>
                        <a:rPr lang="en-US" sz="5000" baseline="0" dirty="0">
                          <a:latin typeface="Georgia Pro" panose="02040502050405020303" pitchFamily="18" charset="0"/>
                        </a:rPr>
                        <a:t>O</a:t>
                      </a:r>
                      <a:endParaRPr lang="en-CA" sz="5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 lithium ions</a:t>
                      </a:r>
                    </a:p>
                    <a:p>
                      <a:r>
                        <a:rPr lang="en-US" dirty="0"/>
                        <a:t>1 oxygen ion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4148790"/>
                  </a:ext>
                </a:extLst>
              </a:tr>
              <a:tr h="1107735">
                <a:tc>
                  <a:txBody>
                    <a:bodyPr/>
                    <a:lstStyle/>
                    <a:p>
                      <a:r>
                        <a:rPr lang="en-US" sz="5000" dirty="0">
                          <a:latin typeface="Georgia Pro" panose="02040502050405020303" pitchFamily="18" charset="0"/>
                        </a:rPr>
                        <a:t>Ni</a:t>
                      </a:r>
                      <a:r>
                        <a:rPr lang="en-US" sz="5000" baseline="-25000" dirty="0">
                          <a:latin typeface="Georgia Pro" panose="02040502050405020303" pitchFamily="18" charset="0"/>
                        </a:rPr>
                        <a:t>2</a:t>
                      </a:r>
                      <a:r>
                        <a:rPr lang="en-US" sz="5000" baseline="0" dirty="0">
                          <a:latin typeface="Georgia Pro" panose="02040502050405020303" pitchFamily="18" charset="0"/>
                        </a:rPr>
                        <a:t>S</a:t>
                      </a:r>
                      <a:r>
                        <a:rPr lang="en-US" sz="5000" baseline="-25000" dirty="0">
                          <a:latin typeface="Georgia Pro" panose="02040502050405020303" pitchFamily="18" charset="0"/>
                        </a:rPr>
                        <a:t>3</a:t>
                      </a:r>
                      <a:endParaRPr lang="en-CA" sz="5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 nickel ions</a:t>
                      </a:r>
                    </a:p>
                    <a:p>
                      <a:r>
                        <a:rPr lang="en-US" dirty="0"/>
                        <a:t>3 sulfur ions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158073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Subscripts in Chemical Compounds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B0E47-76C4-4F9C-B5EF-029DB9441FFA}"/>
              </a:ext>
            </a:extLst>
          </p:cNvPr>
          <p:cNvSpPr txBox="1"/>
          <p:nvPr/>
        </p:nvSpPr>
        <p:spPr>
          <a:xfrm>
            <a:off x="671119" y="3038270"/>
            <a:ext cx="3014965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gency FB" panose="020B0503020202020204" pitchFamily="34" charset="0"/>
              </a:rPr>
              <a:t>Important! If there is </a:t>
            </a:r>
            <a:r>
              <a:rPr lang="en-US" sz="2800" b="1" dirty="0">
                <a:latin typeface="Agency FB" panose="020B0503020202020204" pitchFamily="34" charset="0"/>
              </a:rPr>
              <a:t>no subscript</a:t>
            </a:r>
            <a:r>
              <a:rPr lang="en-US" sz="2800" dirty="0">
                <a:latin typeface="Agency FB" panose="020B0503020202020204" pitchFamily="34" charset="0"/>
              </a:rPr>
              <a:t>, this means there is only </a:t>
            </a:r>
            <a:r>
              <a:rPr lang="en-US" sz="2800" b="1" dirty="0">
                <a:latin typeface="Agency FB" panose="020B0503020202020204" pitchFamily="34" charset="0"/>
              </a:rPr>
              <a:t>one </a:t>
            </a:r>
            <a:r>
              <a:rPr lang="en-US" sz="2800" dirty="0">
                <a:latin typeface="Agency FB" panose="020B0503020202020204" pitchFamily="34" charset="0"/>
              </a:rPr>
              <a:t>of that element or ion.</a:t>
            </a:r>
            <a:endParaRPr lang="en-CA" sz="2800" dirty="0">
              <a:latin typeface="Agency FB" panose="020B0503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1C5DCD-48EA-4949-B28D-338382390484}"/>
              </a:ext>
            </a:extLst>
          </p:cNvPr>
          <p:cNvSpPr/>
          <p:nvPr/>
        </p:nvSpPr>
        <p:spPr>
          <a:xfrm>
            <a:off x="3724713" y="3842158"/>
            <a:ext cx="1040234" cy="582060"/>
          </a:xfrm>
          <a:custGeom>
            <a:avLst/>
            <a:gdLst>
              <a:gd name="connsiteX0" fmla="*/ 0 w 1040234"/>
              <a:gd name="connsiteY0" fmla="*/ 0 h 582060"/>
              <a:gd name="connsiteX1" fmla="*/ 595618 w 1040234"/>
              <a:gd name="connsiteY1" fmla="*/ 553673 h 582060"/>
              <a:gd name="connsiteX2" fmla="*/ 1040234 w 1040234"/>
              <a:gd name="connsiteY2" fmla="*/ 453005 h 58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0234" h="582060">
                <a:moveTo>
                  <a:pt x="0" y="0"/>
                </a:moveTo>
                <a:cubicBezTo>
                  <a:pt x="211123" y="239086"/>
                  <a:pt x="422246" y="478172"/>
                  <a:pt x="595618" y="553673"/>
                </a:cubicBezTo>
                <a:cubicBezTo>
                  <a:pt x="768990" y="629174"/>
                  <a:pt x="1002484" y="539691"/>
                  <a:pt x="1040234" y="453005"/>
                </a:cubicBezTo>
              </a:path>
            </a:pathLst>
          </a:custGeom>
          <a:noFill/>
          <a:ln w="38100">
            <a:solidFill>
              <a:schemeClr val="tx1"/>
            </a:solidFill>
            <a:headEnd type="oval" w="sm" len="sm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B87BE-0236-4637-A014-C77ABA62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38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5F73-8763-422A-A3A5-4FD33F16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Subscripts in Chemical Compounds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E58D3-BEB3-4467-84A2-1E065FF95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Practice!</a:t>
            </a:r>
            <a:endParaRPr lang="en-CA" dirty="0"/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FA40D883-D22E-4EC1-8373-A69E8F4BD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597431"/>
              </p:ext>
            </p:extLst>
          </p:nvPr>
        </p:nvGraphicFramePr>
        <p:xfrm>
          <a:off x="1277613" y="2453126"/>
          <a:ext cx="4320331" cy="42073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41197">
                  <a:extLst>
                    <a:ext uri="{9D8B030D-6E8A-4147-A177-3AD203B41FA5}">
                      <a16:colId xmlns:a16="http://schemas.microsoft.com/office/drawing/2014/main" val="2152031340"/>
                    </a:ext>
                  </a:extLst>
                </a:gridCol>
                <a:gridCol w="1879134">
                  <a:extLst>
                    <a:ext uri="{9D8B030D-6E8A-4147-A177-3AD203B41FA5}">
                      <a16:colId xmlns:a16="http://schemas.microsoft.com/office/drawing/2014/main" val="2195474809"/>
                    </a:ext>
                  </a:extLst>
                </a:gridCol>
              </a:tblGrid>
              <a:tr h="587863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b="1" dirty="0"/>
                    </a:p>
                  </a:txBody>
                  <a:tcPr anchor="ctr"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How Many Atoms?</a:t>
                      </a:r>
                      <a:endParaRPr lang="en-CA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239238"/>
                  </a:ext>
                </a:extLst>
              </a:tr>
              <a:tr h="859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>
                          <a:latin typeface="Georgia Pro" panose="02040502050405020303" pitchFamily="18" charset="0"/>
                        </a:rPr>
                        <a:t>Co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2</a:t>
                      </a:r>
                      <a:r>
                        <a:rPr lang="en-US" sz="4000" baseline="0" dirty="0">
                          <a:latin typeface="Georgia Pro" panose="02040502050405020303" pitchFamily="18" charset="0"/>
                        </a:rPr>
                        <a:t>S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3</a:t>
                      </a:r>
                      <a:endParaRPr lang="en-CA" sz="4000" baseline="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 cobalt</a:t>
                      </a:r>
                    </a:p>
                    <a:p>
                      <a:r>
                        <a:rPr lang="en-US" dirty="0"/>
                        <a:t>3 sulfur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8351848"/>
                  </a:ext>
                </a:extLst>
              </a:tr>
              <a:tr h="923833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Georgia Pro" panose="02040502050405020303" pitchFamily="18" charset="0"/>
                        </a:rPr>
                        <a:t>PF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4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 phosphorus</a:t>
                      </a:r>
                    </a:p>
                    <a:p>
                      <a:r>
                        <a:rPr lang="en-US" dirty="0"/>
                        <a:t>4 fluorine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63638240"/>
                  </a:ext>
                </a:extLst>
              </a:tr>
              <a:tr h="859782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Georgia Pro" panose="02040502050405020303" pitchFamily="18" charset="0"/>
                        </a:rPr>
                        <a:t>MgBr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2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 magnesium</a:t>
                      </a:r>
                    </a:p>
                    <a:p>
                      <a:r>
                        <a:rPr lang="en-US" dirty="0"/>
                        <a:t>2 bromine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4148790"/>
                  </a:ext>
                </a:extLst>
              </a:tr>
              <a:tr h="923833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Georgia Pro" panose="02040502050405020303" pitchFamily="18" charset="0"/>
                        </a:rPr>
                        <a:t>Be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3</a:t>
                      </a:r>
                      <a:r>
                        <a:rPr lang="en-US" sz="4000" baseline="0" dirty="0">
                          <a:latin typeface="Georgia Pro" panose="02040502050405020303" pitchFamily="18" charset="0"/>
                        </a:rPr>
                        <a:t>N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2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 beryllium</a:t>
                      </a:r>
                    </a:p>
                    <a:p>
                      <a:r>
                        <a:rPr lang="en-US" dirty="0"/>
                        <a:t>2 nitrogen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1580735"/>
                  </a:ext>
                </a:extLst>
              </a:tr>
            </a:tbl>
          </a:graphicData>
        </a:graphic>
      </p:graphicFrame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93DB7518-EED6-486D-94CE-8F94FF958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90298"/>
              </p:ext>
            </p:extLst>
          </p:nvPr>
        </p:nvGraphicFramePr>
        <p:xfrm>
          <a:off x="6756101" y="1621894"/>
          <a:ext cx="4320331" cy="503854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41197">
                  <a:extLst>
                    <a:ext uri="{9D8B030D-6E8A-4147-A177-3AD203B41FA5}">
                      <a16:colId xmlns:a16="http://schemas.microsoft.com/office/drawing/2014/main" val="2152031340"/>
                    </a:ext>
                  </a:extLst>
                </a:gridCol>
                <a:gridCol w="1879134">
                  <a:extLst>
                    <a:ext uri="{9D8B030D-6E8A-4147-A177-3AD203B41FA5}">
                      <a16:colId xmlns:a16="http://schemas.microsoft.com/office/drawing/2014/main" val="2195474809"/>
                    </a:ext>
                  </a:extLst>
                </a:gridCol>
              </a:tblGrid>
              <a:tr h="655846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b="1" dirty="0"/>
                    </a:p>
                  </a:txBody>
                  <a:tcPr anchor="ctr"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How Many Atoms?</a:t>
                      </a:r>
                      <a:endParaRPr lang="en-CA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239238"/>
                  </a:ext>
                </a:extLst>
              </a:tr>
              <a:tr h="105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Georgia Pro" panose="02040502050405020303" pitchFamily="18" charset="0"/>
                        </a:rPr>
                        <a:t>H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2</a:t>
                      </a:r>
                      <a:r>
                        <a:rPr lang="en-US" sz="4000" baseline="0" dirty="0">
                          <a:latin typeface="Georgia Pro" panose="02040502050405020303" pitchFamily="18" charset="0"/>
                        </a:rPr>
                        <a:t>O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 hydrogen</a:t>
                      </a:r>
                    </a:p>
                    <a:p>
                      <a:r>
                        <a:rPr lang="en-US" dirty="0"/>
                        <a:t>1 oxygen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8351848"/>
                  </a:ext>
                </a:extLst>
              </a:tr>
              <a:tr h="1135021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Georgia Pro" panose="02040502050405020303" pitchFamily="18" charset="0"/>
                        </a:rPr>
                        <a:t>CCl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4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 carbon</a:t>
                      </a:r>
                    </a:p>
                    <a:p>
                      <a:r>
                        <a:rPr lang="en-US" dirty="0"/>
                        <a:t>4 chlorine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63638240"/>
                  </a:ext>
                </a:extLst>
              </a:tr>
              <a:tr h="1056327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Georgia Pro" panose="02040502050405020303" pitchFamily="18" charset="0"/>
                        </a:rPr>
                        <a:t>CaCO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3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 calcium</a:t>
                      </a:r>
                    </a:p>
                    <a:p>
                      <a:r>
                        <a:rPr lang="en-US" dirty="0"/>
                        <a:t>1 carbon</a:t>
                      </a:r>
                    </a:p>
                    <a:p>
                      <a:r>
                        <a:rPr lang="en-US" dirty="0"/>
                        <a:t>3 oxygen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4148790"/>
                  </a:ext>
                </a:extLst>
              </a:tr>
              <a:tr h="1135021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Georgia Pro" panose="02040502050405020303" pitchFamily="18" charset="0"/>
                        </a:rPr>
                        <a:t>NaOH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 sodium</a:t>
                      </a:r>
                    </a:p>
                    <a:p>
                      <a:r>
                        <a:rPr lang="en-US" dirty="0"/>
                        <a:t>1 oxygen</a:t>
                      </a:r>
                    </a:p>
                    <a:p>
                      <a:r>
                        <a:rPr lang="en-US" dirty="0"/>
                        <a:t>1 hydrogen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1580735"/>
                  </a:ext>
                </a:extLst>
              </a:tr>
            </a:tbl>
          </a:graphicData>
        </a:graphic>
      </p:graphicFrame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7F36A2B-8E50-4F23-A986-C6E40D86880C}"/>
              </a:ext>
            </a:extLst>
          </p:cNvPr>
          <p:cNvSpPr/>
          <p:nvPr/>
        </p:nvSpPr>
        <p:spPr>
          <a:xfrm>
            <a:off x="3738623" y="3102015"/>
            <a:ext cx="1859321" cy="355842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88D55FBB-46FB-4801-992F-2A99C3186D15}"/>
              </a:ext>
            </a:extLst>
          </p:cNvPr>
          <p:cNvSpPr/>
          <p:nvPr/>
        </p:nvSpPr>
        <p:spPr>
          <a:xfrm>
            <a:off x="9217111" y="2267245"/>
            <a:ext cx="1859321" cy="439319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4E259-4E58-4FAC-A7A1-B30E2EE0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28</a:t>
            </a:fld>
            <a:endParaRPr lang="en-US"/>
          </a:p>
        </p:txBody>
      </p:sp>
      <p:sp>
        <p:nvSpPr>
          <p:cNvPr id="9" name="Content Placeholder 2">
            <a:hlinkClick r:id="" action="ppaction://noaction"/>
            <a:extLst>
              <a:ext uri="{FF2B5EF4-FFF2-40B4-BE49-F238E27FC236}">
                <a16:creationId xmlns:a16="http://schemas.microsoft.com/office/drawing/2014/main" id="{643A134F-BE6D-4CE9-BD05-B98E6CD68995}"/>
              </a:ext>
            </a:extLst>
          </p:cNvPr>
          <p:cNvSpPr txBox="1">
            <a:spLocks/>
          </p:cNvSpPr>
          <p:nvPr/>
        </p:nvSpPr>
        <p:spPr>
          <a:xfrm>
            <a:off x="8654882" y="6501940"/>
            <a:ext cx="6399570" cy="593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 LT Pro Light" panose="020B0304020202020204" pitchFamily="34" charset="0"/>
              </a:rPr>
              <a:t>Link to subscripts in polyatomic ions</a:t>
            </a:r>
            <a:endParaRPr lang="en-CA" sz="1600" dirty="0">
              <a:solidFill>
                <a:schemeClr val="accent5">
                  <a:lumMod val="60000"/>
                  <a:lumOff val="40000"/>
                </a:schemeClr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9870-5881-44B8-A61C-48BD6787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6A59B-42B0-4588-B680-03BB3C34A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82F41-6F16-46AE-A986-1AD8A129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5710-299A-4B42-A529-593A389F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Section 4: Balancing Chemical Equations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20E1B-1006-4CEB-890C-DFF1DA9D6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(textbook </a:t>
            </a:r>
            <a:r>
              <a:rPr lang="en-CA" dirty="0" err="1"/>
              <a:t>pgs</a:t>
            </a:r>
            <a:r>
              <a:rPr lang="en-CA" dirty="0"/>
              <a:t> 125-133)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E0196-2DEB-4FFE-92E5-24C5033A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74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Achieving Stability Through Nobility</a:t>
            </a:r>
            <a:endParaRPr lang="en-CA" dirty="0"/>
          </a:p>
        </p:txBody>
      </p:sp>
      <p:pic>
        <p:nvPicPr>
          <p:cNvPr id="2054" name="Picture 6" descr="Blank Periodic Table PDF">
            <a:extLst>
              <a:ext uri="{FF2B5EF4-FFF2-40B4-BE49-F238E27FC236}">
                <a16:creationId xmlns:a16="http://schemas.microsoft.com/office/drawing/2014/main" id="{591840EA-F250-42BB-9C60-E37558D58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8"/>
          <a:stretch/>
        </p:blipFill>
        <p:spPr bwMode="auto">
          <a:xfrm>
            <a:off x="473331" y="1377141"/>
            <a:ext cx="11421449" cy="50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Rectangle 2047">
            <a:extLst>
              <a:ext uri="{FF2B5EF4-FFF2-40B4-BE49-F238E27FC236}">
                <a16:creationId xmlns:a16="http://schemas.microsoft.com/office/drawing/2014/main" id="{90647030-95C3-4566-B79D-0E27A7DCFCC7}"/>
              </a:ext>
            </a:extLst>
          </p:cNvPr>
          <p:cNvSpPr/>
          <p:nvPr/>
        </p:nvSpPr>
        <p:spPr>
          <a:xfrm>
            <a:off x="9220160" y="2994129"/>
            <a:ext cx="567185" cy="719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N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D874EC5-81E4-4463-B1F3-AA78EE12CC4A}"/>
              </a:ext>
            </a:extLst>
          </p:cNvPr>
          <p:cNvSpPr/>
          <p:nvPr/>
        </p:nvSpPr>
        <p:spPr>
          <a:xfrm>
            <a:off x="9828944" y="3002329"/>
            <a:ext cx="567185" cy="719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O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7A4D306-9FDD-43BD-9778-447C4C5AF3B9}"/>
              </a:ext>
            </a:extLst>
          </p:cNvPr>
          <p:cNvSpPr/>
          <p:nvPr/>
        </p:nvSpPr>
        <p:spPr>
          <a:xfrm>
            <a:off x="10432552" y="3006244"/>
            <a:ext cx="567185" cy="719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F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51E2216-DA0B-4B4B-9544-609491A100B7}"/>
              </a:ext>
            </a:extLst>
          </p:cNvPr>
          <p:cNvSpPr/>
          <p:nvPr/>
        </p:nvSpPr>
        <p:spPr>
          <a:xfrm>
            <a:off x="746135" y="3744793"/>
            <a:ext cx="567185" cy="719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Na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F413E5F-6D74-4214-A039-4359698957FA}"/>
              </a:ext>
            </a:extLst>
          </p:cNvPr>
          <p:cNvSpPr/>
          <p:nvPr/>
        </p:nvSpPr>
        <p:spPr>
          <a:xfrm>
            <a:off x="1337531" y="3746050"/>
            <a:ext cx="567185" cy="719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Mg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7009B88-263F-4BA6-BD61-32302AF5DE55}"/>
              </a:ext>
            </a:extLst>
          </p:cNvPr>
          <p:cNvSpPr/>
          <p:nvPr/>
        </p:nvSpPr>
        <p:spPr>
          <a:xfrm>
            <a:off x="11029168" y="3002329"/>
            <a:ext cx="567185" cy="7193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Ne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266CE-1734-419F-966E-0B1AAD8C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3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Achieving Stability Through Nobility</a:t>
            </a:r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3BB801-39C7-46A4-8ECF-5B63B4527194}"/>
              </a:ext>
            </a:extLst>
          </p:cNvPr>
          <p:cNvGrpSpPr/>
          <p:nvPr/>
        </p:nvGrpSpPr>
        <p:grpSpPr>
          <a:xfrm>
            <a:off x="6361525" y="1534161"/>
            <a:ext cx="2794923" cy="2134623"/>
            <a:chOff x="6511600" y="2560320"/>
            <a:chExt cx="5006484" cy="382370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EF6060-406E-4E46-BC98-5824648802D9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DF2D4A-61B3-4370-BC55-5936D0B41443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84E7335-ACB6-48DC-BD42-8ED948A6F954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0118C3-43D1-4B93-B16F-C0AEE573479D}"/>
                </a:ext>
              </a:extLst>
            </p:cNvPr>
            <p:cNvSpPr txBox="1"/>
            <p:nvPr/>
          </p:nvSpPr>
          <p:spPr>
            <a:xfrm>
              <a:off x="7727313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F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087C6D-8B09-45D3-A3A6-E713F0BC1830}"/>
                </a:ext>
              </a:extLst>
            </p:cNvPr>
            <p:cNvSpPr txBox="1"/>
            <p:nvPr/>
          </p:nvSpPr>
          <p:spPr>
            <a:xfrm>
              <a:off x="7727313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9p, 10n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4F23846-12B6-4414-B7A2-8F95209997D4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F236A30-206D-4A93-AF25-E7242B23AED4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5F03BA-1500-44DD-A532-D81402170D29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553D76E-DCD5-4359-A1FB-787EAEAC96BC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8A4C3D-2AED-4226-A9AB-F3F84512C768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120059E-3FC8-45D0-9AB3-F716D29FFD91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988AC9A-0FA7-4C39-B1DF-440C24A57CFE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6ED2C85-7231-4D1C-8236-F07F41D8884A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5D6A42-DBEB-4F9A-B482-9AB46EB4EF7C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CF4F2E-1D48-4E08-8E5F-7EFA34B1D3AE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2" name="Double Bracket 51">
              <a:extLst>
                <a:ext uri="{FF2B5EF4-FFF2-40B4-BE49-F238E27FC236}">
                  <a16:creationId xmlns:a16="http://schemas.microsoft.com/office/drawing/2014/main" id="{CD6646CE-7F49-4DAD-866A-C120C592D0E3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45D31DED-CD13-4AAA-8B53-4C504F1AB900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752254" cy="531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1-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DF2023-4E98-42D8-8137-1253A5292AE2}"/>
              </a:ext>
            </a:extLst>
          </p:cNvPr>
          <p:cNvGrpSpPr/>
          <p:nvPr/>
        </p:nvGrpSpPr>
        <p:grpSpPr>
          <a:xfrm>
            <a:off x="6361524" y="4174737"/>
            <a:ext cx="2965139" cy="2134623"/>
            <a:chOff x="6511600" y="2560320"/>
            <a:chExt cx="5311389" cy="382370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7EEB6A3-7E44-43D0-B589-4C9389857811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FEF2B36-8C3B-4189-A3A5-7CF414F52822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258838B-CB26-43FF-A3B8-FBD8039A4C25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56FC0D-FBAF-429F-B9D5-5689F1F469CA}"/>
                </a:ext>
              </a:extLst>
            </p:cNvPr>
            <p:cNvSpPr txBox="1"/>
            <p:nvPr/>
          </p:nvSpPr>
          <p:spPr>
            <a:xfrm>
              <a:off x="7727314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Al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884B25-44FA-4053-A915-73E718B001EF}"/>
                </a:ext>
              </a:extLst>
            </p:cNvPr>
            <p:cNvSpPr txBox="1"/>
            <p:nvPr/>
          </p:nvSpPr>
          <p:spPr>
            <a:xfrm>
              <a:off x="7727314" y="4472577"/>
              <a:ext cx="1808475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13p, 14n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0AC2F51-F273-4F9D-A69D-673B05072508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82C99E7-7984-45D6-991C-4CEB0E969797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5C02B84-1667-43FD-B08F-A292D0FBA6C9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ACCE74A-06F4-4EC4-8598-CC0D71027ADC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AC660D3-0BD4-40CC-BCED-ADECD60EBC7B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E94BDC3-B21C-46FF-AE9E-FB028B6977AD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CB840EB-50E6-48C8-9C44-7FA1591E220A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77882DD-EE64-4525-B0DF-8EE6564565CB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F0FD0BF-088B-413B-804E-A8AFF397E9D1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BB7C766-EE94-4950-9EF7-0DE21F256A3D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1" name="Double Bracket 70">
              <a:extLst>
                <a:ext uri="{FF2B5EF4-FFF2-40B4-BE49-F238E27FC236}">
                  <a16:creationId xmlns:a16="http://schemas.microsoft.com/office/drawing/2014/main" id="{577341C5-3B11-41C4-B0AE-96D8B1992FD9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2" name="Content Placeholder 2">
              <a:extLst>
                <a:ext uri="{FF2B5EF4-FFF2-40B4-BE49-F238E27FC236}">
                  <a16:creationId xmlns:a16="http://schemas.microsoft.com/office/drawing/2014/main" id="{5752822E-8215-483C-8B7C-12041A8D64D2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1057159" cy="531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3+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D0DB06C-A432-432C-B2B5-106BE04C0851}"/>
              </a:ext>
            </a:extLst>
          </p:cNvPr>
          <p:cNvGrpSpPr/>
          <p:nvPr/>
        </p:nvGrpSpPr>
        <p:grpSpPr>
          <a:xfrm>
            <a:off x="442384" y="1544205"/>
            <a:ext cx="2794923" cy="2134623"/>
            <a:chOff x="6511600" y="2560320"/>
            <a:chExt cx="5006484" cy="382370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8C1AD47-3947-496D-A450-A23CBAD99A02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D61BC4-DB28-4DF9-84F0-6AD8022C6111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7D418E4-5B45-4461-B48E-D4556D55E917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25D9F3F-0D93-4EEB-8822-9EBC80C4EDD5}"/>
                </a:ext>
              </a:extLst>
            </p:cNvPr>
            <p:cNvSpPr txBox="1"/>
            <p:nvPr/>
          </p:nvSpPr>
          <p:spPr>
            <a:xfrm>
              <a:off x="7727313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N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2DD5065-349D-47FA-8C20-E8BBDD9481F5}"/>
                </a:ext>
              </a:extLst>
            </p:cNvPr>
            <p:cNvSpPr txBox="1"/>
            <p:nvPr/>
          </p:nvSpPr>
          <p:spPr>
            <a:xfrm>
              <a:off x="7727313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7p, 7n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5142A8-33EA-4863-BB06-BDC923712868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E81B90E-2041-4BD5-95C5-E1E2F34DF2EA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C3EA474-CEFE-4577-89D6-DB0FDE8AEE46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7B4295F-C91D-4837-A0B0-8B668788DB5D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891BBDE-7042-4B3D-9C8F-BF5F8F499C58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7288612-F328-4663-ACBF-CBF777D97688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4A114A9-31ED-4693-8278-FF994019A4B4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4678A2C-555E-4E8C-93E5-71CEADFB24A5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28E4AE3-BE23-4A87-91BE-4E8C8D1A0746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660D06B-85BE-4568-81BF-313E646CE6D3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9" name="Double Bracket 88">
              <a:extLst>
                <a:ext uri="{FF2B5EF4-FFF2-40B4-BE49-F238E27FC236}">
                  <a16:creationId xmlns:a16="http://schemas.microsoft.com/office/drawing/2014/main" id="{4B3140A0-BE83-4017-945F-11A4D6282BC3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DC9C7644-F030-4D46-B077-DF4CA92B4458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752254" cy="531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3-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BBDE7C8-558A-4BAC-B09E-47622A7AA05A}"/>
              </a:ext>
            </a:extLst>
          </p:cNvPr>
          <p:cNvGrpSpPr/>
          <p:nvPr/>
        </p:nvGrpSpPr>
        <p:grpSpPr>
          <a:xfrm>
            <a:off x="3424962" y="1544205"/>
            <a:ext cx="2794923" cy="2134623"/>
            <a:chOff x="6511600" y="2560320"/>
            <a:chExt cx="5006484" cy="382370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120CB22-0B8A-44FE-B9E9-0126C35A7464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885AFF4-0DF8-41AF-8E8A-ED41EB256B47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36B7273-6FB7-41A8-903E-FC7E67C608EA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F0E7AB6-F3D3-4AD3-A10B-DF398F584F58}"/>
                </a:ext>
              </a:extLst>
            </p:cNvPr>
            <p:cNvSpPr txBox="1"/>
            <p:nvPr/>
          </p:nvSpPr>
          <p:spPr>
            <a:xfrm>
              <a:off x="7727313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O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9BD1B73-07E9-4912-821F-4D5BDA94C076}"/>
                </a:ext>
              </a:extLst>
            </p:cNvPr>
            <p:cNvSpPr txBox="1"/>
            <p:nvPr/>
          </p:nvSpPr>
          <p:spPr>
            <a:xfrm>
              <a:off x="7727313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8p, 8n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3133A78-5FE3-4E90-9A52-B63B33B1F04D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AE4508C-AEAA-43E0-8B8D-8C4993D90800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F0BD014-920A-4B4B-B237-AAB447DF228C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A402FA2-3F76-455B-A105-44B014FD9D9D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5421890-4814-4A8E-9518-F332BF6EF488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0B00A4F-5DCF-4BE1-ADD0-55A117C8A95D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29DD695-0758-462F-9C25-F5FEA6CFBDD2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EE6C2F9-D03D-44BD-9AD4-4A27E5B9CF12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9E9A64D-C659-48D1-84D4-F5F82F60F71E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DBDEC6A-51AD-460A-BF7E-1F1F5C969A6B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7" name="Double Bracket 106">
              <a:extLst>
                <a:ext uri="{FF2B5EF4-FFF2-40B4-BE49-F238E27FC236}">
                  <a16:creationId xmlns:a16="http://schemas.microsoft.com/office/drawing/2014/main" id="{CB22398E-6402-4B8A-99A0-7C01C2DEE73E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id="{0D7A1A14-9CA3-4BAA-9F00-9CFAFB0B069E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752254" cy="531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2-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104A8CA-8E82-4262-B133-20F42C95125B}"/>
              </a:ext>
            </a:extLst>
          </p:cNvPr>
          <p:cNvGrpSpPr/>
          <p:nvPr/>
        </p:nvGrpSpPr>
        <p:grpSpPr>
          <a:xfrm>
            <a:off x="442383" y="4184781"/>
            <a:ext cx="2965139" cy="2134623"/>
            <a:chOff x="6511600" y="2560320"/>
            <a:chExt cx="5311389" cy="3823703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7A65DCF-0857-4949-86C9-581DE9C6AF56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7638798-C1C5-48F9-88E9-2825404B63FE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AEEA829-8702-4584-86C2-A64433C5294D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F1F4F72-9A25-4B3B-BD3C-61ADD1A7B7A4}"/>
                </a:ext>
              </a:extLst>
            </p:cNvPr>
            <p:cNvSpPr txBox="1"/>
            <p:nvPr/>
          </p:nvSpPr>
          <p:spPr>
            <a:xfrm>
              <a:off x="7727314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Na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A76F96F-D046-4554-8732-5535D3ADB325}"/>
                </a:ext>
              </a:extLst>
            </p:cNvPr>
            <p:cNvSpPr txBox="1"/>
            <p:nvPr/>
          </p:nvSpPr>
          <p:spPr>
            <a:xfrm>
              <a:off x="7727314" y="4472577"/>
              <a:ext cx="1808475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11p, 12n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78007FF-4D1C-47A0-9AF8-DCA0B83E534C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2DE114D-2860-42D9-91D5-07E121A65C06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5A4BCB8-8B74-4F72-BBE8-86C23D79D38D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7440FE3-3C4B-4356-A204-6166295142E7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C64CC2D-C3CC-4120-9E69-319184916D4C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59A03D6-2A09-4F29-BFF1-7D2CDEF5EB68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B5F76BC-6C19-4C22-A1DB-519991D9D3FF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A1CBA36-D226-4DE8-87D4-8B840DCE84EF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14790637-FB0A-457E-8B40-1F9787D42CBF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F7CE3FC-0E7D-4259-B9B4-42F4E7308AD3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5" name="Double Bracket 124">
              <a:extLst>
                <a:ext uri="{FF2B5EF4-FFF2-40B4-BE49-F238E27FC236}">
                  <a16:creationId xmlns:a16="http://schemas.microsoft.com/office/drawing/2014/main" id="{6DAAD41C-0520-4435-9128-711EBDF59DAC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6" name="Content Placeholder 2">
              <a:extLst>
                <a:ext uri="{FF2B5EF4-FFF2-40B4-BE49-F238E27FC236}">
                  <a16:creationId xmlns:a16="http://schemas.microsoft.com/office/drawing/2014/main" id="{E0AA6701-08AE-4A8B-BA3A-581E61810EF7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1057159" cy="4979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1+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843D1A1-C6C7-4A26-8BCC-3BD74FDC1831}"/>
              </a:ext>
            </a:extLst>
          </p:cNvPr>
          <p:cNvGrpSpPr/>
          <p:nvPr/>
        </p:nvGrpSpPr>
        <p:grpSpPr>
          <a:xfrm>
            <a:off x="3424962" y="4184781"/>
            <a:ext cx="2950199" cy="2134623"/>
            <a:chOff x="6511600" y="2560320"/>
            <a:chExt cx="5284627" cy="3823703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DA5481D-93A0-408E-B4F7-6F585BB968A6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51207AC-CE78-4EB5-AE4B-805105517C5E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B3416F2-ECB3-42A6-B98D-6ED9B84C394A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2235656-94C0-48CF-9E09-30476D6C6CC8}"/>
                </a:ext>
              </a:extLst>
            </p:cNvPr>
            <p:cNvSpPr txBox="1"/>
            <p:nvPr/>
          </p:nvSpPr>
          <p:spPr>
            <a:xfrm>
              <a:off x="7727314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Mg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0153A3E-18C6-42C4-A1E0-9DA32CB107E4}"/>
                </a:ext>
              </a:extLst>
            </p:cNvPr>
            <p:cNvSpPr txBox="1"/>
            <p:nvPr/>
          </p:nvSpPr>
          <p:spPr>
            <a:xfrm>
              <a:off x="7727314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12p, 12n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F8FC02C-348D-47CD-BA6E-31FD9353EA02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1C82C75-08C7-4A08-BFFB-5D2F16055F09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9794F0C-A409-403F-9DFB-2D4FC4F9529B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70F1A5C-7430-4242-8B15-787CD9A9614C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9319F72-8FF6-4776-AA8C-E29FED079420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DA08E52-BB2B-4E9B-9887-FF93C728BED3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EE91E4A-6E61-431E-966D-B34EE31054C5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4A22E5A-346C-4F35-8302-0B15C0E3B63E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FD1778E-87BB-41C1-8386-7A128B9B226E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7FA899B-B2C0-4C6F-80F7-B448A6D546E3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3" name="Double Bracket 142">
              <a:extLst>
                <a:ext uri="{FF2B5EF4-FFF2-40B4-BE49-F238E27FC236}">
                  <a16:creationId xmlns:a16="http://schemas.microsoft.com/office/drawing/2014/main" id="{101BD7C6-6854-4A4C-8C04-EF107EDD4AE5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61046F7B-22B8-4882-B355-09AC8467ABCE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39"/>
              <a:ext cx="1030397" cy="5691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2+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B0646D7-586E-4B87-A367-EA4484DB80A5}"/>
              </a:ext>
            </a:extLst>
          </p:cNvPr>
          <p:cNvGrpSpPr/>
          <p:nvPr/>
        </p:nvGrpSpPr>
        <p:grpSpPr>
          <a:xfrm>
            <a:off x="9344103" y="1500871"/>
            <a:ext cx="2372153" cy="2191750"/>
            <a:chOff x="6356343" y="4223211"/>
            <a:chExt cx="2372153" cy="2191750"/>
          </a:xfrm>
        </p:grpSpPr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4207634C-18AF-46EF-A87D-A027790DEFE5}"/>
                </a:ext>
              </a:extLst>
            </p:cNvPr>
            <p:cNvSpPr/>
            <p:nvPr/>
          </p:nvSpPr>
          <p:spPr>
            <a:xfrm>
              <a:off x="6356343" y="4223211"/>
              <a:ext cx="2372153" cy="21917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C05C17D-F1F1-4DB4-8085-4D83D3BA2348}"/>
                </a:ext>
              </a:extLst>
            </p:cNvPr>
            <p:cNvGrpSpPr/>
            <p:nvPr/>
          </p:nvGrpSpPr>
          <p:grpSpPr>
            <a:xfrm>
              <a:off x="6562039" y="4346327"/>
              <a:ext cx="1979578" cy="1973077"/>
              <a:chOff x="6869167" y="2689541"/>
              <a:chExt cx="3545975" cy="3534329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DF9CA3BA-9632-4AD6-8A8E-3DBF52A00326}"/>
                  </a:ext>
                </a:extLst>
              </p:cNvPr>
              <p:cNvSpPr/>
              <p:nvPr/>
            </p:nvSpPr>
            <p:spPr>
              <a:xfrm>
                <a:off x="6954812" y="2767099"/>
                <a:ext cx="3377905" cy="337790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63BA35F-8379-40C6-9DFE-28A66DDD12A7}"/>
                  </a:ext>
                </a:extLst>
              </p:cNvPr>
              <p:cNvSpPr/>
              <p:nvPr/>
            </p:nvSpPr>
            <p:spPr>
              <a:xfrm>
                <a:off x="7322411" y="3163437"/>
                <a:ext cx="2618284" cy="26182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0C3C525-62A2-449D-911C-A35BC146F26A}"/>
                  </a:ext>
                </a:extLst>
              </p:cNvPr>
              <p:cNvSpPr/>
              <p:nvPr/>
            </p:nvSpPr>
            <p:spPr>
              <a:xfrm>
                <a:off x="7727315" y="3551814"/>
                <a:ext cx="1808476" cy="1808476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C536660-84EB-4899-839B-67DFF56961A0}"/>
                  </a:ext>
                </a:extLst>
              </p:cNvPr>
              <p:cNvSpPr txBox="1"/>
              <p:nvPr/>
            </p:nvSpPr>
            <p:spPr>
              <a:xfrm>
                <a:off x="7727313" y="3902053"/>
                <a:ext cx="1808476" cy="716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Avenir Next LT Pro Light" panose="020B0304020202020204" pitchFamily="34" charset="0"/>
                  </a:rPr>
                  <a:t>Ne</a:t>
                </a:r>
                <a:endParaRPr lang="en-CA" sz="2000" b="1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825860B2-24E1-4E17-AD0F-B50083612B58}"/>
                  </a:ext>
                </a:extLst>
              </p:cNvPr>
              <p:cNvSpPr txBox="1"/>
              <p:nvPr/>
            </p:nvSpPr>
            <p:spPr>
              <a:xfrm>
                <a:off x="7727315" y="4472577"/>
                <a:ext cx="1808475" cy="55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venir Next LT Pro Light" panose="020B0304020202020204" pitchFamily="34" charset="0"/>
                  </a:rPr>
                  <a:t>10p, 10n</a:t>
                </a:r>
                <a:endParaRPr lang="en-CA" sz="1400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800F31AB-226A-4EAD-91A0-E546F4AB2B10}"/>
                  </a:ext>
                </a:extLst>
              </p:cNvPr>
              <p:cNvSpPr/>
              <p:nvPr/>
            </p:nvSpPr>
            <p:spPr>
              <a:xfrm>
                <a:off x="8773489" y="3092306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AEAE021B-3A31-4255-8BC5-CBE06D040C34}"/>
                  </a:ext>
                </a:extLst>
              </p:cNvPr>
              <p:cNvSpPr/>
              <p:nvPr/>
            </p:nvSpPr>
            <p:spPr>
              <a:xfrm>
                <a:off x="8393896" y="3092306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A1B8CFBD-CEC1-40A3-8412-1C822CF1F804}"/>
                  </a:ext>
                </a:extLst>
              </p:cNvPr>
              <p:cNvSpPr/>
              <p:nvPr/>
            </p:nvSpPr>
            <p:spPr>
              <a:xfrm>
                <a:off x="8773489" y="2689541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B5B3BE8-EE40-4C62-96EB-FF2A54A87A3B}"/>
                  </a:ext>
                </a:extLst>
              </p:cNvPr>
              <p:cNvSpPr/>
              <p:nvPr/>
            </p:nvSpPr>
            <p:spPr>
              <a:xfrm>
                <a:off x="8393896" y="2689541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708F67FC-A680-41C7-A5EA-A6F7E1FDC609}"/>
                  </a:ext>
                </a:extLst>
              </p:cNvPr>
              <p:cNvSpPr/>
              <p:nvPr/>
            </p:nvSpPr>
            <p:spPr>
              <a:xfrm>
                <a:off x="8773489" y="6040052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AA0D9548-9ED9-44EB-94AA-BE106B19F751}"/>
                  </a:ext>
                </a:extLst>
              </p:cNvPr>
              <p:cNvSpPr/>
              <p:nvPr/>
            </p:nvSpPr>
            <p:spPr>
              <a:xfrm>
                <a:off x="8393896" y="6040052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96EA31F4-2F8F-4DD9-97D0-FCA3869FC025}"/>
                  </a:ext>
                </a:extLst>
              </p:cNvPr>
              <p:cNvSpPr/>
              <p:nvPr/>
            </p:nvSpPr>
            <p:spPr>
              <a:xfrm>
                <a:off x="10231324" y="4159618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72E2C173-721C-4F74-8C09-0813929E5C5D}"/>
                  </a:ext>
                </a:extLst>
              </p:cNvPr>
              <p:cNvSpPr/>
              <p:nvPr/>
            </p:nvSpPr>
            <p:spPr>
              <a:xfrm>
                <a:off x="10231324" y="4568666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5045C9FD-052C-43DE-AA78-8066712831B8}"/>
                  </a:ext>
                </a:extLst>
              </p:cNvPr>
              <p:cNvSpPr/>
              <p:nvPr/>
            </p:nvSpPr>
            <p:spPr>
              <a:xfrm>
                <a:off x="6869167" y="4159618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0A4899EC-F2E7-462B-B286-C5ECAA05A4A9}"/>
                  </a:ext>
                </a:extLst>
              </p:cNvPr>
              <p:cNvSpPr/>
              <p:nvPr/>
            </p:nvSpPr>
            <p:spPr>
              <a:xfrm>
                <a:off x="6869167" y="4568666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</p:grpSp>
      </p:grp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A9F3E12A-E6DD-41E4-A490-3DD02BD42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1673" y="4096176"/>
            <a:ext cx="2666167" cy="239606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200" b="1" dirty="0"/>
              <a:t>Atoms form ions to have a full valence shell, just like the noble gases have.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A70A1-A017-4287-A117-5724683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Achieving Stability Through Nobility</a:t>
            </a:r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3BB801-39C7-46A4-8ECF-5B63B4527194}"/>
              </a:ext>
            </a:extLst>
          </p:cNvPr>
          <p:cNvGrpSpPr/>
          <p:nvPr/>
        </p:nvGrpSpPr>
        <p:grpSpPr>
          <a:xfrm>
            <a:off x="8689605" y="1534161"/>
            <a:ext cx="2794923" cy="2134623"/>
            <a:chOff x="6511600" y="2560320"/>
            <a:chExt cx="5006484" cy="382370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EF6060-406E-4E46-BC98-5824648802D9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DF2D4A-61B3-4370-BC55-5936D0B41443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84E7335-ACB6-48DC-BD42-8ED948A6F954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0118C3-43D1-4B93-B16F-C0AEE573479D}"/>
                </a:ext>
              </a:extLst>
            </p:cNvPr>
            <p:cNvSpPr txBox="1"/>
            <p:nvPr/>
          </p:nvSpPr>
          <p:spPr>
            <a:xfrm>
              <a:off x="7727313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F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087C6D-8B09-45D3-A3A6-E713F0BC1830}"/>
                </a:ext>
              </a:extLst>
            </p:cNvPr>
            <p:cNvSpPr txBox="1"/>
            <p:nvPr/>
          </p:nvSpPr>
          <p:spPr>
            <a:xfrm>
              <a:off x="7727313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9p, 10n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4F23846-12B6-4414-B7A2-8F95209997D4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F236A30-206D-4A93-AF25-E7242B23AED4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5F03BA-1500-44DD-A532-D81402170D29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553D76E-DCD5-4359-A1FB-787EAEAC96BC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8A4C3D-2AED-4226-A9AB-F3F84512C768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120059E-3FC8-45D0-9AB3-F716D29FFD91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988AC9A-0FA7-4C39-B1DF-440C24A57CFE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6ED2C85-7231-4D1C-8236-F07F41D8884A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5D6A42-DBEB-4F9A-B482-9AB46EB4EF7C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CF4F2E-1D48-4E08-8E5F-7EFA34B1D3AE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2" name="Double Bracket 51">
              <a:extLst>
                <a:ext uri="{FF2B5EF4-FFF2-40B4-BE49-F238E27FC236}">
                  <a16:creationId xmlns:a16="http://schemas.microsoft.com/office/drawing/2014/main" id="{CD6646CE-7F49-4DAD-866A-C120C592D0E3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45D31DED-CD13-4AAA-8B53-4C504F1AB900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752254" cy="531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1-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DF2023-4E98-42D8-8137-1253A5292AE2}"/>
              </a:ext>
            </a:extLst>
          </p:cNvPr>
          <p:cNvGrpSpPr/>
          <p:nvPr/>
        </p:nvGrpSpPr>
        <p:grpSpPr>
          <a:xfrm>
            <a:off x="8689605" y="3895643"/>
            <a:ext cx="2891449" cy="2134623"/>
            <a:chOff x="6511600" y="2560320"/>
            <a:chExt cx="5179389" cy="382370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7EEB6A3-7E44-43D0-B589-4C9389857811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FEF2B36-8C3B-4189-A3A5-7CF414F52822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258838B-CB26-43FF-A3B8-FBD8039A4C25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56FC0D-FBAF-429F-B9D5-5689F1F469CA}"/>
                </a:ext>
              </a:extLst>
            </p:cNvPr>
            <p:cNvSpPr txBox="1"/>
            <p:nvPr/>
          </p:nvSpPr>
          <p:spPr>
            <a:xfrm>
              <a:off x="7727314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Al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884B25-44FA-4053-A915-73E718B001EF}"/>
                </a:ext>
              </a:extLst>
            </p:cNvPr>
            <p:cNvSpPr txBox="1"/>
            <p:nvPr/>
          </p:nvSpPr>
          <p:spPr>
            <a:xfrm>
              <a:off x="7727314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13p, 14n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0AC2F51-F273-4F9D-A69D-673B05072508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82C99E7-7984-45D6-991C-4CEB0E969797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5C02B84-1667-43FD-B08F-A292D0FBA6C9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ACCE74A-06F4-4EC4-8598-CC0D71027ADC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AC660D3-0BD4-40CC-BCED-ADECD60EBC7B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E94BDC3-B21C-46FF-AE9E-FB028B6977AD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CB840EB-50E6-48C8-9C44-7FA1591E220A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77882DD-EE64-4525-B0DF-8EE6564565CB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F0FD0BF-088B-413B-804E-A8AFF397E9D1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BB7C766-EE94-4950-9EF7-0DE21F256A3D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1" name="Double Bracket 70">
              <a:extLst>
                <a:ext uri="{FF2B5EF4-FFF2-40B4-BE49-F238E27FC236}">
                  <a16:creationId xmlns:a16="http://schemas.microsoft.com/office/drawing/2014/main" id="{577341C5-3B11-41C4-B0AE-96D8B1992FD9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2" name="Content Placeholder 2">
              <a:extLst>
                <a:ext uri="{FF2B5EF4-FFF2-40B4-BE49-F238E27FC236}">
                  <a16:creationId xmlns:a16="http://schemas.microsoft.com/office/drawing/2014/main" id="{5752822E-8215-483C-8B7C-12041A8D64D2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925159" cy="531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3+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D0DB06C-A432-432C-B2B5-106BE04C0851}"/>
              </a:ext>
            </a:extLst>
          </p:cNvPr>
          <p:cNvGrpSpPr/>
          <p:nvPr/>
        </p:nvGrpSpPr>
        <p:grpSpPr>
          <a:xfrm>
            <a:off x="943766" y="1544205"/>
            <a:ext cx="2794923" cy="2134623"/>
            <a:chOff x="6511600" y="2560320"/>
            <a:chExt cx="5006484" cy="382370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8C1AD47-3947-496D-A450-A23CBAD99A02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D61BC4-DB28-4DF9-84F0-6AD8022C6111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7D418E4-5B45-4461-B48E-D4556D55E917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25D9F3F-0D93-4EEB-8822-9EBC80C4EDD5}"/>
                </a:ext>
              </a:extLst>
            </p:cNvPr>
            <p:cNvSpPr txBox="1"/>
            <p:nvPr/>
          </p:nvSpPr>
          <p:spPr>
            <a:xfrm>
              <a:off x="7727313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N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2DD5065-349D-47FA-8C20-E8BBDD9481F5}"/>
                </a:ext>
              </a:extLst>
            </p:cNvPr>
            <p:cNvSpPr txBox="1"/>
            <p:nvPr/>
          </p:nvSpPr>
          <p:spPr>
            <a:xfrm>
              <a:off x="7727313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7p, 7n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5142A8-33EA-4863-BB06-BDC923712868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E81B90E-2041-4BD5-95C5-E1E2F34DF2EA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C3EA474-CEFE-4577-89D6-DB0FDE8AEE46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7B4295F-C91D-4837-A0B0-8B668788DB5D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891BBDE-7042-4B3D-9C8F-BF5F8F499C58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7288612-F328-4663-ACBF-CBF777D97688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4A114A9-31ED-4693-8278-FF994019A4B4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4678A2C-555E-4E8C-93E5-71CEADFB24A5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28E4AE3-BE23-4A87-91BE-4E8C8D1A0746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660D06B-85BE-4568-81BF-313E646CE6D3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9" name="Double Bracket 88">
              <a:extLst>
                <a:ext uri="{FF2B5EF4-FFF2-40B4-BE49-F238E27FC236}">
                  <a16:creationId xmlns:a16="http://schemas.microsoft.com/office/drawing/2014/main" id="{4B3140A0-BE83-4017-945F-11A4D6282BC3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DC9C7644-F030-4D46-B077-DF4CA92B4458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752254" cy="531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3-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BBDE7C8-558A-4BAC-B09E-47622A7AA05A}"/>
              </a:ext>
            </a:extLst>
          </p:cNvPr>
          <p:cNvGrpSpPr/>
          <p:nvPr/>
        </p:nvGrpSpPr>
        <p:grpSpPr>
          <a:xfrm>
            <a:off x="4836844" y="1544205"/>
            <a:ext cx="2794923" cy="2134623"/>
            <a:chOff x="6511600" y="2560320"/>
            <a:chExt cx="5006484" cy="382370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120CB22-0B8A-44FE-B9E9-0126C35A7464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885AFF4-0DF8-41AF-8E8A-ED41EB256B47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36B7273-6FB7-41A8-903E-FC7E67C608EA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F0E7AB6-F3D3-4AD3-A10B-DF398F584F58}"/>
                </a:ext>
              </a:extLst>
            </p:cNvPr>
            <p:cNvSpPr txBox="1"/>
            <p:nvPr/>
          </p:nvSpPr>
          <p:spPr>
            <a:xfrm>
              <a:off x="7727313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O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9BD1B73-07E9-4912-821F-4D5BDA94C076}"/>
                </a:ext>
              </a:extLst>
            </p:cNvPr>
            <p:cNvSpPr txBox="1"/>
            <p:nvPr/>
          </p:nvSpPr>
          <p:spPr>
            <a:xfrm>
              <a:off x="7727313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8p, 8n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3133A78-5FE3-4E90-9A52-B63B33B1F04D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AE4508C-AEAA-43E0-8B8D-8C4993D90800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F0BD014-920A-4B4B-B237-AAB447DF228C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A402FA2-3F76-455B-A105-44B014FD9D9D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5421890-4814-4A8E-9518-F332BF6EF488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0B00A4F-5DCF-4BE1-ADD0-55A117C8A95D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29DD695-0758-462F-9C25-F5FEA6CFBDD2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EE6C2F9-D03D-44BD-9AD4-4A27E5B9CF12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9E9A64D-C659-48D1-84D4-F5F82F60F71E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DBDEC6A-51AD-460A-BF7E-1F1F5C969A6B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7" name="Double Bracket 106">
              <a:extLst>
                <a:ext uri="{FF2B5EF4-FFF2-40B4-BE49-F238E27FC236}">
                  <a16:creationId xmlns:a16="http://schemas.microsoft.com/office/drawing/2014/main" id="{CB22398E-6402-4B8A-99A0-7C01C2DEE73E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id="{0D7A1A14-9CA3-4BAA-9F00-9CFAFB0B069E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752254" cy="531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2-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104A8CA-8E82-4262-B133-20F42C95125B}"/>
              </a:ext>
            </a:extLst>
          </p:cNvPr>
          <p:cNvGrpSpPr/>
          <p:nvPr/>
        </p:nvGrpSpPr>
        <p:grpSpPr>
          <a:xfrm>
            <a:off x="943766" y="3905687"/>
            <a:ext cx="2891449" cy="2134623"/>
            <a:chOff x="6511600" y="2560320"/>
            <a:chExt cx="5179389" cy="3823703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7A65DCF-0857-4949-86C9-581DE9C6AF56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7638798-C1C5-48F9-88E9-2825404B63FE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AEEA829-8702-4584-86C2-A64433C5294D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F1F4F72-9A25-4B3B-BD3C-61ADD1A7B7A4}"/>
                </a:ext>
              </a:extLst>
            </p:cNvPr>
            <p:cNvSpPr txBox="1"/>
            <p:nvPr/>
          </p:nvSpPr>
          <p:spPr>
            <a:xfrm>
              <a:off x="7727314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Na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A76F96F-D046-4554-8732-5535D3ADB325}"/>
                </a:ext>
              </a:extLst>
            </p:cNvPr>
            <p:cNvSpPr txBox="1"/>
            <p:nvPr/>
          </p:nvSpPr>
          <p:spPr>
            <a:xfrm>
              <a:off x="7727314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11p, 12n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78007FF-4D1C-47A0-9AF8-DCA0B83E534C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2DE114D-2860-42D9-91D5-07E121A65C06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5A4BCB8-8B74-4F72-BBE8-86C23D79D38D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7440FE3-3C4B-4356-A204-6166295142E7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C64CC2D-C3CC-4120-9E69-319184916D4C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59A03D6-2A09-4F29-BFF1-7D2CDEF5EB68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B5F76BC-6C19-4C22-A1DB-519991D9D3FF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A1CBA36-D226-4DE8-87D4-8B840DCE84EF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14790637-FB0A-457E-8B40-1F9787D42CBF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F7CE3FC-0E7D-4259-B9B4-42F4E7308AD3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5" name="Double Bracket 124">
              <a:extLst>
                <a:ext uri="{FF2B5EF4-FFF2-40B4-BE49-F238E27FC236}">
                  <a16:creationId xmlns:a16="http://schemas.microsoft.com/office/drawing/2014/main" id="{6DAAD41C-0520-4435-9128-711EBDF59DAC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6" name="Content Placeholder 2">
              <a:extLst>
                <a:ext uri="{FF2B5EF4-FFF2-40B4-BE49-F238E27FC236}">
                  <a16:creationId xmlns:a16="http://schemas.microsoft.com/office/drawing/2014/main" id="{E0AA6701-08AE-4A8B-BA3A-581E61810EF7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925159" cy="531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1+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843D1A1-C6C7-4A26-8BCC-3BD74FDC1831}"/>
              </a:ext>
            </a:extLst>
          </p:cNvPr>
          <p:cNvGrpSpPr/>
          <p:nvPr/>
        </p:nvGrpSpPr>
        <p:grpSpPr>
          <a:xfrm>
            <a:off x="4836844" y="3905687"/>
            <a:ext cx="2936563" cy="2134623"/>
            <a:chOff x="6511600" y="2560320"/>
            <a:chExt cx="5260201" cy="3823703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DA5481D-93A0-408E-B4F7-6F585BB968A6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51207AC-CE78-4EB5-AE4B-805105517C5E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B3416F2-ECB3-42A6-B98D-6ED9B84C394A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2235656-94C0-48CF-9E09-30476D6C6CC8}"/>
                </a:ext>
              </a:extLst>
            </p:cNvPr>
            <p:cNvSpPr txBox="1"/>
            <p:nvPr/>
          </p:nvSpPr>
          <p:spPr>
            <a:xfrm>
              <a:off x="7727314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Mg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0153A3E-18C6-42C4-A1E0-9DA32CB107E4}"/>
                </a:ext>
              </a:extLst>
            </p:cNvPr>
            <p:cNvSpPr txBox="1"/>
            <p:nvPr/>
          </p:nvSpPr>
          <p:spPr>
            <a:xfrm>
              <a:off x="7727314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12p, 12n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F8FC02C-348D-47CD-BA6E-31FD9353EA02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1C82C75-08C7-4A08-BFFB-5D2F16055F09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9794F0C-A409-403F-9DFB-2D4FC4F9529B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70F1A5C-7430-4242-8B15-787CD9A9614C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9319F72-8FF6-4776-AA8C-E29FED079420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DA08E52-BB2B-4E9B-9887-FF93C728BED3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EE91E4A-6E61-431E-966D-B34EE31054C5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4A22E5A-346C-4F35-8302-0B15C0E3B63E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FD1778E-87BB-41C1-8386-7A128B9B226E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7FA899B-B2C0-4C6F-80F7-B448A6D546E3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3" name="Double Bracket 142">
              <a:extLst>
                <a:ext uri="{FF2B5EF4-FFF2-40B4-BE49-F238E27FC236}">
                  <a16:creationId xmlns:a16="http://schemas.microsoft.com/office/drawing/2014/main" id="{101BD7C6-6854-4A4C-8C04-EF107EDD4AE5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61046F7B-22B8-4882-B355-09AC8467ABCE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1005971" cy="531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2+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653230F6-E6E1-4906-8C2A-249B338395CD}"/>
              </a:ext>
            </a:extLst>
          </p:cNvPr>
          <p:cNvSpPr txBox="1"/>
          <p:nvPr/>
        </p:nvSpPr>
        <p:spPr>
          <a:xfrm>
            <a:off x="1379848" y="6309172"/>
            <a:ext cx="938633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>
                <a:latin typeface="Avenir Next LT Pro Light" panose="020B0304020202020204" pitchFamily="34" charset="0"/>
              </a:rPr>
              <a:t>Compare the Bohr models. What do they have in common? What is different?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DDB9C-A7EC-4D34-87FC-038A7E34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75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402516" cy="1179576"/>
          </a:xfrm>
        </p:spPr>
        <p:txBody>
          <a:bodyPr>
            <a:normAutofit/>
          </a:bodyPr>
          <a:lstStyle/>
          <a:p>
            <a:r>
              <a:rPr lang="en-US" dirty="0"/>
              <a:t>Drawing Bohr Models of Atoms and Ions</a:t>
            </a:r>
            <a:endParaRPr lang="en-C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C5F0AD1-3EAD-45F1-A247-9FB4A4C9C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78866"/>
              </p:ext>
            </p:extLst>
          </p:nvPr>
        </p:nvGraphicFramePr>
        <p:xfrm>
          <a:off x="404963" y="2726422"/>
          <a:ext cx="5752556" cy="259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29">
                  <a:extLst>
                    <a:ext uri="{9D8B030D-6E8A-4147-A177-3AD203B41FA5}">
                      <a16:colId xmlns:a16="http://schemas.microsoft.com/office/drawing/2014/main" val="3925007708"/>
                    </a:ext>
                  </a:extLst>
                </a:gridCol>
                <a:gridCol w="1066571">
                  <a:extLst>
                    <a:ext uri="{9D8B030D-6E8A-4147-A177-3AD203B41FA5}">
                      <a16:colId xmlns:a16="http://schemas.microsoft.com/office/drawing/2014/main" val="1315274995"/>
                    </a:ext>
                  </a:extLst>
                </a:gridCol>
                <a:gridCol w="1889650">
                  <a:extLst>
                    <a:ext uri="{9D8B030D-6E8A-4147-A177-3AD203B41FA5}">
                      <a16:colId xmlns:a16="http://schemas.microsoft.com/office/drawing/2014/main" val="1561871742"/>
                    </a:ext>
                  </a:extLst>
                </a:gridCol>
                <a:gridCol w="1875206">
                  <a:extLst>
                    <a:ext uri="{9D8B030D-6E8A-4147-A177-3AD203B41FA5}">
                      <a16:colId xmlns:a16="http://schemas.microsoft.com/office/drawing/2014/main" val="1488831149"/>
                    </a:ext>
                  </a:extLst>
                </a:gridCol>
              </a:tblGrid>
              <a:tr h="471115">
                <a:tc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protons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neutrons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electrons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009985"/>
                  </a:ext>
                </a:extLst>
              </a:tr>
              <a:tr h="105568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</a:t>
                      </a:r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>
                          <a:latin typeface="Avenir Next LT Pro Light" panose="020B0304020202020204" pitchFamily="34" charset="0"/>
                        </a:rPr>
                        <a:t>rounded </a:t>
                      </a:r>
                      <a:r>
                        <a:rPr lang="en-US" b="0" dirty="0">
                          <a:latin typeface="Avenir Next LT Pro Light" panose="020B0304020202020204" pitchFamily="34" charset="0"/>
                        </a:rPr>
                        <a:t>atomic mass minus </a:t>
                      </a: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 </a:t>
                      </a:r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</a:t>
                      </a:r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171802"/>
                  </a:ext>
                </a:extLst>
              </a:tr>
              <a:tr h="1068097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</a:t>
                      </a:r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>
                          <a:latin typeface="Avenir Next LT Pro Light" panose="020B0304020202020204" pitchFamily="34" charset="0"/>
                        </a:rPr>
                        <a:t>rounded</a:t>
                      </a:r>
                      <a:r>
                        <a:rPr lang="en-US" b="0" dirty="0">
                          <a:latin typeface="Avenir Next LT Pro Light" panose="020B0304020202020204" pitchFamily="34" charset="0"/>
                        </a:rPr>
                        <a:t> atomic mass minus </a:t>
                      </a: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 </a:t>
                      </a:r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 minus ionic charge</a:t>
                      </a:r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44332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B67E4095-606B-4730-AF54-8582D5206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9" t="28727" r="25069" b="37492"/>
          <a:stretch/>
        </p:blipFill>
        <p:spPr>
          <a:xfrm>
            <a:off x="6569330" y="3226914"/>
            <a:ext cx="5217707" cy="1593908"/>
          </a:xfrm>
          <a:prstGeom prst="rect">
            <a:avLst/>
          </a:prstGeom>
        </p:spPr>
      </p:pic>
      <p:sp>
        <p:nvSpPr>
          <p:cNvPr id="24" name="Arrow: Bent 23">
            <a:extLst>
              <a:ext uri="{FF2B5EF4-FFF2-40B4-BE49-F238E27FC236}">
                <a16:creationId xmlns:a16="http://schemas.microsoft.com/office/drawing/2014/main" id="{0BC0F551-C51D-42AF-9F91-CFF11BCEEB12}"/>
              </a:ext>
            </a:extLst>
          </p:cNvPr>
          <p:cNvSpPr/>
          <p:nvPr/>
        </p:nvSpPr>
        <p:spPr>
          <a:xfrm flipV="1">
            <a:off x="2564365" y="5432436"/>
            <a:ext cx="456817" cy="741679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venir Next LT Pro Light" panose="020B030402020202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EFFD3DFA-0C15-4817-9B74-1E3F6F2B3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80489"/>
              </p:ext>
            </p:extLst>
          </p:nvPr>
        </p:nvGraphicFramePr>
        <p:xfrm>
          <a:off x="3187817" y="5669612"/>
          <a:ext cx="8523214" cy="741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983060">
                  <a:extLst>
                    <a:ext uri="{9D8B030D-6E8A-4147-A177-3AD203B41FA5}">
                      <a16:colId xmlns:a16="http://schemas.microsoft.com/office/drawing/2014/main" val="2490165233"/>
                    </a:ext>
                  </a:extLst>
                </a:gridCol>
                <a:gridCol w="3540154">
                  <a:extLst>
                    <a:ext uri="{9D8B030D-6E8A-4147-A177-3AD203B41FA5}">
                      <a16:colId xmlns:a16="http://schemas.microsoft.com/office/drawing/2014/main" val="418576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venir Next LT Pro Light" panose="020B0304020202020204" pitchFamily="34" charset="0"/>
                        </a:rPr>
                        <a:t>If the tenths place is a 4 or lower, round down. </a:t>
                      </a:r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32.1 </a:t>
                      </a:r>
                      <a:r>
                        <a:rPr lang="en-US" b="1" dirty="0">
                          <a:latin typeface="Avenir Next LT Pro Light" panose="020B0304020202020204" pitchFamily="34" charset="0"/>
                          <a:sym typeface="Wingdings" panose="05000000000000000000" pitchFamily="2" charset="2"/>
                        </a:rPr>
                        <a:t> 32	65.4  65</a:t>
                      </a:r>
                      <a:endParaRPr lang="en-CA" b="1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2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venir Next LT Pro Light" panose="020B0304020202020204" pitchFamily="34" charset="0"/>
                        </a:rPr>
                        <a:t>If the tenths place is a 5 or higher, round up.</a:t>
                      </a:r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10.8 </a:t>
                      </a:r>
                      <a:r>
                        <a:rPr lang="en-US" b="1" dirty="0">
                          <a:latin typeface="Avenir Next LT Pro Light" panose="020B0304020202020204" pitchFamily="34" charset="0"/>
                          <a:sym typeface="Wingdings" panose="05000000000000000000" pitchFamily="2" charset="2"/>
                        </a:rPr>
                        <a:t> 11 	35.5  36</a:t>
                      </a:r>
                      <a:endParaRPr lang="en-CA" b="1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099167"/>
                  </a:ext>
                </a:extLst>
              </a:tr>
            </a:tbl>
          </a:graphicData>
        </a:graphic>
      </p:graphicFrame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49C594C-3E3F-4270-B5AD-9979EE6F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57680"/>
            <a:ext cx="10168128" cy="8576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venir Next LT Pro Light" panose="020B0304020202020204" pitchFamily="34" charset="0"/>
              </a:rPr>
              <a:t>Calculate the number of protons, neutrons, electrons.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292F1-AA6E-4A80-8542-A3BFEF3A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72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98BB-3F01-4519-A273-F075F088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chemical compounds? </a:t>
            </a:r>
            <a:br>
              <a:rPr lang="en-US" dirty="0"/>
            </a:br>
            <a:r>
              <a:rPr lang="en-US" dirty="0"/>
              <a:t>Why do they form?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009F4-6A50-44DB-B6AF-2B0408A27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BDC83-B417-4280-B027-AB75AB3B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84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8034-C4C0-484B-B995-1FCBF31E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Stability Through Nobility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0E44-81D8-42B1-905A-CCAD10D58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168128" cy="448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Activity: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Bohr model for one of the following 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Compare your Bohr model with other students in the class. What do they have in common? What is different?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D97F8-8495-4D82-B0EA-E6D26E3DF898}"/>
              </a:ext>
            </a:extLst>
          </p:cNvPr>
          <p:cNvSpPr txBox="1"/>
          <p:nvPr/>
        </p:nvSpPr>
        <p:spPr>
          <a:xfrm>
            <a:off x="8323072" y="3069997"/>
            <a:ext cx="27533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>
                <a:latin typeface="Avenir Next LT Pro Light" panose="020B0304020202020204" pitchFamily="34" charset="0"/>
              </a:rPr>
              <a:t>F</a:t>
            </a:r>
            <a:r>
              <a:rPr lang="en-CA" sz="3600" b="1" baseline="30000" dirty="0">
                <a:latin typeface="Avenir Next LT Pro Light" panose="020B0304020202020204" pitchFamily="34" charset="0"/>
              </a:rPr>
              <a:t>- </a:t>
            </a:r>
            <a:endParaRPr lang="en-CA" sz="3600" b="1" dirty="0">
              <a:latin typeface="Avenir Next LT Pro Light" panose="020B0304020202020204" pitchFamily="34" charset="0"/>
            </a:endParaRPr>
          </a:p>
          <a:p>
            <a:endParaRPr lang="en-CA" sz="3600" b="1" dirty="0">
              <a:latin typeface="Avenir Next LT Pro Light" panose="020B0304020202020204" pitchFamily="34" charset="0"/>
            </a:endParaRPr>
          </a:p>
          <a:p>
            <a:r>
              <a:rPr lang="en-CA" sz="3600" b="1" dirty="0">
                <a:latin typeface="Avenir Next LT Pro Light" panose="020B0304020202020204" pitchFamily="34" charset="0"/>
              </a:rPr>
              <a:t>Al</a:t>
            </a:r>
            <a:r>
              <a:rPr lang="en-CA" sz="3600" b="1" baseline="30000" dirty="0">
                <a:latin typeface="Avenir Next LT Pro Light" panose="020B0304020202020204" pitchFamily="34" charset="0"/>
              </a:rPr>
              <a:t>3+</a:t>
            </a:r>
            <a:endParaRPr lang="en-CA" sz="3600" b="1" dirty="0">
              <a:latin typeface="Avenir Next LT Pro Light" panose="020B03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B5B018-D28A-4B80-A0D2-598BBB5951CB}"/>
              </a:ext>
            </a:extLst>
          </p:cNvPr>
          <p:cNvSpPr txBox="1"/>
          <p:nvPr/>
        </p:nvSpPr>
        <p:spPr>
          <a:xfrm>
            <a:off x="2622294" y="3069997"/>
            <a:ext cx="18897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>
                <a:latin typeface="Avenir Next LT Pro Light" panose="020B0304020202020204" pitchFamily="34" charset="0"/>
              </a:rPr>
              <a:t>N</a:t>
            </a:r>
            <a:r>
              <a:rPr lang="en-CA" sz="3600" b="1" baseline="30000" dirty="0">
                <a:latin typeface="Avenir Next LT Pro Light" panose="020B0304020202020204" pitchFamily="34" charset="0"/>
              </a:rPr>
              <a:t>3-</a:t>
            </a:r>
          </a:p>
          <a:p>
            <a:endParaRPr lang="en-CA" sz="3600" b="1" dirty="0">
              <a:latin typeface="Avenir Next LT Pro Light" panose="020B0304020202020204" pitchFamily="34" charset="0"/>
            </a:endParaRPr>
          </a:p>
          <a:p>
            <a:r>
              <a:rPr lang="en-CA" sz="3600" b="1" dirty="0">
                <a:latin typeface="Avenir Next LT Pro Light" panose="020B0304020202020204" pitchFamily="34" charset="0"/>
              </a:rPr>
              <a:t>Na</a:t>
            </a:r>
            <a:r>
              <a:rPr lang="en-CA" sz="3600" b="1" baseline="30000" dirty="0">
                <a:latin typeface="Avenir Next LT Pro Light" panose="020B0304020202020204" pitchFamily="34" charset="0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0552E-C4D3-4C0B-A24B-971B2D739473}"/>
              </a:ext>
            </a:extLst>
          </p:cNvPr>
          <p:cNvSpPr txBox="1"/>
          <p:nvPr/>
        </p:nvSpPr>
        <p:spPr>
          <a:xfrm>
            <a:off x="5481827" y="3069997"/>
            <a:ext cx="18013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>
                <a:latin typeface="Avenir Next LT Pro Light" panose="020B0304020202020204" pitchFamily="34" charset="0"/>
              </a:rPr>
              <a:t>O</a:t>
            </a:r>
            <a:r>
              <a:rPr lang="en-CA" sz="3600" b="1" baseline="30000" dirty="0">
                <a:latin typeface="Avenir Next LT Pro Light" panose="020B0304020202020204" pitchFamily="34" charset="0"/>
              </a:rPr>
              <a:t>2-</a:t>
            </a:r>
            <a:br>
              <a:rPr lang="en-CA" sz="3600" b="1" baseline="30000" dirty="0">
                <a:latin typeface="Avenir Next LT Pro Light" panose="020B0304020202020204" pitchFamily="34" charset="0"/>
              </a:rPr>
            </a:br>
            <a:endParaRPr lang="en-CA" sz="3600" b="1" dirty="0">
              <a:latin typeface="Avenir Next LT Pro Light" panose="020B0304020202020204" pitchFamily="34" charset="0"/>
            </a:endParaRPr>
          </a:p>
          <a:p>
            <a:r>
              <a:rPr lang="en-CA" sz="3600" b="1" dirty="0">
                <a:latin typeface="Avenir Next LT Pro Light" panose="020B0304020202020204" pitchFamily="34" charset="0"/>
              </a:rPr>
              <a:t>Mg</a:t>
            </a:r>
            <a:r>
              <a:rPr lang="en-CA" sz="3600" b="1" baseline="30000" dirty="0">
                <a:latin typeface="Avenir Next LT Pro Light" panose="020B0304020202020204" pitchFamily="34" charset="0"/>
              </a:rPr>
              <a:t>2+</a:t>
            </a:r>
            <a:endParaRPr lang="en-CA" sz="3600" b="1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531E-ACE4-43F3-9E73-57F8A2DA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43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63732F-865E-4AAC-9D9D-ECE218EB5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57680"/>
            <a:ext cx="10168128" cy="8576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Calculate the number of protons, neutrons, electrons.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402516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Drawing Bohr Models of Atoms and Ions</a:t>
            </a:r>
            <a:endParaRPr lang="en-C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C5F0AD1-3EAD-45F1-A247-9FB4A4C9C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23763"/>
              </p:ext>
            </p:extLst>
          </p:nvPr>
        </p:nvGraphicFramePr>
        <p:xfrm>
          <a:off x="404963" y="2726422"/>
          <a:ext cx="5771620" cy="259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82">
                  <a:extLst>
                    <a:ext uri="{9D8B030D-6E8A-4147-A177-3AD203B41FA5}">
                      <a16:colId xmlns:a16="http://schemas.microsoft.com/office/drawing/2014/main" val="3925007708"/>
                    </a:ext>
                  </a:extLst>
                </a:gridCol>
                <a:gridCol w="1070106">
                  <a:extLst>
                    <a:ext uri="{9D8B030D-6E8A-4147-A177-3AD203B41FA5}">
                      <a16:colId xmlns:a16="http://schemas.microsoft.com/office/drawing/2014/main" val="1315274995"/>
                    </a:ext>
                  </a:extLst>
                </a:gridCol>
                <a:gridCol w="1895912">
                  <a:extLst>
                    <a:ext uri="{9D8B030D-6E8A-4147-A177-3AD203B41FA5}">
                      <a16:colId xmlns:a16="http://schemas.microsoft.com/office/drawing/2014/main" val="1561871742"/>
                    </a:ext>
                  </a:extLst>
                </a:gridCol>
                <a:gridCol w="1881420">
                  <a:extLst>
                    <a:ext uri="{9D8B030D-6E8A-4147-A177-3AD203B41FA5}">
                      <a16:colId xmlns:a16="http://schemas.microsoft.com/office/drawing/2014/main" val="1488831149"/>
                    </a:ext>
                  </a:extLst>
                </a:gridCol>
              </a:tblGrid>
              <a:tr h="471115">
                <a:tc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protons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neutrons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electrons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009985"/>
                  </a:ext>
                </a:extLst>
              </a:tr>
              <a:tr h="105568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 minus </a:t>
                      </a:r>
                      <a:r>
                        <a:rPr lang="en-US" b="0" i="1" dirty="0">
                          <a:latin typeface="Avenir Next LT Pro Light" panose="020B0304020202020204" pitchFamily="34" charset="0"/>
                        </a:rPr>
                        <a:t>rounded</a:t>
                      </a:r>
                      <a:r>
                        <a:rPr lang="en-US" b="0" dirty="0">
                          <a:latin typeface="Avenir Next LT Pro Light" panose="020B0304020202020204" pitchFamily="34" charset="0"/>
                        </a:rPr>
                        <a:t> atomic mass</a:t>
                      </a:r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</a:t>
                      </a:r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171802"/>
                  </a:ext>
                </a:extLst>
              </a:tr>
              <a:tr h="1068097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 minus </a:t>
                      </a:r>
                      <a:r>
                        <a:rPr lang="en-US" b="0" i="1" dirty="0">
                          <a:latin typeface="Avenir Next LT Pro Light" panose="020B0304020202020204" pitchFamily="34" charset="0"/>
                        </a:rPr>
                        <a:t>rounded</a:t>
                      </a:r>
                      <a:r>
                        <a:rPr lang="en-US" b="0" dirty="0">
                          <a:latin typeface="Avenir Next LT Pro Light" panose="020B0304020202020204" pitchFamily="34" charset="0"/>
                        </a:rPr>
                        <a:t> atomic mass</a:t>
                      </a:r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 minus ionic charge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44332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F0BE8FF-F986-44FA-8191-EEA87C570992}"/>
              </a:ext>
            </a:extLst>
          </p:cNvPr>
          <p:cNvGraphicFramePr>
            <a:graphicFrameLocks noGrp="1"/>
          </p:cNvGraphicFramePr>
          <p:nvPr/>
        </p:nvGraphicFramePr>
        <p:xfrm>
          <a:off x="7415869" y="2688107"/>
          <a:ext cx="4371166" cy="412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676">
                  <a:extLst>
                    <a:ext uri="{9D8B030D-6E8A-4147-A177-3AD203B41FA5}">
                      <a16:colId xmlns:a16="http://schemas.microsoft.com/office/drawing/2014/main" val="3925007708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1315274995"/>
                    </a:ext>
                  </a:extLst>
                </a:gridCol>
                <a:gridCol w="1551964">
                  <a:extLst>
                    <a:ext uri="{9D8B030D-6E8A-4147-A177-3AD203B41FA5}">
                      <a16:colId xmlns:a16="http://schemas.microsoft.com/office/drawing/2014/main" val="1561871742"/>
                    </a:ext>
                  </a:extLst>
                </a:gridCol>
                <a:gridCol w="1376297">
                  <a:extLst>
                    <a:ext uri="{9D8B030D-6E8A-4147-A177-3AD203B41FA5}">
                      <a16:colId xmlns:a16="http://schemas.microsoft.com/office/drawing/2014/main" val="1488831149"/>
                    </a:ext>
                  </a:extLst>
                </a:gridCol>
              </a:tblGrid>
              <a:tr h="237261">
                <a:tc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p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e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0009985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11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23-11=12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11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171802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Na</a:t>
                      </a:r>
                      <a:r>
                        <a:rPr lang="en-US" baseline="30000" dirty="0"/>
                        <a:t>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11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23-11=12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11-(+1)=10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8767066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24-12=12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12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8041187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Avenir Next LT Pro Light" panose="020B0304020202020204" pitchFamily="34" charset="0"/>
                        </a:rPr>
                        <a:t>Mg</a:t>
                      </a:r>
                      <a:r>
                        <a:rPr lang="en-US" baseline="30000" dirty="0"/>
                        <a:t>2+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24-12=12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12-(+2)=10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212046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8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16-8=8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8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528666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O</a:t>
                      </a:r>
                      <a:r>
                        <a:rPr lang="en-US" baseline="30000" dirty="0"/>
                        <a:t>2-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8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16-8=8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8-(-2)=10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044332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Cl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17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36-17=19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17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6098233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Cl</a:t>
                      </a:r>
                      <a:r>
                        <a:rPr lang="en-US" baseline="30000" dirty="0"/>
                        <a:t>-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17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36-17=19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18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7160672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77961FC-283A-473A-A8FD-92D59F440C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" t="42412" r="91785" b="47218"/>
          <a:stretch/>
        </p:blipFill>
        <p:spPr>
          <a:xfrm>
            <a:off x="6679925" y="3075134"/>
            <a:ext cx="735943" cy="9150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623222-0716-4C45-A3AA-77CCB7996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30" t="42399" r="86699" b="47230"/>
          <a:stretch/>
        </p:blipFill>
        <p:spPr>
          <a:xfrm>
            <a:off x="6679924" y="4003865"/>
            <a:ext cx="735943" cy="9150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30E002-59A3-4DDC-B886-EBD10E230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44" t="31670" r="15986" b="57961"/>
          <a:stretch/>
        </p:blipFill>
        <p:spPr>
          <a:xfrm>
            <a:off x="6679922" y="4945926"/>
            <a:ext cx="735942" cy="9153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0614CF-9D73-410C-9CEA-6CBD0252E8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242" t="42333" r="10860" b="47195"/>
          <a:stretch/>
        </p:blipFill>
        <p:spPr>
          <a:xfrm>
            <a:off x="6679922" y="5888355"/>
            <a:ext cx="735944" cy="915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7819E7-C100-4EA1-8A41-973E9F6C97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29" t="28727" r="25069" b="37492"/>
          <a:stretch/>
        </p:blipFill>
        <p:spPr>
          <a:xfrm>
            <a:off x="1070864" y="5399482"/>
            <a:ext cx="4439817" cy="13562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A71689-8EB0-4A05-94A5-395BBEDDD2F2}"/>
              </a:ext>
            </a:extLst>
          </p:cNvPr>
          <p:cNvSpPr/>
          <p:nvPr/>
        </p:nvSpPr>
        <p:spPr>
          <a:xfrm>
            <a:off x="-53130" y="-365120"/>
            <a:ext cx="12192000" cy="722312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EA602-8386-47F8-A731-493B9ABF30F4}"/>
              </a:ext>
            </a:extLst>
          </p:cNvPr>
          <p:cNvSpPr txBox="1"/>
          <p:nvPr/>
        </p:nvSpPr>
        <p:spPr>
          <a:xfrm>
            <a:off x="6679928" y="6114654"/>
            <a:ext cx="539182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Next LT Pro Light" panose="020B0304020202020204" pitchFamily="34" charset="0"/>
              </a:rPr>
              <a:t>How come so many of the ions have the same number of electrons? What is an ion, anyways?</a:t>
            </a:r>
            <a:endParaRPr lang="en-CA" sz="1600" b="1" dirty="0">
              <a:latin typeface="Avenir Next LT Pro Light" panose="020B03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85C9EF-1097-457E-93FC-A225CCD30BE2}"/>
              </a:ext>
            </a:extLst>
          </p:cNvPr>
          <p:cNvSpPr/>
          <p:nvPr/>
        </p:nvSpPr>
        <p:spPr>
          <a:xfrm>
            <a:off x="11389360" y="3566160"/>
            <a:ext cx="397675" cy="345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16D943-D97F-4EB7-8CDE-C06AF81EE667}"/>
              </a:ext>
            </a:extLst>
          </p:cNvPr>
          <p:cNvSpPr/>
          <p:nvPr/>
        </p:nvSpPr>
        <p:spPr>
          <a:xfrm>
            <a:off x="11389360" y="4534248"/>
            <a:ext cx="397675" cy="345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4B243C-FE53-420B-AB34-AD62B9A6C6C1}"/>
              </a:ext>
            </a:extLst>
          </p:cNvPr>
          <p:cNvSpPr/>
          <p:nvPr/>
        </p:nvSpPr>
        <p:spPr>
          <a:xfrm>
            <a:off x="11283696" y="5469828"/>
            <a:ext cx="397675" cy="345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3BD2F5-A24B-4EC9-B0AC-9A6A04FCDC42}"/>
              </a:ext>
            </a:extLst>
          </p:cNvPr>
          <p:cNvSpPr txBox="1"/>
          <p:nvPr/>
        </p:nvSpPr>
        <p:spPr>
          <a:xfrm>
            <a:off x="11331350" y="35747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LT Pro Light" panose="020B0304020202020204" pitchFamily="34" charset="0"/>
              </a:rPr>
              <a:t>10</a:t>
            </a:r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738A2B-FF8F-42E8-B060-6F8DB54C20C0}"/>
              </a:ext>
            </a:extLst>
          </p:cNvPr>
          <p:cNvSpPr txBox="1"/>
          <p:nvPr/>
        </p:nvSpPr>
        <p:spPr>
          <a:xfrm>
            <a:off x="11222777" y="546372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LT Pro Light" panose="020B0304020202020204" pitchFamily="34" charset="0"/>
              </a:rPr>
              <a:t>10</a:t>
            </a:r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A69C65-A669-43B8-9FA5-EA1FE91CE1CB}"/>
              </a:ext>
            </a:extLst>
          </p:cNvPr>
          <p:cNvSpPr txBox="1"/>
          <p:nvPr/>
        </p:nvSpPr>
        <p:spPr>
          <a:xfrm>
            <a:off x="11337166" y="45192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LT Pro Light" panose="020B0304020202020204" pitchFamily="34" charset="0"/>
              </a:rPr>
              <a:t>10</a:t>
            </a:r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8CBC8-D9A2-4E7B-A880-808550B1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" grpId="0" animBg="1"/>
      <p:bldP spid="15" grpId="0" animBg="1"/>
      <p:bldP spid="17" grpId="0" animBg="1"/>
      <p:bldP spid="8" grpId="0"/>
      <p:bldP spid="19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67FE621-A055-4B7B-B987-FBE3596A381A}"/>
              </a:ext>
            </a:extLst>
          </p:cNvPr>
          <p:cNvSpPr/>
          <p:nvPr/>
        </p:nvSpPr>
        <p:spPr>
          <a:xfrm>
            <a:off x="1115567" y="2704585"/>
            <a:ext cx="10184404" cy="1539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3148E80-5101-432C-92CC-E16C78EA0F0D}"/>
              </a:ext>
            </a:extLst>
          </p:cNvPr>
          <p:cNvSpPr/>
          <p:nvPr/>
        </p:nvSpPr>
        <p:spPr>
          <a:xfrm>
            <a:off x="1115567" y="4391384"/>
            <a:ext cx="10184404" cy="2269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Polyatomic Ions</a:t>
            </a:r>
            <a:endParaRPr lang="en-CA" dirty="0"/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5C3B4227-A0ED-4E36-BDDB-CFF55AD6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1706881"/>
            <a:ext cx="10368959" cy="1105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Polyatomic ions: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/>
              <a:t>ions made of multiple atoms bonded covalently together. They have special names. </a:t>
            </a:r>
            <a:endParaRPr lang="en-CA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3D8ECF-C248-4668-A6DF-DF84615C76DB}"/>
              </a:ext>
            </a:extLst>
          </p:cNvPr>
          <p:cNvGrpSpPr/>
          <p:nvPr/>
        </p:nvGrpSpPr>
        <p:grpSpPr>
          <a:xfrm>
            <a:off x="8655434" y="4588028"/>
            <a:ext cx="1914256" cy="1887522"/>
            <a:chOff x="8009920" y="2919370"/>
            <a:chExt cx="1914256" cy="188752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91B2BA3-A34F-4B0C-ABA4-6EBFDD736D56}"/>
                </a:ext>
              </a:extLst>
            </p:cNvPr>
            <p:cNvSpPr/>
            <p:nvPr/>
          </p:nvSpPr>
          <p:spPr>
            <a:xfrm>
              <a:off x="8009920" y="2919370"/>
              <a:ext cx="1914256" cy="18875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805102B-7914-43FD-95F4-7B7678598D25}"/>
                </a:ext>
              </a:extLst>
            </p:cNvPr>
            <p:cNvSpPr/>
            <p:nvPr/>
          </p:nvSpPr>
          <p:spPr>
            <a:xfrm>
              <a:off x="9031459" y="3862859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DFED6FA-0F41-4CDD-85D2-287C0D24368D}"/>
                </a:ext>
              </a:extLst>
            </p:cNvPr>
            <p:cNvSpPr/>
            <p:nvPr/>
          </p:nvSpPr>
          <p:spPr>
            <a:xfrm>
              <a:off x="9014204" y="3025194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9FCFAB7-5D8B-4A29-B73F-14F311783165}"/>
                </a:ext>
              </a:extLst>
            </p:cNvPr>
            <p:cNvSpPr/>
            <p:nvPr/>
          </p:nvSpPr>
          <p:spPr>
            <a:xfrm>
              <a:off x="8233952" y="3859468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8B088A-3FC4-4551-9ADC-3E26A840FDB1}"/>
                </a:ext>
              </a:extLst>
            </p:cNvPr>
            <p:cNvSpPr/>
            <p:nvPr/>
          </p:nvSpPr>
          <p:spPr>
            <a:xfrm>
              <a:off x="8233952" y="3025195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92B9A4A-F04D-4B98-9B80-311117B6DBC0}"/>
                </a:ext>
              </a:extLst>
            </p:cNvPr>
            <p:cNvSpPr/>
            <p:nvPr/>
          </p:nvSpPr>
          <p:spPr>
            <a:xfrm>
              <a:off x="8573685" y="3495562"/>
              <a:ext cx="780252" cy="83427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P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BFDFF0E-5E3A-4E76-8A37-507CF9A96C2A}"/>
              </a:ext>
            </a:extLst>
          </p:cNvPr>
          <p:cNvSpPr txBox="1"/>
          <p:nvPr/>
        </p:nvSpPr>
        <p:spPr>
          <a:xfrm>
            <a:off x="10346187" y="4456274"/>
            <a:ext cx="434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venir Next LT Pro Light" panose="020B0304020202020204" pitchFamily="34" charset="0"/>
              </a:rPr>
              <a:t>3-</a:t>
            </a:r>
            <a:endParaRPr lang="en-CA" sz="2200" b="1" dirty="0">
              <a:latin typeface="Avenir Next LT Pro Light" panose="020B03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786102-D4CD-4369-9BF2-2A1E4AB5E497}"/>
              </a:ext>
            </a:extLst>
          </p:cNvPr>
          <p:cNvGrpSpPr/>
          <p:nvPr/>
        </p:nvGrpSpPr>
        <p:grpSpPr>
          <a:xfrm>
            <a:off x="8613224" y="2930476"/>
            <a:ext cx="1914256" cy="1131282"/>
            <a:chOff x="8009920" y="3509967"/>
            <a:chExt cx="1914256" cy="1131282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6FC0725-B8B5-4767-8AD9-A3FC230BAF98}"/>
                </a:ext>
              </a:extLst>
            </p:cNvPr>
            <p:cNvSpPr/>
            <p:nvPr/>
          </p:nvSpPr>
          <p:spPr>
            <a:xfrm>
              <a:off x="8009920" y="3509967"/>
              <a:ext cx="1914256" cy="11312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2738B5-14A4-4375-B100-92EBCC5D0733}"/>
                </a:ext>
              </a:extLst>
            </p:cNvPr>
            <p:cNvSpPr/>
            <p:nvPr/>
          </p:nvSpPr>
          <p:spPr>
            <a:xfrm>
              <a:off x="8229006" y="3663391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8FAE05E-34E9-454E-ADFF-42AE13D008E2}"/>
                </a:ext>
              </a:extLst>
            </p:cNvPr>
            <p:cNvSpPr/>
            <p:nvPr/>
          </p:nvSpPr>
          <p:spPr>
            <a:xfrm>
              <a:off x="8898766" y="3657456"/>
              <a:ext cx="780252" cy="834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H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417F8DA-E9F2-4C1B-BF0D-0610C397881F}"/>
              </a:ext>
            </a:extLst>
          </p:cNvPr>
          <p:cNvSpPr txBox="1"/>
          <p:nvPr/>
        </p:nvSpPr>
        <p:spPr>
          <a:xfrm>
            <a:off x="10287786" y="2711640"/>
            <a:ext cx="434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venir Next LT Pro Light" panose="020B0304020202020204" pitchFamily="34" charset="0"/>
              </a:rPr>
              <a:t>1-</a:t>
            </a:r>
            <a:endParaRPr lang="en-CA" sz="2200" b="1" dirty="0">
              <a:latin typeface="Avenir Next LT Pro Light" panose="020B0304020202020204" pitchFamily="34" charset="0"/>
            </a:endParaRPr>
          </a:p>
        </p:txBody>
      </p:sp>
      <p:sp>
        <p:nvSpPr>
          <p:cNvPr id="53" name="Content Placeholder 6">
            <a:extLst>
              <a:ext uri="{FF2B5EF4-FFF2-40B4-BE49-F238E27FC236}">
                <a16:creationId xmlns:a16="http://schemas.microsoft.com/office/drawing/2014/main" id="{DBD85737-FD3F-4BC7-90C1-464CE7B0357C}"/>
              </a:ext>
            </a:extLst>
          </p:cNvPr>
          <p:cNvSpPr txBox="1">
            <a:spLocks/>
          </p:cNvSpPr>
          <p:nvPr/>
        </p:nvSpPr>
        <p:spPr>
          <a:xfrm>
            <a:off x="1407803" y="2711640"/>
            <a:ext cx="7020865" cy="153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“hydroxide” or “OH</a:t>
            </a:r>
            <a:r>
              <a:rPr lang="en-US" sz="2000" baseline="30000" dirty="0">
                <a:latin typeface="Avenir Next LT Pro Light" panose="020B0304020202020204" pitchFamily="34" charset="0"/>
              </a:rPr>
              <a:t>-</a:t>
            </a:r>
            <a:r>
              <a:rPr lang="en-US" sz="2000" dirty="0">
                <a:latin typeface="Avenir Next LT Pro Light" panose="020B0304020202020204" pitchFamily="34" charset="0"/>
              </a:rPr>
              <a:t>” is made of an oxygen and hydrogen atom bonded together. Altogether, the structure has a charge of 1-.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e.g. 	sodium hydroxide: NaOH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C71BFC78-7DD2-458E-A002-FC58B4219054}"/>
              </a:ext>
            </a:extLst>
          </p:cNvPr>
          <p:cNvSpPr txBox="1">
            <a:spLocks/>
          </p:cNvSpPr>
          <p:nvPr/>
        </p:nvSpPr>
        <p:spPr>
          <a:xfrm>
            <a:off x="1407804" y="4625706"/>
            <a:ext cx="6754746" cy="188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“phosphate” or “PO</a:t>
            </a:r>
            <a:r>
              <a:rPr lang="en-US" sz="2000" baseline="-25000" dirty="0">
                <a:latin typeface="Avenir Next LT Pro Light" panose="020B0304020202020204" pitchFamily="34" charset="0"/>
              </a:rPr>
              <a:t>4</a:t>
            </a:r>
            <a:r>
              <a:rPr lang="en-US" sz="2000" baseline="30000" dirty="0">
                <a:latin typeface="Avenir Next LT Pro Light" panose="020B0304020202020204" pitchFamily="34" charset="0"/>
              </a:rPr>
              <a:t>3-</a:t>
            </a:r>
            <a:r>
              <a:rPr lang="en-US" sz="2000" dirty="0">
                <a:latin typeface="Avenir Next LT Pro Light" panose="020B0304020202020204" pitchFamily="34" charset="0"/>
              </a:rPr>
              <a:t>” is made of one phosphorus atom and four oxygen atoms bonded together. Altogether, the structure has a charge of 3-.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e.g. 	sodium phosphate: Na</a:t>
            </a:r>
            <a:r>
              <a:rPr lang="en-US" sz="2000" baseline="-25000" dirty="0">
                <a:latin typeface="Avenir Next LT Pro Light" panose="020B0304020202020204" pitchFamily="34" charset="0"/>
              </a:rPr>
              <a:t>3</a:t>
            </a:r>
            <a:r>
              <a:rPr lang="en-US" sz="2000" dirty="0">
                <a:latin typeface="Avenir Next LT Pro Light" panose="020B0304020202020204" pitchFamily="34" charset="0"/>
              </a:rPr>
              <a:t>PO</a:t>
            </a:r>
            <a:r>
              <a:rPr lang="en-US" sz="2000" baseline="-25000" dirty="0">
                <a:latin typeface="Avenir Next LT Pro Light" panose="020B0304020202020204" pitchFamily="34" charset="0"/>
              </a:rPr>
              <a:t>4</a:t>
            </a:r>
            <a:br>
              <a:rPr lang="en-US" sz="2000" dirty="0">
                <a:latin typeface="Avenir Next LT Pro Light" panose="020B0304020202020204" pitchFamily="34" charset="0"/>
              </a:rPr>
            </a:br>
            <a:r>
              <a:rPr lang="en-US" sz="2000" dirty="0">
                <a:latin typeface="Avenir Next LT Pro Light" panose="020B0304020202020204" pitchFamily="34" charset="0"/>
              </a:rPr>
              <a:t>	chromium(II) phosphate: Cr</a:t>
            </a:r>
            <a:r>
              <a:rPr lang="en-US" sz="2000" baseline="-25000" dirty="0">
                <a:latin typeface="Avenir Next LT Pro Light" panose="020B0304020202020204" pitchFamily="34" charset="0"/>
              </a:rPr>
              <a:t>3</a:t>
            </a:r>
            <a:r>
              <a:rPr lang="en-US" sz="2000" dirty="0">
                <a:latin typeface="Avenir Next LT Pro Light" panose="020B0304020202020204" pitchFamily="34" charset="0"/>
              </a:rPr>
              <a:t>(PO</a:t>
            </a:r>
            <a:r>
              <a:rPr lang="en-US" sz="2000" baseline="-25000" dirty="0">
                <a:latin typeface="Avenir Next LT Pro Light" panose="020B0304020202020204" pitchFamily="34" charset="0"/>
              </a:rPr>
              <a:t>4</a:t>
            </a:r>
            <a:r>
              <a:rPr lang="en-US" sz="2000" dirty="0">
                <a:latin typeface="Avenir Next LT Pro Light" panose="020B0304020202020204" pitchFamily="34" charset="0"/>
              </a:rPr>
              <a:t>)</a:t>
            </a:r>
            <a:r>
              <a:rPr lang="en-US" sz="2000" baseline="-25000" dirty="0">
                <a:latin typeface="Avenir Next LT Pro Light" panose="020B0304020202020204" pitchFamily="34" charset="0"/>
              </a:rPr>
              <a:t>2</a:t>
            </a:r>
            <a:endParaRPr lang="en-CA" sz="2000" baseline="-25000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7D319-84D4-4BD8-A6ED-52905EBE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44" grpId="0"/>
      <p:bldP spid="52" grpId="0"/>
      <p:bldP spid="53" grpId="0"/>
      <p:bldP spid="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9974B0DE-46D5-4B86-9CFB-85B2A34402DD}"/>
              </a:ext>
            </a:extLst>
          </p:cNvPr>
          <p:cNvGraphicFramePr>
            <a:graphicFrameLocks noGrp="1"/>
          </p:cNvGraphicFramePr>
          <p:nvPr/>
        </p:nvGraphicFramePr>
        <p:xfrm>
          <a:off x="564860" y="2610165"/>
          <a:ext cx="11062280" cy="40502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531140">
                  <a:extLst>
                    <a:ext uri="{9D8B030D-6E8A-4147-A177-3AD203B41FA5}">
                      <a16:colId xmlns:a16="http://schemas.microsoft.com/office/drawing/2014/main" val="2152031340"/>
                    </a:ext>
                  </a:extLst>
                </a:gridCol>
                <a:gridCol w="5531140">
                  <a:extLst>
                    <a:ext uri="{9D8B030D-6E8A-4147-A177-3AD203B41FA5}">
                      <a16:colId xmlns:a16="http://schemas.microsoft.com/office/drawing/2014/main" val="2195474809"/>
                    </a:ext>
                  </a:extLst>
                </a:gridCol>
              </a:tblGrid>
              <a:tr h="64167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b="1" dirty="0"/>
                    </a:p>
                  </a:txBody>
                  <a:tcPr anchor="ctr"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Simplified Model</a:t>
                      </a:r>
                      <a:endParaRPr lang="en-CA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239238"/>
                  </a:ext>
                </a:extLst>
              </a:tr>
              <a:tr h="3408601">
                <a:tc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835184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Polyatomic Ions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114AD-1B96-4554-93D2-FBE4CC28C67D}"/>
              </a:ext>
            </a:extLst>
          </p:cNvPr>
          <p:cNvSpPr txBox="1"/>
          <p:nvPr/>
        </p:nvSpPr>
        <p:spPr>
          <a:xfrm>
            <a:off x="2509309" y="3741701"/>
            <a:ext cx="338076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A subscript outside a bracket applies to the entire polyatomic ion inside the bracket. </a:t>
            </a:r>
            <a:endParaRPr lang="en-CA" dirty="0">
              <a:latin typeface="Agency FB" panose="020B05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6D82B-DB7E-4292-923E-7F1571BEF415}"/>
              </a:ext>
            </a:extLst>
          </p:cNvPr>
          <p:cNvSpPr txBox="1"/>
          <p:nvPr/>
        </p:nvSpPr>
        <p:spPr>
          <a:xfrm>
            <a:off x="756785" y="4691212"/>
            <a:ext cx="4765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Georgia Pro" panose="02040502050405020303" pitchFamily="18" charset="0"/>
              </a:rPr>
              <a:t>Be</a:t>
            </a:r>
            <a:r>
              <a:rPr lang="en-US" sz="8000" baseline="-25000" dirty="0">
                <a:latin typeface="Georgia Pro" panose="02040502050405020303" pitchFamily="18" charset="0"/>
              </a:rPr>
              <a:t>3</a:t>
            </a:r>
            <a:r>
              <a:rPr lang="en-US" sz="8000" dirty="0">
                <a:latin typeface="Georgia Pro" panose="02040502050405020303" pitchFamily="18" charset="0"/>
              </a:rPr>
              <a:t>(PO</a:t>
            </a:r>
            <a:r>
              <a:rPr lang="en-US" sz="8000" baseline="-25000" dirty="0">
                <a:latin typeface="Georgia Pro" panose="02040502050405020303" pitchFamily="18" charset="0"/>
              </a:rPr>
              <a:t>4</a:t>
            </a:r>
            <a:r>
              <a:rPr lang="en-US" sz="8000" dirty="0">
                <a:latin typeface="Georgia Pro" panose="02040502050405020303" pitchFamily="18" charset="0"/>
              </a:rPr>
              <a:t>)</a:t>
            </a:r>
            <a:r>
              <a:rPr lang="en-US" sz="8000" baseline="-25000" dirty="0">
                <a:latin typeface="Georgia Pro" panose="02040502050405020303" pitchFamily="18" charset="0"/>
              </a:rPr>
              <a:t>2</a:t>
            </a:r>
            <a:endParaRPr lang="en-CA" sz="8000" dirty="0">
              <a:latin typeface="Georgia Pro" panose="02040502050405020303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D7076D-1F11-47B3-9913-C2D17CFB6971}"/>
              </a:ext>
            </a:extLst>
          </p:cNvPr>
          <p:cNvCxnSpPr>
            <a:cxnSpLocks/>
          </p:cNvCxnSpPr>
          <p:nvPr/>
        </p:nvCxnSpPr>
        <p:spPr>
          <a:xfrm>
            <a:off x="5100714" y="4388032"/>
            <a:ext cx="0" cy="934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BADAAF-BE5E-4D25-82ED-A0047E192CA3}"/>
              </a:ext>
            </a:extLst>
          </p:cNvPr>
          <p:cNvGrpSpPr/>
          <p:nvPr/>
        </p:nvGrpSpPr>
        <p:grpSpPr>
          <a:xfrm>
            <a:off x="8794196" y="4604186"/>
            <a:ext cx="1914256" cy="1887522"/>
            <a:chOff x="8009920" y="2919370"/>
            <a:chExt cx="1914256" cy="188752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F5CC59-2231-408E-BD9A-4F848C351EF9}"/>
                </a:ext>
              </a:extLst>
            </p:cNvPr>
            <p:cNvSpPr/>
            <p:nvPr/>
          </p:nvSpPr>
          <p:spPr>
            <a:xfrm>
              <a:off x="8009920" y="2919370"/>
              <a:ext cx="1914256" cy="18875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D9D8AEC-7CED-497F-8CDE-9E09A6949F41}"/>
                </a:ext>
              </a:extLst>
            </p:cNvPr>
            <p:cNvSpPr/>
            <p:nvPr/>
          </p:nvSpPr>
          <p:spPr>
            <a:xfrm>
              <a:off x="9031459" y="3862859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2E89610-1E08-4CE8-BC3E-015EEF344377}"/>
                </a:ext>
              </a:extLst>
            </p:cNvPr>
            <p:cNvSpPr/>
            <p:nvPr/>
          </p:nvSpPr>
          <p:spPr>
            <a:xfrm>
              <a:off x="9014204" y="3025194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DC543FC-1B1F-4725-AABE-A891E4A32927}"/>
                </a:ext>
              </a:extLst>
            </p:cNvPr>
            <p:cNvSpPr/>
            <p:nvPr/>
          </p:nvSpPr>
          <p:spPr>
            <a:xfrm>
              <a:off x="8233952" y="3859468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6480B27-517F-4774-BC7D-2DC03D498DB9}"/>
                </a:ext>
              </a:extLst>
            </p:cNvPr>
            <p:cNvSpPr/>
            <p:nvPr/>
          </p:nvSpPr>
          <p:spPr>
            <a:xfrm>
              <a:off x="8233952" y="3025195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A65726-89EB-424E-842A-66A8BE9D7906}"/>
                </a:ext>
              </a:extLst>
            </p:cNvPr>
            <p:cNvSpPr/>
            <p:nvPr/>
          </p:nvSpPr>
          <p:spPr>
            <a:xfrm>
              <a:off x="8573685" y="3495562"/>
              <a:ext cx="780252" cy="83427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P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EF6AE1-CFAF-4E48-9E79-13B51327B090}"/>
              </a:ext>
            </a:extLst>
          </p:cNvPr>
          <p:cNvGrpSpPr/>
          <p:nvPr/>
        </p:nvGrpSpPr>
        <p:grpSpPr>
          <a:xfrm>
            <a:off x="6879940" y="4597668"/>
            <a:ext cx="1914256" cy="1887522"/>
            <a:chOff x="8009920" y="2919370"/>
            <a:chExt cx="1914256" cy="188752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CEAC07F-C530-402C-9F71-B85106326421}"/>
                </a:ext>
              </a:extLst>
            </p:cNvPr>
            <p:cNvSpPr/>
            <p:nvPr/>
          </p:nvSpPr>
          <p:spPr>
            <a:xfrm>
              <a:off x="8009920" y="2919370"/>
              <a:ext cx="1914256" cy="18875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370D2AF-F6F1-4889-BAD3-E426FF319DC9}"/>
                </a:ext>
              </a:extLst>
            </p:cNvPr>
            <p:cNvSpPr/>
            <p:nvPr/>
          </p:nvSpPr>
          <p:spPr>
            <a:xfrm>
              <a:off x="9031459" y="3862859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502C9F7-8473-4468-88DE-0B216A9CAC73}"/>
                </a:ext>
              </a:extLst>
            </p:cNvPr>
            <p:cNvSpPr/>
            <p:nvPr/>
          </p:nvSpPr>
          <p:spPr>
            <a:xfrm>
              <a:off x="9014204" y="3025194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F7BE4C-5905-4D01-A352-AE23BE85F28B}"/>
                </a:ext>
              </a:extLst>
            </p:cNvPr>
            <p:cNvSpPr/>
            <p:nvPr/>
          </p:nvSpPr>
          <p:spPr>
            <a:xfrm>
              <a:off x="8233952" y="3859468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BEF7B0-6DEA-40F9-85B0-508738876909}"/>
                </a:ext>
              </a:extLst>
            </p:cNvPr>
            <p:cNvSpPr/>
            <p:nvPr/>
          </p:nvSpPr>
          <p:spPr>
            <a:xfrm>
              <a:off x="8233952" y="3025195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8F5145D-552C-48A0-9C5E-6F3316B7F41C}"/>
                </a:ext>
              </a:extLst>
            </p:cNvPr>
            <p:cNvSpPr/>
            <p:nvPr/>
          </p:nvSpPr>
          <p:spPr>
            <a:xfrm>
              <a:off x="8573685" y="3495562"/>
              <a:ext cx="780252" cy="83427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P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D656EC35-B831-472F-AF84-099DF0ACA90F}"/>
              </a:ext>
            </a:extLst>
          </p:cNvPr>
          <p:cNvSpPr/>
          <p:nvPr/>
        </p:nvSpPr>
        <p:spPr>
          <a:xfrm>
            <a:off x="8181994" y="3613611"/>
            <a:ext cx="1122971" cy="1200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venir Next LT Pro Light" panose="020B0304020202020204" pitchFamily="34" charset="0"/>
              </a:rPr>
              <a:t>Be</a:t>
            </a:r>
            <a:r>
              <a:rPr lang="en-US" sz="2200" b="1" baseline="30000" dirty="0">
                <a:latin typeface="Avenir Next LT Pro Light" panose="020B0304020202020204" pitchFamily="34" charset="0"/>
              </a:rPr>
              <a:t>2+</a:t>
            </a:r>
            <a:endParaRPr lang="en-CA" sz="2200" b="1" dirty="0">
              <a:latin typeface="Avenir Next LT Pro Light" panose="020B03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92D8496-3BF1-412E-ABFD-70307B2DB33F}"/>
              </a:ext>
            </a:extLst>
          </p:cNvPr>
          <p:cNvSpPr/>
          <p:nvPr/>
        </p:nvSpPr>
        <p:spPr>
          <a:xfrm>
            <a:off x="9313718" y="3612361"/>
            <a:ext cx="1122971" cy="1200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venir Next LT Pro Light" panose="020B0304020202020204" pitchFamily="34" charset="0"/>
              </a:rPr>
              <a:t>Be</a:t>
            </a:r>
            <a:r>
              <a:rPr lang="en-US" sz="2200" b="1" baseline="30000" dirty="0">
                <a:latin typeface="Avenir Next LT Pro Light" panose="020B0304020202020204" pitchFamily="34" charset="0"/>
              </a:rPr>
              <a:t>2+</a:t>
            </a:r>
            <a:endParaRPr lang="en-CA" sz="2200" b="1" dirty="0">
              <a:latin typeface="Avenir Next LT Pro Light" panose="020B03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A37D80-8995-4339-AA7D-572797E11C2F}"/>
              </a:ext>
            </a:extLst>
          </p:cNvPr>
          <p:cNvSpPr/>
          <p:nvPr/>
        </p:nvSpPr>
        <p:spPr>
          <a:xfrm>
            <a:off x="7025645" y="3617009"/>
            <a:ext cx="1122971" cy="1200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venir Next LT Pro Light" panose="020B0304020202020204" pitchFamily="34" charset="0"/>
              </a:rPr>
              <a:t>Be</a:t>
            </a:r>
            <a:r>
              <a:rPr lang="en-US" sz="2200" b="1" baseline="30000" dirty="0">
                <a:latin typeface="Avenir Next LT Pro Light" panose="020B0304020202020204" pitchFamily="34" charset="0"/>
              </a:rPr>
              <a:t>2+</a:t>
            </a:r>
            <a:endParaRPr lang="en-CA" sz="2200" b="1" dirty="0">
              <a:latin typeface="Avenir Next LT Pro Light" panose="020B03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222A3-2280-4756-A85F-3F77249EF781}"/>
              </a:ext>
            </a:extLst>
          </p:cNvPr>
          <p:cNvSpPr txBox="1"/>
          <p:nvPr/>
        </p:nvSpPr>
        <p:spPr>
          <a:xfrm>
            <a:off x="10282112" y="609698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3-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C1C5FB-C84A-4955-8642-A5E24D7E6395}"/>
              </a:ext>
            </a:extLst>
          </p:cNvPr>
          <p:cNvSpPr txBox="1"/>
          <p:nvPr/>
        </p:nvSpPr>
        <p:spPr>
          <a:xfrm>
            <a:off x="8376483" y="610643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3-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6E53FC58-17BD-430F-9170-F0DE24FE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1706881"/>
            <a:ext cx="10368959" cy="1105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indicate more than one of a polyatomic ion in a compound, use brackets and subscripts. </a:t>
            </a:r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22405-8657-4DDC-97BF-872FEA94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0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36" grpId="0" animBg="1"/>
      <p:bldP spid="18" grpId="0" animBg="1"/>
      <p:bldP spid="4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9974B0DE-46D5-4B86-9CFB-85B2A3440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507613"/>
              </p:ext>
            </p:extLst>
          </p:nvPr>
        </p:nvGraphicFramePr>
        <p:xfrm>
          <a:off x="1115568" y="2812786"/>
          <a:ext cx="9871045" cy="3725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70046">
                  <a:extLst>
                    <a:ext uri="{9D8B030D-6E8A-4147-A177-3AD203B41FA5}">
                      <a16:colId xmlns:a16="http://schemas.microsoft.com/office/drawing/2014/main" val="2152031340"/>
                    </a:ext>
                  </a:extLst>
                </a:gridCol>
                <a:gridCol w="1911234">
                  <a:extLst>
                    <a:ext uri="{9D8B030D-6E8A-4147-A177-3AD203B41FA5}">
                      <a16:colId xmlns:a16="http://schemas.microsoft.com/office/drawing/2014/main" val="2195474809"/>
                    </a:ext>
                  </a:extLst>
                </a:gridCol>
                <a:gridCol w="2086980">
                  <a:extLst>
                    <a:ext uri="{9D8B030D-6E8A-4147-A177-3AD203B41FA5}">
                      <a16:colId xmlns:a16="http://schemas.microsoft.com/office/drawing/2014/main" val="350063821"/>
                    </a:ext>
                  </a:extLst>
                </a:gridCol>
                <a:gridCol w="3602785">
                  <a:extLst>
                    <a:ext uri="{9D8B030D-6E8A-4147-A177-3AD203B41FA5}">
                      <a16:colId xmlns:a16="http://schemas.microsoft.com/office/drawing/2014/main" val="2317017808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sz="2800" b="1" dirty="0"/>
                    </a:p>
                  </a:txBody>
                  <a:tcPr anchor="ctr"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Cation</a:t>
                      </a:r>
                      <a:endParaRPr lang="en-CA" sz="2800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Anion</a:t>
                      </a:r>
                      <a:endParaRPr lang="en-CA" sz="2800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Atom Count</a:t>
                      </a:r>
                      <a:endParaRPr lang="en-CA" sz="2800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239238"/>
                  </a:ext>
                </a:extLst>
              </a:tr>
              <a:tr h="69518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NaOH</a:t>
                      </a:r>
                      <a:endParaRPr lang="en-CA" sz="2800" b="1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Na</a:t>
                      </a:r>
                      <a:r>
                        <a:rPr lang="en-US" sz="2800" baseline="30000" dirty="0"/>
                        <a:t>+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OH</a:t>
                      </a:r>
                      <a:r>
                        <a:rPr lang="en-US" sz="2800" baseline="30000" dirty="0"/>
                        <a:t>-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Na:1	O:1	H:1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8351848"/>
                  </a:ext>
                </a:extLst>
              </a:tr>
              <a:tr h="69518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Mg(OH)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2</a:t>
                      </a:r>
                      <a:endParaRPr lang="en-CA" sz="2800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Mg</a:t>
                      </a:r>
                      <a:r>
                        <a:rPr lang="en-US" sz="2800" baseline="30000" dirty="0"/>
                        <a:t>2+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OH</a:t>
                      </a:r>
                      <a:r>
                        <a:rPr lang="en-US" sz="2800" baseline="30000" dirty="0"/>
                        <a:t>-</a:t>
                      </a:r>
                      <a:r>
                        <a:rPr lang="en-US" sz="2800" baseline="0" dirty="0"/>
                        <a:t> x2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Mg:1	O:2	H:2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70125615"/>
                  </a:ext>
                </a:extLst>
              </a:tr>
              <a:tr h="69518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Be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3</a:t>
                      </a:r>
                      <a:r>
                        <a:rPr lang="en-US" sz="2800" b="1" baseline="0" dirty="0">
                          <a:latin typeface="Avenir Next LT Pro Light" panose="020B0304020202020204" pitchFamily="34" charset="0"/>
                        </a:rPr>
                        <a:t>(PO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4</a:t>
                      </a:r>
                      <a:r>
                        <a:rPr lang="en-US" sz="2800" b="1" baseline="0" dirty="0">
                          <a:latin typeface="Avenir Next LT Pro Light" panose="020B0304020202020204" pitchFamily="34" charset="0"/>
                        </a:rPr>
                        <a:t>)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2</a:t>
                      </a:r>
                      <a:endParaRPr lang="en-CA" sz="2800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Be</a:t>
                      </a:r>
                      <a:r>
                        <a:rPr lang="en-US" sz="2800" baseline="30000" dirty="0"/>
                        <a:t>2+</a:t>
                      </a:r>
                      <a:r>
                        <a:rPr lang="en-US" sz="2800" baseline="0" dirty="0"/>
                        <a:t> x3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PO</a:t>
                      </a:r>
                      <a:r>
                        <a:rPr lang="en-US" sz="2800" baseline="-25000" dirty="0"/>
                        <a:t>4</a:t>
                      </a:r>
                      <a:r>
                        <a:rPr lang="en-US" sz="2800" baseline="30000" dirty="0"/>
                        <a:t>2-</a:t>
                      </a:r>
                      <a:r>
                        <a:rPr lang="en-US" sz="2800" baseline="0" dirty="0"/>
                        <a:t> x2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Be:</a:t>
                      </a:r>
                      <a:r>
                        <a:rPr lang="en-US" sz="2800" baseline="0" dirty="0"/>
                        <a:t>3	P:2	O:8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81156938"/>
                  </a:ext>
                </a:extLst>
              </a:tr>
              <a:tr h="69518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Ti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2</a:t>
                      </a:r>
                      <a:r>
                        <a:rPr lang="en-US" sz="2800" b="1" baseline="0" dirty="0">
                          <a:latin typeface="Avenir Next LT Pro Light" panose="020B0304020202020204" pitchFamily="34" charset="0"/>
                        </a:rPr>
                        <a:t>(CrO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4</a:t>
                      </a:r>
                      <a:r>
                        <a:rPr lang="en-US" sz="2800" b="1" baseline="0" dirty="0">
                          <a:latin typeface="Avenir Next LT Pro Light" panose="020B0304020202020204" pitchFamily="34" charset="0"/>
                        </a:rPr>
                        <a:t>)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3</a:t>
                      </a:r>
                      <a:endParaRPr lang="en-CA" sz="2800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Ti</a:t>
                      </a:r>
                      <a:r>
                        <a:rPr lang="en-US" sz="2800" b="1" baseline="30000" dirty="0">
                          <a:latin typeface="Avenir Next LT Pro Light" panose="020B0304020202020204" pitchFamily="34" charset="0"/>
                        </a:rPr>
                        <a:t>3+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 </a:t>
                      </a:r>
                      <a:r>
                        <a:rPr lang="en-US" sz="2800" b="1" baseline="0" dirty="0">
                          <a:latin typeface="Avenir Next LT Pro Light" panose="020B0304020202020204" pitchFamily="34" charset="0"/>
                        </a:rPr>
                        <a:t>x2</a:t>
                      </a:r>
                      <a:endParaRPr lang="en-CA" sz="2800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CrO</a:t>
                      </a:r>
                      <a:r>
                        <a:rPr lang="en-US" sz="2800" baseline="-25000" dirty="0"/>
                        <a:t>4</a:t>
                      </a:r>
                      <a:r>
                        <a:rPr lang="en-US" sz="2800" baseline="30000" dirty="0"/>
                        <a:t>2-</a:t>
                      </a:r>
                      <a:r>
                        <a:rPr lang="en-US" sz="2800" baseline="0" dirty="0"/>
                        <a:t> x3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Ti:2	Cr:3	O:12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863855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Polyatomic Ions</a:t>
            </a:r>
            <a:endParaRPr lang="en-CA" dirty="0"/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6E53FC58-17BD-430F-9170-F0DE24FE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1"/>
            <a:ext cx="10368959" cy="1105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To indicate more than one of a polyatomic ion in a compound, use brackets and subscripts. Treat polyatomic ions as single entities when naming, incl. counting atoms.</a:t>
            </a:r>
            <a:endParaRPr lang="en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2A001-91CB-4EB4-AB15-14CD3CF3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3C9F1-DD95-4183-B5EC-9422E85788A4}"/>
              </a:ext>
            </a:extLst>
          </p:cNvPr>
          <p:cNvSpPr/>
          <p:nvPr/>
        </p:nvSpPr>
        <p:spPr>
          <a:xfrm>
            <a:off x="1115566" y="5167618"/>
            <a:ext cx="9871045" cy="704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44F2E-691A-4F06-93C9-EE623A19022E}"/>
              </a:ext>
            </a:extLst>
          </p:cNvPr>
          <p:cNvSpPr/>
          <p:nvPr/>
        </p:nvSpPr>
        <p:spPr>
          <a:xfrm>
            <a:off x="1115564" y="5872294"/>
            <a:ext cx="9871045" cy="704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ADC385-3C16-4B5C-B292-A51CEEBB5C1C}"/>
              </a:ext>
            </a:extLst>
          </p:cNvPr>
          <p:cNvSpPr/>
          <p:nvPr/>
        </p:nvSpPr>
        <p:spPr>
          <a:xfrm>
            <a:off x="1115567" y="4462942"/>
            <a:ext cx="9871045" cy="704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A4E6-F74E-41BC-82D5-C602F1F8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Chemical Equation Vocabulary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7F85F-E557-4E26-81F1-792A0604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2DC609-99C9-405D-9843-2D1516C124C4}"/>
              </a:ext>
            </a:extLst>
          </p:cNvPr>
          <p:cNvSpPr txBox="1">
            <a:spLocks/>
          </p:cNvSpPr>
          <p:nvPr/>
        </p:nvSpPr>
        <p:spPr>
          <a:xfrm>
            <a:off x="6393641" y="1820310"/>
            <a:ext cx="4246369" cy="3373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+mj-lt"/>
              </a:rPr>
              <a:t>Products: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Avenir Next LT Pro Light" panose="020B0304020202020204" pitchFamily="34" charset="0"/>
              </a:rPr>
              <a:t>what </a:t>
            </a:r>
            <a:r>
              <a:rPr lang="en-US" b="1" u="sng" dirty="0">
                <a:latin typeface="+mj-lt"/>
              </a:rPr>
              <a:t>comes out</a:t>
            </a:r>
            <a:r>
              <a:rPr lang="en-US" dirty="0">
                <a:latin typeface="Avenir Next LT Pro Light" panose="020B0304020202020204" pitchFamily="34" charset="0"/>
              </a:rPr>
              <a:t> of the reaction; on the </a:t>
            </a:r>
            <a:r>
              <a:rPr lang="en-US" b="1" u="sng" dirty="0">
                <a:latin typeface="+mj-lt"/>
              </a:rPr>
              <a:t>right side </a:t>
            </a:r>
            <a:r>
              <a:rPr lang="en-US" dirty="0">
                <a:latin typeface="Avenir Next LT Pro Light" panose="020B0304020202020204" pitchFamily="34" charset="0"/>
              </a:rPr>
              <a:t>of reaction arrow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51C712-F542-425E-A0F3-87A68361BA0C}"/>
              </a:ext>
            </a:extLst>
          </p:cNvPr>
          <p:cNvSpPr txBox="1">
            <a:spLocks/>
          </p:cNvSpPr>
          <p:nvPr/>
        </p:nvSpPr>
        <p:spPr>
          <a:xfrm>
            <a:off x="1350460" y="1820309"/>
            <a:ext cx="4172424" cy="3373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+mj-lt"/>
              </a:rPr>
              <a:t>Reactants: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what </a:t>
            </a:r>
            <a:r>
              <a:rPr lang="en-US" b="1" u="sng" dirty="0">
                <a:latin typeface="+mj-lt"/>
              </a:rPr>
              <a:t>goes into</a:t>
            </a:r>
            <a:r>
              <a:rPr lang="en-US" dirty="0"/>
              <a:t> the reaction; on the </a:t>
            </a:r>
            <a:r>
              <a:rPr lang="en-US" b="1" u="sng" dirty="0">
                <a:latin typeface="+mj-lt"/>
              </a:rPr>
              <a:t>left side </a:t>
            </a:r>
            <a:r>
              <a:rPr lang="en-US" dirty="0"/>
              <a:t>of reaction arrow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55373D-F6FE-44AD-B7DE-F741899E40EB}"/>
              </a:ext>
            </a:extLst>
          </p:cNvPr>
          <p:cNvSpPr txBox="1">
            <a:spLocks/>
          </p:cNvSpPr>
          <p:nvPr/>
        </p:nvSpPr>
        <p:spPr>
          <a:xfrm>
            <a:off x="1620389" y="3880703"/>
            <a:ext cx="8951221" cy="1394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latin typeface="Avenir Next LT Pro Light" panose="020B0304020202020204" pitchFamily="34" charset="0"/>
              </a:rPr>
              <a:t>Zn + HCl    </a:t>
            </a:r>
            <a:r>
              <a:rPr lang="en-US" sz="6000" b="1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  ZnCl</a:t>
            </a:r>
            <a:r>
              <a:rPr lang="en-US" sz="6000" b="1" baseline="-250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2</a:t>
            </a:r>
            <a:r>
              <a:rPr lang="en-US" sz="6000" b="1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 + H</a:t>
            </a:r>
            <a:r>
              <a:rPr lang="en-US" sz="6000" b="1" baseline="-25000" dirty="0">
                <a:latin typeface="Avenir Next LT Pro Light" panose="020B0304020202020204" pitchFamily="34" charset="0"/>
                <a:sym typeface="Wingdings" panose="05000000000000000000" pitchFamily="2" charset="2"/>
              </a:rPr>
              <a:t>2</a:t>
            </a:r>
            <a:endParaRPr lang="en-US" sz="6000" b="1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2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for Naming Ionic Compounds (FINAL)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CDB4B-14A1-4A4D-BE9F-0B29D540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168128" cy="49535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the </a:t>
            </a:r>
            <a:r>
              <a:rPr lang="en-US" b="1" i="1" dirty="0"/>
              <a:t>cation, first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	For metals that can only form one ion (monovalent metals), do 	not write the ion charge. </a:t>
            </a:r>
          </a:p>
          <a:p>
            <a:pPr marL="457200" lvl="1" indent="0">
              <a:buNone/>
            </a:pPr>
            <a:r>
              <a:rPr lang="en-US" dirty="0"/>
              <a:t>	For multivalent metals, determine the ion charge through </a:t>
            </a:r>
            <a:r>
              <a:rPr lang="en-US" b="1" i="1" dirty="0"/>
              <a:t>charge 	balancing</a:t>
            </a:r>
            <a:r>
              <a:rPr lang="en-US" dirty="0"/>
              <a:t>. Then, put the ion charge in </a:t>
            </a:r>
            <a:r>
              <a:rPr lang="en-US" b="1" i="1" dirty="0"/>
              <a:t>Roman numerals</a:t>
            </a:r>
            <a:r>
              <a:rPr lang="en-US" dirty="0"/>
              <a:t>, in 	brackets.</a:t>
            </a:r>
          </a:p>
          <a:p>
            <a:pPr marL="457200" lvl="1" indent="0">
              <a:buNone/>
            </a:pPr>
            <a:r>
              <a:rPr lang="en-US" dirty="0"/>
              <a:t>	If the cation is polyatomic, write it exactly the way it is written in 	the table.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the anion with </a:t>
            </a:r>
            <a:r>
              <a:rPr lang="en-US" b="1" i="1" dirty="0"/>
              <a:t>“–ide” ending </a:t>
            </a:r>
            <a:r>
              <a:rPr lang="en-US" dirty="0"/>
              <a:t>(unless it is polyatomic.)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190701-8098-4CCF-B916-2F278DBE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9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A4E6-F74E-41BC-82D5-C602F1F8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Chemical Equation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72071-7C1A-46F1-9639-061F77750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79"/>
            <a:ext cx="10168128" cy="5014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+mj-lt"/>
              </a:rPr>
              <a:t>Word equation: </a:t>
            </a:r>
            <a:r>
              <a:rPr lang="en-CA" dirty="0"/>
              <a:t>uses </a:t>
            </a:r>
            <a:r>
              <a:rPr lang="en-CA" b="1" u="sng" dirty="0">
                <a:latin typeface="+mj-lt"/>
              </a:rPr>
              <a:t>words</a:t>
            </a:r>
            <a:r>
              <a:rPr lang="en-CA" dirty="0"/>
              <a:t> to describe reactants and products</a:t>
            </a:r>
          </a:p>
          <a:p>
            <a:pPr marL="0" indent="0" algn="ctr">
              <a:buNone/>
            </a:pPr>
            <a:r>
              <a:rPr lang="en-CA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zinc + hydrogen chloride </a:t>
            </a:r>
            <a:r>
              <a:rPr lang="en-CA" sz="32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zinc chloride + hydrogen</a:t>
            </a:r>
            <a:endParaRPr lang="en-CA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CA" b="1" dirty="0">
              <a:latin typeface="+mj-lt"/>
            </a:endParaRPr>
          </a:p>
          <a:p>
            <a:pPr marL="0" indent="0">
              <a:buNone/>
            </a:pPr>
            <a:r>
              <a:rPr lang="en-CA" b="1" dirty="0">
                <a:latin typeface="+mj-lt"/>
              </a:rPr>
              <a:t>Skeleton equation: </a:t>
            </a:r>
            <a:r>
              <a:rPr lang="en-CA" dirty="0"/>
              <a:t>uses </a:t>
            </a:r>
            <a:r>
              <a:rPr lang="en-CA" b="1" u="sng" dirty="0">
                <a:latin typeface="+mj-lt"/>
              </a:rPr>
              <a:t>chemical formulas </a:t>
            </a:r>
            <a:r>
              <a:rPr lang="en-CA" dirty="0"/>
              <a:t>to describe reactants and products</a:t>
            </a:r>
          </a:p>
          <a:p>
            <a:pPr marL="0" indent="0" algn="ctr">
              <a:buNone/>
            </a:pPr>
            <a:r>
              <a:rPr lang="en-CA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Zn + HCl </a:t>
            </a:r>
            <a:r>
              <a:rPr lang="en-CA" sz="32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ZnCl</a:t>
            </a:r>
            <a:r>
              <a:rPr lang="en-CA" sz="3200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2</a:t>
            </a:r>
            <a:r>
              <a:rPr lang="en-CA" sz="32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 + H</a:t>
            </a:r>
            <a:r>
              <a:rPr lang="en-CA" sz="3200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2</a:t>
            </a:r>
            <a:endParaRPr lang="en-CA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CA" sz="35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7F85F-E557-4E26-81F1-792A0604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7A82A-2808-496A-A53A-FBA8FB3BC296}"/>
              </a:ext>
            </a:extLst>
          </p:cNvPr>
          <p:cNvSpPr txBox="1"/>
          <p:nvPr/>
        </p:nvSpPr>
        <p:spPr>
          <a:xfrm>
            <a:off x="497150" y="6005418"/>
            <a:ext cx="10390983" cy="369332"/>
          </a:xfrm>
          <a:custGeom>
            <a:avLst/>
            <a:gdLst>
              <a:gd name="connsiteX0" fmla="*/ 0 w 10390983"/>
              <a:gd name="connsiteY0" fmla="*/ 0 h 369332"/>
              <a:gd name="connsiteX1" fmla="*/ 900552 w 10390983"/>
              <a:gd name="connsiteY1" fmla="*/ 0 h 369332"/>
              <a:gd name="connsiteX2" fmla="*/ 1281555 w 10390983"/>
              <a:gd name="connsiteY2" fmla="*/ 0 h 369332"/>
              <a:gd name="connsiteX3" fmla="*/ 1766467 w 10390983"/>
              <a:gd name="connsiteY3" fmla="*/ 0 h 369332"/>
              <a:gd name="connsiteX4" fmla="*/ 2355289 w 10390983"/>
              <a:gd name="connsiteY4" fmla="*/ 0 h 369332"/>
              <a:gd name="connsiteX5" fmla="*/ 3048022 w 10390983"/>
              <a:gd name="connsiteY5" fmla="*/ 0 h 369332"/>
              <a:gd name="connsiteX6" fmla="*/ 3532934 w 10390983"/>
              <a:gd name="connsiteY6" fmla="*/ 0 h 369332"/>
              <a:gd name="connsiteX7" fmla="*/ 4329576 w 10390983"/>
              <a:gd name="connsiteY7" fmla="*/ 0 h 369332"/>
              <a:gd name="connsiteX8" fmla="*/ 4918399 w 10390983"/>
              <a:gd name="connsiteY8" fmla="*/ 0 h 369332"/>
              <a:gd name="connsiteX9" fmla="*/ 5818950 w 10390983"/>
              <a:gd name="connsiteY9" fmla="*/ 0 h 369332"/>
              <a:gd name="connsiteX10" fmla="*/ 6719502 w 10390983"/>
              <a:gd name="connsiteY10" fmla="*/ 0 h 369332"/>
              <a:gd name="connsiteX11" fmla="*/ 7204415 w 10390983"/>
              <a:gd name="connsiteY11" fmla="*/ 0 h 369332"/>
              <a:gd name="connsiteX12" fmla="*/ 8104967 w 10390983"/>
              <a:gd name="connsiteY12" fmla="*/ 0 h 369332"/>
              <a:gd name="connsiteX13" fmla="*/ 8797699 w 10390983"/>
              <a:gd name="connsiteY13" fmla="*/ 0 h 369332"/>
              <a:gd name="connsiteX14" fmla="*/ 9386521 w 10390983"/>
              <a:gd name="connsiteY14" fmla="*/ 0 h 369332"/>
              <a:gd name="connsiteX15" fmla="*/ 10390983 w 10390983"/>
              <a:gd name="connsiteY15" fmla="*/ 0 h 369332"/>
              <a:gd name="connsiteX16" fmla="*/ 10390983 w 10390983"/>
              <a:gd name="connsiteY16" fmla="*/ 369332 h 369332"/>
              <a:gd name="connsiteX17" fmla="*/ 9906070 w 10390983"/>
              <a:gd name="connsiteY17" fmla="*/ 369332 h 369332"/>
              <a:gd name="connsiteX18" fmla="*/ 9421158 w 10390983"/>
              <a:gd name="connsiteY18" fmla="*/ 369332 h 369332"/>
              <a:gd name="connsiteX19" fmla="*/ 9040155 w 10390983"/>
              <a:gd name="connsiteY19" fmla="*/ 369332 h 369332"/>
              <a:gd name="connsiteX20" fmla="*/ 8347423 w 10390983"/>
              <a:gd name="connsiteY20" fmla="*/ 369332 h 369332"/>
              <a:gd name="connsiteX21" fmla="*/ 7654691 w 10390983"/>
              <a:gd name="connsiteY21" fmla="*/ 369332 h 369332"/>
              <a:gd name="connsiteX22" fmla="*/ 6961959 w 10390983"/>
              <a:gd name="connsiteY22" fmla="*/ 369332 h 369332"/>
              <a:gd name="connsiteX23" fmla="*/ 6061407 w 10390983"/>
              <a:gd name="connsiteY23" fmla="*/ 369332 h 369332"/>
              <a:gd name="connsiteX24" fmla="*/ 5472584 w 10390983"/>
              <a:gd name="connsiteY24" fmla="*/ 369332 h 369332"/>
              <a:gd name="connsiteX25" fmla="*/ 4779852 w 10390983"/>
              <a:gd name="connsiteY25" fmla="*/ 369332 h 369332"/>
              <a:gd name="connsiteX26" fmla="*/ 4087120 w 10390983"/>
              <a:gd name="connsiteY26" fmla="*/ 369332 h 369332"/>
              <a:gd name="connsiteX27" fmla="*/ 3706117 w 10390983"/>
              <a:gd name="connsiteY27" fmla="*/ 369332 h 369332"/>
              <a:gd name="connsiteX28" fmla="*/ 3013385 w 10390983"/>
              <a:gd name="connsiteY28" fmla="*/ 369332 h 369332"/>
              <a:gd name="connsiteX29" fmla="*/ 2320653 w 10390983"/>
              <a:gd name="connsiteY29" fmla="*/ 369332 h 369332"/>
              <a:gd name="connsiteX30" fmla="*/ 1627921 w 10390983"/>
              <a:gd name="connsiteY30" fmla="*/ 369332 h 369332"/>
              <a:gd name="connsiteX31" fmla="*/ 831279 w 10390983"/>
              <a:gd name="connsiteY31" fmla="*/ 369332 h 369332"/>
              <a:gd name="connsiteX32" fmla="*/ 0 w 10390983"/>
              <a:gd name="connsiteY32" fmla="*/ 369332 h 369332"/>
              <a:gd name="connsiteX33" fmla="*/ 0 w 10390983"/>
              <a:gd name="connsiteY33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90983" h="369332" fill="none" extrusionOk="0">
                <a:moveTo>
                  <a:pt x="0" y="0"/>
                </a:moveTo>
                <a:cubicBezTo>
                  <a:pt x="255226" y="-29235"/>
                  <a:pt x="689730" y="-42896"/>
                  <a:pt x="900552" y="0"/>
                </a:cubicBezTo>
                <a:cubicBezTo>
                  <a:pt x="1111374" y="42896"/>
                  <a:pt x="1123098" y="286"/>
                  <a:pt x="1281555" y="0"/>
                </a:cubicBezTo>
                <a:cubicBezTo>
                  <a:pt x="1440012" y="-286"/>
                  <a:pt x="1581647" y="19185"/>
                  <a:pt x="1766467" y="0"/>
                </a:cubicBezTo>
                <a:cubicBezTo>
                  <a:pt x="1951287" y="-19185"/>
                  <a:pt x="2139886" y="-23585"/>
                  <a:pt x="2355289" y="0"/>
                </a:cubicBezTo>
                <a:cubicBezTo>
                  <a:pt x="2570692" y="23585"/>
                  <a:pt x="2819220" y="-15715"/>
                  <a:pt x="3048022" y="0"/>
                </a:cubicBezTo>
                <a:cubicBezTo>
                  <a:pt x="3276824" y="15715"/>
                  <a:pt x="3302381" y="7228"/>
                  <a:pt x="3532934" y="0"/>
                </a:cubicBezTo>
                <a:cubicBezTo>
                  <a:pt x="3763487" y="-7228"/>
                  <a:pt x="4028529" y="-54"/>
                  <a:pt x="4329576" y="0"/>
                </a:cubicBezTo>
                <a:cubicBezTo>
                  <a:pt x="4630623" y="54"/>
                  <a:pt x="4647751" y="-9591"/>
                  <a:pt x="4918399" y="0"/>
                </a:cubicBezTo>
                <a:cubicBezTo>
                  <a:pt x="5189047" y="9591"/>
                  <a:pt x="5611725" y="5285"/>
                  <a:pt x="5818950" y="0"/>
                </a:cubicBezTo>
                <a:cubicBezTo>
                  <a:pt x="6026175" y="-5285"/>
                  <a:pt x="6508511" y="28984"/>
                  <a:pt x="6719502" y="0"/>
                </a:cubicBezTo>
                <a:cubicBezTo>
                  <a:pt x="6930493" y="-28984"/>
                  <a:pt x="6988673" y="-17357"/>
                  <a:pt x="7204415" y="0"/>
                </a:cubicBezTo>
                <a:cubicBezTo>
                  <a:pt x="7420157" y="17357"/>
                  <a:pt x="7848366" y="-27252"/>
                  <a:pt x="8104967" y="0"/>
                </a:cubicBezTo>
                <a:cubicBezTo>
                  <a:pt x="8361568" y="27252"/>
                  <a:pt x="8627543" y="-18884"/>
                  <a:pt x="8797699" y="0"/>
                </a:cubicBezTo>
                <a:cubicBezTo>
                  <a:pt x="8967855" y="18884"/>
                  <a:pt x="9127734" y="-19253"/>
                  <a:pt x="9386521" y="0"/>
                </a:cubicBezTo>
                <a:cubicBezTo>
                  <a:pt x="9645308" y="19253"/>
                  <a:pt x="10040913" y="-30911"/>
                  <a:pt x="10390983" y="0"/>
                </a:cubicBezTo>
                <a:cubicBezTo>
                  <a:pt x="10383263" y="172340"/>
                  <a:pt x="10402836" y="208618"/>
                  <a:pt x="10390983" y="369332"/>
                </a:cubicBezTo>
                <a:cubicBezTo>
                  <a:pt x="10217845" y="368573"/>
                  <a:pt x="10027631" y="391804"/>
                  <a:pt x="9906070" y="369332"/>
                </a:cubicBezTo>
                <a:cubicBezTo>
                  <a:pt x="9784509" y="346860"/>
                  <a:pt x="9539318" y="385757"/>
                  <a:pt x="9421158" y="369332"/>
                </a:cubicBezTo>
                <a:cubicBezTo>
                  <a:pt x="9302998" y="352907"/>
                  <a:pt x="9226689" y="368457"/>
                  <a:pt x="9040155" y="369332"/>
                </a:cubicBezTo>
                <a:cubicBezTo>
                  <a:pt x="8853621" y="370207"/>
                  <a:pt x="8541453" y="392736"/>
                  <a:pt x="8347423" y="369332"/>
                </a:cubicBezTo>
                <a:cubicBezTo>
                  <a:pt x="8153393" y="345928"/>
                  <a:pt x="7902972" y="354471"/>
                  <a:pt x="7654691" y="369332"/>
                </a:cubicBezTo>
                <a:cubicBezTo>
                  <a:pt x="7406410" y="384193"/>
                  <a:pt x="7295126" y="345870"/>
                  <a:pt x="6961959" y="369332"/>
                </a:cubicBezTo>
                <a:cubicBezTo>
                  <a:pt x="6628792" y="392794"/>
                  <a:pt x="6284750" y="406521"/>
                  <a:pt x="6061407" y="369332"/>
                </a:cubicBezTo>
                <a:cubicBezTo>
                  <a:pt x="5838064" y="332143"/>
                  <a:pt x="5689118" y="390723"/>
                  <a:pt x="5472584" y="369332"/>
                </a:cubicBezTo>
                <a:cubicBezTo>
                  <a:pt x="5256050" y="347941"/>
                  <a:pt x="5008448" y="376852"/>
                  <a:pt x="4779852" y="369332"/>
                </a:cubicBezTo>
                <a:cubicBezTo>
                  <a:pt x="4551256" y="361812"/>
                  <a:pt x="4271987" y="388347"/>
                  <a:pt x="4087120" y="369332"/>
                </a:cubicBezTo>
                <a:cubicBezTo>
                  <a:pt x="3902253" y="350317"/>
                  <a:pt x="3895273" y="368678"/>
                  <a:pt x="3706117" y="369332"/>
                </a:cubicBezTo>
                <a:cubicBezTo>
                  <a:pt x="3516961" y="369986"/>
                  <a:pt x="3255449" y="384466"/>
                  <a:pt x="3013385" y="369332"/>
                </a:cubicBezTo>
                <a:cubicBezTo>
                  <a:pt x="2771321" y="354198"/>
                  <a:pt x="2555394" y="367151"/>
                  <a:pt x="2320653" y="369332"/>
                </a:cubicBezTo>
                <a:cubicBezTo>
                  <a:pt x="2085912" y="371513"/>
                  <a:pt x="1828875" y="374027"/>
                  <a:pt x="1627921" y="369332"/>
                </a:cubicBezTo>
                <a:cubicBezTo>
                  <a:pt x="1426967" y="364637"/>
                  <a:pt x="1220019" y="395308"/>
                  <a:pt x="831279" y="369332"/>
                </a:cubicBezTo>
                <a:cubicBezTo>
                  <a:pt x="442539" y="343356"/>
                  <a:pt x="335361" y="390042"/>
                  <a:pt x="0" y="369332"/>
                </a:cubicBezTo>
                <a:cubicBezTo>
                  <a:pt x="3377" y="254980"/>
                  <a:pt x="-18206" y="84264"/>
                  <a:pt x="0" y="0"/>
                </a:cubicBezTo>
                <a:close/>
              </a:path>
              <a:path w="10390983" h="369332" stroke="0" extrusionOk="0">
                <a:moveTo>
                  <a:pt x="0" y="0"/>
                </a:moveTo>
                <a:cubicBezTo>
                  <a:pt x="276124" y="34326"/>
                  <a:pt x="567531" y="-23445"/>
                  <a:pt x="796642" y="0"/>
                </a:cubicBezTo>
                <a:cubicBezTo>
                  <a:pt x="1025753" y="23445"/>
                  <a:pt x="1349341" y="-4813"/>
                  <a:pt x="1489374" y="0"/>
                </a:cubicBezTo>
                <a:cubicBezTo>
                  <a:pt x="1629407" y="4813"/>
                  <a:pt x="1955917" y="-16739"/>
                  <a:pt x="2078197" y="0"/>
                </a:cubicBezTo>
                <a:cubicBezTo>
                  <a:pt x="2200477" y="16739"/>
                  <a:pt x="2591289" y="-14729"/>
                  <a:pt x="2874839" y="0"/>
                </a:cubicBezTo>
                <a:cubicBezTo>
                  <a:pt x="3158389" y="14729"/>
                  <a:pt x="3371273" y="-36843"/>
                  <a:pt x="3775390" y="0"/>
                </a:cubicBezTo>
                <a:cubicBezTo>
                  <a:pt x="4179507" y="36843"/>
                  <a:pt x="4219354" y="-24473"/>
                  <a:pt x="4572033" y="0"/>
                </a:cubicBezTo>
                <a:cubicBezTo>
                  <a:pt x="4924712" y="24473"/>
                  <a:pt x="5069988" y="16323"/>
                  <a:pt x="5368675" y="0"/>
                </a:cubicBezTo>
                <a:cubicBezTo>
                  <a:pt x="5667362" y="-16323"/>
                  <a:pt x="5680453" y="3342"/>
                  <a:pt x="5957497" y="0"/>
                </a:cubicBezTo>
                <a:cubicBezTo>
                  <a:pt x="6234541" y="-3342"/>
                  <a:pt x="6423828" y="-36345"/>
                  <a:pt x="6754139" y="0"/>
                </a:cubicBezTo>
                <a:cubicBezTo>
                  <a:pt x="7084450" y="36345"/>
                  <a:pt x="7185264" y="-24188"/>
                  <a:pt x="7342961" y="0"/>
                </a:cubicBezTo>
                <a:cubicBezTo>
                  <a:pt x="7500658" y="24188"/>
                  <a:pt x="7734197" y="13690"/>
                  <a:pt x="7931784" y="0"/>
                </a:cubicBezTo>
                <a:cubicBezTo>
                  <a:pt x="8129371" y="-13690"/>
                  <a:pt x="8181455" y="-14543"/>
                  <a:pt x="8312786" y="0"/>
                </a:cubicBezTo>
                <a:cubicBezTo>
                  <a:pt x="8444117" y="14543"/>
                  <a:pt x="8832991" y="8925"/>
                  <a:pt x="9005519" y="0"/>
                </a:cubicBezTo>
                <a:cubicBezTo>
                  <a:pt x="9178047" y="-8925"/>
                  <a:pt x="9354696" y="-2955"/>
                  <a:pt x="9490431" y="0"/>
                </a:cubicBezTo>
                <a:cubicBezTo>
                  <a:pt x="9626166" y="2955"/>
                  <a:pt x="9989015" y="-37447"/>
                  <a:pt x="10390983" y="0"/>
                </a:cubicBezTo>
                <a:cubicBezTo>
                  <a:pt x="10397825" y="144697"/>
                  <a:pt x="10383753" y="221123"/>
                  <a:pt x="10390983" y="369332"/>
                </a:cubicBezTo>
                <a:cubicBezTo>
                  <a:pt x="10033821" y="375759"/>
                  <a:pt x="9791507" y="365116"/>
                  <a:pt x="9594341" y="369332"/>
                </a:cubicBezTo>
                <a:cubicBezTo>
                  <a:pt x="9397175" y="373548"/>
                  <a:pt x="9000820" y="412931"/>
                  <a:pt x="8693789" y="369332"/>
                </a:cubicBezTo>
                <a:cubicBezTo>
                  <a:pt x="8386758" y="325733"/>
                  <a:pt x="8033213" y="393357"/>
                  <a:pt x="7793237" y="369332"/>
                </a:cubicBezTo>
                <a:cubicBezTo>
                  <a:pt x="7553261" y="345307"/>
                  <a:pt x="7212628" y="331833"/>
                  <a:pt x="6996595" y="369332"/>
                </a:cubicBezTo>
                <a:cubicBezTo>
                  <a:pt x="6780562" y="406831"/>
                  <a:pt x="6710618" y="371685"/>
                  <a:pt x="6511683" y="369332"/>
                </a:cubicBezTo>
                <a:cubicBezTo>
                  <a:pt x="6312748" y="366979"/>
                  <a:pt x="6098945" y="346298"/>
                  <a:pt x="5922860" y="369332"/>
                </a:cubicBezTo>
                <a:cubicBezTo>
                  <a:pt x="5746775" y="392366"/>
                  <a:pt x="5462115" y="371480"/>
                  <a:pt x="5334038" y="369332"/>
                </a:cubicBezTo>
                <a:cubicBezTo>
                  <a:pt x="5205961" y="367184"/>
                  <a:pt x="4709390" y="375213"/>
                  <a:pt x="4537396" y="369332"/>
                </a:cubicBezTo>
                <a:cubicBezTo>
                  <a:pt x="4365402" y="363451"/>
                  <a:pt x="3949752" y="380443"/>
                  <a:pt x="3636844" y="369332"/>
                </a:cubicBezTo>
                <a:cubicBezTo>
                  <a:pt x="3323936" y="358221"/>
                  <a:pt x="3274267" y="342825"/>
                  <a:pt x="2944112" y="369332"/>
                </a:cubicBezTo>
                <a:cubicBezTo>
                  <a:pt x="2613957" y="395839"/>
                  <a:pt x="2629482" y="347448"/>
                  <a:pt x="2355289" y="369332"/>
                </a:cubicBezTo>
                <a:cubicBezTo>
                  <a:pt x="2081096" y="391216"/>
                  <a:pt x="1735690" y="377969"/>
                  <a:pt x="1454738" y="369332"/>
                </a:cubicBezTo>
                <a:cubicBezTo>
                  <a:pt x="1173786" y="360695"/>
                  <a:pt x="924633" y="363134"/>
                  <a:pt x="658096" y="369332"/>
                </a:cubicBezTo>
                <a:cubicBezTo>
                  <a:pt x="391559" y="375530"/>
                  <a:pt x="290239" y="337567"/>
                  <a:pt x="0" y="369332"/>
                </a:cubicBezTo>
                <a:cubicBezTo>
                  <a:pt x="14167" y="235128"/>
                  <a:pt x="384" y="160815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3675067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dirty="0"/>
              <a:t>Tip: When converting between word and skeleton equations, remember your diatomic elements!</a:t>
            </a:r>
          </a:p>
        </p:txBody>
      </p:sp>
    </p:spTree>
    <p:extLst>
      <p:ext uri="{BB962C8B-B14F-4D97-AF65-F5344CB8AC3E}">
        <p14:creationId xmlns:p14="http://schemas.microsoft.com/office/powerpoint/2010/main" val="2904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A4E6-F74E-41BC-82D5-C602F1F8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Chemical Reaction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72071-7C1A-46F1-9639-061F77750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79"/>
            <a:ext cx="10168128" cy="5014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latin typeface="+mj-lt"/>
              </a:rPr>
              <a:t>Balanced chemical equation: </a:t>
            </a:r>
            <a:r>
              <a:rPr lang="en-CA" dirty="0"/>
              <a:t>uses </a:t>
            </a:r>
            <a:r>
              <a:rPr lang="en-CA" b="1" u="sng" dirty="0">
                <a:latin typeface="+mj-lt"/>
              </a:rPr>
              <a:t>coefficients</a:t>
            </a:r>
            <a:r>
              <a:rPr lang="en-CA" dirty="0"/>
              <a:t> and chemical formulas to describe reactants and products in their correct </a:t>
            </a:r>
            <a:r>
              <a:rPr lang="en-CA" b="1" u="sng" dirty="0">
                <a:latin typeface="+mj-lt"/>
              </a:rPr>
              <a:t>proportions</a:t>
            </a:r>
            <a:r>
              <a:rPr lang="en-CA" dirty="0"/>
              <a:t> </a:t>
            </a:r>
          </a:p>
          <a:p>
            <a:pPr marL="0" indent="0" algn="ctr">
              <a:buNone/>
            </a:pPr>
            <a:r>
              <a:rPr lang="en-CA" sz="3500" dirty="0">
                <a:latin typeface="Cambria Math" panose="02040503050406030204" pitchFamily="18" charset="0"/>
                <a:ea typeface="Cambria Math" panose="02040503050406030204" pitchFamily="18" charset="0"/>
              </a:rPr>
              <a:t>Zn + 2HCl </a:t>
            </a:r>
            <a:r>
              <a:rPr lang="en-CA" sz="35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ZnCl</a:t>
            </a:r>
            <a:r>
              <a:rPr lang="en-CA" sz="3500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2</a:t>
            </a:r>
            <a:r>
              <a:rPr lang="en-CA" sz="35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 + H</a:t>
            </a:r>
            <a:r>
              <a:rPr lang="en-CA" sz="3500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2</a:t>
            </a:r>
            <a:endParaRPr lang="en-CA" sz="3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7F85F-E557-4E26-81F1-792A0604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2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A4E6-F74E-41BC-82D5-C602F1F8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Chemical Reaction Vocabulary (FYI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72071-7C1A-46F1-9639-061F77750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79"/>
            <a:ext cx="10168128" cy="5014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In chemical equations, you will sometimes see information about the state that a chemical substance is in.</a:t>
            </a:r>
          </a:p>
          <a:p>
            <a:pPr marL="0" indent="0" algn="ctr">
              <a:buNone/>
            </a:pPr>
            <a:r>
              <a:rPr lang="en-CA" b="1" dirty="0">
                <a:latin typeface="+mj-lt"/>
              </a:rPr>
              <a:t>E.g. 2Mg</a:t>
            </a:r>
            <a:r>
              <a:rPr lang="en-CA" b="1" baseline="-25000" dirty="0">
                <a:latin typeface="+mj-lt"/>
              </a:rPr>
              <a:t>(s)</a:t>
            </a:r>
            <a:r>
              <a:rPr lang="en-CA" b="1" dirty="0">
                <a:latin typeface="+mj-lt"/>
              </a:rPr>
              <a:t> + O</a:t>
            </a:r>
            <a:r>
              <a:rPr lang="en-CA" b="1" baseline="-25000" dirty="0">
                <a:latin typeface="+mj-lt"/>
              </a:rPr>
              <a:t>2(g)</a:t>
            </a:r>
            <a:r>
              <a:rPr lang="en-CA" b="1" dirty="0">
                <a:latin typeface="+mj-lt"/>
              </a:rPr>
              <a:t> </a:t>
            </a:r>
            <a:r>
              <a:rPr lang="en-CA" b="1" dirty="0">
                <a:latin typeface="+mj-lt"/>
                <a:sym typeface="Wingdings" panose="05000000000000000000" pitchFamily="2" charset="2"/>
              </a:rPr>
              <a:t> 2MgO</a:t>
            </a:r>
            <a:r>
              <a:rPr lang="en-CA" b="1" baseline="-25000" dirty="0">
                <a:latin typeface="+mj-lt"/>
                <a:sym typeface="Wingdings" panose="05000000000000000000" pitchFamily="2" charset="2"/>
              </a:rPr>
              <a:t>(s)</a:t>
            </a:r>
            <a:endParaRPr lang="en-CA" b="1" dirty="0">
              <a:latin typeface="+mj-lt"/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>
                <a:ea typeface="Cambria Math" panose="02040503050406030204" pitchFamily="18" charset="0"/>
              </a:rPr>
              <a:t>(g): Gas</a:t>
            </a:r>
          </a:p>
          <a:p>
            <a:pPr marL="0" indent="0">
              <a:buNone/>
            </a:pPr>
            <a:r>
              <a:rPr lang="en-CA" dirty="0">
                <a:ea typeface="Cambria Math" panose="02040503050406030204" pitchFamily="18" charset="0"/>
              </a:rPr>
              <a:t>(l): Liquid</a:t>
            </a:r>
          </a:p>
          <a:p>
            <a:pPr marL="0" indent="0">
              <a:buNone/>
            </a:pPr>
            <a:r>
              <a:rPr lang="en-CA" dirty="0">
                <a:ea typeface="Cambria Math" panose="02040503050406030204" pitchFamily="18" charset="0"/>
              </a:rPr>
              <a:t>(s): Solid</a:t>
            </a:r>
          </a:p>
          <a:p>
            <a:pPr marL="0" indent="0">
              <a:buNone/>
            </a:pPr>
            <a:r>
              <a:rPr lang="en-CA" dirty="0">
                <a:ea typeface="Cambria Math" panose="02040503050406030204" pitchFamily="18" charset="0"/>
              </a:rPr>
              <a:t>(</a:t>
            </a:r>
            <a:r>
              <a:rPr lang="en-CA" dirty="0" err="1">
                <a:ea typeface="Cambria Math" panose="02040503050406030204" pitchFamily="18" charset="0"/>
              </a:rPr>
              <a:t>aq</a:t>
            </a:r>
            <a:r>
              <a:rPr lang="en-CA" dirty="0">
                <a:ea typeface="Cambria Math" panose="02040503050406030204" pitchFamily="18" charset="0"/>
              </a:rPr>
              <a:t>): Aqueous solution (substance is dissolved in water)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7F85F-E557-4E26-81F1-792A0604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EE65-6330-4172-9413-588527D2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Tart Case Study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94ED8-6D75-4557-BD65-4983905F3120}"/>
              </a:ext>
            </a:extLst>
          </p:cNvPr>
          <p:cNvSpPr txBox="1"/>
          <p:nvPr/>
        </p:nvSpPr>
        <p:spPr>
          <a:xfrm>
            <a:off x="8803014" y="6611778"/>
            <a:ext cx="34709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2"/>
              </a:rPr>
              <a:t>https://www.youtube.com/watch?v=mfGNSkXOUHo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41C0C-5E38-4B3B-AE9A-B296B4612500}"/>
              </a:ext>
            </a:extLst>
          </p:cNvPr>
          <p:cNvSpPr txBox="1"/>
          <p:nvPr/>
        </p:nvSpPr>
        <p:spPr>
          <a:xfrm>
            <a:off x="4580472" y="6611777"/>
            <a:ext cx="38253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3"/>
              </a:rPr>
              <a:t>https://leaf.nutrisystem.com/recipes/skinny-mini-fruit-tart/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444CE9-C138-492E-B249-32BE5C69E558}"/>
              </a:ext>
            </a:extLst>
          </p:cNvPr>
          <p:cNvSpPr txBox="1"/>
          <p:nvPr/>
        </p:nvSpPr>
        <p:spPr>
          <a:xfrm>
            <a:off x="299375" y="6626457"/>
            <a:ext cx="38839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4"/>
              </a:rPr>
              <a:t>https://www.mypetitejoys.com/no-bake-blackberry-mini-tarts/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D08F420-9145-4385-9637-5B31248A3479}"/>
              </a:ext>
            </a:extLst>
          </p:cNvPr>
          <p:cNvSpPr txBox="1">
            <a:spLocks/>
          </p:cNvSpPr>
          <p:nvPr/>
        </p:nvSpPr>
        <p:spPr>
          <a:xfrm>
            <a:off x="1011936" y="1446811"/>
            <a:ext cx="10168128" cy="1589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Avenir Next LT Pro Light" panose="020B0304020202020204" pitchFamily="34" charset="0"/>
              </a:rPr>
              <a:t>You are making fruit tarts for a party. You have a certain number of each ingredient. How many tarts can you make? What is left over?</a:t>
            </a:r>
            <a:endParaRPr lang="en-CA" b="0" dirty="0">
              <a:latin typeface="Avenir Next LT Pro Light" panose="020B03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A5801AE-3A20-423B-9A2B-99669635625F}"/>
              </a:ext>
            </a:extLst>
          </p:cNvPr>
          <p:cNvCxnSpPr>
            <a:cxnSpLocks/>
          </p:cNvCxnSpPr>
          <p:nvPr/>
        </p:nvCxnSpPr>
        <p:spPr>
          <a:xfrm>
            <a:off x="8471310" y="4206926"/>
            <a:ext cx="817425" cy="0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Mini Fruit Tarts - Vanilla Custard w/ Berries - YouTube">
            <a:extLst>
              <a:ext uri="{FF2B5EF4-FFF2-40B4-BE49-F238E27FC236}">
                <a16:creationId xmlns:a16="http://schemas.microsoft.com/office/drawing/2014/main" id="{5C6692C7-B7B7-44BC-8A3A-A0C0A27E5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4" t="27251" r="28949" b="14952"/>
          <a:stretch/>
        </p:blipFill>
        <p:spPr bwMode="auto">
          <a:xfrm>
            <a:off x="9955983" y="3036804"/>
            <a:ext cx="1641401" cy="131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7541886-3E23-47E8-8942-62F01CA60EB2}"/>
              </a:ext>
            </a:extLst>
          </p:cNvPr>
          <p:cNvSpPr txBox="1">
            <a:spLocks/>
          </p:cNvSpPr>
          <p:nvPr/>
        </p:nvSpPr>
        <p:spPr>
          <a:xfrm>
            <a:off x="801181" y="4920729"/>
            <a:ext cx="2149706" cy="474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Avenir Next LT Pro Light" panose="020B0304020202020204" pitchFamily="34" charset="0"/>
              </a:rPr>
              <a:t>raspberries</a:t>
            </a:r>
            <a:endParaRPr lang="en-CA" sz="1800" b="0" dirty="0">
              <a:latin typeface="Avenir Next LT Pro Light" panose="020B0304020202020204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84581AB-1D0D-446D-9A92-7BFB09C52D9A}"/>
              </a:ext>
            </a:extLst>
          </p:cNvPr>
          <p:cNvSpPr txBox="1">
            <a:spLocks/>
          </p:cNvSpPr>
          <p:nvPr/>
        </p:nvSpPr>
        <p:spPr>
          <a:xfrm>
            <a:off x="3532617" y="4941772"/>
            <a:ext cx="2076310" cy="432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Avenir Next LT Pro Light" panose="020B0304020202020204" pitchFamily="34" charset="0"/>
              </a:rPr>
              <a:t>blackberries</a:t>
            </a:r>
            <a:endParaRPr lang="en-CA" sz="1800" b="0" dirty="0">
              <a:latin typeface="Avenir Next LT Pro Light" panose="020B0304020202020204" pitchFamily="34" charset="0"/>
            </a:endParaRPr>
          </a:p>
        </p:txBody>
      </p:sp>
      <p:sp>
        <p:nvSpPr>
          <p:cNvPr id="42" name="Plus Sign 41">
            <a:extLst>
              <a:ext uri="{FF2B5EF4-FFF2-40B4-BE49-F238E27FC236}">
                <a16:creationId xmlns:a16="http://schemas.microsoft.com/office/drawing/2014/main" id="{43FDA7A3-C6D2-4BA1-8C23-2A9091C04B3A}"/>
              </a:ext>
            </a:extLst>
          </p:cNvPr>
          <p:cNvSpPr/>
          <p:nvPr/>
        </p:nvSpPr>
        <p:spPr>
          <a:xfrm>
            <a:off x="2469255" y="3850609"/>
            <a:ext cx="712634" cy="712634"/>
          </a:xfrm>
          <a:prstGeom prst="mathPlus">
            <a:avLst>
              <a:gd name="adj1" fmla="val 10617"/>
            </a:avLst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7A7B6-61A2-4C5D-B9CE-195C3217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B8E641-30BB-4FEB-AC53-2BEA4B326ABE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t="37162" r="47050" b="32241"/>
          <a:stretch/>
        </p:blipFill>
        <p:spPr bwMode="auto">
          <a:xfrm>
            <a:off x="1109641" y="3188304"/>
            <a:ext cx="765810" cy="711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9179CE1-3FD7-484E-B207-707722118109}"/>
              </a:ext>
            </a:extLst>
          </p:cNvPr>
          <p:cNvGrpSpPr/>
          <p:nvPr/>
        </p:nvGrpSpPr>
        <p:grpSpPr>
          <a:xfrm>
            <a:off x="3575746" y="2742547"/>
            <a:ext cx="883920" cy="1200785"/>
            <a:chOff x="129988" y="0"/>
            <a:chExt cx="883920" cy="1200855"/>
          </a:xfrm>
        </p:grpSpPr>
        <p:pic>
          <p:nvPicPr>
            <p:cNvPr id="21" name="Picture 20" descr="Cute Blackberries. Vector Set Of Cute Hand Drawn Colorful Blackberry  Royalty Free Cliparts, Vectors, And Stock Illustration. Image 39191949.">
              <a:extLst>
                <a:ext uri="{FF2B5EF4-FFF2-40B4-BE49-F238E27FC236}">
                  <a16:creationId xmlns:a16="http://schemas.microsoft.com/office/drawing/2014/main" id="{D3B0B0E6-C81F-4AF1-8B69-A135B3820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77" t="4494" r="9689" b="53840"/>
            <a:stretch/>
          </p:blipFill>
          <p:spPr bwMode="auto">
            <a:xfrm>
              <a:off x="129988" y="0"/>
              <a:ext cx="883920" cy="11944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24903A-6535-45B9-876D-CAD8A4FA0F07}"/>
                </a:ext>
              </a:extLst>
            </p:cNvPr>
            <p:cNvSpPr/>
            <p:nvPr/>
          </p:nvSpPr>
          <p:spPr>
            <a:xfrm>
              <a:off x="129988" y="1012634"/>
              <a:ext cx="232923" cy="188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 dirty="0">
                <a:latin typeface="Avenir Next LT Pro Light" panose="020B0304020202020204" pitchFamily="34" charset="0"/>
              </a:endParaRPr>
            </a:p>
          </p:txBody>
        </p:sp>
      </p:grpSp>
      <p:pic>
        <p:nvPicPr>
          <p:cNvPr id="23" name="Picture 22" descr="Butter Tart Clip Art - Royalty Free - GoGraph">
            <a:extLst>
              <a:ext uri="{FF2B5EF4-FFF2-40B4-BE49-F238E27FC236}">
                <a16:creationId xmlns:a16="http://schemas.microsoft.com/office/drawing/2014/main" id="{1E543773-B878-4087-88E5-211D02CDC63D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6663" r="4885" b="11340"/>
          <a:stretch/>
        </p:blipFill>
        <p:spPr bwMode="auto">
          <a:xfrm>
            <a:off x="6043578" y="2872574"/>
            <a:ext cx="1969574" cy="1033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754F1BB-8331-485A-9D47-DC16AFBCCBAB}"/>
              </a:ext>
            </a:extLst>
          </p:cNvPr>
          <p:cNvSpPr txBox="1">
            <a:spLocks/>
          </p:cNvSpPr>
          <p:nvPr/>
        </p:nvSpPr>
        <p:spPr>
          <a:xfrm>
            <a:off x="6366294" y="4979014"/>
            <a:ext cx="2076310" cy="432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Avenir Next LT Pro Light" panose="020B0304020202020204" pitchFamily="34" charset="0"/>
              </a:rPr>
              <a:t>fruitless tarts</a:t>
            </a:r>
            <a:endParaRPr lang="en-CA" sz="1800" b="0" dirty="0">
              <a:latin typeface="Avenir Next LT Pro Light" panose="020B0304020202020204" pitchFamily="34" charset="0"/>
            </a:endParaRP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0502C2BE-2795-4A3F-A334-5A8DB6989DDC}"/>
              </a:ext>
            </a:extLst>
          </p:cNvPr>
          <p:cNvSpPr/>
          <p:nvPr/>
        </p:nvSpPr>
        <p:spPr>
          <a:xfrm>
            <a:off x="4872787" y="3850609"/>
            <a:ext cx="712634" cy="712634"/>
          </a:xfrm>
          <a:prstGeom prst="mathPlus">
            <a:avLst>
              <a:gd name="adj1" fmla="val 10617"/>
            </a:avLst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F3A4C-619C-4F13-A6FA-97C74D4240D2}"/>
              </a:ext>
            </a:extLst>
          </p:cNvPr>
          <p:cNvSpPr txBox="1"/>
          <p:nvPr/>
        </p:nvSpPr>
        <p:spPr>
          <a:xfrm>
            <a:off x="736902" y="3943332"/>
            <a:ext cx="1559171" cy="861774"/>
          </a:xfrm>
          <a:prstGeom prst="rect">
            <a:avLst/>
          </a:prstGeom>
          <a:solidFill>
            <a:srgbClr val="000000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12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BC9907-1EC8-4FC8-8C29-E609C74C0047}"/>
              </a:ext>
            </a:extLst>
          </p:cNvPr>
          <p:cNvSpPr txBox="1"/>
          <p:nvPr/>
        </p:nvSpPr>
        <p:spPr>
          <a:xfrm>
            <a:off x="3313616" y="3909835"/>
            <a:ext cx="1559171" cy="861774"/>
          </a:xfrm>
          <a:prstGeom prst="rect">
            <a:avLst/>
          </a:prstGeom>
          <a:solidFill>
            <a:srgbClr val="000000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8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1802FF-ADF9-4A42-A2DA-25CAE2CBCA31}"/>
              </a:ext>
            </a:extLst>
          </p:cNvPr>
          <p:cNvSpPr txBox="1"/>
          <p:nvPr/>
        </p:nvSpPr>
        <p:spPr>
          <a:xfrm>
            <a:off x="6220760" y="3893268"/>
            <a:ext cx="1559171" cy="861774"/>
          </a:xfrm>
          <a:prstGeom prst="rect">
            <a:avLst/>
          </a:prstGeom>
          <a:solidFill>
            <a:srgbClr val="000000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4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F1EACA-271C-41A6-990C-D70AEE8BD7DF}"/>
              </a:ext>
            </a:extLst>
          </p:cNvPr>
          <p:cNvSpPr txBox="1"/>
          <p:nvPr/>
        </p:nvSpPr>
        <p:spPr>
          <a:xfrm>
            <a:off x="9955983" y="4347680"/>
            <a:ext cx="1641401" cy="861774"/>
          </a:xfrm>
          <a:prstGeom prst="rect">
            <a:avLst/>
          </a:prstGeom>
          <a:solidFill>
            <a:srgbClr val="000000">
              <a:alpha val="4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rPr>
              <a:t>??</a:t>
            </a:r>
            <a:endParaRPr lang="en-C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8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EE65-6330-4172-9413-588527D2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Tart Case Study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94ED8-6D75-4557-BD65-4983905F3120}"/>
              </a:ext>
            </a:extLst>
          </p:cNvPr>
          <p:cNvSpPr txBox="1"/>
          <p:nvPr/>
        </p:nvSpPr>
        <p:spPr>
          <a:xfrm>
            <a:off x="8803014" y="6611778"/>
            <a:ext cx="34709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2"/>
              </a:rPr>
              <a:t>https://www.youtube.com/watch?v=mfGNSkXOUHo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41C0C-5E38-4B3B-AE9A-B296B4612500}"/>
              </a:ext>
            </a:extLst>
          </p:cNvPr>
          <p:cNvSpPr txBox="1"/>
          <p:nvPr/>
        </p:nvSpPr>
        <p:spPr>
          <a:xfrm>
            <a:off x="4580472" y="6611777"/>
            <a:ext cx="38253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3"/>
              </a:rPr>
              <a:t>https://leaf.nutrisystem.com/recipes/skinny-mini-fruit-tart/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444CE9-C138-492E-B249-32BE5C69E558}"/>
              </a:ext>
            </a:extLst>
          </p:cNvPr>
          <p:cNvSpPr txBox="1"/>
          <p:nvPr/>
        </p:nvSpPr>
        <p:spPr>
          <a:xfrm>
            <a:off x="299375" y="6626457"/>
            <a:ext cx="38839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4"/>
              </a:rPr>
              <a:t>https://www.mypetitejoys.com/no-bake-blackberry-mini-tarts/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D08F420-9145-4385-9637-5B31248A3479}"/>
              </a:ext>
            </a:extLst>
          </p:cNvPr>
          <p:cNvSpPr txBox="1">
            <a:spLocks/>
          </p:cNvSpPr>
          <p:nvPr/>
        </p:nvSpPr>
        <p:spPr>
          <a:xfrm>
            <a:off x="1011936" y="1446811"/>
            <a:ext cx="10168128" cy="15899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Avenir Next LT Pro Light" panose="020B0304020202020204" pitchFamily="34" charset="0"/>
              </a:rPr>
              <a:t>You are making fruit tarts for a party. Unfortunately, after you are finished, you see an Instagram picture that makes you want to rearrange your fruit tarts. You need 3 finished raspberry/blackberry tarts in total. How many of each tart will you start with? What will you be left with?</a:t>
            </a:r>
            <a:endParaRPr lang="en-CA" b="0" dirty="0">
              <a:latin typeface="Avenir Next LT Pro Light" panose="020B03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A5801AE-3A20-423B-9A2B-99669635625F}"/>
              </a:ext>
            </a:extLst>
          </p:cNvPr>
          <p:cNvCxnSpPr>
            <a:cxnSpLocks/>
          </p:cNvCxnSpPr>
          <p:nvPr/>
        </p:nvCxnSpPr>
        <p:spPr>
          <a:xfrm>
            <a:off x="5478011" y="3801072"/>
            <a:ext cx="817425" cy="0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Mini Fruit Tarts - Vanilla Custard w/ Berries - YouTube">
            <a:extLst>
              <a:ext uri="{FF2B5EF4-FFF2-40B4-BE49-F238E27FC236}">
                <a16:creationId xmlns:a16="http://schemas.microsoft.com/office/drawing/2014/main" id="{5C6692C7-B7B7-44BC-8A3A-A0C0A27E5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4" t="27251" r="28949" b="14952"/>
          <a:stretch/>
        </p:blipFill>
        <p:spPr bwMode="auto">
          <a:xfrm>
            <a:off x="6962684" y="3326832"/>
            <a:ext cx="1641401" cy="131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No Bake Blackberry Mini Tarts - My Petite Joys">
            <a:extLst>
              <a:ext uri="{FF2B5EF4-FFF2-40B4-BE49-F238E27FC236}">
                <a16:creationId xmlns:a16="http://schemas.microsoft.com/office/drawing/2014/main" id="{BAF657B4-C078-4FAE-93F9-AE3706353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5" t="39633" r="30265" b="33700"/>
          <a:stretch/>
        </p:blipFill>
        <p:spPr bwMode="auto">
          <a:xfrm>
            <a:off x="3370806" y="3316861"/>
            <a:ext cx="1640715" cy="13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Skinny Mini Fruit Tart Recipe | The Leaf Nutrisystem Blog">
            <a:extLst>
              <a:ext uri="{FF2B5EF4-FFF2-40B4-BE49-F238E27FC236}">
                <a16:creationId xmlns:a16="http://schemas.microsoft.com/office/drawing/2014/main" id="{CBE3C613-AF5E-41A9-827E-56081C88A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4" t="29442" r="31597" b="32666"/>
          <a:stretch/>
        </p:blipFill>
        <p:spPr bwMode="auto">
          <a:xfrm>
            <a:off x="734063" y="3316861"/>
            <a:ext cx="1562010" cy="131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7541886-3E23-47E8-8942-62F01CA60EB2}"/>
              </a:ext>
            </a:extLst>
          </p:cNvPr>
          <p:cNvSpPr txBox="1">
            <a:spLocks/>
          </p:cNvSpPr>
          <p:nvPr/>
        </p:nvSpPr>
        <p:spPr>
          <a:xfrm>
            <a:off x="447591" y="4848049"/>
            <a:ext cx="2149706" cy="474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Avenir Next LT Pro Light" panose="020B0304020202020204" pitchFamily="34" charset="0"/>
              </a:rPr>
              <a:t>6 raspberries each</a:t>
            </a:r>
            <a:endParaRPr lang="en-CA" sz="1800" b="0" dirty="0">
              <a:latin typeface="Avenir Next LT Pro Light" panose="020B0304020202020204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84581AB-1D0D-446D-9A92-7BFB09C52D9A}"/>
              </a:ext>
            </a:extLst>
          </p:cNvPr>
          <p:cNvSpPr txBox="1">
            <a:spLocks/>
          </p:cNvSpPr>
          <p:nvPr/>
        </p:nvSpPr>
        <p:spPr>
          <a:xfrm>
            <a:off x="3153008" y="4844230"/>
            <a:ext cx="2076310" cy="432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Avenir Next LT Pro Light" panose="020B0304020202020204" pitchFamily="34" charset="0"/>
              </a:rPr>
              <a:t>1 blackberry each</a:t>
            </a:r>
            <a:endParaRPr lang="en-CA" sz="1800" b="0" dirty="0">
              <a:latin typeface="Avenir Next LT Pro Light" panose="020B0304020202020204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72CD0F3-37D0-4C24-9F7D-CA089F198F34}"/>
              </a:ext>
            </a:extLst>
          </p:cNvPr>
          <p:cNvSpPr txBox="1">
            <a:spLocks/>
          </p:cNvSpPr>
          <p:nvPr/>
        </p:nvSpPr>
        <p:spPr>
          <a:xfrm>
            <a:off x="6490380" y="4603204"/>
            <a:ext cx="2432138" cy="6303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latin typeface="Avenir Next LT Pro Light" panose="020B0304020202020204" pitchFamily="34" charset="0"/>
              </a:rPr>
              <a:t>2 raspberries + </a:t>
            </a:r>
            <a:br>
              <a:rPr lang="en-US" b="0" dirty="0">
                <a:latin typeface="Avenir Next LT Pro Light" panose="020B0304020202020204" pitchFamily="34" charset="0"/>
              </a:rPr>
            </a:br>
            <a:r>
              <a:rPr lang="en-US" b="0" dirty="0">
                <a:latin typeface="Avenir Next LT Pro Light" panose="020B0304020202020204" pitchFamily="34" charset="0"/>
              </a:rPr>
              <a:t>1 blackberry each</a:t>
            </a:r>
            <a:endParaRPr lang="en-CA" b="0" dirty="0">
              <a:latin typeface="Avenir Next LT Pro Light" panose="020B0304020202020204" pitchFamily="34" charset="0"/>
            </a:endParaRPr>
          </a:p>
        </p:txBody>
      </p:sp>
      <p:sp>
        <p:nvSpPr>
          <p:cNvPr id="42" name="Plus Sign 41">
            <a:extLst>
              <a:ext uri="{FF2B5EF4-FFF2-40B4-BE49-F238E27FC236}">
                <a16:creationId xmlns:a16="http://schemas.microsoft.com/office/drawing/2014/main" id="{43FDA7A3-C6D2-4BA1-8C23-2A9091C04B3A}"/>
              </a:ext>
            </a:extLst>
          </p:cNvPr>
          <p:cNvSpPr/>
          <p:nvPr/>
        </p:nvSpPr>
        <p:spPr>
          <a:xfrm>
            <a:off x="2469255" y="3444755"/>
            <a:ext cx="712634" cy="712634"/>
          </a:xfrm>
          <a:prstGeom prst="mathPlus">
            <a:avLst>
              <a:gd name="adj1" fmla="val 10617"/>
            </a:avLst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7A7B6-61A2-4C5D-B9CE-195C3217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0814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3341"/>
      </a:dk2>
      <a:lt2>
        <a:srgbClr val="E2E8E3"/>
      </a:lt2>
      <a:accent1>
        <a:srgbClr val="C749B3"/>
      </a:accent1>
      <a:accent2>
        <a:srgbClr val="9537B5"/>
      </a:accent2>
      <a:accent3>
        <a:srgbClr val="7249C7"/>
      </a:accent3>
      <a:accent4>
        <a:srgbClr val="4953BC"/>
      </a:accent4>
      <a:accent5>
        <a:srgbClr val="4989C7"/>
      </a:accent5>
      <a:accent6>
        <a:srgbClr val="37ABB5"/>
      </a:accent6>
      <a:hlink>
        <a:srgbClr val="537AC5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94601</TotalTime>
  <Words>2654</Words>
  <Application>Microsoft Office PowerPoint</Application>
  <PresentationFormat>Widescreen</PresentationFormat>
  <Paragraphs>533</Paragraphs>
  <Slides>40</Slides>
  <Notes>3</Notes>
  <HiddenSlides>19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Agency FB</vt:lpstr>
      <vt:lpstr>Arial</vt:lpstr>
      <vt:lpstr>Avenir Next LT Pro</vt:lpstr>
      <vt:lpstr>Avenir Next LT Pro Light</vt:lpstr>
      <vt:lpstr>Calibri</vt:lpstr>
      <vt:lpstr>Cambria Math</vt:lpstr>
      <vt:lpstr>Georgia Pro</vt:lpstr>
      <vt:lpstr>AccentBoxVTI</vt:lpstr>
      <vt:lpstr>Chemical Compounds</vt:lpstr>
      <vt:lpstr>Overview</vt:lpstr>
      <vt:lpstr>Section 4: Balancing Chemical Equations</vt:lpstr>
      <vt:lpstr>Chemical Equation Vocabulary</vt:lpstr>
      <vt:lpstr>Chemical Equation Vocabulary</vt:lpstr>
      <vt:lpstr>Chemical Reaction Vocabulary</vt:lpstr>
      <vt:lpstr>Chemical Reaction Vocabulary (FYI only)</vt:lpstr>
      <vt:lpstr>Fruit Tart Case Study</vt:lpstr>
      <vt:lpstr>Fruit Tart Case Study</vt:lpstr>
      <vt:lpstr>Fruit Tart Case Study</vt:lpstr>
      <vt:lpstr>Fruit Tart Case Study</vt:lpstr>
      <vt:lpstr>Balancing Chemical Equations</vt:lpstr>
      <vt:lpstr>Balancing Chemical Equations: Vocabulary</vt:lpstr>
      <vt:lpstr>Balancing Chemical Equations: Vocabulary</vt:lpstr>
      <vt:lpstr>PhET Simulation</vt:lpstr>
      <vt:lpstr>Balancing Chemical Equations: Tips</vt:lpstr>
      <vt:lpstr>Balancing Examples (easy)</vt:lpstr>
      <vt:lpstr>Balancing Examples (medium)</vt:lpstr>
      <vt:lpstr>Balancing Examples (hard)</vt:lpstr>
      <vt:lpstr>Trick for Combustion Reactions (e.g. #10-12)</vt:lpstr>
      <vt:lpstr>Resources</vt:lpstr>
      <vt:lpstr>PowerPoint Presentation</vt:lpstr>
      <vt:lpstr>Practice</vt:lpstr>
      <vt:lpstr>Ionic Compound Formation</vt:lpstr>
      <vt:lpstr>Subscripts</vt:lpstr>
      <vt:lpstr>Subscripts in Chemical Compounds</vt:lpstr>
      <vt:lpstr>Subscripts in Chemical Compounds</vt:lpstr>
      <vt:lpstr>Subscripts in Chemical Compounds</vt:lpstr>
      <vt:lpstr>Extra slides</vt:lpstr>
      <vt:lpstr>Achieving Stability Through Nobility</vt:lpstr>
      <vt:lpstr>Achieving Stability Through Nobility</vt:lpstr>
      <vt:lpstr>Achieving Stability Through Nobility</vt:lpstr>
      <vt:lpstr>Drawing Bohr Models of Atoms and Ions</vt:lpstr>
      <vt:lpstr>What are chemical compounds?  Why do they form?</vt:lpstr>
      <vt:lpstr>Achieving Stability Through Nobility</vt:lpstr>
      <vt:lpstr>Review: Drawing Bohr Models of Atoms and Ions</vt:lpstr>
      <vt:lpstr>Polyatomic Ions</vt:lpstr>
      <vt:lpstr>Polyatomic Ions</vt:lpstr>
      <vt:lpstr>Polyatomic Ions</vt:lpstr>
      <vt:lpstr>Rules for Naming Ionic Compounds (FINAL)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Compounds</dc:title>
  <dc:creator>Linda Au</dc:creator>
  <cp:lastModifiedBy>Linda Au</cp:lastModifiedBy>
  <cp:revision>204</cp:revision>
  <cp:lastPrinted>2021-01-26T17:03:29Z</cp:lastPrinted>
  <dcterms:created xsi:type="dcterms:W3CDTF">2020-07-19T03:25:38Z</dcterms:created>
  <dcterms:modified xsi:type="dcterms:W3CDTF">2023-03-07T17:19:14Z</dcterms:modified>
</cp:coreProperties>
</file>