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9" r:id="rId4"/>
    <p:sldId id="283" r:id="rId5"/>
    <p:sldId id="270" r:id="rId6"/>
    <p:sldId id="267" r:id="rId7"/>
    <p:sldId id="257" r:id="rId8"/>
    <p:sldId id="259" r:id="rId9"/>
    <p:sldId id="260" r:id="rId10"/>
    <p:sldId id="264" r:id="rId11"/>
    <p:sldId id="268" r:id="rId12"/>
    <p:sldId id="261" r:id="rId13"/>
    <p:sldId id="263" r:id="rId14"/>
    <p:sldId id="265" r:id="rId15"/>
    <p:sldId id="266" r:id="rId16"/>
    <p:sldId id="271" r:id="rId17"/>
    <p:sldId id="272" r:id="rId18"/>
    <p:sldId id="273" r:id="rId19"/>
    <p:sldId id="277" r:id="rId20"/>
    <p:sldId id="278" r:id="rId21"/>
    <p:sldId id="280" r:id="rId22"/>
    <p:sldId id="281" r:id="rId23"/>
    <p:sldId id="275" r:id="rId24"/>
    <p:sldId id="274" r:id="rId25"/>
    <p:sldId id="282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B3F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0235" autoAdjust="0"/>
  </p:normalViewPr>
  <p:slideViewPr>
    <p:cSldViewPr snapToGrid="0">
      <p:cViewPr varScale="1">
        <p:scale>
          <a:sx n="79" d="100"/>
          <a:sy n="79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658CD-3853-4AFA-9734-38925A80B7C5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8B03C-B3D3-40E6-9E82-7F85CEF23F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455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 to self: better term for “biological male” or “biological female” is AMAB or AFAB…assigned male/female </a:t>
            </a:r>
            <a:r>
              <a:rPr lang="en-CA"/>
              <a:t>at birth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8B03C-B3D3-40E6-9E82-7F85CEF23FC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851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C0741-27B5-41A7-8483-DC98C0700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9D853-273F-468D-9D38-9501AFF18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70680-404D-42DC-B482-04883B68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8B88-468D-44F5-9919-A758E65F6A4F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399E0-71D0-4D0A-872A-D1D0D6DC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04205-961E-4078-9CA5-533733DB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18D-1975-471B-A47D-9D2E4A934F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792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67EA6-913C-4F2A-92CF-2287A1F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F9A8A-44B7-4DA0-B4E2-201F1A73A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F9BA8-D1A7-4023-BE26-1FAA5913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8B88-468D-44F5-9919-A758E65F6A4F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00DFE-0A21-4768-8AE0-B0163F12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BC667-74E1-4106-9085-73002023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18D-1975-471B-A47D-9D2E4A934F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101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4A04A8-6655-48B4-B7D3-D838BBD00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5829C-02D3-4F09-918C-5F79F64D8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41521-05C5-4AB8-B041-4445238B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8B88-468D-44F5-9919-A758E65F6A4F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FC952-FEB1-4E38-BD59-27379CDE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16B1-1FF0-490B-BB75-9D2CEA64C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18D-1975-471B-A47D-9D2E4A934F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62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6A15-CDB7-4B91-9107-C964A6A7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166A9-EFA6-42A0-B5D7-F92613696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22A51-A7BD-4D52-8CB8-11AE58BD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8B88-468D-44F5-9919-A758E65F6A4F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A06FC-2212-4B10-A38F-55145A40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0D70D-960D-4C1B-B3FA-9B21256B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18D-1975-471B-A47D-9D2E4A934F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238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F017-7C8A-4F20-B968-94860C56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047C9-49F4-4DEE-9615-A1263859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E1A49-AA03-4AB2-9C75-CC49D801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8B88-468D-44F5-9919-A758E65F6A4F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DA6C5-1CD2-4081-A156-78AF0C476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90BF3-DBCB-41A4-8A73-50F0F184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18D-1975-471B-A47D-9D2E4A934F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216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D11E6-1143-4E10-A300-23C4B4C9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F313-E08B-4F51-99AC-813D9F62B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D1475-BEBD-4CB5-B662-B60FDED50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E4DD4-5563-4C45-9E12-7FA20359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8B88-468D-44F5-9919-A758E65F6A4F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8C106-DB50-49B7-BBF2-9EE36EBE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BBCD-0D62-4F0B-9CE5-D96298DA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18D-1975-471B-A47D-9D2E4A934F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804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B247-FDBA-4EC6-8328-4317693B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58E99-F713-4CC8-8E5E-BBFB2CBA4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0D92A-9A0A-4E6A-9DEA-DEC3AD1FF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B9AB4-12F1-4ADA-A077-4B2BD93B0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43271-5142-40BE-9257-8CD6BDAA3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66A07-B079-4530-9B4D-921E6EAF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8B88-468D-44F5-9919-A758E65F6A4F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E9B73A-23CB-4832-82FB-7E60300E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C4C6B-035F-43D3-8448-61A5451A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18D-1975-471B-A47D-9D2E4A934F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44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8F0D0-65B6-49AF-A5C2-9C5792FB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DC8B0-D2B7-4788-8043-3E66F2D3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8B88-468D-44F5-9919-A758E65F6A4F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FFAA8-29B6-4605-98B2-B92C7FB0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DE378-B87C-418D-AF83-C92A88C9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18D-1975-471B-A47D-9D2E4A934F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41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0A904-45E4-4181-B1F0-1B63E934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8B88-468D-44F5-9919-A758E65F6A4F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915FD-56B6-4D5F-AB44-89B8A619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AB3A2-0806-4464-A9F7-FA6B27C1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18D-1975-471B-A47D-9D2E4A934F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485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C291-FFBF-4A8C-9CAE-1DDAC161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39CCA-2807-40E8-A86B-0924AFC8A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9AD2F-1476-4CF3-A7E1-D43D9B517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D62F7-9780-48D4-9054-D67453E0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8B88-468D-44F5-9919-A758E65F6A4F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A7432-0B0C-434D-99C4-9448491F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270C9-8362-4A31-A224-54FA226E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18D-1975-471B-A47D-9D2E4A934F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51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26B-4EB8-45B5-BFBC-31BE952AB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B5931-4938-4812-8532-9BE7B66FA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F3996-3E54-4404-89D4-2EE7879D2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D850B-9DC5-4611-BC0A-5C53CB82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8B88-468D-44F5-9919-A758E65F6A4F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165A0-52F5-4125-AB06-09305A28D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A06C0-BD50-444F-980F-3C912EC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18D-1975-471B-A47D-9D2E4A934F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70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BCA97-9729-44E4-80E1-A25B0390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34209-E980-4882-8DC2-A174C1264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DAAE8-C1D7-4902-BB55-C900B6509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E8B88-468D-44F5-9919-A758E65F6A4F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9E632-80D8-4DDF-800B-A72AA649E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AC385-6520-4E2A-8D5D-88107042A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6B18D-1975-471B-A47D-9D2E4A934F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55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rydayhealth.com/sexual-health/female-reproductive-organs.asp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rydayhealth.com/sexual-health/female-reproductive-organs.asp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Diagram-of-hormonal-fluctations-in-the-menstrual-cycle-notes-Day-0-of-the-menstrual_fig1_25987836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boosterapp.com/blog/menstrual-cycle-mapping-how-women-can-improve-their-productivity-and-health-period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ws-medical.net/health/Advantages-and-Disadvantages-of-the-Combined-Pill.asp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axPKklDF2k?start=56&amp;feature=oembed" TargetMode="External"/><Relationship Id="rId4" Type="http://schemas.openxmlformats.org/officeDocument/2006/relationships/hyperlink" Target="https://www.youtube.com/watch?v=raxPKklDF2k&amp;t=56s&amp;ab_channel=TeachingSexualHealthAlbertaHealthServic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GoWLWS4-kU?feature=oembed" TargetMode="External"/><Relationship Id="rId4" Type="http://schemas.openxmlformats.org/officeDocument/2006/relationships/hyperlink" Target="https://www.youtube.com/watch?v=fGoWLWS4-kU&amp;ab_channel=BlueSeatStudio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hinbc.com/2009/02/03/richmond-youth-clinic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mountnittany.org/articles/healthsheets/703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untnittany.org/articles/healthsheets/703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0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A picture containing bottle&#10;&#10;Description automatically generated">
            <a:extLst>
              <a:ext uri="{FF2B5EF4-FFF2-40B4-BE49-F238E27FC236}">
                <a16:creationId xmlns:a16="http://schemas.microsoft.com/office/drawing/2014/main" id="{92691C43-160A-4CA4-A4E3-D1D8D53CBF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6284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ABDF8F5F-D119-46D7-B35A-FF6930D5D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008" y="5490560"/>
            <a:ext cx="803394" cy="855268"/>
            <a:chOff x="10246841" y="5975889"/>
            <a:chExt cx="1378553" cy="146756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223129E-6C02-428A-AF00-97CD5D201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246842" y="5975888"/>
              <a:ext cx="1316404" cy="131640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52">
              <a:extLst>
                <a:ext uri="{FF2B5EF4-FFF2-40B4-BE49-F238E27FC236}">
                  <a16:creationId xmlns:a16="http://schemas.microsoft.com/office/drawing/2014/main" id="{53AC01A6-6210-456F-BDA3-E221EF6E7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38860" y="6856918"/>
              <a:ext cx="586534" cy="586535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77100AA-BF68-4139-8224-79EA1F916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274247" y="753374"/>
            <a:ext cx="5353835" cy="5353836"/>
          </a:xfrm>
          <a:custGeom>
            <a:avLst/>
            <a:gdLst>
              <a:gd name="connsiteX0" fmla="*/ 5273742 w 5353835"/>
              <a:gd name="connsiteY0" fmla="*/ 690509 h 5353836"/>
              <a:gd name="connsiteX1" fmla="*/ 5353835 w 5353835"/>
              <a:gd name="connsiteY1" fmla="*/ 770602 h 5353836"/>
              <a:gd name="connsiteX2" fmla="*/ 5353835 w 5353835"/>
              <a:gd name="connsiteY2" fmla="*/ 4854514 h 5353836"/>
              <a:gd name="connsiteX3" fmla="*/ 5273742 w 5353835"/>
              <a:gd name="connsiteY3" fmla="*/ 4934608 h 5353836"/>
              <a:gd name="connsiteX4" fmla="*/ 502667 w 5353835"/>
              <a:gd name="connsiteY4" fmla="*/ 0 h 5353836"/>
              <a:gd name="connsiteX5" fmla="*/ 4583234 w 5353835"/>
              <a:gd name="connsiteY5" fmla="*/ 1 h 5353836"/>
              <a:gd name="connsiteX6" fmla="*/ 4663327 w 5353835"/>
              <a:gd name="connsiteY6" fmla="*/ 80094 h 5353836"/>
              <a:gd name="connsiteX7" fmla="*/ 422574 w 5353835"/>
              <a:gd name="connsiteY7" fmla="*/ 80094 h 5353836"/>
              <a:gd name="connsiteX8" fmla="*/ 0 w 5353835"/>
              <a:gd name="connsiteY8" fmla="*/ 502667 h 5353836"/>
              <a:gd name="connsiteX9" fmla="*/ 80093 w 5353835"/>
              <a:gd name="connsiteY9" fmla="*/ 422574 h 5353836"/>
              <a:gd name="connsiteX10" fmla="*/ 80093 w 5353835"/>
              <a:gd name="connsiteY10" fmla="*/ 5273743 h 5353836"/>
              <a:gd name="connsiteX11" fmla="*/ 4934607 w 5353835"/>
              <a:gd name="connsiteY11" fmla="*/ 5273743 h 5353836"/>
              <a:gd name="connsiteX12" fmla="*/ 4854514 w 5353835"/>
              <a:gd name="connsiteY12" fmla="*/ 5353836 h 5353836"/>
              <a:gd name="connsiteX13" fmla="*/ 0 w 5353835"/>
              <a:gd name="connsiteY13" fmla="*/ 5353836 h 53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6">
                <a:moveTo>
                  <a:pt x="5273742" y="690509"/>
                </a:moveTo>
                <a:lnTo>
                  <a:pt x="5353835" y="770602"/>
                </a:lnTo>
                <a:lnTo>
                  <a:pt x="5353835" y="4854514"/>
                </a:lnTo>
                <a:lnTo>
                  <a:pt x="5273742" y="4934608"/>
                </a:lnTo>
                <a:close/>
                <a:moveTo>
                  <a:pt x="502667" y="0"/>
                </a:moveTo>
                <a:lnTo>
                  <a:pt x="4583234" y="1"/>
                </a:lnTo>
                <a:lnTo>
                  <a:pt x="4663327" y="80094"/>
                </a:lnTo>
                <a:lnTo>
                  <a:pt x="422574" y="80094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5273743"/>
                </a:lnTo>
                <a:lnTo>
                  <a:pt x="4934607" y="5273743"/>
                </a:lnTo>
                <a:lnTo>
                  <a:pt x="4854514" y="5353836"/>
                </a:lnTo>
                <a:lnTo>
                  <a:pt x="0" y="5353836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51E18-25F1-4C6A-A219-7F4977EC3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6981" y="2452526"/>
            <a:ext cx="4248318" cy="1952947"/>
          </a:xfrm>
          <a:noFill/>
        </p:spPr>
        <p:txBody>
          <a:bodyPr anchor="ctr">
            <a:normAutofit/>
          </a:bodyPr>
          <a:lstStyle/>
          <a:p>
            <a:r>
              <a:rPr lang="en-US" sz="4400" dirty="0">
                <a:latin typeface="Bookman Old Style" panose="02050604050505020204" pitchFamily="18" charset="0"/>
              </a:rPr>
              <a:t>Human Reproduction</a:t>
            </a:r>
            <a:endParaRPr lang="en-CA" sz="4400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2FC62-EAEC-4E08-BA85-31C7EACF0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7565" y="4557900"/>
            <a:ext cx="2442690" cy="915772"/>
          </a:xfrm>
          <a:noFill/>
        </p:spPr>
        <p:txBody>
          <a:bodyPr>
            <a:normAutofit/>
          </a:bodyPr>
          <a:lstStyle/>
          <a:p>
            <a:r>
              <a:rPr lang="en-US" sz="2000" dirty="0"/>
              <a:t>Probe 9 textbook Chapter 4 </a:t>
            </a:r>
            <a:endParaRPr lang="en-CA" sz="20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A9C60AD-F4C2-4B03-8DAE-163F0B32A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5814" y="-998971"/>
            <a:ext cx="1946803" cy="2536194"/>
            <a:chOff x="10136578" y="-985323"/>
            <a:chExt cx="1946803" cy="2536194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916F10D-FCDE-46BA-8978-8EE1228D7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951582" y="-621194"/>
              <a:ext cx="2495927" cy="1767670"/>
            </a:xfrm>
            <a:custGeom>
              <a:avLst/>
              <a:gdLst>
                <a:gd name="connsiteX0" fmla="*/ 0 w 2495927"/>
                <a:gd name="connsiteY0" fmla="*/ 1767670 h 1767670"/>
                <a:gd name="connsiteX1" fmla="*/ 1767670 w 2495927"/>
                <a:gd name="connsiteY1" fmla="*/ 0 h 1767670"/>
                <a:gd name="connsiteX2" fmla="*/ 2495927 w 2495927"/>
                <a:gd name="connsiteY2" fmla="*/ 728256 h 1767670"/>
                <a:gd name="connsiteX3" fmla="*/ 2495927 w 2495927"/>
                <a:gd name="connsiteY3" fmla="*/ 1767670 h 176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5927" h="1767670">
                  <a:moveTo>
                    <a:pt x="0" y="1767670"/>
                  </a:moveTo>
                  <a:lnTo>
                    <a:pt x="1767670" y="0"/>
                  </a:lnTo>
                  <a:lnTo>
                    <a:pt x="2495927" y="728256"/>
                  </a:lnTo>
                  <a:lnTo>
                    <a:pt x="2495927" y="176767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5536437-C633-43E7-9209-A68E4E7F1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136578" y="419910"/>
              <a:ext cx="1130961" cy="113096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89D8280-A836-4962-94D3-CEAE4E0B1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69300" y="6047150"/>
            <a:ext cx="1636826" cy="818414"/>
            <a:chOff x="8085870" y="5837885"/>
            <a:chExt cx="2055357" cy="102767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150DA1F-B4DA-47F1-A5DC-F705E34BD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241090" y="5965012"/>
              <a:ext cx="696678" cy="69667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16631CE7-7E0C-4568-8450-33D7CC534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85870" y="5837885"/>
              <a:ext cx="2055357" cy="1027679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960D1EE-8AC7-4766-B65A-A205CE10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15948" y="5609070"/>
            <a:ext cx="780052" cy="747280"/>
            <a:chOff x="7011922" y="4095164"/>
            <a:chExt cx="1203067" cy="115252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141B26B-1A89-4EB0-931E-5168A0112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135024" y="4167722"/>
              <a:ext cx="1079965" cy="1079965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5C2C148-AE74-4AED-BCB0-018969CBE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11922" y="4095164"/>
              <a:ext cx="485578" cy="485578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219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7E17-056E-4030-ABC2-BBD2EFC4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Primary Reproductive Structures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44A48-5C74-4D9B-9AC8-4D82FADC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0321" cy="4835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Ovary:</a:t>
            </a:r>
            <a:r>
              <a:rPr lang="en-US" dirty="0"/>
              <a:t> </a:t>
            </a:r>
          </a:p>
          <a:p>
            <a:r>
              <a:rPr lang="en-US" dirty="0"/>
              <a:t>site of egg maturation and release</a:t>
            </a:r>
          </a:p>
          <a:p>
            <a:r>
              <a:rPr lang="en-US" dirty="0"/>
              <a:t>produces </a:t>
            </a:r>
            <a:r>
              <a:rPr lang="en-US" b="1" i="1" dirty="0"/>
              <a:t>estrogen</a:t>
            </a:r>
            <a:r>
              <a:rPr lang="en-US" dirty="0"/>
              <a:t> and </a:t>
            </a:r>
            <a:r>
              <a:rPr lang="en-US" b="1" i="1" dirty="0"/>
              <a:t>progesterone</a:t>
            </a:r>
            <a:r>
              <a:rPr lang="en-US" dirty="0"/>
              <a:t> (female sex hormones)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Oviduct (Fallopian Tube): </a:t>
            </a:r>
            <a:r>
              <a:rPr lang="en-CA" dirty="0"/>
              <a:t>Tube that transports the egg to the uterus</a:t>
            </a:r>
          </a:p>
        </p:txBody>
      </p:sp>
      <p:pic>
        <p:nvPicPr>
          <p:cNvPr id="6148" name="Picture 4" descr="Female Reproductive System | Everyday Health">
            <a:extLst>
              <a:ext uri="{FF2B5EF4-FFF2-40B4-BE49-F238E27FC236}">
                <a16:creationId xmlns:a16="http://schemas.microsoft.com/office/drawing/2014/main" id="{6D63ED30-BE0D-48DC-A1CA-18710733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81" y="2065876"/>
            <a:ext cx="5958019" cy="335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BC002-FD40-4FA1-B27D-F9776468B2AA}"/>
              </a:ext>
            </a:extLst>
          </p:cNvPr>
          <p:cNvSpPr txBox="1"/>
          <p:nvPr/>
        </p:nvSpPr>
        <p:spPr>
          <a:xfrm>
            <a:off x="7745024" y="6492875"/>
            <a:ext cx="45616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hlinkClick r:id="rId3"/>
              </a:rPr>
              <a:t>https://www.everydayhealth.com/sexual-health/female-reproductive-organs.aspx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44728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7E17-056E-4030-ABC2-BBD2EFC4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Primary Reproductive Structures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44A48-5C74-4D9B-9AC8-4D82FADC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0321" cy="48352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i="1" dirty="0"/>
              <a:t>Uterus (womb): </a:t>
            </a:r>
            <a:r>
              <a:rPr lang="en-CA" dirty="0"/>
              <a:t>Organ that will receive the embryo if the egg is fertilized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i="1" dirty="0"/>
              <a:t>Endometrium: </a:t>
            </a:r>
            <a:r>
              <a:rPr lang="en-CA" dirty="0"/>
              <a:t>lining of the uterus, which is shed during menstruation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i="1" dirty="0"/>
              <a:t>Vagina:</a:t>
            </a:r>
            <a:r>
              <a:rPr lang="en-CA" dirty="0"/>
              <a:t> </a:t>
            </a:r>
          </a:p>
          <a:p>
            <a:r>
              <a:rPr lang="en-CA" dirty="0"/>
              <a:t>Receives the male penis and sperm during sexual intercourse</a:t>
            </a:r>
          </a:p>
          <a:p>
            <a:r>
              <a:rPr lang="en-CA" dirty="0"/>
              <a:t>Is the birth canal for the baby</a:t>
            </a:r>
          </a:p>
        </p:txBody>
      </p:sp>
      <p:pic>
        <p:nvPicPr>
          <p:cNvPr id="6148" name="Picture 4" descr="Female Reproductive System | Everyday Health">
            <a:extLst>
              <a:ext uri="{FF2B5EF4-FFF2-40B4-BE49-F238E27FC236}">
                <a16:creationId xmlns:a16="http://schemas.microsoft.com/office/drawing/2014/main" id="{6D63ED30-BE0D-48DC-A1CA-18710733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81" y="2065876"/>
            <a:ext cx="5958019" cy="335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BC002-FD40-4FA1-B27D-F9776468B2AA}"/>
              </a:ext>
            </a:extLst>
          </p:cNvPr>
          <p:cNvSpPr txBox="1"/>
          <p:nvPr/>
        </p:nvSpPr>
        <p:spPr>
          <a:xfrm>
            <a:off x="7745024" y="6492875"/>
            <a:ext cx="45616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hlinkClick r:id="rId3"/>
              </a:rPr>
              <a:t>https://www.everydayhealth.com/sexual-health/female-reproductive-organs.aspx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8717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DC66-78F2-4938-B758-67F18721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Egg Development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74DFE-2059-4C0B-8CA7-390092E83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0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Follicle</a:t>
            </a:r>
            <a:r>
              <a:rPr lang="en-US" dirty="0"/>
              <a:t>: contains single immature egg; many follicles are located in ovary</a:t>
            </a:r>
          </a:p>
          <a:p>
            <a:pPr marL="0" indent="0">
              <a:buNone/>
            </a:pPr>
            <a:r>
              <a:rPr lang="en-US" b="1" i="1" dirty="0"/>
              <a:t>Corpus luteum</a:t>
            </a:r>
            <a:r>
              <a:rPr lang="en-US" dirty="0"/>
              <a:t>: empty follicle that remains after ovulation; produces estrogen and progesterone</a:t>
            </a:r>
          </a:p>
          <a:p>
            <a:endParaRPr lang="en-US" dirty="0"/>
          </a:p>
          <a:p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4A3D93-7B53-461F-AAA2-F1332877367B}"/>
              </a:ext>
            </a:extLst>
          </p:cNvPr>
          <p:cNvGrpSpPr/>
          <p:nvPr/>
        </p:nvGrpSpPr>
        <p:grpSpPr>
          <a:xfrm>
            <a:off x="2047875" y="3429000"/>
            <a:ext cx="8096250" cy="2856688"/>
            <a:chOff x="1820896" y="3537626"/>
            <a:chExt cx="8096250" cy="2856688"/>
          </a:xfrm>
        </p:grpSpPr>
        <p:pic>
          <p:nvPicPr>
            <p:cNvPr id="3074" name="Picture 2" descr="Diagram of hormonal fluctations in the menstrual cycle. notes: Day ...">
              <a:extLst>
                <a:ext uri="{FF2B5EF4-FFF2-40B4-BE49-F238E27FC236}">
                  <a16:creationId xmlns:a16="http://schemas.microsoft.com/office/drawing/2014/main" id="{5EC04751-14C5-470B-B3B9-FFB46EC2E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54014"/>
            <a:stretch/>
          </p:blipFill>
          <p:spPr bwMode="auto">
            <a:xfrm>
              <a:off x="1820896" y="3537626"/>
              <a:ext cx="8096250" cy="2172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Diagram of hormonal fluctations in the menstrual cycle. notes: Day ...">
              <a:extLst>
                <a:ext uri="{FF2B5EF4-FFF2-40B4-BE49-F238E27FC236}">
                  <a16:creationId xmlns:a16="http://schemas.microsoft.com/office/drawing/2014/main" id="{C695CA6E-CD12-4C73-B3A7-9FC8FB2796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18"/>
            <a:stretch/>
          </p:blipFill>
          <p:spPr bwMode="auto">
            <a:xfrm>
              <a:off x="1820896" y="5710135"/>
              <a:ext cx="8096250" cy="68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51BB03-CE16-4108-84BA-80047CA267CE}"/>
              </a:ext>
            </a:extLst>
          </p:cNvPr>
          <p:cNvSpPr txBox="1"/>
          <p:nvPr/>
        </p:nvSpPr>
        <p:spPr>
          <a:xfrm>
            <a:off x="4622334" y="6611779"/>
            <a:ext cx="76759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hlinkClick r:id="rId3"/>
              </a:rPr>
              <a:t>https://www.researchgate.net/figure/Diagram-of-hormonal-fluctations-in-the-menstrual-cycle-notes-Day-0-of-the-menstrual_fig1_259878362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15977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17AC-407E-403F-B7BE-BAEBF9BE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Menstrual Cycle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5245F-7060-47F7-BB04-42A84F59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67"/>
            <a:ext cx="11353800" cy="401311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Flow phase: menstruation</a:t>
            </a:r>
            <a:r>
              <a:rPr lang="en-US" dirty="0"/>
              <a:t> (shedding of the endometrium) occurs (“0 days”) </a:t>
            </a:r>
          </a:p>
          <a:p>
            <a:pPr marL="0" indent="0">
              <a:buNone/>
            </a:pPr>
            <a:r>
              <a:rPr lang="en-US" b="1" i="1" dirty="0"/>
              <a:t>Follicular phase: </a:t>
            </a:r>
            <a:r>
              <a:rPr lang="en-US" dirty="0"/>
              <a:t>new follicle begins to develop</a:t>
            </a:r>
          </a:p>
          <a:p>
            <a:pPr marL="0" indent="0">
              <a:buNone/>
            </a:pPr>
            <a:r>
              <a:rPr lang="en-US" b="1" i="1" dirty="0"/>
              <a:t>Ovulation:</a:t>
            </a:r>
            <a:r>
              <a:rPr lang="en-US" dirty="0"/>
              <a:t> egg is released from ovary and travels towards uterus</a:t>
            </a:r>
            <a:endParaRPr lang="en-CA" dirty="0"/>
          </a:p>
          <a:p>
            <a:pPr marL="0" indent="0">
              <a:buNone/>
            </a:pPr>
            <a:r>
              <a:rPr lang="en-CA" b="1" i="1" dirty="0"/>
              <a:t>Luteal phase: </a:t>
            </a:r>
            <a:r>
              <a:rPr lang="en-CA" dirty="0"/>
              <a:t>corpus luteum develops</a:t>
            </a:r>
          </a:p>
          <a:p>
            <a:pPr marL="0" indent="0">
              <a:buNone/>
            </a:pP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B68947-FEEF-41FC-BD19-E623D7111908}"/>
              </a:ext>
            </a:extLst>
          </p:cNvPr>
          <p:cNvGrpSpPr/>
          <p:nvPr/>
        </p:nvGrpSpPr>
        <p:grpSpPr>
          <a:xfrm>
            <a:off x="2047875" y="3705837"/>
            <a:ext cx="8096250" cy="2856688"/>
            <a:chOff x="1820896" y="3537626"/>
            <a:chExt cx="8096250" cy="2856688"/>
          </a:xfrm>
        </p:grpSpPr>
        <p:pic>
          <p:nvPicPr>
            <p:cNvPr id="5" name="Picture 2" descr="Diagram of hormonal fluctations in the menstrual cycle. notes: Day ...">
              <a:extLst>
                <a:ext uri="{FF2B5EF4-FFF2-40B4-BE49-F238E27FC236}">
                  <a16:creationId xmlns:a16="http://schemas.microsoft.com/office/drawing/2014/main" id="{F7FF53F5-868E-47F4-8FC9-E6AE60B4F2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54014"/>
            <a:stretch/>
          </p:blipFill>
          <p:spPr bwMode="auto">
            <a:xfrm>
              <a:off x="1820896" y="3537626"/>
              <a:ext cx="8096250" cy="2172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Diagram of hormonal fluctations in the menstrual cycle. notes: Day ...">
              <a:extLst>
                <a:ext uri="{FF2B5EF4-FFF2-40B4-BE49-F238E27FC236}">
                  <a16:creationId xmlns:a16="http://schemas.microsoft.com/office/drawing/2014/main" id="{5E7A39A4-DDFE-4E02-B658-B5E0542623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18"/>
            <a:stretch/>
          </p:blipFill>
          <p:spPr bwMode="auto">
            <a:xfrm>
              <a:off x="1820896" y="5710135"/>
              <a:ext cx="8096250" cy="68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032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17AC-407E-403F-B7BE-BAEBF9BE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42"/>
            <a:ext cx="10515600" cy="1325563"/>
          </a:xfrm>
        </p:spPr>
        <p:txBody>
          <a:bodyPr/>
          <a:lstStyle/>
          <a:p>
            <a:r>
              <a:rPr lang="en-US" dirty="0"/>
              <a:t>A Tale of Two Hormones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5245F-7060-47F7-BB04-42A84F59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9514"/>
            <a:ext cx="10515600" cy="1512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b="1" i="1" dirty="0"/>
              <a:t>Progesterone:</a:t>
            </a:r>
            <a:r>
              <a:rPr lang="en-CA" dirty="0"/>
              <a:t> female sex hormone; stimulates endometrium thickening; stops the development of any other eggs</a:t>
            </a:r>
          </a:p>
          <a:p>
            <a:pPr marL="0" indent="0">
              <a:buNone/>
            </a:pPr>
            <a:r>
              <a:rPr lang="en-CA" sz="2600" b="1" i="1" dirty="0"/>
              <a:t>Estrogen:</a:t>
            </a:r>
            <a:r>
              <a:rPr lang="en-CA" dirty="0"/>
              <a:t> female sex hormone</a:t>
            </a:r>
          </a:p>
        </p:txBody>
      </p:sp>
      <p:pic>
        <p:nvPicPr>
          <p:cNvPr id="5" name="Picture 2" descr="Menstrual cycle mapping: How women can improve their productivity ...">
            <a:extLst>
              <a:ext uri="{FF2B5EF4-FFF2-40B4-BE49-F238E27FC236}">
                <a16:creationId xmlns:a16="http://schemas.microsoft.com/office/drawing/2014/main" id="{42062A92-1A4D-489E-AD8C-E4EF1BBCA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6" b="6726"/>
          <a:stretch/>
        </p:blipFill>
        <p:spPr bwMode="auto">
          <a:xfrm>
            <a:off x="1574334" y="2541864"/>
            <a:ext cx="9043331" cy="386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FD31A4-362F-4463-ABC1-DFC623FC81E1}"/>
              </a:ext>
            </a:extLst>
          </p:cNvPr>
          <p:cNvSpPr txBox="1"/>
          <p:nvPr/>
        </p:nvSpPr>
        <p:spPr>
          <a:xfrm>
            <a:off x="5125674" y="6567737"/>
            <a:ext cx="78499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hlinkClick r:id="rId3"/>
              </a:rPr>
              <a:t>https://www.focusboosterapp.com/blog/menstrual-cycle-mapping-how-women-can-improve-their-productivity-and-health-period/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51509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dvantages and Disadvantages of the Combined Pill">
            <a:extLst>
              <a:ext uri="{FF2B5EF4-FFF2-40B4-BE49-F238E27FC236}">
                <a16:creationId xmlns:a16="http://schemas.microsoft.com/office/drawing/2014/main" id="{EAAD7C2D-1C65-41E6-BFC3-8936690F4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3" r="10814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2FDA62-A9D0-464D-A964-29F7F523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Hormonal Birth Control</a:t>
            </a: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346C42-8DF3-406B-98D9-79B10750F6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4997" y="2272143"/>
            <a:ext cx="52910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Many hormonal methods of birth control (e.g. “The Pill”) increase progesterone levels. How does this prevent pregnancy?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During pregnancy, high levels of progesterone and estrogen prevent other eggs from maturing. The Pill functions by mimicking pregnancy hormone levels. </a:t>
            </a:r>
            <a:r>
              <a:rPr lang="en-CA" sz="2400" dirty="0">
                <a:solidFill>
                  <a:srgbClr val="000000"/>
                </a:solidFill>
              </a:rPr>
              <a:t>If eggs don’t develop, then pregnancy cannot occur!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8E36C2-7467-45B9-957B-71EAF35AA7D4}"/>
              </a:ext>
            </a:extLst>
          </p:cNvPr>
          <p:cNvSpPr txBox="1"/>
          <p:nvPr/>
        </p:nvSpPr>
        <p:spPr>
          <a:xfrm>
            <a:off x="6956459" y="6492875"/>
            <a:ext cx="60943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1000" dirty="0">
                <a:hlinkClick r:id="rId4"/>
              </a:rPr>
              <a:t>https://www.news-medical.net/health/Advantages-and-Disadvantages-of-the-Combined-Pill.aspx</a:t>
            </a:r>
            <a:endParaRPr lang="en-CA" sz="1000"/>
          </a:p>
        </p:txBody>
      </p:sp>
    </p:spTree>
    <p:extLst>
      <p:ext uri="{BB962C8B-B14F-4D97-AF65-F5344CB8AC3E}">
        <p14:creationId xmlns:p14="http://schemas.microsoft.com/office/powerpoint/2010/main" val="114631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B4BB6-B8F2-4219-8431-47896B9E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Intercourse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570C2-EBE3-4F81-BC79-60A2EDE55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061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Sexual arousal increases blood flow to the genital area. Result:</a:t>
            </a:r>
          </a:p>
          <a:p>
            <a:pPr lvl="1"/>
            <a:r>
              <a:rPr lang="en-US" sz="2800" dirty="0"/>
              <a:t>Male penis becomes erect.</a:t>
            </a:r>
          </a:p>
          <a:p>
            <a:pPr lvl="1"/>
            <a:r>
              <a:rPr lang="en-US" sz="2800" dirty="0"/>
              <a:t>Female vagina produces natural lubrication.</a:t>
            </a:r>
          </a:p>
          <a:p>
            <a:pPr marL="0" indent="0">
              <a:buNone/>
            </a:pPr>
            <a:r>
              <a:rPr lang="en-US" sz="3200" b="1" i="1" dirty="0"/>
              <a:t>Ejaculation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Discharge of </a:t>
            </a:r>
            <a:r>
              <a:rPr lang="en-US" sz="2800" b="1" i="1" dirty="0"/>
              <a:t>semen </a:t>
            </a:r>
            <a:r>
              <a:rPr lang="en-US" sz="2800" dirty="0"/>
              <a:t>(containing seminal fluid and sperm) from the penis.</a:t>
            </a:r>
          </a:p>
        </p:txBody>
      </p:sp>
      <p:pic>
        <p:nvPicPr>
          <p:cNvPr id="1028" name="Picture 4" descr="Erection Of Male Sex Organ Penis, Medical Illustration With Man.. Royalty  Free Cliparts, Vectors, And Stock Illustration. Image 100836518.">
            <a:extLst>
              <a:ext uri="{FF2B5EF4-FFF2-40B4-BE49-F238E27FC236}">
                <a16:creationId xmlns:a16="http://schemas.microsoft.com/office/drawing/2014/main" id="{5456C24C-0998-457F-917D-01C30926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88" y="1825625"/>
            <a:ext cx="4302191" cy="36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B4BB6-B8F2-4219-8431-47896B9E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and Pregnancy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570C2-EBE3-4F81-BC79-60A2EDE55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sz="3200" dirty="0"/>
              <a:t>Fertilization occurs when a sperm cell meets an egg. There, it releases chemicals that prevent other sperm cells from fertilizing the same egg. </a:t>
            </a:r>
          </a:p>
          <a:p>
            <a:r>
              <a:rPr lang="en-US" sz="3200" dirty="0"/>
              <a:t>Fertilization usually occurs within the oviduct. </a:t>
            </a:r>
          </a:p>
          <a:p>
            <a:r>
              <a:rPr lang="en-US" sz="3200" dirty="0"/>
              <a:t>The fertilized egg then implants in the uterus to develop. The individual is now pregnant.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B4BB6-B8F2-4219-8431-47896B9E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and Pregnancy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570C2-EBE3-4F81-BC79-60A2EDE55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Random facts:</a:t>
            </a:r>
          </a:p>
          <a:p>
            <a:r>
              <a:rPr lang="en-US" sz="3200" dirty="0"/>
              <a:t>Twins occur when one fertilized egg splits </a:t>
            </a:r>
            <a:r>
              <a:rPr lang="en-US" sz="3200" b="1" i="1" dirty="0"/>
              <a:t>or</a:t>
            </a:r>
            <a:r>
              <a:rPr lang="en-US" sz="3200" dirty="0"/>
              <a:t> two eggs are released and fertilized.</a:t>
            </a:r>
          </a:p>
          <a:p>
            <a:r>
              <a:rPr lang="en-US" sz="3200" dirty="0"/>
              <a:t>2% of the time, the fertilized egg implants in the wrong place and cannot develop properly (ectopic pregnancy). If not terminated, the mother’s health is at risk.</a:t>
            </a:r>
          </a:p>
        </p:txBody>
      </p:sp>
    </p:spTree>
    <p:extLst>
      <p:ext uri="{BB962C8B-B14F-4D97-AF65-F5344CB8AC3E}">
        <p14:creationId xmlns:p14="http://schemas.microsoft.com/office/powerpoint/2010/main" val="1932803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100B-B850-4F70-810A-0992012A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Birth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64CE0-4C38-4AD1-82FA-F7E0103E8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8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Birth Control </a:t>
            </a:r>
            <a:r>
              <a:rPr lang="en-CA" dirty="0"/>
              <a:t>refers to a number of methods intended to prevent or reduce the chances of pregnancy.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Discuss: Given what you know about the reproductive system, sexual intercourse and pregnancy, brainstorm some ways to prevent pregnancy. </a:t>
            </a:r>
          </a:p>
          <a:p>
            <a:pPr marL="0" indent="0">
              <a:buNone/>
            </a:pPr>
            <a:endParaRPr lang="en-CA" u="sng" dirty="0"/>
          </a:p>
          <a:p>
            <a:pPr marL="0" indent="0">
              <a:buNone/>
            </a:pPr>
            <a:r>
              <a:rPr lang="en-CA" dirty="0"/>
              <a:t>We will discuss the most common forms of birth control; however, if you are planning on becoming sexually active, you should consult a physician to determine which method is best for you.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61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3E2F-5F21-4437-BF7E-156A2563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Vocabulary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6971B-0F8D-4513-B41D-518D00BFF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394659" cy="4893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Gametes:</a:t>
            </a:r>
          </a:p>
          <a:p>
            <a:r>
              <a:rPr lang="en-US" dirty="0"/>
              <a:t>Sperm in males</a:t>
            </a:r>
          </a:p>
          <a:p>
            <a:r>
              <a:rPr lang="en-US" dirty="0"/>
              <a:t>Egg in females</a:t>
            </a:r>
          </a:p>
          <a:p>
            <a:pPr marL="0" indent="0">
              <a:buNone/>
            </a:pPr>
            <a:endParaRPr lang="en-US" sz="3200" b="1" u="sng" dirty="0"/>
          </a:p>
          <a:p>
            <a:pPr marL="0" indent="0">
              <a:buNone/>
            </a:pPr>
            <a:r>
              <a:rPr lang="en-US" sz="3200" b="1" u="sng" dirty="0"/>
              <a:t>Primary sexual characteristics:</a:t>
            </a:r>
          </a:p>
          <a:p>
            <a:pPr lvl="1"/>
            <a:r>
              <a:rPr lang="en-US" sz="2800" dirty="0"/>
              <a:t>Structures that produce gametes (e.g. ovary, testes)</a:t>
            </a:r>
          </a:p>
          <a:p>
            <a:pPr lvl="1"/>
            <a:r>
              <a:rPr lang="en-US" sz="2800" dirty="0"/>
              <a:t>Structures that enable gametes to meet (e.g. penis, vagina, vas deferens, etc.)</a:t>
            </a:r>
          </a:p>
        </p:txBody>
      </p:sp>
    </p:spTree>
    <p:extLst>
      <p:ext uri="{BB962C8B-B14F-4D97-AF65-F5344CB8AC3E}">
        <p14:creationId xmlns:p14="http://schemas.microsoft.com/office/powerpoint/2010/main" val="171921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2 Male Reproductive Organ With Label - Labels Design Ideas 2020">
            <a:extLst>
              <a:ext uri="{FF2B5EF4-FFF2-40B4-BE49-F238E27FC236}">
                <a16:creationId xmlns:a16="http://schemas.microsoft.com/office/drawing/2014/main" id="{9F767B8F-EE87-4256-B31B-C589814D8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99" y="575918"/>
            <a:ext cx="4356169" cy="556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D53BCE-D4AE-4A57-B84C-1067C7ED4B51}"/>
              </a:ext>
            </a:extLst>
          </p:cNvPr>
          <p:cNvSpPr txBox="1"/>
          <p:nvPr/>
        </p:nvSpPr>
        <p:spPr>
          <a:xfrm>
            <a:off x="1570439" y="2967335"/>
            <a:ext cx="188938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Sitka Banner" panose="02000505000000020004" pitchFamily="2" charset="0"/>
              </a:rPr>
              <a:t>male condom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0C3FE-3F50-45DE-A047-159705AFBC3C}"/>
              </a:ext>
            </a:extLst>
          </p:cNvPr>
          <p:cNvSpPr txBox="1"/>
          <p:nvPr/>
        </p:nvSpPr>
        <p:spPr>
          <a:xfrm>
            <a:off x="1570439" y="4811471"/>
            <a:ext cx="1572500" cy="461665"/>
          </a:xfrm>
          <a:prstGeom prst="rect">
            <a:avLst/>
          </a:prstGeom>
          <a:solidFill>
            <a:srgbClr val="FF0000">
              <a:alpha val="50980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Sitka Banner" panose="02000505000000020004" pitchFamily="2" charset="0"/>
              </a:rPr>
              <a:t>pulling out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C38AAF-DD95-419B-9B1B-0CD749EF03DD}"/>
              </a:ext>
            </a:extLst>
          </p:cNvPr>
          <p:cNvSpPr txBox="1"/>
          <p:nvPr/>
        </p:nvSpPr>
        <p:spPr>
          <a:xfrm>
            <a:off x="9553286" y="345085"/>
            <a:ext cx="1562241" cy="461665"/>
          </a:xfrm>
          <a:prstGeom prst="rect">
            <a:avLst/>
          </a:prstGeom>
          <a:solidFill>
            <a:srgbClr val="649B3F"/>
          </a:solidFill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Sitka Banner" panose="02000505000000020004" pitchFamily="2" charset="0"/>
              </a:rPr>
              <a:t>abstinence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B682A9-01BA-44B6-B976-A57EAE63BC52}"/>
              </a:ext>
            </a:extLst>
          </p:cNvPr>
          <p:cNvSpPr txBox="1"/>
          <p:nvPr/>
        </p:nvSpPr>
        <p:spPr>
          <a:xfrm>
            <a:off x="1570439" y="3436697"/>
            <a:ext cx="28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gency FB" panose="020B0503020202020204" pitchFamily="34" charset="0"/>
              </a:rPr>
              <a:t>‘contains’ ejaculate; prevents sperm from entering female </a:t>
            </a:r>
            <a:br>
              <a:rPr lang="en-CA" dirty="0">
                <a:latin typeface="Agency FB" panose="020B0503020202020204" pitchFamily="34" charset="0"/>
              </a:rPr>
            </a:br>
            <a:r>
              <a:rPr lang="en-CA" dirty="0">
                <a:latin typeface="Agency FB" panose="020B0503020202020204" pitchFamily="34" charset="0"/>
              </a:rPr>
              <a:t>(issues: condom may burst or leak)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1CDDE9-7558-418A-BA5B-03E04A69B4C8}"/>
              </a:ext>
            </a:extLst>
          </p:cNvPr>
          <p:cNvSpPr txBox="1"/>
          <p:nvPr/>
        </p:nvSpPr>
        <p:spPr>
          <a:xfrm>
            <a:off x="1570439" y="5291055"/>
            <a:ext cx="3560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gency FB" panose="020B0503020202020204" pitchFamily="34" charset="0"/>
              </a:rPr>
              <a:t>remove penis from vagina before ejaculation </a:t>
            </a:r>
            <a:br>
              <a:rPr lang="en-CA" dirty="0">
                <a:latin typeface="Agency FB" panose="020B0503020202020204" pitchFamily="34" charset="0"/>
              </a:rPr>
            </a:br>
            <a:r>
              <a:rPr lang="en-CA" dirty="0">
                <a:latin typeface="Agency FB" panose="020B0503020202020204" pitchFamily="34" charset="0"/>
              </a:rPr>
              <a:t>(issues: precum can contain sperm; penis may not be removed quickly enough)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321398-A086-46D9-98C1-A7073C1986F8}"/>
              </a:ext>
            </a:extLst>
          </p:cNvPr>
          <p:cNvSpPr txBox="1"/>
          <p:nvPr/>
        </p:nvSpPr>
        <p:spPr>
          <a:xfrm>
            <a:off x="9565744" y="833524"/>
            <a:ext cx="256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gency FB" panose="020B0503020202020204" pitchFamily="34" charset="0"/>
              </a:rPr>
              <a:t>don’t have sex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57B117-6F5C-4420-8F38-113DBBBA0D0C}"/>
              </a:ext>
            </a:extLst>
          </p:cNvPr>
          <p:cNvSpPr txBox="1"/>
          <p:nvPr/>
        </p:nvSpPr>
        <p:spPr>
          <a:xfrm>
            <a:off x="7442847" y="4903804"/>
            <a:ext cx="356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gency FB" panose="020B0503020202020204" pitchFamily="34" charset="0"/>
              </a:rPr>
              <a:t>cut vas deferens; sperm cannot enter penis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7531E8-A790-436D-BA81-EE3BAD2C203C}"/>
              </a:ext>
            </a:extLst>
          </p:cNvPr>
          <p:cNvSpPr txBox="1"/>
          <p:nvPr/>
        </p:nvSpPr>
        <p:spPr>
          <a:xfrm>
            <a:off x="7442847" y="4442139"/>
            <a:ext cx="1572500" cy="461665"/>
          </a:xfrm>
          <a:prstGeom prst="rect">
            <a:avLst/>
          </a:prstGeom>
          <a:pattFill prst="wdUpDiag">
            <a:fgClr>
              <a:srgbClr val="649B3F"/>
            </a:fgClr>
            <a:bgClr>
              <a:schemeClr val="accent6">
                <a:lumMod val="60000"/>
                <a:lumOff val="40000"/>
              </a:schemeClr>
            </a:bgClr>
          </a:pattFill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Sitka Banner" panose="02000505000000020004" pitchFamily="2" charset="0"/>
              </a:rPr>
              <a:t>vasectomy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B5C7E78-1780-429B-A3CE-F0BF843FF7CC}"/>
              </a:ext>
            </a:extLst>
          </p:cNvPr>
          <p:cNvSpPr/>
          <p:nvPr/>
        </p:nvSpPr>
        <p:spPr>
          <a:xfrm>
            <a:off x="6217920" y="2712720"/>
            <a:ext cx="1158240" cy="1899920"/>
          </a:xfrm>
          <a:custGeom>
            <a:avLst/>
            <a:gdLst>
              <a:gd name="connsiteX0" fmla="*/ 1158240 w 1158240"/>
              <a:gd name="connsiteY0" fmla="*/ 1899920 h 1899920"/>
              <a:gd name="connsiteX1" fmla="*/ 1097280 w 1158240"/>
              <a:gd name="connsiteY1" fmla="*/ 1798320 h 1899920"/>
              <a:gd name="connsiteX2" fmla="*/ 1076960 w 1158240"/>
              <a:gd name="connsiteY2" fmla="*/ 1757680 h 1899920"/>
              <a:gd name="connsiteX3" fmla="*/ 1016000 w 1158240"/>
              <a:gd name="connsiteY3" fmla="*/ 1696720 h 1899920"/>
              <a:gd name="connsiteX4" fmla="*/ 955040 w 1158240"/>
              <a:gd name="connsiteY4" fmla="*/ 1605280 h 1899920"/>
              <a:gd name="connsiteX5" fmla="*/ 894080 w 1158240"/>
              <a:gd name="connsiteY5" fmla="*/ 1534160 h 1899920"/>
              <a:gd name="connsiteX6" fmla="*/ 772160 w 1158240"/>
              <a:gd name="connsiteY6" fmla="*/ 1361440 h 1899920"/>
              <a:gd name="connsiteX7" fmla="*/ 711200 w 1158240"/>
              <a:gd name="connsiteY7" fmla="*/ 1280160 h 1899920"/>
              <a:gd name="connsiteX8" fmla="*/ 538480 w 1158240"/>
              <a:gd name="connsiteY8" fmla="*/ 985520 h 1899920"/>
              <a:gd name="connsiteX9" fmla="*/ 477520 w 1158240"/>
              <a:gd name="connsiteY9" fmla="*/ 883920 h 1899920"/>
              <a:gd name="connsiteX10" fmla="*/ 436880 w 1158240"/>
              <a:gd name="connsiteY10" fmla="*/ 792480 h 1899920"/>
              <a:gd name="connsiteX11" fmla="*/ 345440 w 1158240"/>
              <a:gd name="connsiteY11" fmla="*/ 640080 h 1899920"/>
              <a:gd name="connsiteX12" fmla="*/ 294640 w 1158240"/>
              <a:gd name="connsiteY12" fmla="*/ 548640 h 1899920"/>
              <a:gd name="connsiteX13" fmla="*/ 243840 w 1158240"/>
              <a:gd name="connsiteY13" fmla="*/ 467360 h 1899920"/>
              <a:gd name="connsiteX14" fmla="*/ 223520 w 1158240"/>
              <a:gd name="connsiteY14" fmla="*/ 406400 h 1899920"/>
              <a:gd name="connsiteX15" fmla="*/ 182880 w 1158240"/>
              <a:gd name="connsiteY15" fmla="*/ 355600 h 1899920"/>
              <a:gd name="connsiteX16" fmla="*/ 162560 w 1158240"/>
              <a:gd name="connsiteY16" fmla="*/ 304800 h 1899920"/>
              <a:gd name="connsiteX17" fmla="*/ 121920 w 1158240"/>
              <a:gd name="connsiteY17" fmla="*/ 233680 h 1899920"/>
              <a:gd name="connsiteX18" fmla="*/ 91440 w 1158240"/>
              <a:gd name="connsiteY18" fmla="*/ 172720 h 1899920"/>
              <a:gd name="connsiteX19" fmla="*/ 60960 w 1158240"/>
              <a:gd name="connsiteY19" fmla="*/ 121920 h 1899920"/>
              <a:gd name="connsiteX20" fmla="*/ 20320 w 1158240"/>
              <a:gd name="connsiteY20" fmla="*/ 50800 h 1899920"/>
              <a:gd name="connsiteX21" fmla="*/ 0 w 1158240"/>
              <a:gd name="connsiteY21" fmla="*/ 0 h 189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58240" h="1899920">
                <a:moveTo>
                  <a:pt x="1158240" y="1899920"/>
                </a:moveTo>
                <a:cubicBezTo>
                  <a:pt x="1139888" y="1808162"/>
                  <a:pt x="1165138" y="1885566"/>
                  <a:pt x="1097280" y="1798320"/>
                </a:cubicBezTo>
                <a:cubicBezTo>
                  <a:pt x="1087981" y="1786365"/>
                  <a:pt x="1086421" y="1769507"/>
                  <a:pt x="1076960" y="1757680"/>
                </a:cubicBezTo>
                <a:cubicBezTo>
                  <a:pt x="1059008" y="1735240"/>
                  <a:pt x="1033952" y="1719160"/>
                  <a:pt x="1016000" y="1696720"/>
                </a:cubicBezTo>
                <a:cubicBezTo>
                  <a:pt x="993116" y="1668115"/>
                  <a:pt x="977019" y="1634586"/>
                  <a:pt x="955040" y="1605280"/>
                </a:cubicBezTo>
                <a:cubicBezTo>
                  <a:pt x="936306" y="1580301"/>
                  <a:pt x="912814" y="1559139"/>
                  <a:pt x="894080" y="1534160"/>
                </a:cubicBezTo>
                <a:cubicBezTo>
                  <a:pt x="851797" y="1477782"/>
                  <a:pt x="813337" y="1418630"/>
                  <a:pt x="772160" y="1361440"/>
                </a:cubicBezTo>
                <a:cubicBezTo>
                  <a:pt x="752372" y="1333956"/>
                  <a:pt x="729149" y="1308879"/>
                  <a:pt x="711200" y="1280160"/>
                </a:cubicBezTo>
                <a:cubicBezTo>
                  <a:pt x="604773" y="1109877"/>
                  <a:pt x="707563" y="1276719"/>
                  <a:pt x="538480" y="985520"/>
                </a:cubicBezTo>
                <a:cubicBezTo>
                  <a:pt x="518648" y="951365"/>
                  <a:pt x="493560" y="920011"/>
                  <a:pt x="477520" y="883920"/>
                </a:cubicBezTo>
                <a:cubicBezTo>
                  <a:pt x="463973" y="853440"/>
                  <a:pt x="452766" y="821809"/>
                  <a:pt x="436880" y="792480"/>
                </a:cubicBezTo>
                <a:cubicBezTo>
                  <a:pt x="408664" y="740389"/>
                  <a:pt x="375291" y="691252"/>
                  <a:pt x="345440" y="640080"/>
                </a:cubicBezTo>
                <a:cubicBezTo>
                  <a:pt x="327871" y="609962"/>
                  <a:pt x="313120" y="578208"/>
                  <a:pt x="294640" y="548640"/>
                </a:cubicBezTo>
                <a:cubicBezTo>
                  <a:pt x="277707" y="521547"/>
                  <a:pt x="258128" y="495937"/>
                  <a:pt x="243840" y="467360"/>
                </a:cubicBezTo>
                <a:cubicBezTo>
                  <a:pt x="234261" y="448202"/>
                  <a:pt x="233777" y="425204"/>
                  <a:pt x="223520" y="406400"/>
                </a:cubicBezTo>
                <a:cubicBezTo>
                  <a:pt x="213136" y="387363"/>
                  <a:pt x="194037" y="374195"/>
                  <a:pt x="182880" y="355600"/>
                </a:cubicBezTo>
                <a:cubicBezTo>
                  <a:pt x="173497" y="339961"/>
                  <a:pt x="170716" y="321112"/>
                  <a:pt x="162560" y="304800"/>
                </a:cubicBezTo>
                <a:cubicBezTo>
                  <a:pt x="150349" y="280378"/>
                  <a:pt x="134865" y="257721"/>
                  <a:pt x="121920" y="233680"/>
                </a:cubicBezTo>
                <a:cubicBezTo>
                  <a:pt x="111149" y="213677"/>
                  <a:pt x="102319" y="192664"/>
                  <a:pt x="91440" y="172720"/>
                </a:cubicBezTo>
                <a:cubicBezTo>
                  <a:pt x="81984" y="155384"/>
                  <a:pt x="70550" y="139182"/>
                  <a:pt x="60960" y="121920"/>
                </a:cubicBezTo>
                <a:cubicBezTo>
                  <a:pt x="17992" y="44577"/>
                  <a:pt x="62898" y="114667"/>
                  <a:pt x="20320" y="50800"/>
                </a:cubicBezTo>
                <a:cubicBezTo>
                  <a:pt x="8998" y="5514"/>
                  <a:pt x="20034" y="20034"/>
                  <a:pt x="0" y="0"/>
                </a:cubicBezTo>
              </a:path>
            </a:pathLst>
          </a:custGeom>
          <a:noFill/>
          <a:ln w="28575">
            <a:solidFill>
              <a:srgbClr val="649B3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EAB87B-36F1-41F8-BF4A-23B6EBEA0FE8}"/>
              </a:ext>
            </a:extLst>
          </p:cNvPr>
          <p:cNvSpPr txBox="1"/>
          <p:nvPr/>
        </p:nvSpPr>
        <p:spPr>
          <a:xfrm>
            <a:off x="153515" y="1281036"/>
            <a:ext cx="356938" cy="369332"/>
          </a:xfrm>
          <a:prstGeom prst="rect">
            <a:avLst/>
          </a:prstGeom>
          <a:solidFill>
            <a:srgbClr val="FF0000">
              <a:alpha val="50196"/>
            </a:srgb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FBC8F3-D174-431E-B7D8-36F9D84E1095}"/>
              </a:ext>
            </a:extLst>
          </p:cNvPr>
          <p:cNvSpPr txBox="1"/>
          <p:nvPr/>
        </p:nvSpPr>
        <p:spPr>
          <a:xfrm>
            <a:off x="510452" y="3399"/>
            <a:ext cx="4189813" cy="206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CA" sz="2800" b="1" u="sng" dirty="0">
                <a:latin typeface="Sitka Banner" panose="02000505000000020004" pitchFamily="2" charset="0"/>
              </a:rPr>
              <a:t>Legend</a:t>
            </a:r>
            <a:endParaRPr lang="en-CA" sz="2400" b="1" dirty="0">
              <a:latin typeface="Sitka Banner" panose="02000505000000020004" pitchFamily="2" charset="0"/>
            </a:endParaRPr>
          </a:p>
          <a:p>
            <a:pPr>
              <a:lnSpc>
                <a:spcPct val="140000"/>
              </a:lnSpc>
            </a:pPr>
            <a:r>
              <a:rPr lang="en-CA" dirty="0">
                <a:latin typeface="Sitka Text" panose="02000505000000020004" pitchFamily="2" charset="0"/>
              </a:rPr>
              <a:t>Highly effective</a:t>
            </a:r>
          </a:p>
          <a:p>
            <a:pPr>
              <a:lnSpc>
                <a:spcPct val="140000"/>
              </a:lnSpc>
            </a:pPr>
            <a:r>
              <a:rPr lang="en-CA" dirty="0">
                <a:latin typeface="Sitka Text" panose="02000505000000020004" pitchFamily="2" charset="0"/>
              </a:rPr>
              <a:t>Mostly effective</a:t>
            </a:r>
          </a:p>
          <a:p>
            <a:pPr>
              <a:lnSpc>
                <a:spcPct val="140000"/>
              </a:lnSpc>
            </a:pPr>
            <a:r>
              <a:rPr lang="en-CA" dirty="0">
                <a:latin typeface="Sitka Text" panose="02000505000000020004" pitchFamily="2" charset="0"/>
              </a:rPr>
              <a:t>Unreliable, not effective on its own</a:t>
            </a:r>
          </a:p>
          <a:p>
            <a:pPr>
              <a:lnSpc>
                <a:spcPct val="140000"/>
              </a:lnSpc>
            </a:pPr>
            <a:r>
              <a:rPr lang="en-CA" dirty="0">
                <a:latin typeface="Sitka Text" panose="02000505000000020004" pitchFamily="2" charset="0"/>
              </a:rPr>
              <a:t>Permanent, surgery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97CEC8-70F8-47E6-AC90-021237C5BEE6}"/>
              </a:ext>
            </a:extLst>
          </p:cNvPr>
          <p:cNvSpPr txBox="1"/>
          <p:nvPr/>
        </p:nvSpPr>
        <p:spPr>
          <a:xfrm>
            <a:off x="153515" y="911704"/>
            <a:ext cx="35693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8388AF-95B6-4E5F-8892-DBD0444B5264}"/>
              </a:ext>
            </a:extLst>
          </p:cNvPr>
          <p:cNvSpPr txBox="1"/>
          <p:nvPr/>
        </p:nvSpPr>
        <p:spPr>
          <a:xfrm>
            <a:off x="153515" y="542372"/>
            <a:ext cx="35693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6B9DFE-A458-4876-906A-4EBD75EDD698}"/>
              </a:ext>
            </a:extLst>
          </p:cNvPr>
          <p:cNvSpPr txBox="1"/>
          <p:nvPr/>
        </p:nvSpPr>
        <p:spPr>
          <a:xfrm>
            <a:off x="153515" y="1650368"/>
            <a:ext cx="356938" cy="36933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>
                <a:lumMod val="50000"/>
              </a:schemeClr>
            </a:bgClr>
          </a:patt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62FB27F-67F8-4EA6-9DDC-2C8BBA18C1A8}"/>
              </a:ext>
            </a:extLst>
          </p:cNvPr>
          <p:cNvSpPr/>
          <p:nvPr/>
        </p:nvSpPr>
        <p:spPr>
          <a:xfrm>
            <a:off x="3667760" y="3220720"/>
            <a:ext cx="1432560" cy="1179224"/>
          </a:xfrm>
          <a:custGeom>
            <a:avLst/>
            <a:gdLst>
              <a:gd name="connsiteX0" fmla="*/ 0 w 1158240"/>
              <a:gd name="connsiteY0" fmla="*/ 0 h 1118264"/>
              <a:gd name="connsiteX1" fmla="*/ 213360 w 1158240"/>
              <a:gd name="connsiteY1" fmla="*/ 30480 h 1118264"/>
              <a:gd name="connsiteX2" fmla="*/ 325120 w 1158240"/>
              <a:gd name="connsiteY2" fmla="*/ 81280 h 1118264"/>
              <a:gd name="connsiteX3" fmla="*/ 416560 w 1158240"/>
              <a:gd name="connsiteY3" fmla="*/ 111760 h 1118264"/>
              <a:gd name="connsiteX4" fmla="*/ 457200 w 1158240"/>
              <a:gd name="connsiteY4" fmla="*/ 142240 h 1118264"/>
              <a:gd name="connsiteX5" fmla="*/ 558800 w 1158240"/>
              <a:gd name="connsiteY5" fmla="*/ 243840 h 1118264"/>
              <a:gd name="connsiteX6" fmla="*/ 609600 w 1158240"/>
              <a:gd name="connsiteY6" fmla="*/ 284480 h 1118264"/>
              <a:gd name="connsiteX7" fmla="*/ 670560 w 1158240"/>
              <a:gd name="connsiteY7" fmla="*/ 396240 h 1118264"/>
              <a:gd name="connsiteX8" fmla="*/ 731520 w 1158240"/>
              <a:gd name="connsiteY8" fmla="*/ 548640 h 1118264"/>
              <a:gd name="connsiteX9" fmla="*/ 772160 w 1158240"/>
              <a:gd name="connsiteY9" fmla="*/ 772160 h 1118264"/>
              <a:gd name="connsiteX10" fmla="*/ 782320 w 1158240"/>
              <a:gd name="connsiteY10" fmla="*/ 822960 h 1118264"/>
              <a:gd name="connsiteX11" fmla="*/ 802640 w 1158240"/>
              <a:gd name="connsiteY11" fmla="*/ 853440 h 1118264"/>
              <a:gd name="connsiteX12" fmla="*/ 853440 w 1158240"/>
              <a:gd name="connsiteY12" fmla="*/ 934720 h 1118264"/>
              <a:gd name="connsiteX13" fmla="*/ 863600 w 1158240"/>
              <a:gd name="connsiteY13" fmla="*/ 975360 h 1118264"/>
              <a:gd name="connsiteX14" fmla="*/ 924560 w 1158240"/>
              <a:gd name="connsiteY14" fmla="*/ 1046480 h 1118264"/>
              <a:gd name="connsiteX15" fmla="*/ 975360 w 1158240"/>
              <a:gd name="connsiteY15" fmla="*/ 1066800 h 1118264"/>
              <a:gd name="connsiteX16" fmla="*/ 1036320 w 1158240"/>
              <a:gd name="connsiteY16" fmla="*/ 1097280 h 1118264"/>
              <a:gd name="connsiteX17" fmla="*/ 1117600 w 1158240"/>
              <a:gd name="connsiteY17" fmla="*/ 1117600 h 1118264"/>
              <a:gd name="connsiteX18" fmla="*/ 1158240 w 1158240"/>
              <a:gd name="connsiteY18" fmla="*/ 1117600 h 111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58240" h="1118264">
                <a:moveTo>
                  <a:pt x="0" y="0"/>
                </a:moveTo>
                <a:cubicBezTo>
                  <a:pt x="71120" y="10160"/>
                  <a:pt x="143663" y="13056"/>
                  <a:pt x="213360" y="30480"/>
                </a:cubicBezTo>
                <a:cubicBezTo>
                  <a:pt x="253059" y="40405"/>
                  <a:pt x="287126" y="66082"/>
                  <a:pt x="325120" y="81280"/>
                </a:cubicBezTo>
                <a:cubicBezTo>
                  <a:pt x="354951" y="93212"/>
                  <a:pt x="386080" y="101600"/>
                  <a:pt x="416560" y="111760"/>
                </a:cubicBezTo>
                <a:cubicBezTo>
                  <a:pt x="430107" y="121920"/>
                  <a:pt x="444791" y="130718"/>
                  <a:pt x="457200" y="142240"/>
                </a:cubicBezTo>
                <a:cubicBezTo>
                  <a:pt x="492297" y="174830"/>
                  <a:pt x="521401" y="213920"/>
                  <a:pt x="558800" y="243840"/>
                </a:cubicBezTo>
                <a:cubicBezTo>
                  <a:pt x="575733" y="257387"/>
                  <a:pt x="594266" y="269146"/>
                  <a:pt x="609600" y="284480"/>
                </a:cubicBezTo>
                <a:cubicBezTo>
                  <a:pt x="628173" y="303053"/>
                  <a:pt x="670476" y="396100"/>
                  <a:pt x="670560" y="396240"/>
                </a:cubicBezTo>
                <a:cubicBezTo>
                  <a:pt x="719231" y="477359"/>
                  <a:pt x="695366" y="428125"/>
                  <a:pt x="731520" y="548640"/>
                </a:cubicBezTo>
                <a:cubicBezTo>
                  <a:pt x="747217" y="705606"/>
                  <a:pt x="731741" y="600379"/>
                  <a:pt x="772160" y="772160"/>
                </a:cubicBezTo>
                <a:cubicBezTo>
                  <a:pt x="776115" y="788970"/>
                  <a:pt x="776257" y="806791"/>
                  <a:pt x="782320" y="822960"/>
                </a:cubicBezTo>
                <a:cubicBezTo>
                  <a:pt x="786607" y="834393"/>
                  <a:pt x="796168" y="843085"/>
                  <a:pt x="802640" y="853440"/>
                </a:cubicBezTo>
                <a:cubicBezTo>
                  <a:pt x="863911" y="951473"/>
                  <a:pt x="807011" y="865077"/>
                  <a:pt x="853440" y="934720"/>
                </a:cubicBezTo>
                <a:cubicBezTo>
                  <a:pt x="856827" y="948267"/>
                  <a:pt x="857355" y="962871"/>
                  <a:pt x="863600" y="975360"/>
                </a:cubicBezTo>
                <a:cubicBezTo>
                  <a:pt x="870098" y="988356"/>
                  <a:pt x="909771" y="1037237"/>
                  <a:pt x="924560" y="1046480"/>
                </a:cubicBezTo>
                <a:cubicBezTo>
                  <a:pt x="940026" y="1056146"/>
                  <a:pt x="958757" y="1059253"/>
                  <a:pt x="975360" y="1066800"/>
                </a:cubicBezTo>
                <a:cubicBezTo>
                  <a:pt x="996042" y="1076201"/>
                  <a:pt x="1015560" y="1088053"/>
                  <a:pt x="1036320" y="1097280"/>
                </a:cubicBezTo>
                <a:cubicBezTo>
                  <a:pt x="1057424" y="1106659"/>
                  <a:pt x="1097833" y="1115404"/>
                  <a:pt x="1117600" y="1117600"/>
                </a:cubicBezTo>
                <a:cubicBezTo>
                  <a:pt x="1131064" y="1119096"/>
                  <a:pt x="1144693" y="1117600"/>
                  <a:pt x="1158240" y="111760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FFB4131-07BA-46CB-870A-D3B5877E5B29}"/>
              </a:ext>
            </a:extLst>
          </p:cNvPr>
          <p:cNvSpPr/>
          <p:nvPr/>
        </p:nvSpPr>
        <p:spPr>
          <a:xfrm>
            <a:off x="3271520" y="4795520"/>
            <a:ext cx="1879600" cy="304800"/>
          </a:xfrm>
          <a:custGeom>
            <a:avLst/>
            <a:gdLst>
              <a:gd name="connsiteX0" fmla="*/ 0 w 1879600"/>
              <a:gd name="connsiteY0" fmla="*/ 304800 h 304800"/>
              <a:gd name="connsiteX1" fmla="*/ 1280160 w 1879600"/>
              <a:gd name="connsiteY1" fmla="*/ 294640 h 304800"/>
              <a:gd name="connsiteX2" fmla="*/ 1330960 w 1879600"/>
              <a:gd name="connsiteY2" fmla="*/ 284480 h 304800"/>
              <a:gd name="connsiteX3" fmla="*/ 1442720 w 1879600"/>
              <a:gd name="connsiteY3" fmla="*/ 243840 h 304800"/>
              <a:gd name="connsiteX4" fmla="*/ 1584960 w 1879600"/>
              <a:gd name="connsiteY4" fmla="*/ 172720 h 304800"/>
              <a:gd name="connsiteX5" fmla="*/ 1656080 w 1879600"/>
              <a:gd name="connsiteY5" fmla="*/ 142240 h 304800"/>
              <a:gd name="connsiteX6" fmla="*/ 1696720 w 1879600"/>
              <a:gd name="connsiteY6" fmla="*/ 111760 h 304800"/>
              <a:gd name="connsiteX7" fmla="*/ 1737360 w 1879600"/>
              <a:gd name="connsiteY7" fmla="*/ 91440 h 304800"/>
              <a:gd name="connsiteX8" fmla="*/ 1808480 w 1879600"/>
              <a:gd name="connsiteY8" fmla="*/ 40640 h 304800"/>
              <a:gd name="connsiteX9" fmla="*/ 1849120 w 1879600"/>
              <a:gd name="connsiteY9" fmla="*/ 20320 h 304800"/>
              <a:gd name="connsiteX10" fmla="*/ 1879600 w 1879600"/>
              <a:gd name="connsiteY10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9600" h="304800">
                <a:moveTo>
                  <a:pt x="0" y="304800"/>
                </a:moveTo>
                <a:lnTo>
                  <a:pt x="1280160" y="294640"/>
                </a:lnTo>
                <a:cubicBezTo>
                  <a:pt x="1297427" y="294376"/>
                  <a:pt x="1314731" y="290381"/>
                  <a:pt x="1330960" y="284480"/>
                </a:cubicBezTo>
                <a:cubicBezTo>
                  <a:pt x="1471037" y="233543"/>
                  <a:pt x="1321245" y="268135"/>
                  <a:pt x="1442720" y="243840"/>
                </a:cubicBezTo>
                <a:cubicBezTo>
                  <a:pt x="1490133" y="220133"/>
                  <a:pt x="1536236" y="193602"/>
                  <a:pt x="1584960" y="172720"/>
                </a:cubicBezTo>
                <a:cubicBezTo>
                  <a:pt x="1608667" y="162560"/>
                  <a:pt x="1633437" y="154591"/>
                  <a:pt x="1656080" y="142240"/>
                </a:cubicBezTo>
                <a:cubicBezTo>
                  <a:pt x="1670946" y="134131"/>
                  <a:pt x="1682361" y="120735"/>
                  <a:pt x="1696720" y="111760"/>
                </a:cubicBezTo>
                <a:cubicBezTo>
                  <a:pt x="1709563" y="103733"/>
                  <a:pt x="1724210" y="98954"/>
                  <a:pt x="1737360" y="91440"/>
                </a:cubicBezTo>
                <a:cubicBezTo>
                  <a:pt x="1787512" y="62782"/>
                  <a:pt x="1750330" y="76984"/>
                  <a:pt x="1808480" y="40640"/>
                </a:cubicBezTo>
                <a:cubicBezTo>
                  <a:pt x="1821323" y="32613"/>
                  <a:pt x="1835970" y="27834"/>
                  <a:pt x="1849120" y="20320"/>
                </a:cubicBezTo>
                <a:cubicBezTo>
                  <a:pt x="1859722" y="14262"/>
                  <a:pt x="1879600" y="0"/>
                  <a:pt x="1879600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2890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Female Reproductive System Not Labeled , Free Transparent Clipart -  ClipartKey">
            <a:extLst>
              <a:ext uri="{FF2B5EF4-FFF2-40B4-BE49-F238E27FC236}">
                <a16:creationId xmlns:a16="http://schemas.microsoft.com/office/drawing/2014/main" id="{CC64647F-6C40-4DA3-8456-1605CF143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835" y="1815284"/>
            <a:ext cx="4363587" cy="40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B5A429-BF56-401D-8C94-E6E623430844}"/>
              </a:ext>
            </a:extLst>
          </p:cNvPr>
          <p:cNvSpPr txBox="1"/>
          <p:nvPr/>
        </p:nvSpPr>
        <p:spPr>
          <a:xfrm>
            <a:off x="153515" y="1281036"/>
            <a:ext cx="356938" cy="369332"/>
          </a:xfrm>
          <a:prstGeom prst="rect">
            <a:avLst/>
          </a:prstGeom>
          <a:solidFill>
            <a:srgbClr val="FF0000">
              <a:alpha val="50196"/>
            </a:srgb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DB4E5-BB5F-431E-B29F-48F732DFB346}"/>
              </a:ext>
            </a:extLst>
          </p:cNvPr>
          <p:cNvSpPr txBox="1"/>
          <p:nvPr/>
        </p:nvSpPr>
        <p:spPr>
          <a:xfrm>
            <a:off x="510452" y="3399"/>
            <a:ext cx="4189813" cy="206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CA" sz="2800" b="1" u="sng" dirty="0">
                <a:latin typeface="Sitka Banner" panose="02000505000000020004" pitchFamily="2" charset="0"/>
              </a:rPr>
              <a:t>Legend</a:t>
            </a:r>
            <a:endParaRPr lang="en-CA" sz="2400" b="1" dirty="0">
              <a:latin typeface="Sitka Banner" panose="02000505000000020004" pitchFamily="2" charset="0"/>
            </a:endParaRPr>
          </a:p>
          <a:p>
            <a:pPr>
              <a:lnSpc>
                <a:spcPct val="140000"/>
              </a:lnSpc>
            </a:pPr>
            <a:r>
              <a:rPr lang="en-CA" dirty="0">
                <a:latin typeface="Sitka Text" panose="02000505000000020004" pitchFamily="2" charset="0"/>
              </a:rPr>
              <a:t>Highly effective</a:t>
            </a:r>
          </a:p>
          <a:p>
            <a:pPr>
              <a:lnSpc>
                <a:spcPct val="140000"/>
              </a:lnSpc>
            </a:pPr>
            <a:r>
              <a:rPr lang="en-CA" dirty="0">
                <a:latin typeface="Sitka Text" panose="02000505000000020004" pitchFamily="2" charset="0"/>
              </a:rPr>
              <a:t>Mostly effective</a:t>
            </a:r>
          </a:p>
          <a:p>
            <a:pPr>
              <a:lnSpc>
                <a:spcPct val="140000"/>
              </a:lnSpc>
            </a:pPr>
            <a:r>
              <a:rPr lang="en-CA" dirty="0">
                <a:latin typeface="Sitka Text" panose="02000505000000020004" pitchFamily="2" charset="0"/>
              </a:rPr>
              <a:t>Unreliable, not effective on its own</a:t>
            </a:r>
          </a:p>
          <a:p>
            <a:pPr>
              <a:lnSpc>
                <a:spcPct val="140000"/>
              </a:lnSpc>
            </a:pPr>
            <a:r>
              <a:rPr lang="en-CA" dirty="0">
                <a:latin typeface="Sitka Text" panose="02000505000000020004" pitchFamily="2" charset="0"/>
              </a:rPr>
              <a:t>Permanent, surgery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AD3F5E-64D1-4CDC-B588-DEDB73E6D937}"/>
              </a:ext>
            </a:extLst>
          </p:cNvPr>
          <p:cNvSpPr txBox="1"/>
          <p:nvPr/>
        </p:nvSpPr>
        <p:spPr>
          <a:xfrm>
            <a:off x="153515" y="911704"/>
            <a:ext cx="35693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692893-4876-4B81-A857-AECA319FB13E}"/>
              </a:ext>
            </a:extLst>
          </p:cNvPr>
          <p:cNvSpPr txBox="1"/>
          <p:nvPr/>
        </p:nvSpPr>
        <p:spPr>
          <a:xfrm>
            <a:off x="153515" y="542372"/>
            <a:ext cx="35693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C38AAF-DD95-419B-9B1B-0CD749EF03DD}"/>
              </a:ext>
            </a:extLst>
          </p:cNvPr>
          <p:cNvSpPr txBox="1"/>
          <p:nvPr/>
        </p:nvSpPr>
        <p:spPr>
          <a:xfrm>
            <a:off x="8893703" y="367961"/>
            <a:ext cx="1562241" cy="461665"/>
          </a:xfrm>
          <a:prstGeom prst="rect">
            <a:avLst/>
          </a:prstGeom>
          <a:solidFill>
            <a:srgbClr val="649B3F"/>
          </a:solidFill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Sitka Banner" panose="02000505000000020004" pitchFamily="2" charset="0"/>
              </a:rPr>
              <a:t>abstinence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321398-A086-46D9-98C1-A7073C1986F8}"/>
              </a:ext>
            </a:extLst>
          </p:cNvPr>
          <p:cNvSpPr txBox="1"/>
          <p:nvPr/>
        </p:nvSpPr>
        <p:spPr>
          <a:xfrm>
            <a:off x="8906161" y="856400"/>
            <a:ext cx="300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gency FB" panose="020B0503020202020204" pitchFamily="34" charset="0"/>
              </a:rPr>
              <a:t>don’t have sex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F1965B-C3EB-456E-9C10-E913F05D6074}"/>
              </a:ext>
            </a:extLst>
          </p:cNvPr>
          <p:cNvSpPr txBox="1"/>
          <p:nvPr/>
        </p:nvSpPr>
        <p:spPr>
          <a:xfrm>
            <a:off x="5721175" y="295889"/>
            <a:ext cx="160910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Sitka Banner" panose="02000505000000020004" pitchFamily="2" charset="0"/>
              </a:rPr>
              <a:t>copper IUD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9FFBB1-8957-4E8D-A24D-E78AC713F17E}"/>
              </a:ext>
            </a:extLst>
          </p:cNvPr>
          <p:cNvSpPr txBox="1"/>
          <p:nvPr/>
        </p:nvSpPr>
        <p:spPr>
          <a:xfrm>
            <a:off x="8955065" y="4487929"/>
            <a:ext cx="259698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Sitka Banner" panose="02000505000000020004" pitchFamily="2" charset="0"/>
              </a:rPr>
              <a:t>hormones </a:t>
            </a:r>
            <a:br>
              <a:rPr lang="en-CA" sz="2400" b="1" dirty="0">
                <a:latin typeface="Sitka Banner" panose="02000505000000020004" pitchFamily="2" charset="0"/>
              </a:rPr>
            </a:br>
            <a:r>
              <a:rPr lang="en-CA" sz="2400" b="1" dirty="0">
                <a:latin typeface="Sitka Banner" panose="02000505000000020004" pitchFamily="2" charset="0"/>
              </a:rPr>
              <a:t>(Mirena IUD, ring, patch, shot, pill)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BD67BC-6EC7-4C04-AB02-0B3306157D09}"/>
              </a:ext>
            </a:extLst>
          </p:cNvPr>
          <p:cNvSpPr txBox="1"/>
          <p:nvPr/>
        </p:nvSpPr>
        <p:spPr>
          <a:xfrm>
            <a:off x="8936409" y="3096613"/>
            <a:ext cx="1045233" cy="461665"/>
          </a:xfrm>
          <a:prstGeom prst="rect">
            <a:avLst/>
          </a:prstGeom>
          <a:solidFill>
            <a:srgbClr val="FF0000">
              <a:alpha val="50980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Sitka Banner" panose="02000505000000020004" pitchFamily="2" charset="0"/>
              </a:rPr>
              <a:t>plan 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EB0104-C6EC-43A7-BE3E-C664E0F3D8FC}"/>
              </a:ext>
            </a:extLst>
          </p:cNvPr>
          <p:cNvSpPr txBox="1"/>
          <p:nvPr/>
        </p:nvSpPr>
        <p:spPr>
          <a:xfrm>
            <a:off x="8910237" y="1496992"/>
            <a:ext cx="1894300" cy="461665"/>
          </a:xfrm>
          <a:prstGeom prst="rect">
            <a:avLst/>
          </a:prstGeom>
          <a:solidFill>
            <a:srgbClr val="FF0000">
              <a:alpha val="50980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Sitka Banner" panose="02000505000000020004" pitchFamily="2" charset="0"/>
              </a:rPr>
              <a:t>cycle tracking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45572A-5819-4566-8E96-596B17AB1597}"/>
              </a:ext>
            </a:extLst>
          </p:cNvPr>
          <p:cNvSpPr txBox="1"/>
          <p:nvPr/>
        </p:nvSpPr>
        <p:spPr>
          <a:xfrm>
            <a:off x="2973286" y="5549759"/>
            <a:ext cx="210040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Sitka Banner" panose="02000505000000020004" pitchFamily="2" charset="0"/>
              </a:rPr>
              <a:t>female condom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B3073F-50B9-4B51-BCDE-9EF56DA1B2A1}"/>
              </a:ext>
            </a:extLst>
          </p:cNvPr>
          <p:cNvSpPr txBox="1"/>
          <p:nvPr/>
        </p:nvSpPr>
        <p:spPr>
          <a:xfrm>
            <a:off x="2973287" y="6050142"/>
            <a:ext cx="452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gency FB" panose="020B0503020202020204" pitchFamily="34" charset="0"/>
              </a:rPr>
              <a:t>‘contains’ ejaculate; prevents sperm from entering female </a:t>
            </a:r>
            <a:br>
              <a:rPr lang="en-CA" dirty="0">
                <a:latin typeface="Agency FB" panose="020B0503020202020204" pitchFamily="34" charset="0"/>
              </a:rPr>
            </a:br>
            <a:r>
              <a:rPr lang="en-CA" dirty="0">
                <a:latin typeface="Agency FB" panose="020B0503020202020204" pitchFamily="34" charset="0"/>
              </a:rPr>
              <a:t>(issues: condom may burst or leak; difficult to use)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AE911B-3937-47D6-9207-7148A75419FB}"/>
              </a:ext>
            </a:extLst>
          </p:cNvPr>
          <p:cNvSpPr txBox="1"/>
          <p:nvPr/>
        </p:nvSpPr>
        <p:spPr>
          <a:xfrm>
            <a:off x="242833" y="3391975"/>
            <a:ext cx="210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gency FB" panose="020B0503020202020204" pitchFamily="34" charset="0"/>
              </a:rPr>
              <a:t>cut oviduct; egg does not enter uterus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467004-93D1-48EA-B594-27D6B7269A69}"/>
              </a:ext>
            </a:extLst>
          </p:cNvPr>
          <p:cNvSpPr txBox="1"/>
          <p:nvPr/>
        </p:nvSpPr>
        <p:spPr>
          <a:xfrm>
            <a:off x="296804" y="4308837"/>
            <a:ext cx="2102447" cy="830997"/>
          </a:xfrm>
          <a:prstGeom prst="rect">
            <a:avLst/>
          </a:prstGeom>
          <a:pattFill prst="wdUpDiag">
            <a:fgClr>
              <a:srgbClr val="649B3F"/>
            </a:fgClr>
            <a:bgClr>
              <a:schemeClr val="accent6">
                <a:lumMod val="60000"/>
                <a:lumOff val="40000"/>
              </a:schemeClr>
            </a:bgClr>
          </a:pattFill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Sitka Banner" panose="02000505000000020004" pitchFamily="2" charset="0"/>
              </a:rPr>
              <a:t>oophorectomy/ hysterectomy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340717-EFB7-4F32-8ED0-5F088EBEC20D}"/>
              </a:ext>
            </a:extLst>
          </p:cNvPr>
          <p:cNvSpPr txBox="1"/>
          <p:nvPr/>
        </p:nvSpPr>
        <p:spPr>
          <a:xfrm>
            <a:off x="295951" y="5139834"/>
            <a:ext cx="356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gency FB" panose="020B0503020202020204" pitchFamily="34" charset="0"/>
              </a:rPr>
              <a:t>remove ovary/uterus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DD704E-1B6C-4D75-8791-1F4916272431}"/>
              </a:ext>
            </a:extLst>
          </p:cNvPr>
          <p:cNvSpPr txBox="1"/>
          <p:nvPr/>
        </p:nvSpPr>
        <p:spPr>
          <a:xfrm>
            <a:off x="153515" y="1650368"/>
            <a:ext cx="356938" cy="36933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>
                <a:lumMod val="50000"/>
              </a:schemeClr>
            </a:bgClr>
          </a:patt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804E11-5941-446F-8D87-6F4F767BE4A3}"/>
              </a:ext>
            </a:extLst>
          </p:cNvPr>
          <p:cNvSpPr txBox="1"/>
          <p:nvPr/>
        </p:nvSpPr>
        <p:spPr>
          <a:xfrm>
            <a:off x="282696" y="2973122"/>
            <a:ext cx="2102447" cy="461665"/>
          </a:xfrm>
          <a:prstGeom prst="rect">
            <a:avLst/>
          </a:prstGeom>
          <a:pattFill prst="wdUpDiag">
            <a:fgClr>
              <a:srgbClr val="649B3F"/>
            </a:fgClr>
            <a:bgClr>
              <a:schemeClr val="accent6">
                <a:lumMod val="60000"/>
                <a:lumOff val="40000"/>
              </a:schemeClr>
            </a:bgClr>
          </a:pattFill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Sitka Banner" panose="02000505000000020004" pitchFamily="2" charset="0"/>
              </a:rPr>
              <a:t>tubal ligation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D834CE-A76D-4255-BD42-33E0998AA383}"/>
              </a:ext>
            </a:extLst>
          </p:cNvPr>
          <p:cNvSpPr txBox="1"/>
          <p:nvPr/>
        </p:nvSpPr>
        <p:spPr>
          <a:xfrm>
            <a:off x="8895163" y="1964978"/>
            <a:ext cx="28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gency FB" panose="020B0503020202020204" pitchFamily="34" charset="0"/>
              </a:rPr>
              <a:t>avoid sex during fertile periods (issues: every woman is different; cycles can vary)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5D7CF-08B4-427C-BB88-8461371B3B51}"/>
              </a:ext>
            </a:extLst>
          </p:cNvPr>
          <p:cNvSpPr txBox="1"/>
          <p:nvPr/>
        </p:nvSpPr>
        <p:spPr>
          <a:xfrm>
            <a:off x="8915832" y="3558278"/>
            <a:ext cx="314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gency FB" panose="020B0503020202020204" pitchFamily="34" charset="0"/>
              </a:rPr>
              <a:t>prevent ovulation, prevent implantation</a:t>
            </a:r>
            <a:br>
              <a:rPr lang="en-CA" dirty="0">
                <a:latin typeface="Agency FB" panose="020B0503020202020204" pitchFamily="34" charset="0"/>
              </a:rPr>
            </a:br>
            <a:r>
              <a:rPr lang="en-CA" dirty="0">
                <a:latin typeface="Agency FB" panose="020B0503020202020204" pitchFamily="34" charset="0"/>
              </a:rPr>
              <a:t>(issue: not reliable; cost per use)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76AE8E5-0AC0-49E2-931C-44FEF5A3BC52}"/>
              </a:ext>
            </a:extLst>
          </p:cNvPr>
          <p:cNvSpPr/>
          <p:nvPr/>
        </p:nvSpPr>
        <p:spPr>
          <a:xfrm>
            <a:off x="2471895" y="3311558"/>
            <a:ext cx="2100400" cy="1451361"/>
          </a:xfrm>
          <a:custGeom>
            <a:avLst/>
            <a:gdLst>
              <a:gd name="connsiteX0" fmla="*/ 0 w 1266092"/>
              <a:gd name="connsiteY0" fmla="*/ 1185706 h 1185706"/>
              <a:gd name="connsiteX1" fmla="*/ 100483 w 1266092"/>
              <a:gd name="connsiteY1" fmla="*/ 1135464 h 1185706"/>
              <a:gd name="connsiteX2" fmla="*/ 562707 w 1266092"/>
              <a:gd name="connsiteY2" fmla="*/ 813917 h 1185706"/>
              <a:gd name="connsiteX3" fmla="*/ 753626 w 1266092"/>
              <a:gd name="connsiteY3" fmla="*/ 653143 h 1185706"/>
              <a:gd name="connsiteX4" fmla="*/ 823964 w 1266092"/>
              <a:gd name="connsiteY4" fmla="*/ 572756 h 1185706"/>
              <a:gd name="connsiteX5" fmla="*/ 964641 w 1266092"/>
              <a:gd name="connsiteY5" fmla="*/ 422031 h 1185706"/>
              <a:gd name="connsiteX6" fmla="*/ 1075173 w 1266092"/>
              <a:gd name="connsiteY6" fmla="*/ 261257 h 1185706"/>
              <a:gd name="connsiteX7" fmla="*/ 1105318 w 1266092"/>
              <a:gd name="connsiteY7" fmla="*/ 211016 h 1185706"/>
              <a:gd name="connsiteX8" fmla="*/ 1155560 w 1266092"/>
              <a:gd name="connsiteY8" fmla="*/ 150725 h 1185706"/>
              <a:gd name="connsiteX9" fmla="*/ 1185705 w 1266092"/>
              <a:gd name="connsiteY9" fmla="*/ 110532 h 1185706"/>
              <a:gd name="connsiteX10" fmla="*/ 1245995 w 1266092"/>
              <a:gd name="connsiteY10" fmla="*/ 40194 h 1185706"/>
              <a:gd name="connsiteX11" fmla="*/ 1266092 w 1266092"/>
              <a:gd name="connsiteY11" fmla="*/ 0 h 118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092" h="1185706">
                <a:moveTo>
                  <a:pt x="0" y="1185706"/>
                </a:moveTo>
                <a:cubicBezTo>
                  <a:pt x="96586" y="1166387"/>
                  <a:pt x="5116" y="1192684"/>
                  <a:pt x="100483" y="1135464"/>
                </a:cubicBezTo>
                <a:cubicBezTo>
                  <a:pt x="467223" y="915421"/>
                  <a:pt x="142867" y="1154327"/>
                  <a:pt x="562707" y="813917"/>
                </a:cubicBezTo>
                <a:cubicBezTo>
                  <a:pt x="572392" y="806065"/>
                  <a:pt x="733451" y="676200"/>
                  <a:pt x="753626" y="653143"/>
                </a:cubicBezTo>
                <a:cubicBezTo>
                  <a:pt x="777072" y="626347"/>
                  <a:pt x="799561" y="598684"/>
                  <a:pt x="823964" y="572756"/>
                </a:cubicBezTo>
                <a:cubicBezTo>
                  <a:pt x="883935" y="509036"/>
                  <a:pt x="917153" y="487328"/>
                  <a:pt x="964641" y="422031"/>
                </a:cubicBezTo>
                <a:cubicBezTo>
                  <a:pt x="1002892" y="369435"/>
                  <a:pt x="1041713" y="317024"/>
                  <a:pt x="1075173" y="261257"/>
                </a:cubicBezTo>
                <a:cubicBezTo>
                  <a:pt x="1085221" y="244510"/>
                  <a:pt x="1093831" y="226811"/>
                  <a:pt x="1105318" y="211016"/>
                </a:cubicBezTo>
                <a:cubicBezTo>
                  <a:pt x="1120705" y="189859"/>
                  <a:pt x="1139218" y="171153"/>
                  <a:pt x="1155560" y="150725"/>
                </a:cubicBezTo>
                <a:cubicBezTo>
                  <a:pt x="1166022" y="137648"/>
                  <a:pt x="1174806" y="123247"/>
                  <a:pt x="1185705" y="110532"/>
                </a:cubicBezTo>
                <a:cubicBezTo>
                  <a:pt x="1223647" y="66267"/>
                  <a:pt x="1212091" y="94440"/>
                  <a:pt x="1245995" y="40194"/>
                </a:cubicBezTo>
                <a:cubicBezTo>
                  <a:pt x="1253934" y="27491"/>
                  <a:pt x="1259393" y="13398"/>
                  <a:pt x="1266092" y="0"/>
                </a:cubicBezTo>
              </a:path>
            </a:pathLst>
          </a:custGeom>
          <a:noFill/>
          <a:ln w="28575">
            <a:solidFill>
              <a:srgbClr val="649B3F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1AC5A21-A3C0-4A6E-ADDE-7C24A9E8B43F}"/>
              </a:ext>
            </a:extLst>
          </p:cNvPr>
          <p:cNvSpPr/>
          <p:nvPr/>
        </p:nvSpPr>
        <p:spPr>
          <a:xfrm>
            <a:off x="2411604" y="2600512"/>
            <a:ext cx="1798655" cy="564720"/>
          </a:xfrm>
          <a:custGeom>
            <a:avLst/>
            <a:gdLst>
              <a:gd name="connsiteX0" fmla="*/ 0 w 1095271"/>
              <a:gd name="connsiteY0" fmla="*/ 482320 h 492369"/>
              <a:gd name="connsiteX1" fmla="*/ 50242 w 1095271"/>
              <a:gd name="connsiteY1" fmla="*/ 492369 h 492369"/>
              <a:gd name="connsiteX2" fmla="*/ 90436 w 1095271"/>
              <a:gd name="connsiteY2" fmla="*/ 482320 h 492369"/>
              <a:gd name="connsiteX3" fmla="*/ 180871 w 1095271"/>
              <a:gd name="connsiteY3" fmla="*/ 462224 h 492369"/>
              <a:gd name="connsiteX4" fmla="*/ 401934 w 1095271"/>
              <a:gd name="connsiteY4" fmla="*/ 381837 h 492369"/>
              <a:gd name="connsiteX5" fmla="*/ 472273 w 1095271"/>
              <a:gd name="connsiteY5" fmla="*/ 341643 h 492369"/>
              <a:gd name="connsiteX6" fmla="*/ 562708 w 1095271"/>
              <a:gd name="connsiteY6" fmla="*/ 311498 h 492369"/>
              <a:gd name="connsiteX7" fmla="*/ 723482 w 1095271"/>
              <a:gd name="connsiteY7" fmla="*/ 231112 h 492369"/>
              <a:gd name="connsiteX8" fmla="*/ 823965 w 1095271"/>
              <a:gd name="connsiteY8" fmla="*/ 190918 h 492369"/>
              <a:gd name="connsiteX9" fmla="*/ 884255 w 1095271"/>
              <a:gd name="connsiteY9" fmla="*/ 150725 h 492369"/>
              <a:gd name="connsiteX10" fmla="*/ 1014884 w 1095271"/>
              <a:gd name="connsiteY10" fmla="*/ 60290 h 492369"/>
              <a:gd name="connsiteX11" fmla="*/ 1095271 w 1095271"/>
              <a:gd name="connsiteY11" fmla="*/ 0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5271" h="492369">
                <a:moveTo>
                  <a:pt x="0" y="482320"/>
                </a:moveTo>
                <a:cubicBezTo>
                  <a:pt x="16747" y="485670"/>
                  <a:pt x="33163" y="492369"/>
                  <a:pt x="50242" y="492369"/>
                </a:cubicBezTo>
                <a:cubicBezTo>
                  <a:pt x="64052" y="492369"/>
                  <a:pt x="76979" y="485425"/>
                  <a:pt x="90436" y="482320"/>
                </a:cubicBezTo>
                <a:cubicBezTo>
                  <a:pt x="120526" y="475376"/>
                  <a:pt x="150913" y="469713"/>
                  <a:pt x="180871" y="462224"/>
                </a:cubicBezTo>
                <a:cubicBezTo>
                  <a:pt x="291922" y="434462"/>
                  <a:pt x="297465" y="434072"/>
                  <a:pt x="401934" y="381837"/>
                </a:cubicBezTo>
                <a:cubicBezTo>
                  <a:pt x="426087" y="369760"/>
                  <a:pt x="447533" y="352467"/>
                  <a:pt x="472273" y="341643"/>
                </a:cubicBezTo>
                <a:cubicBezTo>
                  <a:pt x="501384" y="328907"/>
                  <a:pt x="533093" y="323015"/>
                  <a:pt x="562708" y="311498"/>
                </a:cubicBezTo>
                <a:cubicBezTo>
                  <a:pt x="748770" y="239141"/>
                  <a:pt x="566421" y="305023"/>
                  <a:pt x="723482" y="231112"/>
                </a:cubicBezTo>
                <a:cubicBezTo>
                  <a:pt x="756123" y="215752"/>
                  <a:pt x="791699" y="207051"/>
                  <a:pt x="823965" y="190918"/>
                </a:cubicBezTo>
                <a:cubicBezTo>
                  <a:pt x="845568" y="180116"/>
                  <a:pt x="863685" y="163384"/>
                  <a:pt x="884255" y="150725"/>
                </a:cubicBezTo>
                <a:cubicBezTo>
                  <a:pt x="1059465" y="42903"/>
                  <a:pt x="854260" y="180758"/>
                  <a:pt x="1014884" y="60290"/>
                </a:cubicBezTo>
                <a:cubicBezTo>
                  <a:pt x="1105782" y="-7884"/>
                  <a:pt x="1049181" y="46088"/>
                  <a:pt x="1095271" y="0"/>
                </a:cubicBezTo>
              </a:path>
            </a:pathLst>
          </a:custGeom>
          <a:noFill/>
          <a:ln w="28575">
            <a:solidFill>
              <a:srgbClr val="649B3F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3ECDE2-6310-4E8A-A8E7-1C18BD0D65C2}"/>
              </a:ext>
            </a:extLst>
          </p:cNvPr>
          <p:cNvSpPr txBox="1"/>
          <p:nvPr/>
        </p:nvSpPr>
        <p:spPr>
          <a:xfrm>
            <a:off x="5711091" y="742520"/>
            <a:ext cx="2152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gency FB" panose="020B0503020202020204" pitchFamily="34" charset="0"/>
              </a:rPr>
              <a:t>prevent implantation </a:t>
            </a:r>
          </a:p>
          <a:p>
            <a:r>
              <a:rPr lang="en-CA" dirty="0">
                <a:latin typeface="Agency FB" panose="020B0503020202020204" pitchFamily="34" charset="0"/>
              </a:rPr>
              <a:t>(issues: risk of perforation and dislodgment)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6791E7-5246-4361-8EF3-235F46666962}"/>
              </a:ext>
            </a:extLst>
          </p:cNvPr>
          <p:cNvSpPr txBox="1"/>
          <p:nvPr/>
        </p:nvSpPr>
        <p:spPr>
          <a:xfrm>
            <a:off x="8936064" y="5688258"/>
            <a:ext cx="314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gency FB" panose="020B0503020202020204" pitchFamily="34" charset="0"/>
              </a:rPr>
              <a:t>prevent ovulation; prevent implantation </a:t>
            </a:r>
            <a:br>
              <a:rPr lang="en-CA" dirty="0">
                <a:latin typeface="Agency FB" panose="020B0503020202020204" pitchFamily="34" charset="0"/>
              </a:rPr>
            </a:br>
            <a:r>
              <a:rPr lang="en-CA" dirty="0">
                <a:latin typeface="Agency FB" panose="020B0503020202020204" pitchFamily="34" charset="0"/>
              </a:rPr>
              <a:t>(issues: side effects; consistency)</a:t>
            </a:r>
          </a:p>
        </p:txBody>
      </p:sp>
      <p:pic>
        <p:nvPicPr>
          <p:cNvPr id="2052" name="Picture 4" descr="Which IUDs are the best? Benefits, risks, and side effects">
            <a:extLst>
              <a:ext uri="{FF2B5EF4-FFF2-40B4-BE49-F238E27FC236}">
                <a16:creationId xmlns:a16="http://schemas.microsoft.com/office/drawing/2014/main" id="{449C53C3-D403-43A8-8D32-38D963F04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5" t="9285" r="5414"/>
          <a:stretch/>
        </p:blipFill>
        <p:spPr bwMode="auto">
          <a:xfrm>
            <a:off x="4903280" y="331674"/>
            <a:ext cx="660205" cy="90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4D9DDE-5FD3-4825-BB9F-270989D1AFEA}"/>
              </a:ext>
            </a:extLst>
          </p:cNvPr>
          <p:cNvSpPr/>
          <p:nvPr/>
        </p:nvSpPr>
        <p:spPr>
          <a:xfrm>
            <a:off x="5278349" y="1378099"/>
            <a:ext cx="1001871" cy="1616310"/>
          </a:xfrm>
          <a:custGeom>
            <a:avLst/>
            <a:gdLst>
              <a:gd name="connsiteX0" fmla="*/ 0 w 422031"/>
              <a:gd name="connsiteY0" fmla="*/ 0 h 1597688"/>
              <a:gd name="connsiteX1" fmla="*/ 30145 w 422031"/>
              <a:gd name="connsiteY1" fmla="*/ 190919 h 1597688"/>
              <a:gd name="connsiteX2" fmla="*/ 160774 w 422031"/>
              <a:gd name="connsiteY2" fmla="*/ 582804 h 1597688"/>
              <a:gd name="connsiteX3" fmla="*/ 180870 w 422031"/>
              <a:gd name="connsiteY3" fmla="*/ 753626 h 1597688"/>
              <a:gd name="connsiteX4" fmla="*/ 271306 w 422031"/>
              <a:gd name="connsiteY4" fmla="*/ 1085222 h 1597688"/>
              <a:gd name="connsiteX5" fmla="*/ 311499 w 422031"/>
              <a:gd name="connsiteY5" fmla="*/ 1256044 h 1597688"/>
              <a:gd name="connsiteX6" fmla="*/ 351692 w 422031"/>
              <a:gd name="connsiteY6" fmla="*/ 1376624 h 1597688"/>
              <a:gd name="connsiteX7" fmla="*/ 371789 w 422031"/>
              <a:gd name="connsiteY7" fmla="*/ 1457011 h 1597688"/>
              <a:gd name="connsiteX8" fmla="*/ 391886 w 422031"/>
              <a:gd name="connsiteY8" fmla="*/ 1527349 h 1597688"/>
              <a:gd name="connsiteX9" fmla="*/ 401934 w 422031"/>
              <a:gd name="connsiteY9" fmla="*/ 1567543 h 1597688"/>
              <a:gd name="connsiteX10" fmla="*/ 422031 w 422031"/>
              <a:gd name="connsiteY10" fmla="*/ 1597688 h 159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2031" h="1597688">
                <a:moveTo>
                  <a:pt x="0" y="0"/>
                </a:moveTo>
                <a:cubicBezTo>
                  <a:pt x="10048" y="63640"/>
                  <a:pt x="16002" y="128062"/>
                  <a:pt x="30145" y="190919"/>
                </a:cubicBezTo>
                <a:cubicBezTo>
                  <a:pt x="68845" y="362920"/>
                  <a:pt x="98727" y="423257"/>
                  <a:pt x="160774" y="582804"/>
                </a:cubicBezTo>
                <a:cubicBezTo>
                  <a:pt x="167473" y="639745"/>
                  <a:pt x="170212" y="697292"/>
                  <a:pt x="180870" y="753626"/>
                </a:cubicBezTo>
                <a:cubicBezTo>
                  <a:pt x="220704" y="964178"/>
                  <a:pt x="224962" y="911432"/>
                  <a:pt x="271306" y="1085222"/>
                </a:cubicBezTo>
                <a:cubicBezTo>
                  <a:pt x="286378" y="1141743"/>
                  <a:pt x="295943" y="1199655"/>
                  <a:pt x="311499" y="1256044"/>
                </a:cubicBezTo>
                <a:cubicBezTo>
                  <a:pt x="322766" y="1296886"/>
                  <a:pt x="341416" y="1335522"/>
                  <a:pt x="351692" y="1376624"/>
                </a:cubicBezTo>
                <a:cubicBezTo>
                  <a:pt x="358391" y="1403420"/>
                  <a:pt x="364672" y="1430323"/>
                  <a:pt x="371789" y="1457011"/>
                </a:cubicBezTo>
                <a:cubicBezTo>
                  <a:pt x="378072" y="1480572"/>
                  <a:pt x="385470" y="1503824"/>
                  <a:pt x="391886" y="1527349"/>
                </a:cubicBezTo>
                <a:cubicBezTo>
                  <a:pt x="395520" y="1540673"/>
                  <a:pt x="396494" y="1554849"/>
                  <a:pt x="401934" y="1567543"/>
                </a:cubicBezTo>
                <a:cubicBezTo>
                  <a:pt x="406691" y="1578643"/>
                  <a:pt x="422031" y="1597688"/>
                  <a:pt x="422031" y="1597688"/>
                </a:cubicBezTo>
              </a:path>
            </a:pathLst>
          </a:custGeom>
          <a:noFill/>
          <a:ln w="28575">
            <a:solidFill>
              <a:srgbClr val="649B3F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2972EA-B53F-4310-971A-F4477BE8FBEE}"/>
              </a:ext>
            </a:extLst>
          </p:cNvPr>
          <p:cNvSpPr/>
          <p:nvPr/>
        </p:nvSpPr>
        <p:spPr>
          <a:xfrm>
            <a:off x="5130800" y="4368800"/>
            <a:ext cx="1149421" cy="1351280"/>
          </a:xfrm>
          <a:custGeom>
            <a:avLst/>
            <a:gdLst>
              <a:gd name="connsiteX0" fmla="*/ 0 w 1250547"/>
              <a:gd name="connsiteY0" fmla="*/ 1056640 h 1056640"/>
              <a:gd name="connsiteX1" fmla="*/ 152400 w 1250547"/>
              <a:gd name="connsiteY1" fmla="*/ 1026160 h 1056640"/>
              <a:gd name="connsiteX2" fmla="*/ 325120 w 1250547"/>
              <a:gd name="connsiteY2" fmla="*/ 975360 h 1056640"/>
              <a:gd name="connsiteX3" fmla="*/ 650240 w 1250547"/>
              <a:gd name="connsiteY3" fmla="*/ 863600 h 1056640"/>
              <a:gd name="connsiteX4" fmla="*/ 772160 w 1250547"/>
              <a:gd name="connsiteY4" fmla="*/ 812800 h 1056640"/>
              <a:gd name="connsiteX5" fmla="*/ 985520 w 1250547"/>
              <a:gd name="connsiteY5" fmla="*/ 701040 h 1056640"/>
              <a:gd name="connsiteX6" fmla="*/ 1168400 w 1250547"/>
              <a:gd name="connsiteY6" fmla="*/ 447040 h 1056640"/>
              <a:gd name="connsiteX7" fmla="*/ 1198880 w 1250547"/>
              <a:gd name="connsiteY7" fmla="*/ 365760 h 1056640"/>
              <a:gd name="connsiteX8" fmla="*/ 1239520 w 1250547"/>
              <a:gd name="connsiteY8" fmla="*/ 182880 h 1056640"/>
              <a:gd name="connsiteX9" fmla="*/ 1249680 w 1250547"/>
              <a:gd name="connsiteY9" fmla="*/ 0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547" h="1056640">
                <a:moveTo>
                  <a:pt x="0" y="1056640"/>
                </a:moveTo>
                <a:cubicBezTo>
                  <a:pt x="50800" y="1046480"/>
                  <a:pt x="105059" y="1047200"/>
                  <a:pt x="152400" y="1026160"/>
                </a:cubicBezTo>
                <a:cubicBezTo>
                  <a:pt x="268791" y="974431"/>
                  <a:pt x="210743" y="989657"/>
                  <a:pt x="325120" y="975360"/>
                </a:cubicBezTo>
                <a:cubicBezTo>
                  <a:pt x="495892" y="921994"/>
                  <a:pt x="482461" y="929513"/>
                  <a:pt x="650240" y="863600"/>
                </a:cubicBezTo>
                <a:cubicBezTo>
                  <a:pt x="691218" y="847502"/>
                  <a:pt x="732544" y="832008"/>
                  <a:pt x="772160" y="812800"/>
                </a:cubicBezTo>
                <a:cubicBezTo>
                  <a:pt x="844403" y="777773"/>
                  <a:pt x="985520" y="701040"/>
                  <a:pt x="985520" y="701040"/>
                </a:cubicBezTo>
                <a:cubicBezTo>
                  <a:pt x="1062981" y="604214"/>
                  <a:pt x="1115938" y="551963"/>
                  <a:pt x="1168400" y="447040"/>
                </a:cubicBezTo>
                <a:cubicBezTo>
                  <a:pt x="1181340" y="421159"/>
                  <a:pt x="1188720" y="392853"/>
                  <a:pt x="1198880" y="365760"/>
                </a:cubicBezTo>
                <a:cubicBezTo>
                  <a:pt x="1220660" y="191518"/>
                  <a:pt x="1191826" y="385581"/>
                  <a:pt x="1239520" y="182880"/>
                </a:cubicBezTo>
                <a:cubicBezTo>
                  <a:pt x="1254948" y="117309"/>
                  <a:pt x="1249680" y="69705"/>
                  <a:pt x="1249680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323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100B-B850-4F70-810A-0992012A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Birth Control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64CE0-4C38-4AD1-82FA-F7E0103E8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660"/>
            <a:ext cx="10515600" cy="4768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Barrier methods </a:t>
            </a:r>
            <a:r>
              <a:rPr lang="en-CA" dirty="0"/>
              <a:t>(condom, etc.): prevent male and female reproductive organs from coming into physical contact with each other</a:t>
            </a:r>
          </a:p>
          <a:p>
            <a:pPr marL="0" indent="0">
              <a:buNone/>
            </a:pPr>
            <a:r>
              <a:rPr lang="en-CA" b="1" dirty="0"/>
              <a:t>Copper IUD </a:t>
            </a:r>
            <a:r>
              <a:rPr lang="en-CA" dirty="0"/>
              <a:t>(intra-uterine device): inserted into uterus, makes uterus inhospitable (copper); lasts 3-5 years and is low-maintenance</a:t>
            </a:r>
          </a:p>
          <a:p>
            <a:pPr marL="0" indent="0">
              <a:buNone/>
            </a:pPr>
            <a:r>
              <a:rPr lang="en-CA" b="1" dirty="0"/>
              <a:t>Hormones</a:t>
            </a:r>
            <a:r>
              <a:rPr lang="en-CA" dirty="0"/>
              <a:t>: many methods that vary in ease of use, cost, and effectiveness</a:t>
            </a:r>
          </a:p>
          <a:p>
            <a:pPr marL="0" indent="0">
              <a:buNone/>
            </a:pPr>
            <a:r>
              <a:rPr lang="en-CA" b="1" dirty="0"/>
              <a:t>Surgery</a:t>
            </a:r>
            <a:r>
              <a:rPr lang="en-CA" dirty="0"/>
              <a:t>: cut or remove organs to make pregnancy impossible</a:t>
            </a:r>
          </a:p>
          <a:p>
            <a:pPr marL="0" indent="0">
              <a:buNone/>
            </a:pPr>
            <a:r>
              <a:rPr lang="en-CA" b="1" dirty="0"/>
              <a:t>Behavioural</a:t>
            </a:r>
            <a:r>
              <a:rPr lang="en-CA" dirty="0"/>
              <a:t> (pulling out, abstinence, cycle tracking)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443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D9DE-53B7-48A3-859B-C118D0B5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Understanding Consent</a:t>
            </a:r>
          </a:p>
        </p:txBody>
      </p:sp>
      <p:pic>
        <p:nvPicPr>
          <p:cNvPr id="7" name="Online Media 6" title="Understanding Consent">
            <a:hlinkClick r:id="" action="ppaction://media"/>
            <a:extLst>
              <a:ext uri="{FF2B5EF4-FFF2-40B4-BE49-F238E27FC236}">
                <a16:creationId xmlns:a16="http://schemas.microsoft.com/office/drawing/2014/main" id="{95825E1F-A8F6-43D3-9E46-4711F15C0B5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7E4FA9-AED9-456A-8B3F-8138D683BB67}"/>
              </a:ext>
            </a:extLst>
          </p:cNvPr>
          <p:cNvSpPr txBox="1"/>
          <p:nvPr/>
        </p:nvSpPr>
        <p:spPr>
          <a:xfrm>
            <a:off x="1266738" y="6404179"/>
            <a:ext cx="10861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https://www.youtube.com/watch?v=raxPKklDF2k&amp;t=56s&amp;ab_channel=TeachingSexualHealthAlbertaHealthServices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13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D9DE-53B7-48A3-859B-C118D0B5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Understanding Consent</a:t>
            </a:r>
          </a:p>
        </p:txBody>
      </p:sp>
      <p:pic>
        <p:nvPicPr>
          <p:cNvPr id="4" name="Online Media 3" title="Tea Consent (Clean)">
            <a:hlinkClick r:id="" action="ppaction://media"/>
            <a:extLst>
              <a:ext uri="{FF2B5EF4-FFF2-40B4-BE49-F238E27FC236}">
                <a16:creationId xmlns:a16="http://schemas.microsoft.com/office/drawing/2014/main" id="{31E2FDE8-B438-472A-BDB7-129523B5C54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08D403-E5A8-40B0-8422-8B6255873CC2}"/>
              </a:ext>
            </a:extLst>
          </p:cNvPr>
          <p:cNvSpPr txBox="1"/>
          <p:nvPr/>
        </p:nvSpPr>
        <p:spPr>
          <a:xfrm>
            <a:off x="4289452" y="6404990"/>
            <a:ext cx="7902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https://www.youtube.com/watch?v=fGoWLWS4-kU&amp;ab_channel=BlueSeatStudios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163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36E7-E889-4483-A4E8-FEC4E462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F96CB-D6A0-449C-8E3F-75FBB008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574"/>
            <a:ext cx="10515600" cy="4949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Richmond Youth Medical Clinic: </a:t>
            </a:r>
            <a:r>
              <a:rPr lang="en-CA" dirty="0">
                <a:hlinkClick r:id="rId2"/>
              </a:rPr>
              <a:t>https://youthinbc.com/2009/02/03/richmond-youth-clinic/</a:t>
            </a:r>
            <a:r>
              <a:rPr lang="en-CA" dirty="0"/>
              <a:t> </a:t>
            </a:r>
            <a:br>
              <a:rPr lang="en-CA" dirty="0"/>
            </a:br>
            <a:r>
              <a:rPr lang="en-CA" dirty="0"/>
              <a:t>(Note: info may be slightly outdated)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Free, confidential services for youth (13-21)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dirty="0"/>
              <a:t>Counselling (sexual health, depression, </a:t>
            </a:r>
            <a:br>
              <a:rPr lang="en-CA" dirty="0"/>
            </a:br>
            <a:r>
              <a:rPr lang="en-CA" dirty="0"/>
              <a:t>anxiety, family/school issues)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dirty="0"/>
              <a:t>Free birth control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dirty="0"/>
              <a:t>Free emergency contraception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dirty="0"/>
              <a:t>STI testing and treatment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dirty="0"/>
              <a:t>Pregnancy tests</a:t>
            </a:r>
          </a:p>
        </p:txBody>
      </p:sp>
    </p:spTree>
    <p:extLst>
      <p:ext uri="{BB962C8B-B14F-4D97-AF65-F5344CB8AC3E}">
        <p14:creationId xmlns:p14="http://schemas.microsoft.com/office/powerpoint/2010/main" val="2043661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D9DE-53B7-48A3-859B-C118D0B5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Q&amp;A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87975-C809-4AC3-85A3-923F87592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238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3E2F-5F21-4437-BF7E-156A2563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Vocabulary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2637F-4C16-44A4-B3E4-5B299C300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79217" cy="3526551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200" b="1" u="sng" dirty="0"/>
              <a:t>Secondary sexual characteristics: </a:t>
            </a:r>
          </a:p>
          <a:p>
            <a:pPr lvl="1"/>
            <a:r>
              <a:rPr lang="en-US" sz="2800" dirty="0"/>
              <a:t>Not necessary for sexual reproduction</a:t>
            </a:r>
          </a:p>
          <a:p>
            <a:pPr lvl="1"/>
            <a:r>
              <a:rPr lang="en-US" sz="2800" dirty="0"/>
              <a:t>Help outwardly distinguish males from females</a:t>
            </a:r>
          </a:p>
          <a:p>
            <a:pPr lvl="1"/>
            <a:r>
              <a:rPr lang="en-US" sz="2800" dirty="0"/>
              <a:t>Develop alongside primary characteristics during puberty</a:t>
            </a:r>
          </a:p>
          <a:p>
            <a:pPr lvl="2"/>
            <a:r>
              <a:rPr lang="en-US" sz="2400" b="1" i="1" dirty="0"/>
              <a:t>Puberty</a:t>
            </a:r>
            <a:r>
              <a:rPr lang="en-US" sz="2400" dirty="0"/>
              <a:t>: developmental period where human becomes sexually mature and able to reproduce (usually begins age 11-13; continues until age 18)</a:t>
            </a:r>
            <a:endParaRPr lang="en-CA" sz="2400" dirty="0"/>
          </a:p>
          <a:p>
            <a:endParaRPr lang="en-CA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E6A6F01-E93B-4847-B707-11AAFCFCC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014730"/>
              </p:ext>
            </p:extLst>
          </p:nvPr>
        </p:nvGraphicFramePr>
        <p:xfrm>
          <a:off x="1897776" y="4725035"/>
          <a:ext cx="81280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974755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95689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itka Banner" panose="02000505000000020004" pitchFamily="2" charset="0"/>
                        </a:rPr>
                        <a:t>Males</a:t>
                      </a:r>
                      <a:endParaRPr lang="en-CA" sz="240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itka Banner" panose="02000505000000020004" pitchFamily="2" charset="0"/>
                        </a:rPr>
                        <a:t>Females</a:t>
                      </a:r>
                      <a:endParaRPr lang="en-CA" sz="240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85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Sitka Banner" panose="02000505000000020004" pitchFamily="2" charset="0"/>
                        </a:rPr>
                        <a:t>Growth spurt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Sitka Banner" panose="02000505000000020004" pitchFamily="2" charset="0"/>
                        </a:rPr>
                        <a:t>Facial, underarm, pubic hair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Sitka Banner" panose="02000505000000020004" pitchFamily="2" charset="0"/>
                        </a:rPr>
                        <a:t>Deepening voice</a:t>
                      </a:r>
                      <a:endParaRPr lang="en-CA" sz="200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Sitka Banner" panose="02000505000000020004" pitchFamily="2" charset="0"/>
                        </a:rPr>
                        <a:t>Growth spurt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Sitka Banner" panose="02000505000000020004" pitchFamily="2" charset="0"/>
                        </a:rPr>
                        <a:t>Breasts (mammary glands)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Sitka Banner" panose="02000505000000020004" pitchFamily="2" charset="0"/>
                        </a:rPr>
                        <a:t>Underarm and pubic hair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Sitka Banner" panose="02000505000000020004" pitchFamily="2" charset="0"/>
                        </a:rPr>
                        <a:t>Widening of hips</a:t>
                      </a:r>
                      <a:endParaRPr lang="en-CA" sz="200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069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3E2F-5F21-4437-BF7E-156A2563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Vocabulary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2637F-4C16-44A4-B3E4-5B299C300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79217" cy="3526551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200" b="1" u="sng" dirty="0"/>
              <a:t>Secondary sexual characteristics: </a:t>
            </a:r>
          </a:p>
          <a:p>
            <a:pPr lvl="1"/>
            <a:r>
              <a:rPr lang="en-US" sz="2800" b="1" i="1" dirty="0"/>
              <a:t>Puberty</a:t>
            </a:r>
            <a:r>
              <a:rPr lang="en-US" sz="2800" dirty="0"/>
              <a:t>: developmental period where human becomes sexually mature and able to reproduce (usually begins age 11-13; continues until age 18)</a:t>
            </a:r>
            <a:endParaRPr lang="en-CA" sz="2800" dirty="0"/>
          </a:p>
          <a:p>
            <a:endParaRPr lang="en-CA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E6A6F01-E93B-4847-B707-11AAFCFCC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318408"/>
              </p:ext>
            </p:extLst>
          </p:nvPr>
        </p:nvGraphicFramePr>
        <p:xfrm>
          <a:off x="1714500" y="3956538"/>
          <a:ext cx="9029700" cy="2536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50">
                  <a:extLst>
                    <a:ext uri="{9D8B030D-6E8A-4147-A177-3AD203B41FA5}">
                      <a16:colId xmlns:a16="http://schemas.microsoft.com/office/drawing/2014/main" val="1297475591"/>
                    </a:ext>
                  </a:extLst>
                </a:gridCol>
                <a:gridCol w="4514850">
                  <a:extLst>
                    <a:ext uri="{9D8B030D-6E8A-4147-A177-3AD203B41FA5}">
                      <a16:colId xmlns:a16="http://schemas.microsoft.com/office/drawing/2014/main" val="3195689047"/>
                    </a:ext>
                  </a:extLst>
                </a:gridCol>
              </a:tblGrid>
              <a:tr h="655949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Sitka Banner" panose="02000505000000020004" pitchFamily="2" charset="0"/>
                        </a:rPr>
                        <a:t>Males</a:t>
                      </a:r>
                      <a:endParaRPr lang="en-CA" sz="320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Sitka Banner" panose="02000505000000020004" pitchFamily="2" charset="0"/>
                        </a:rPr>
                        <a:t>Females</a:t>
                      </a:r>
                      <a:endParaRPr lang="en-CA" sz="320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850165"/>
                  </a:ext>
                </a:extLst>
              </a:tr>
              <a:tr h="18803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Sitka Banner" panose="02000505000000020004" pitchFamily="2" charset="0"/>
                        </a:rPr>
                        <a:t>Growth spurt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Sitka Banner" panose="02000505000000020004" pitchFamily="2" charset="0"/>
                        </a:rPr>
                        <a:t>Facial, underarm, pubic hair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Sitka Banner" panose="02000505000000020004" pitchFamily="2" charset="0"/>
                        </a:rPr>
                        <a:t>Deepening voice</a:t>
                      </a:r>
                      <a:endParaRPr lang="en-CA" sz="280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Sitka Banner" panose="02000505000000020004" pitchFamily="2" charset="0"/>
                        </a:rPr>
                        <a:t>Growth spurt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Sitka Banner" panose="02000505000000020004" pitchFamily="2" charset="0"/>
                        </a:rPr>
                        <a:t>Breasts (mammary glands)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Sitka Banner" panose="02000505000000020004" pitchFamily="2" charset="0"/>
                        </a:rPr>
                        <a:t>Underarm and pubic hair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Sitka Banner" panose="02000505000000020004" pitchFamily="2" charset="0"/>
                        </a:rPr>
                        <a:t>Widening of hips</a:t>
                      </a:r>
                      <a:endParaRPr lang="en-CA" sz="280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069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92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F84C7-CF81-4933-9DDE-EFE53539C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Infographic puberty #pubertyceremony #adolescent health coping skills  #adolescent health ideas #adolescent health … in 2020 | What is puberty,  Puberty girls stages, Puberty">
            <a:extLst>
              <a:ext uri="{FF2B5EF4-FFF2-40B4-BE49-F238E27FC236}">
                <a16:creationId xmlns:a16="http://schemas.microsoft.com/office/drawing/2014/main" id="{366130A0-DCF2-4573-B4A0-FE1791E99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8" b="6302"/>
          <a:stretch/>
        </p:blipFill>
        <p:spPr bwMode="auto">
          <a:xfrm>
            <a:off x="2007465" y="0"/>
            <a:ext cx="79324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D9726F1-C7C2-400A-BAB8-8D1F08F2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51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6AE325F-1FEF-42E5-8C09-E8654E542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0"/>
            <a:ext cx="6848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1A0697-5685-4005-882A-E9702E1E6430}"/>
              </a:ext>
            </a:extLst>
          </p:cNvPr>
          <p:cNvSpPr txBox="1"/>
          <p:nvPr/>
        </p:nvSpPr>
        <p:spPr>
          <a:xfrm>
            <a:off x="9792240" y="6371617"/>
            <a:ext cx="239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Science Page: Facebook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226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F605-FEB0-4213-B021-AF0A1CFB6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Sperm Structure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7D838-6EA1-4C26-BCC2-F9ED47AE2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926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Very small: 120 </a:t>
            </a:r>
            <a:r>
              <a:rPr lang="el-GR" sz="3200" dirty="0"/>
              <a:t>μ</a:t>
            </a:r>
            <a:r>
              <a:rPr lang="en-US" sz="3200" dirty="0"/>
              <a:t>m</a:t>
            </a:r>
          </a:p>
          <a:p>
            <a:r>
              <a:rPr lang="en-US" sz="3200" dirty="0"/>
              <a:t>Specialized for swimming</a:t>
            </a:r>
          </a:p>
          <a:p>
            <a:pPr lvl="1"/>
            <a:r>
              <a:rPr lang="en-US" sz="3200" dirty="0"/>
              <a:t>Flagellum is a whip-like tail that allows sperm to swim</a:t>
            </a:r>
          </a:p>
          <a:p>
            <a:pPr lvl="1"/>
            <a:r>
              <a:rPr lang="en-US" sz="3200" dirty="0"/>
              <a:t>Each sperm has 50-75 mitochondria; swimming takes a lot of energy!</a:t>
            </a:r>
            <a:endParaRPr lang="en-CA" sz="3200" dirty="0"/>
          </a:p>
        </p:txBody>
      </p:sp>
      <p:pic>
        <p:nvPicPr>
          <p:cNvPr id="1026" name="Picture 2" descr="The structure of the sperm in the male reproductive system ...">
            <a:extLst>
              <a:ext uri="{FF2B5EF4-FFF2-40B4-BE49-F238E27FC236}">
                <a16:creationId xmlns:a16="http://schemas.microsoft.com/office/drawing/2014/main" id="{83B872A0-46C0-46AD-A255-E056AB236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3252"/>
            <a:ext cx="5849992" cy="345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1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C57F-204E-46D0-A8E3-7EF720D2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Primary Reproductive Structures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0C265-6FCA-41E8-8516-F08470178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07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Testicle</a:t>
            </a:r>
            <a:r>
              <a:rPr lang="en-US" dirty="0"/>
              <a:t> (aka testis or pl. testes): produces and nourishes developing sperm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b="1" i="1" dirty="0"/>
              <a:t>Epididymis</a:t>
            </a:r>
            <a:r>
              <a:rPr lang="en-CA" dirty="0"/>
              <a:t>: where mature sperm are stored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i="1" dirty="0"/>
              <a:t>Vas deferens</a:t>
            </a:r>
            <a:r>
              <a:rPr lang="en-CA" dirty="0"/>
              <a:t>: tube that carries sperm to urethra</a:t>
            </a:r>
          </a:p>
          <a:p>
            <a:endParaRPr lang="en-CA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4BCCF-E57E-4182-ADD3-6DEE5471ACDA}"/>
              </a:ext>
            </a:extLst>
          </p:cNvPr>
          <p:cNvSpPr txBox="1"/>
          <p:nvPr/>
        </p:nvSpPr>
        <p:spPr>
          <a:xfrm>
            <a:off x="8930308" y="6496830"/>
            <a:ext cx="32616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hlinkClick r:id="rId2"/>
              </a:rPr>
              <a:t>https://www.mountnittany.org/articles/healthsheets/7036</a:t>
            </a:r>
            <a:endParaRPr lang="en-CA" sz="1000" dirty="0"/>
          </a:p>
        </p:txBody>
      </p:sp>
      <p:pic>
        <p:nvPicPr>
          <p:cNvPr id="4" name="Picture 4" descr="Vasectomy Reversal | Articles | Mount Nittany Health System">
            <a:extLst>
              <a:ext uri="{FF2B5EF4-FFF2-40B4-BE49-F238E27FC236}">
                <a16:creationId xmlns:a16="http://schemas.microsoft.com/office/drawing/2014/main" id="{5616E018-09E9-40B2-8B50-EB8CEB267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299" y="1341595"/>
            <a:ext cx="4630501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F46F1C-4772-4DEB-A48F-C8C000D48D3A}"/>
              </a:ext>
            </a:extLst>
          </p:cNvPr>
          <p:cNvCxnSpPr>
            <a:cxnSpLocks/>
          </p:cNvCxnSpPr>
          <p:nvPr/>
        </p:nvCxnSpPr>
        <p:spPr>
          <a:xfrm flipH="1">
            <a:off x="11027586" y="4284338"/>
            <a:ext cx="441960" cy="1050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3674B26-6CD2-4EFD-91ED-981F837FB8FD}"/>
              </a:ext>
            </a:extLst>
          </p:cNvPr>
          <p:cNvSpPr txBox="1"/>
          <p:nvPr/>
        </p:nvSpPr>
        <p:spPr>
          <a:xfrm>
            <a:off x="11427225" y="4115061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Urethra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8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C57F-204E-46D0-A8E3-7EF720D2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Primary Reproductive Structures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0C265-6FCA-41E8-8516-F08470178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0772" cy="4917426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Seminal vesicle</a:t>
            </a:r>
            <a:r>
              <a:rPr lang="en-US" dirty="0"/>
              <a:t>: secretes seminal fluid</a:t>
            </a:r>
          </a:p>
          <a:p>
            <a:pPr lvl="1"/>
            <a:r>
              <a:rPr lang="en-US" sz="2800" b="1" i="1" dirty="0"/>
              <a:t>Seminal fluid</a:t>
            </a:r>
            <a:r>
              <a:rPr lang="en-US" sz="2800" dirty="0"/>
              <a:t>: </a:t>
            </a:r>
            <a:r>
              <a:rPr lang="en-CA" sz="2800" dirty="0"/>
              <a:t>Provides sugar for energy, protects the sperm, provides fluid for sperm to swim</a:t>
            </a:r>
          </a:p>
          <a:p>
            <a:pPr lvl="1"/>
            <a:endParaRPr lang="en-CA" dirty="0"/>
          </a:p>
          <a:p>
            <a:pPr marL="0" indent="0">
              <a:buNone/>
            </a:pPr>
            <a:r>
              <a:rPr lang="en-CA" b="1" i="1" dirty="0"/>
              <a:t>Urethra</a:t>
            </a:r>
            <a:r>
              <a:rPr lang="en-CA" dirty="0"/>
              <a:t>: transports sperm (and urine) outside the body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i="1" dirty="0"/>
              <a:t>Penis</a:t>
            </a:r>
            <a:r>
              <a:rPr lang="en-CA" dirty="0"/>
              <a:t>: organ that contains the urethra; enters the female during sexual intercourse</a:t>
            </a:r>
          </a:p>
        </p:txBody>
      </p:sp>
      <p:pic>
        <p:nvPicPr>
          <p:cNvPr id="2052" name="Picture 4" descr="Vasectomy Reversal | Articles | Mount Nittany Health System">
            <a:extLst>
              <a:ext uri="{FF2B5EF4-FFF2-40B4-BE49-F238E27FC236}">
                <a16:creationId xmlns:a16="http://schemas.microsoft.com/office/drawing/2014/main" id="{3BB59C5A-CF6F-466F-BFEB-5601655BD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299" y="1341595"/>
            <a:ext cx="4630501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84BCCF-E57E-4182-ADD3-6DEE5471ACDA}"/>
              </a:ext>
            </a:extLst>
          </p:cNvPr>
          <p:cNvSpPr txBox="1"/>
          <p:nvPr/>
        </p:nvSpPr>
        <p:spPr>
          <a:xfrm>
            <a:off x="8930308" y="6496830"/>
            <a:ext cx="32616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hlinkClick r:id="rId3"/>
              </a:rPr>
              <a:t>https://www.mountnittany.org/articles/healthsheets/7036</a:t>
            </a:r>
            <a:endParaRPr lang="en-CA" sz="1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49CD93-0CB4-447F-8A33-BF52818E9A91}"/>
              </a:ext>
            </a:extLst>
          </p:cNvPr>
          <p:cNvCxnSpPr>
            <a:cxnSpLocks/>
          </p:cNvCxnSpPr>
          <p:nvPr/>
        </p:nvCxnSpPr>
        <p:spPr>
          <a:xfrm flipH="1">
            <a:off x="11027586" y="4284338"/>
            <a:ext cx="441960" cy="1050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6DCDB2-4DD6-4F8A-97DC-CC7C8BA4F938}"/>
              </a:ext>
            </a:extLst>
          </p:cNvPr>
          <p:cNvSpPr txBox="1"/>
          <p:nvPr/>
        </p:nvSpPr>
        <p:spPr>
          <a:xfrm>
            <a:off x="11427225" y="4115061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Urethra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7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1305</Words>
  <Application>Microsoft Office PowerPoint</Application>
  <PresentationFormat>Widescreen</PresentationFormat>
  <Paragraphs>171</Paragraphs>
  <Slides>26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Agency FB</vt:lpstr>
      <vt:lpstr>Arial</vt:lpstr>
      <vt:lpstr>Bookman Old Style</vt:lpstr>
      <vt:lpstr>Calibri</vt:lpstr>
      <vt:lpstr>Calibri Light</vt:lpstr>
      <vt:lpstr>Corbel</vt:lpstr>
      <vt:lpstr>Sitka Banner</vt:lpstr>
      <vt:lpstr>Sitka Text</vt:lpstr>
      <vt:lpstr>Wingdings</vt:lpstr>
      <vt:lpstr>Office Theme</vt:lpstr>
      <vt:lpstr>Human Reproduction</vt:lpstr>
      <vt:lpstr>General Vocabulary</vt:lpstr>
      <vt:lpstr>General Vocabulary</vt:lpstr>
      <vt:lpstr>General Vocabulary</vt:lpstr>
      <vt:lpstr>PowerPoint Presentation</vt:lpstr>
      <vt:lpstr>PowerPoint Presentation</vt:lpstr>
      <vt:lpstr>Sperm Structure</vt:lpstr>
      <vt:lpstr>Male Primary Reproductive Structures</vt:lpstr>
      <vt:lpstr>Male Primary Reproductive Structures</vt:lpstr>
      <vt:lpstr>Female Primary Reproductive Structures</vt:lpstr>
      <vt:lpstr>Female Primary Reproductive Structures</vt:lpstr>
      <vt:lpstr>Egg Development</vt:lpstr>
      <vt:lpstr>Menstrual Cycle</vt:lpstr>
      <vt:lpstr>A Tale of Two Hormones</vt:lpstr>
      <vt:lpstr>Hormonal Birth Control</vt:lpstr>
      <vt:lpstr>Sexual Intercourse</vt:lpstr>
      <vt:lpstr>Fertilization and Pregnancy</vt:lpstr>
      <vt:lpstr>Fertilization and Pregnancy</vt:lpstr>
      <vt:lpstr>Birth Control</vt:lpstr>
      <vt:lpstr>PowerPoint Presentation</vt:lpstr>
      <vt:lpstr>PowerPoint Presentation</vt:lpstr>
      <vt:lpstr>Birth Control Summary</vt:lpstr>
      <vt:lpstr>Understanding Consent</vt:lpstr>
      <vt:lpstr>Understanding Consent</vt:lpstr>
      <vt:lpstr>Resources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Reproduction</dc:title>
  <dc:creator>Linda Au</dc:creator>
  <cp:lastModifiedBy>Linda Au</cp:lastModifiedBy>
  <cp:revision>23</cp:revision>
  <dcterms:created xsi:type="dcterms:W3CDTF">2020-10-15T13:12:49Z</dcterms:created>
  <dcterms:modified xsi:type="dcterms:W3CDTF">2021-11-01T16:57:43Z</dcterms:modified>
</cp:coreProperties>
</file>