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99" r:id="rId3"/>
    <p:sldId id="300" r:id="rId4"/>
    <p:sldId id="298" r:id="rId5"/>
    <p:sldId id="258" r:id="rId6"/>
    <p:sldId id="269" r:id="rId7"/>
    <p:sldId id="283" r:id="rId8"/>
    <p:sldId id="270" r:id="rId9"/>
    <p:sldId id="267" r:id="rId10"/>
    <p:sldId id="257" r:id="rId11"/>
    <p:sldId id="259" r:id="rId12"/>
    <p:sldId id="260" r:id="rId13"/>
    <p:sldId id="264" r:id="rId14"/>
    <p:sldId id="268" r:id="rId15"/>
    <p:sldId id="263" r:id="rId16"/>
    <p:sldId id="265" r:id="rId17"/>
    <p:sldId id="293" r:id="rId18"/>
    <p:sldId id="294" r:id="rId19"/>
    <p:sldId id="295" r:id="rId20"/>
    <p:sldId id="271" r:id="rId21"/>
    <p:sldId id="272" r:id="rId22"/>
    <p:sldId id="273" r:id="rId23"/>
    <p:sldId id="277" r:id="rId24"/>
    <p:sldId id="281" r:id="rId25"/>
    <p:sldId id="278" r:id="rId26"/>
    <p:sldId id="280" r:id="rId27"/>
    <p:sldId id="266" r:id="rId28"/>
    <p:sldId id="296" r:id="rId29"/>
    <p:sldId id="297" r:id="rId30"/>
    <p:sldId id="287" r:id="rId31"/>
    <p:sldId id="288" r:id="rId32"/>
    <p:sldId id="289" r:id="rId33"/>
    <p:sldId id="290" r:id="rId34"/>
    <p:sldId id="291" r:id="rId35"/>
    <p:sldId id="275" r:id="rId36"/>
    <p:sldId id="274" r:id="rId37"/>
    <p:sldId id="284" r:id="rId38"/>
    <p:sldId id="285" r:id="rId39"/>
    <p:sldId id="286" r:id="rId40"/>
    <p:sldId id="282" r:id="rId41"/>
    <p:sldId id="27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9B3F"/>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87690" autoAdjust="0"/>
  </p:normalViewPr>
  <p:slideViewPr>
    <p:cSldViewPr snapToGrid="0">
      <p:cViewPr varScale="1">
        <p:scale>
          <a:sx n="78" d="100"/>
          <a:sy n="78" d="100"/>
        </p:scale>
        <p:origin x="17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658CD-3853-4AFA-9734-38925A80B7C5}" type="datetimeFigureOut">
              <a:rPr lang="en-CA" smtClean="0"/>
              <a:t>2022-10-28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8B03C-B3D3-40E6-9E82-7F85CEF23FCC}" type="slidenum">
              <a:rPr lang="en-CA" smtClean="0"/>
              <a:t>‹#›</a:t>
            </a:fld>
            <a:endParaRPr lang="en-CA"/>
          </a:p>
        </p:txBody>
      </p:sp>
    </p:spTree>
    <p:extLst>
      <p:ext uri="{BB962C8B-B14F-4D97-AF65-F5344CB8AC3E}">
        <p14:creationId xmlns:p14="http://schemas.microsoft.com/office/powerpoint/2010/main" val="1514553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to self: better term for “biological male” or “biological female” is AMAB or AFAB…assigned male/female </a:t>
            </a:r>
            <a:r>
              <a:rPr lang="en-CA"/>
              <a:t>at birth</a:t>
            </a:r>
          </a:p>
        </p:txBody>
      </p:sp>
      <p:sp>
        <p:nvSpPr>
          <p:cNvPr id="4" name="Slide Number Placeholder 3"/>
          <p:cNvSpPr>
            <a:spLocks noGrp="1"/>
          </p:cNvSpPr>
          <p:nvPr>
            <p:ph type="sldNum" sz="quarter" idx="5"/>
          </p:nvPr>
        </p:nvSpPr>
        <p:spPr/>
        <p:txBody>
          <a:bodyPr/>
          <a:lstStyle/>
          <a:p>
            <a:fld id="{DD98B03C-B3D3-40E6-9E82-7F85CEF23FCC}" type="slidenum">
              <a:rPr lang="en-CA" smtClean="0"/>
              <a:t>1</a:t>
            </a:fld>
            <a:endParaRPr lang="en-CA"/>
          </a:p>
        </p:txBody>
      </p:sp>
    </p:spTree>
    <p:extLst>
      <p:ext uri="{BB962C8B-B14F-4D97-AF65-F5344CB8AC3E}">
        <p14:creationId xmlns:p14="http://schemas.microsoft.com/office/powerpoint/2010/main" val="548511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D98B03C-B3D3-40E6-9E82-7F85CEF23FCC}" type="slidenum">
              <a:rPr lang="en-CA" smtClean="0"/>
              <a:t>41</a:t>
            </a:fld>
            <a:endParaRPr lang="en-CA"/>
          </a:p>
        </p:txBody>
      </p:sp>
    </p:spTree>
    <p:extLst>
      <p:ext uri="{BB962C8B-B14F-4D97-AF65-F5344CB8AC3E}">
        <p14:creationId xmlns:p14="http://schemas.microsoft.com/office/powerpoint/2010/main" val="1645414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D98B03C-B3D3-40E6-9E82-7F85CEF23FCC}" type="slidenum">
              <a:rPr lang="en-CA" smtClean="0"/>
              <a:t>5</a:t>
            </a:fld>
            <a:endParaRPr lang="en-CA"/>
          </a:p>
        </p:txBody>
      </p:sp>
    </p:spTree>
    <p:extLst>
      <p:ext uri="{BB962C8B-B14F-4D97-AF65-F5344CB8AC3E}">
        <p14:creationId xmlns:p14="http://schemas.microsoft.com/office/powerpoint/2010/main" val="3225144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Note…puberty often happens earlier in females. </a:t>
            </a:r>
          </a:p>
          <a:p>
            <a:r>
              <a:rPr lang="en-CA" dirty="0"/>
              <a:t>Also, the development of sexual characteristics is stimulated by estrogen in females and testosterone in males. </a:t>
            </a:r>
          </a:p>
        </p:txBody>
      </p:sp>
      <p:sp>
        <p:nvSpPr>
          <p:cNvPr id="4" name="Slide Number Placeholder 3"/>
          <p:cNvSpPr>
            <a:spLocks noGrp="1"/>
          </p:cNvSpPr>
          <p:nvPr>
            <p:ph type="sldNum" sz="quarter" idx="5"/>
          </p:nvPr>
        </p:nvSpPr>
        <p:spPr/>
        <p:txBody>
          <a:bodyPr/>
          <a:lstStyle/>
          <a:p>
            <a:fld id="{DD98B03C-B3D3-40E6-9E82-7F85CEF23FCC}" type="slidenum">
              <a:rPr lang="en-CA" smtClean="0"/>
              <a:t>6</a:t>
            </a:fld>
            <a:endParaRPr lang="en-CA"/>
          </a:p>
        </p:txBody>
      </p:sp>
    </p:spTree>
    <p:extLst>
      <p:ext uri="{BB962C8B-B14F-4D97-AF65-F5344CB8AC3E}">
        <p14:creationId xmlns:p14="http://schemas.microsoft.com/office/powerpoint/2010/main" val="3480649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Make sure to discuss </a:t>
            </a:r>
            <a:r>
              <a:rPr lang="en-CA" b="1" dirty="0"/>
              <a:t>why testicles are outside body</a:t>
            </a:r>
            <a:r>
              <a:rPr lang="en-CA" b="0" dirty="0"/>
              <a:t>…best temperature for sperm development is below body temperature. </a:t>
            </a:r>
            <a:endParaRPr lang="en-CA" dirty="0"/>
          </a:p>
        </p:txBody>
      </p:sp>
      <p:sp>
        <p:nvSpPr>
          <p:cNvPr id="4" name="Slide Number Placeholder 3"/>
          <p:cNvSpPr>
            <a:spLocks noGrp="1"/>
          </p:cNvSpPr>
          <p:nvPr>
            <p:ph type="sldNum" sz="quarter" idx="5"/>
          </p:nvPr>
        </p:nvSpPr>
        <p:spPr/>
        <p:txBody>
          <a:bodyPr/>
          <a:lstStyle/>
          <a:p>
            <a:fld id="{DD98B03C-B3D3-40E6-9E82-7F85CEF23FCC}" type="slidenum">
              <a:rPr lang="en-CA" smtClean="0"/>
              <a:t>11</a:t>
            </a:fld>
            <a:endParaRPr lang="en-CA"/>
          </a:p>
        </p:txBody>
      </p:sp>
    </p:spTree>
    <p:extLst>
      <p:ext uri="{BB962C8B-B14F-4D97-AF65-F5344CB8AC3E}">
        <p14:creationId xmlns:p14="http://schemas.microsoft.com/office/powerpoint/2010/main" val="1162234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D98B03C-B3D3-40E6-9E82-7F85CEF23FCC}" type="slidenum">
              <a:rPr lang="en-CA" smtClean="0"/>
              <a:t>12</a:t>
            </a:fld>
            <a:endParaRPr lang="en-CA"/>
          </a:p>
        </p:txBody>
      </p:sp>
    </p:spTree>
    <p:extLst>
      <p:ext uri="{BB962C8B-B14F-4D97-AF65-F5344CB8AC3E}">
        <p14:creationId xmlns:p14="http://schemas.microsoft.com/office/powerpoint/2010/main" val="2137033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Follicle: contains single immature egg; many follicles are located in ovary. </a:t>
            </a:r>
          </a:p>
          <a:p>
            <a:r>
              <a:rPr lang="en-CA" dirty="0"/>
              <a:t>Corpus luteum: empty follicle that remains after ovulation, produces estrogen and progesterone.</a:t>
            </a:r>
          </a:p>
          <a:p>
            <a:endParaRPr lang="en-CA" dirty="0"/>
          </a:p>
        </p:txBody>
      </p:sp>
      <p:sp>
        <p:nvSpPr>
          <p:cNvPr id="4" name="Slide Number Placeholder 3"/>
          <p:cNvSpPr>
            <a:spLocks noGrp="1"/>
          </p:cNvSpPr>
          <p:nvPr>
            <p:ph type="sldNum" sz="quarter" idx="5"/>
          </p:nvPr>
        </p:nvSpPr>
        <p:spPr/>
        <p:txBody>
          <a:bodyPr/>
          <a:lstStyle/>
          <a:p>
            <a:fld id="{DD98B03C-B3D3-40E6-9E82-7F85CEF23FCC}" type="slidenum">
              <a:rPr lang="en-CA" smtClean="0"/>
              <a:t>15</a:t>
            </a:fld>
            <a:endParaRPr lang="en-CA"/>
          </a:p>
        </p:txBody>
      </p:sp>
    </p:spTree>
    <p:extLst>
      <p:ext uri="{BB962C8B-B14F-4D97-AF65-F5344CB8AC3E}">
        <p14:creationId xmlns:p14="http://schemas.microsoft.com/office/powerpoint/2010/main" val="414089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Follicle: each one contains one egg. The follicle develops during the follicular phase. When the follicle is mature, ovulation occurs. </a:t>
            </a:r>
          </a:p>
          <a:p>
            <a:r>
              <a:rPr lang="en-CA" dirty="0" err="1"/>
              <a:t>Corpeus</a:t>
            </a:r>
            <a:r>
              <a:rPr lang="en-CA" dirty="0"/>
              <a:t> luteum: the remnants of the follicle after the egg has left it. Still continues to produce hormones and affect the cycle </a:t>
            </a:r>
          </a:p>
        </p:txBody>
      </p:sp>
      <p:sp>
        <p:nvSpPr>
          <p:cNvPr id="4" name="Slide Number Placeholder 3"/>
          <p:cNvSpPr>
            <a:spLocks noGrp="1"/>
          </p:cNvSpPr>
          <p:nvPr>
            <p:ph type="sldNum" sz="quarter" idx="5"/>
          </p:nvPr>
        </p:nvSpPr>
        <p:spPr/>
        <p:txBody>
          <a:bodyPr/>
          <a:lstStyle/>
          <a:p>
            <a:fld id="{DD98B03C-B3D3-40E6-9E82-7F85CEF23FCC}" type="slidenum">
              <a:rPr lang="en-CA" smtClean="0"/>
              <a:t>17</a:t>
            </a:fld>
            <a:endParaRPr lang="en-CA"/>
          </a:p>
        </p:txBody>
      </p:sp>
    </p:spTree>
    <p:extLst>
      <p:ext uri="{BB962C8B-B14F-4D97-AF65-F5344CB8AC3E}">
        <p14:creationId xmlns:p14="http://schemas.microsoft.com/office/powerpoint/2010/main" val="581352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D98B03C-B3D3-40E6-9E82-7F85CEF23FCC}" type="slidenum">
              <a:rPr lang="en-CA" smtClean="0"/>
              <a:t>29</a:t>
            </a:fld>
            <a:endParaRPr lang="en-CA"/>
          </a:p>
        </p:txBody>
      </p:sp>
    </p:spTree>
    <p:extLst>
      <p:ext uri="{BB962C8B-B14F-4D97-AF65-F5344CB8AC3E}">
        <p14:creationId xmlns:p14="http://schemas.microsoft.com/office/powerpoint/2010/main" val="3234979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to self: consent case law </a:t>
            </a:r>
          </a:p>
          <a:p>
            <a:endParaRPr lang="en-CA" dirty="0"/>
          </a:p>
          <a:p>
            <a:r>
              <a:rPr lang="en-CA" dirty="0"/>
              <a:t>https://www.scc-csc.ca/case-dossier/cb/2022/39287-eng.aspx?fbclid=IwAR3k6sma211ZHbPJ-ibxN2s7OxOwQjUVPtNcVhfj-mt43n5HwsDVHM9w38s </a:t>
            </a:r>
          </a:p>
          <a:p>
            <a:r>
              <a:rPr lang="en-CA" dirty="0"/>
              <a:t>https://www.scc-csc.ca/case-dossier/cb/2021/38801-eng.aspx?fbclid=IwAR2MqBBfMg9TO3LMsIZongcx0MulbD9Vmr95CXc4A7UX_SEoK8NNPHrgCDk</a:t>
            </a:r>
          </a:p>
          <a:p>
            <a:r>
              <a:rPr lang="en-CA" dirty="0"/>
              <a:t>https://www.scc-csc.ca/case-dossier/cb/2021/38546-eng.aspx?fbclid=IwAR0iAfCyOE0n1GM1Ta5-Y_mqmFIaQGWPx33sq6EtuPI063o-9sHi2Nu97j8</a:t>
            </a:r>
          </a:p>
        </p:txBody>
      </p:sp>
      <p:sp>
        <p:nvSpPr>
          <p:cNvPr id="4" name="Slide Number Placeholder 3"/>
          <p:cNvSpPr>
            <a:spLocks noGrp="1"/>
          </p:cNvSpPr>
          <p:nvPr>
            <p:ph type="sldNum" sz="quarter" idx="5"/>
          </p:nvPr>
        </p:nvSpPr>
        <p:spPr/>
        <p:txBody>
          <a:bodyPr/>
          <a:lstStyle/>
          <a:p>
            <a:fld id="{DD98B03C-B3D3-40E6-9E82-7F85CEF23FCC}" type="slidenum">
              <a:rPr lang="en-CA" smtClean="0"/>
              <a:t>30</a:t>
            </a:fld>
            <a:endParaRPr lang="en-CA"/>
          </a:p>
        </p:txBody>
      </p:sp>
    </p:spTree>
    <p:extLst>
      <p:ext uri="{BB962C8B-B14F-4D97-AF65-F5344CB8AC3E}">
        <p14:creationId xmlns:p14="http://schemas.microsoft.com/office/powerpoint/2010/main" val="3281877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0741-27B5-41A7-8483-DC98C07008D4}"/>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C059D853-273F-468D-9D38-9501AFF184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C370680-404D-42DC-B482-04883B687639}"/>
              </a:ext>
            </a:extLst>
          </p:cNvPr>
          <p:cNvSpPr>
            <a:spLocks noGrp="1"/>
          </p:cNvSpPr>
          <p:nvPr>
            <p:ph type="dt" sz="half" idx="10"/>
          </p:nvPr>
        </p:nvSpPr>
        <p:spPr/>
        <p:txBody>
          <a:bodyPr/>
          <a:lstStyle/>
          <a:p>
            <a:fld id="{AB8E8B88-468D-44F5-9919-A758E65F6A4F}" type="datetimeFigureOut">
              <a:rPr lang="en-CA" smtClean="0"/>
              <a:t>2022-10-28</a:t>
            </a:fld>
            <a:endParaRPr lang="en-CA"/>
          </a:p>
        </p:txBody>
      </p:sp>
      <p:sp>
        <p:nvSpPr>
          <p:cNvPr id="5" name="Footer Placeholder 4">
            <a:extLst>
              <a:ext uri="{FF2B5EF4-FFF2-40B4-BE49-F238E27FC236}">
                <a16:creationId xmlns:a16="http://schemas.microsoft.com/office/drawing/2014/main" id="{722399E0-71D0-4D0A-872A-D1D0D6DC863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6704205-961E-4078-9CA5-533733DB4CB1}"/>
              </a:ext>
            </a:extLst>
          </p:cNvPr>
          <p:cNvSpPr>
            <a:spLocks noGrp="1"/>
          </p:cNvSpPr>
          <p:nvPr>
            <p:ph type="sldNum" sz="quarter" idx="12"/>
          </p:nvPr>
        </p:nvSpPr>
        <p:spPr/>
        <p:txBody>
          <a:bodyPr/>
          <a:lstStyle/>
          <a:p>
            <a:fld id="{F426B18D-1975-471B-A47D-9D2E4A934FA6}" type="slidenum">
              <a:rPr lang="en-CA" smtClean="0"/>
              <a:t>‹#›</a:t>
            </a:fld>
            <a:endParaRPr lang="en-CA"/>
          </a:p>
        </p:txBody>
      </p:sp>
    </p:spTree>
    <p:extLst>
      <p:ext uri="{BB962C8B-B14F-4D97-AF65-F5344CB8AC3E}">
        <p14:creationId xmlns:p14="http://schemas.microsoft.com/office/powerpoint/2010/main" val="109792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7EA6-913C-4F2A-92CF-2287A1FF507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FFF9A8A-44B7-4DA0-B4E2-201F1A73A9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0AF9BA8-D1A7-4023-BE26-1FAA59139CC0}"/>
              </a:ext>
            </a:extLst>
          </p:cNvPr>
          <p:cNvSpPr>
            <a:spLocks noGrp="1"/>
          </p:cNvSpPr>
          <p:nvPr>
            <p:ph type="dt" sz="half" idx="10"/>
          </p:nvPr>
        </p:nvSpPr>
        <p:spPr/>
        <p:txBody>
          <a:bodyPr/>
          <a:lstStyle/>
          <a:p>
            <a:fld id="{AB8E8B88-468D-44F5-9919-A758E65F6A4F}" type="datetimeFigureOut">
              <a:rPr lang="en-CA" smtClean="0"/>
              <a:t>2022-10-28</a:t>
            </a:fld>
            <a:endParaRPr lang="en-CA"/>
          </a:p>
        </p:txBody>
      </p:sp>
      <p:sp>
        <p:nvSpPr>
          <p:cNvPr id="5" name="Footer Placeholder 4">
            <a:extLst>
              <a:ext uri="{FF2B5EF4-FFF2-40B4-BE49-F238E27FC236}">
                <a16:creationId xmlns:a16="http://schemas.microsoft.com/office/drawing/2014/main" id="{44100DFE-0A21-4768-8AE0-B0163F12DB9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C4BC667-74E1-4106-9085-73002023D30D}"/>
              </a:ext>
            </a:extLst>
          </p:cNvPr>
          <p:cNvSpPr>
            <a:spLocks noGrp="1"/>
          </p:cNvSpPr>
          <p:nvPr>
            <p:ph type="sldNum" sz="quarter" idx="12"/>
          </p:nvPr>
        </p:nvSpPr>
        <p:spPr/>
        <p:txBody>
          <a:bodyPr/>
          <a:lstStyle/>
          <a:p>
            <a:fld id="{F426B18D-1975-471B-A47D-9D2E4A934FA6}" type="slidenum">
              <a:rPr lang="en-CA" smtClean="0"/>
              <a:t>‹#›</a:t>
            </a:fld>
            <a:endParaRPr lang="en-CA"/>
          </a:p>
        </p:txBody>
      </p:sp>
    </p:spTree>
    <p:extLst>
      <p:ext uri="{BB962C8B-B14F-4D97-AF65-F5344CB8AC3E}">
        <p14:creationId xmlns:p14="http://schemas.microsoft.com/office/powerpoint/2010/main" val="1231016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4A04A8-6655-48B4-B7D3-D838BBD00E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C75829C-02D3-4F09-918C-5F79F64D8A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4641521-05C5-4AB8-B041-4445238B7019}"/>
              </a:ext>
            </a:extLst>
          </p:cNvPr>
          <p:cNvSpPr>
            <a:spLocks noGrp="1"/>
          </p:cNvSpPr>
          <p:nvPr>
            <p:ph type="dt" sz="half" idx="10"/>
          </p:nvPr>
        </p:nvSpPr>
        <p:spPr/>
        <p:txBody>
          <a:bodyPr/>
          <a:lstStyle/>
          <a:p>
            <a:fld id="{AB8E8B88-468D-44F5-9919-A758E65F6A4F}" type="datetimeFigureOut">
              <a:rPr lang="en-CA" smtClean="0"/>
              <a:t>2022-10-28</a:t>
            </a:fld>
            <a:endParaRPr lang="en-CA"/>
          </a:p>
        </p:txBody>
      </p:sp>
      <p:sp>
        <p:nvSpPr>
          <p:cNvPr id="5" name="Footer Placeholder 4">
            <a:extLst>
              <a:ext uri="{FF2B5EF4-FFF2-40B4-BE49-F238E27FC236}">
                <a16:creationId xmlns:a16="http://schemas.microsoft.com/office/drawing/2014/main" id="{B07FC952-FEB1-4E38-BD59-27379CDEA78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D0916B1-1FF0-490B-BB75-9D2CEA64C800}"/>
              </a:ext>
            </a:extLst>
          </p:cNvPr>
          <p:cNvSpPr>
            <a:spLocks noGrp="1"/>
          </p:cNvSpPr>
          <p:nvPr>
            <p:ph type="sldNum" sz="quarter" idx="12"/>
          </p:nvPr>
        </p:nvSpPr>
        <p:spPr/>
        <p:txBody>
          <a:bodyPr/>
          <a:lstStyle/>
          <a:p>
            <a:fld id="{F426B18D-1975-471B-A47D-9D2E4A934FA6}" type="slidenum">
              <a:rPr lang="en-CA" smtClean="0"/>
              <a:t>‹#›</a:t>
            </a:fld>
            <a:endParaRPr lang="en-CA"/>
          </a:p>
        </p:txBody>
      </p:sp>
    </p:spTree>
    <p:extLst>
      <p:ext uri="{BB962C8B-B14F-4D97-AF65-F5344CB8AC3E}">
        <p14:creationId xmlns:p14="http://schemas.microsoft.com/office/powerpoint/2010/main" val="77862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6A15-CDB7-4B91-9107-C964A6A759E9}"/>
              </a:ext>
            </a:extLst>
          </p:cNvPr>
          <p:cNvSpPr>
            <a:spLocks noGrp="1"/>
          </p:cNvSpPr>
          <p:nvPr>
            <p:ph type="title"/>
          </p:nvPr>
        </p:nvSpPr>
        <p:spPr/>
        <p:txBody>
          <a:bodyPr/>
          <a:lstStyle>
            <a:lvl1pPr>
              <a:defRPr>
                <a:latin typeface="Bookman Old Style" panose="02050604050505020204" pitchFamily="18" charset="0"/>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384166A9-EFA6-42A0-B5D7-F92613696831}"/>
              </a:ext>
            </a:extLst>
          </p:cNvPr>
          <p:cNvSpPr>
            <a:spLocks noGrp="1"/>
          </p:cNvSpPr>
          <p:nvPr>
            <p:ph idx="1"/>
          </p:nvPr>
        </p:nvSpPr>
        <p:spPr/>
        <p:txBody>
          <a:bodyPr/>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70A22A51-A7BD-4D52-8CB8-11AE58BD9146}"/>
              </a:ext>
            </a:extLst>
          </p:cNvPr>
          <p:cNvSpPr>
            <a:spLocks noGrp="1"/>
          </p:cNvSpPr>
          <p:nvPr>
            <p:ph type="dt" sz="half" idx="10"/>
          </p:nvPr>
        </p:nvSpPr>
        <p:spPr/>
        <p:txBody>
          <a:bodyPr/>
          <a:lstStyle/>
          <a:p>
            <a:fld id="{AB8E8B88-468D-44F5-9919-A758E65F6A4F}" type="datetimeFigureOut">
              <a:rPr lang="en-CA" smtClean="0"/>
              <a:t>2022-10-28</a:t>
            </a:fld>
            <a:endParaRPr lang="en-CA"/>
          </a:p>
        </p:txBody>
      </p:sp>
      <p:sp>
        <p:nvSpPr>
          <p:cNvPr id="5" name="Footer Placeholder 4">
            <a:extLst>
              <a:ext uri="{FF2B5EF4-FFF2-40B4-BE49-F238E27FC236}">
                <a16:creationId xmlns:a16="http://schemas.microsoft.com/office/drawing/2014/main" id="{FBBA06FC-2212-4B10-A38F-55145A406EC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5B0D70D-960D-4C1B-B3FA-9B21256BE3DB}"/>
              </a:ext>
            </a:extLst>
          </p:cNvPr>
          <p:cNvSpPr>
            <a:spLocks noGrp="1"/>
          </p:cNvSpPr>
          <p:nvPr>
            <p:ph type="sldNum" sz="quarter" idx="12"/>
          </p:nvPr>
        </p:nvSpPr>
        <p:spPr/>
        <p:txBody>
          <a:bodyPr/>
          <a:lstStyle/>
          <a:p>
            <a:fld id="{F426B18D-1975-471B-A47D-9D2E4A934FA6}" type="slidenum">
              <a:rPr lang="en-CA" smtClean="0"/>
              <a:t>‹#›</a:t>
            </a:fld>
            <a:endParaRPr lang="en-CA"/>
          </a:p>
        </p:txBody>
      </p:sp>
    </p:spTree>
    <p:extLst>
      <p:ext uri="{BB962C8B-B14F-4D97-AF65-F5344CB8AC3E}">
        <p14:creationId xmlns:p14="http://schemas.microsoft.com/office/powerpoint/2010/main" val="19123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F017-7C8A-4F20-B968-94860C562B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2A047C9-49F4-4DEE-9615-A1263859A8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9E1A49-AA03-4AB2-9C75-CC49D80127AE}"/>
              </a:ext>
            </a:extLst>
          </p:cNvPr>
          <p:cNvSpPr>
            <a:spLocks noGrp="1"/>
          </p:cNvSpPr>
          <p:nvPr>
            <p:ph type="dt" sz="half" idx="10"/>
          </p:nvPr>
        </p:nvSpPr>
        <p:spPr/>
        <p:txBody>
          <a:bodyPr/>
          <a:lstStyle/>
          <a:p>
            <a:fld id="{AB8E8B88-468D-44F5-9919-A758E65F6A4F}" type="datetimeFigureOut">
              <a:rPr lang="en-CA" smtClean="0"/>
              <a:t>2022-10-28</a:t>
            </a:fld>
            <a:endParaRPr lang="en-CA"/>
          </a:p>
        </p:txBody>
      </p:sp>
      <p:sp>
        <p:nvSpPr>
          <p:cNvPr id="5" name="Footer Placeholder 4">
            <a:extLst>
              <a:ext uri="{FF2B5EF4-FFF2-40B4-BE49-F238E27FC236}">
                <a16:creationId xmlns:a16="http://schemas.microsoft.com/office/drawing/2014/main" id="{2F4DA6C5-1CD2-4081-A156-78AF0C476A7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D690BF3-DBCB-41A4-8A73-50F0F1847359}"/>
              </a:ext>
            </a:extLst>
          </p:cNvPr>
          <p:cNvSpPr>
            <a:spLocks noGrp="1"/>
          </p:cNvSpPr>
          <p:nvPr>
            <p:ph type="sldNum" sz="quarter" idx="12"/>
          </p:nvPr>
        </p:nvSpPr>
        <p:spPr/>
        <p:txBody>
          <a:bodyPr/>
          <a:lstStyle/>
          <a:p>
            <a:fld id="{F426B18D-1975-471B-A47D-9D2E4A934FA6}" type="slidenum">
              <a:rPr lang="en-CA" smtClean="0"/>
              <a:t>‹#›</a:t>
            </a:fld>
            <a:endParaRPr lang="en-CA"/>
          </a:p>
        </p:txBody>
      </p:sp>
    </p:spTree>
    <p:extLst>
      <p:ext uri="{BB962C8B-B14F-4D97-AF65-F5344CB8AC3E}">
        <p14:creationId xmlns:p14="http://schemas.microsoft.com/office/powerpoint/2010/main" val="142216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11E6-1143-4E10-A300-23C4B4C9D3DD}"/>
              </a:ext>
            </a:extLst>
          </p:cNvPr>
          <p:cNvSpPr>
            <a:spLocks noGrp="1"/>
          </p:cNvSpPr>
          <p:nvPr>
            <p:ph type="title"/>
          </p:nvPr>
        </p:nvSpPr>
        <p:spPr/>
        <p:txBody>
          <a:bodyPr/>
          <a:lstStyle>
            <a:lvl1pPr>
              <a:defRPr>
                <a:latin typeface="Bookman Old Style" panose="02050604050505020204" pitchFamily="18" charset="0"/>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415FF313-E08B-4F51-99AC-813D9F62BAF5}"/>
              </a:ext>
            </a:extLst>
          </p:cNvPr>
          <p:cNvSpPr>
            <a:spLocks noGrp="1"/>
          </p:cNvSpPr>
          <p:nvPr>
            <p:ph sz="half" idx="1"/>
          </p:nvPr>
        </p:nvSpPr>
        <p:spPr>
          <a:xfrm>
            <a:off x="838200" y="1825625"/>
            <a:ext cx="5181600" cy="4351338"/>
          </a:xfrm>
        </p:spPr>
        <p:txBody>
          <a:bodyPr/>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B9FD1475-BEBD-4CB5-B662-B60FDED50DB6}"/>
              </a:ext>
            </a:extLst>
          </p:cNvPr>
          <p:cNvSpPr>
            <a:spLocks noGrp="1"/>
          </p:cNvSpPr>
          <p:nvPr>
            <p:ph sz="half" idx="2"/>
          </p:nvPr>
        </p:nvSpPr>
        <p:spPr>
          <a:xfrm>
            <a:off x="6172200" y="1825625"/>
            <a:ext cx="5181600" cy="4351338"/>
          </a:xfrm>
        </p:spPr>
        <p:txBody>
          <a:bodyPr/>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0FE4DD4-5563-4C45-9E12-7FA203592FFB}"/>
              </a:ext>
            </a:extLst>
          </p:cNvPr>
          <p:cNvSpPr>
            <a:spLocks noGrp="1"/>
          </p:cNvSpPr>
          <p:nvPr>
            <p:ph type="dt" sz="half" idx="10"/>
          </p:nvPr>
        </p:nvSpPr>
        <p:spPr/>
        <p:txBody>
          <a:bodyPr/>
          <a:lstStyle/>
          <a:p>
            <a:fld id="{AB8E8B88-468D-44F5-9919-A758E65F6A4F}" type="datetimeFigureOut">
              <a:rPr lang="en-CA" smtClean="0"/>
              <a:t>2022-10-28</a:t>
            </a:fld>
            <a:endParaRPr lang="en-CA"/>
          </a:p>
        </p:txBody>
      </p:sp>
      <p:sp>
        <p:nvSpPr>
          <p:cNvPr id="6" name="Footer Placeholder 5">
            <a:extLst>
              <a:ext uri="{FF2B5EF4-FFF2-40B4-BE49-F238E27FC236}">
                <a16:creationId xmlns:a16="http://schemas.microsoft.com/office/drawing/2014/main" id="{9F78C106-DB50-49B7-BBF2-9EE36EBE7F0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EA1BBCD-0D62-4F0B-9CE5-D96298DA565D}"/>
              </a:ext>
            </a:extLst>
          </p:cNvPr>
          <p:cNvSpPr>
            <a:spLocks noGrp="1"/>
          </p:cNvSpPr>
          <p:nvPr>
            <p:ph type="sldNum" sz="quarter" idx="12"/>
          </p:nvPr>
        </p:nvSpPr>
        <p:spPr/>
        <p:txBody>
          <a:bodyPr/>
          <a:lstStyle/>
          <a:p>
            <a:fld id="{F426B18D-1975-471B-A47D-9D2E4A934FA6}" type="slidenum">
              <a:rPr lang="en-CA" smtClean="0"/>
              <a:t>‹#›</a:t>
            </a:fld>
            <a:endParaRPr lang="en-CA"/>
          </a:p>
        </p:txBody>
      </p:sp>
    </p:spTree>
    <p:extLst>
      <p:ext uri="{BB962C8B-B14F-4D97-AF65-F5344CB8AC3E}">
        <p14:creationId xmlns:p14="http://schemas.microsoft.com/office/powerpoint/2010/main" val="3048040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CB247-FDBA-4EC6-8328-4317693BD09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5558E99-F713-4CC8-8E5E-BBFB2CBA4C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40D92A-9A0A-4E6A-9DEA-DEC3AD1FF7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95B9AB4-12F1-4ADA-A077-4B2BD93B03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B43271-5142-40BE-9257-8CD6BDAA3F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3666A07-B079-4530-9B4D-921E6EAF5C68}"/>
              </a:ext>
            </a:extLst>
          </p:cNvPr>
          <p:cNvSpPr>
            <a:spLocks noGrp="1"/>
          </p:cNvSpPr>
          <p:nvPr>
            <p:ph type="dt" sz="half" idx="10"/>
          </p:nvPr>
        </p:nvSpPr>
        <p:spPr/>
        <p:txBody>
          <a:bodyPr/>
          <a:lstStyle/>
          <a:p>
            <a:fld id="{AB8E8B88-468D-44F5-9919-A758E65F6A4F}" type="datetimeFigureOut">
              <a:rPr lang="en-CA" smtClean="0"/>
              <a:t>2022-10-28</a:t>
            </a:fld>
            <a:endParaRPr lang="en-CA"/>
          </a:p>
        </p:txBody>
      </p:sp>
      <p:sp>
        <p:nvSpPr>
          <p:cNvPr id="8" name="Footer Placeholder 7">
            <a:extLst>
              <a:ext uri="{FF2B5EF4-FFF2-40B4-BE49-F238E27FC236}">
                <a16:creationId xmlns:a16="http://schemas.microsoft.com/office/drawing/2014/main" id="{6FE9B73A-23CB-4832-82FB-7E60300E272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EDC4C6B-035F-43D3-8448-61A5451A0E0E}"/>
              </a:ext>
            </a:extLst>
          </p:cNvPr>
          <p:cNvSpPr>
            <a:spLocks noGrp="1"/>
          </p:cNvSpPr>
          <p:nvPr>
            <p:ph type="sldNum" sz="quarter" idx="12"/>
          </p:nvPr>
        </p:nvSpPr>
        <p:spPr/>
        <p:txBody>
          <a:bodyPr/>
          <a:lstStyle/>
          <a:p>
            <a:fld id="{F426B18D-1975-471B-A47D-9D2E4A934FA6}" type="slidenum">
              <a:rPr lang="en-CA" smtClean="0"/>
              <a:t>‹#›</a:t>
            </a:fld>
            <a:endParaRPr lang="en-CA"/>
          </a:p>
        </p:txBody>
      </p:sp>
    </p:spTree>
    <p:extLst>
      <p:ext uri="{BB962C8B-B14F-4D97-AF65-F5344CB8AC3E}">
        <p14:creationId xmlns:p14="http://schemas.microsoft.com/office/powerpoint/2010/main" val="259448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8F0D0-65B6-49AF-A5C2-9C5792FB109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22DC8B0-D2B7-4788-8043-3E66F2D3FF38}"/>
              </a:ext>
            </a:extLst>
          </p:cNvPr>
          <p:cNvSpPr>
            <a:spLocks noGrp="1"/>
          </p:cNvSpPr>
          <p:nvPr>
            <p:ph type="dt" sz="half" idx="10"/>
          </p:nvPr>
        </p:nvSpPr>
        <p:spPr/>
        <p:txBody>
          <a:bodyPr/>
          <a:lstStyle/>
          <a:p>
            <a:fld id="{AB8E8B88-468D-44F5-9919-A758E65F6A4F}" type="datetimeFigureOut">
              <a:rPr lang="en-CA" smtClean="0"/>
              <a:t>2022-10-28</a:t>
            </a:fld>
            <a:endParaRPr lang="en-CA"/>
          </a:p>
        </p:txBody>
      </p:sp>
      <p:sp>
        <p:nvSpPr>
          <p:cNvPr id="4" name="Footer Placeholder 3">
            <a:extLst>
              <a:ext uri="{FF2B5EF4-FFF2-40B4-BE49-F238E27FC236}">
                <a16:creationId xmlns:a16="http://schemas.microsoft.com/office/drawing/2014/main" id="{493FFAA8-29B6-4605-98B2-B92C7FB08AD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DDDE378-B87C-418D-AF83-C92A88C9D2A8}"/>
              </a:ext>
            </a:extLst>
          </p:cNvPr>
          <p:cNvSpPr>
            <a:spLocks noGrp="1"/>
          </p:cNvSpPr>
          <p:nvPr>
            <p:ph type="sldNum" sz="quarter" idx="12"/>
          </p:nvPr>
        </p:nvSpPr>
        <p:spPr/>
        <p:txBody>
          <a:bodyPr/>
          <a:lstStyle/>
          <a:p>
            <a:fld id="{F426B18D-1975-471B-A47D-9D2E4A934FA6}" type="slidenum">
              <a:rPr lang="en-CA" smtClean="0"/>
              <a:t>‹#›</a:t>
            </a:fld>
            <a:endParaRPr lang="en-CA"/>
          </a:p>
        </p:txBody>
      </p:sp>
    </p:spTree>
    <p:extLst>
      <p:ext uri="{BB962C8B-B14F-4D97-AF65-F5344CB8AC3E}">
        <p14:creationId xmlns:p14="http://schemas.microsoft.com/office/powerpoint/2010/main" val="253941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0A904-45E4-4181-B1F0-1B63E934750F}"/>
              </a:ext>
            </a:extLst>
          </p:cNvPr>
          <p:cNvSpPr>
            <a:spLocks noGrp="1"/>
          </p:cNvSpPr>
          <p:nvPr>
            <p:ph type="dt" sz="half" idx="10"/>
          </p:nvPr>
        </p:nvSpPr>
        <p:spPr/>
        <p:txBody>
          <a:bodyPr/>
          <a:lstStyle/>
          <a:p>
            <a:fld id="{AB8E8B88-468D-44F5-9919-A758E65F6A4F}" type="datetimeFigureOut">
              <a:rPr lang="en-CA" smtClean="0"/>
              <a:t>2022-10-28</a:t>
            </a:fld>
            <a:endParaRPr lang="en-CA"/>
          </a:p>
        </p:txBody>
      </p:sp>
      <p:sp>
        <p:nvSpPr>
          <p:cNvPr id="3" name="Footer Placeholder 2">
            <a:extLst>
              <a:ext uri="{FF2B5EF4-FFF2-40B4-BE49-F238E27FC236}">
                <a16:creationId xmlns:a16="http://schemas.microsoft.com/office/drawing/2014/main" id="{706915FD-56B6-4D5F-AB44-89B8A619DD6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D4BAB3A2-0806-4464-A9F7-FA6B27C1C11B}"/>
              </a:ext>
            </a:extLst>
          </p:cNvPr>
          <p:cNvSpPr>
            <a:spLocks noGrp="1"/>
          </p:cNvSpPr>
          <p:nvPr>
            <p:ph type="sldNum" sz="quarter" idx="12"/>
          </p:nvPr>
        </p:nvSpPr>
        <p:spPr/>
        <p:txBody>
          <a:bodyPr/>
          <a:lstStyle/>
          <a:p>
            <a:fld id="{F426B18D-1975-471B-A47D-9D2E4A934FA6}" type="slidenum">
              <a:rPr lang="en-CA" smtClean="0"/>
              <a:t>‹#›</a:t>
            </a:fld>
            <a:endParaRPr lang="en-CA"/>
          </a:p>
        </p:txBody>
      </p:sp>
    </p:spTree>
    <p:extLst>
      <p:ext uri="{BB962C8B-B14F-4D97-AF65-F5344CB8AC3E}">
        <p14:creationId xmlns:p14="http://schemas.microsoft.com/office/powerpoint/2010/main" val="280485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7C291-FFBF-4A8C-9CAE-1DDAC161BC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6239CCA-2807-40E8-A86B-0924AFC8A6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2A9AD2F-1476-4CF3-A7E1-D43D9B5176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1D62F7-9780-48D4-9054-D67453E00043}"/>
              </a:ext>
            </a:extLst>
          </p:cNvPr>
          <p:cNvSpPr>
            <a:spLocks noGrp="1"/>
          </p:cNvSpPr>
          <p:nvPr>
            <p:ph type="dt" sz="half" idx="10"/>
          </p:nvPr>
        </p:nvSpPr>
        <p:spPr/>
        <p:txBody>
          <a:bodyPr/>
          <a:lstStyle/>
          <a:p>
            <a:fld id="{AB8E8B88-468D-44F5-9919-A758E65F6A4F}" type="datetimeFigureOut">
              <a:rPr lang="en-CA" smtClean="0"/>
              <a:t>2022-10-28</a:t>
            </a:fld>
            <a:endParaRPr lang="en-CA"/>
          </a:p>
        </p:txBody>
      </p:sp>
      <p:sp>
        <p:nvSpPr>
          <p:cNvPr id="6" name="Footer Placeholder 5">
            <a:extLst>
              <a:ext uri="{FF2B5EF4-FFF2-40B4-BE49-F238E27FC236}">
                <a16:creationId xmlns:a16="http://schemas.microsoft.com/office/drawing/2014/main" id="{4C9A7432-0B0C-434D-99C4-9448491F84E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A8270C9-8362-4A31-A224-54FA226E600F}"/>
              </a:ext>
            </a:extLst>
          </p:cNvPr>
          <p:cNvSpPr>
            <a:spLocks noGrp="1"/>
          </p:cNvSpPr>
          <p:nvPr>
            <p:ph type="sldNum" sz="quarter" idx="12"/>
          </p:nvPr>
        </p:nvSpPr>
        <p:spPr/>
        <p:txBody>
          <a:bodyPr/>
          <a:lstStyle/>
          <a:p>
            <a:fld id="{F426B18D-1975-471B-A47D-9D2E4A934FA6}" type="slidenum">
              <a:rPr lang="en-CA" smtClean="0"/>
              <a:t>‹#›</a:t>
            </a:fld>
            <a:endParaRPr lang="en-CA"/>
          </a:p>
        </p:txBody>
      </p:sp>
    </p:spTree>
    <p:extLst>
      <p:ext uri="{BB962C8B-B14F-4D97-AF65-F5344CB8AC3E}">
        <p14:creationId xmlns:p14="http://schemas.microsoft.com/office/powerpoint/2010/main" val="73551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326B-4EB8-45B5-BFBC-31BE952AB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C2B5931-4938-4812-8532-9BE7B66FA3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22F3996-3E54-4404-89D4-2EE7879D2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D850B-9DC5-4611-BC0A-5C53CB8272D6}"/>
              </a:ext>
            </a:extLst>
          </p:cNvPr>
          <p:cNvSpPr>
            <a:spLocks noGrp="1"/>
          </p:cNvSpPr>
          <p:nvPr>
            <p:ph type="dt" sz="half" idx="10"/>
          </p:nvPr>
        </p:nvSpPr>
        <p:spPr/>
        <p:txBody>
          <a:bodyPr/>
          <a:lstStyle/>
          <a:p>
            <a:fld id="{AB8E8B88-468D-44F5-9919-A758E65F6A4F}" type="datetimeFigureOut">
              <a:rPr lang="en-CA" smtClean="0"/>
              <a:t>2022-10-28</a:t>
            </a:fld>
            <a:endParaRPr lang="en-CA"/>
          </a:p>
        </p:txBody>
      </p:sp>
      <p:sp>
        <p:nvSpPr>
          <p:cNvPr id="6" name="Footer Placeholder 5">
            <a:extLst>
              <a:ext uri="{FF2B5EF4-FFF2-40B4-BE49-F238E27FC236}">
                <a16:creationId xmlns:a16="http://schemas.microsoft.com/office/drawing/2014/main" id="{ED2165A0-52F5-4125-AB06-09305A28DEE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FFA06C0-BD50-444F-980F-3C912ECA051A}"/>
              </a:ext>
            </a:extLst>
          </p:cNvPr>
          <p:cNvSpPr>
            <a:spLocks noGrp="1"/>
          </p:cNvSpPr>
          <p:nvPr>
            <p:ph type="sldNum" sz="quarter" idx="12"/>
          </p:nvPr>
        </p:nvSpPr>
        <p:spPr/>
        <p:txBody>
          <a:bodyPr/>
          <a:lstStyle/>
          <a:p>
            <a:fld id="{F426B18D-1975-471B-A47D-9D2E4A934FA6}" type="slidenum">
              <a:rPr lang="en-CA" smtClean="0"/>
              <a:t>‹#›</a:t>
            </a:fld>
            <a:endParaRPr lang="en-CA"/>
          </a:p>
        </p:txBody>
      </p:sp>
    </p:spTree>
    <p:extLst>
      <p:ext uri="{BB962C8B-B14F-4D97-AF65-F5344CB8AC3E}">
        <p14:creationId xmlns:p14="http://schemas.microsoft.com/office/powerpoint/2010/main" val="341702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BCA97-9729-44E4-80E1-A25B039028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3234209-E980-4882-8DC2-A174C1264F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4FDAAE8-C1D7-4902-BB55-C900B65094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E8B88-468D-44F5-9919-A758E65F6A4F}" type="datetimeFigureOut">
              <a:rPr lang="en-CA" smtClean="0"/>
              <a:t>2022-10-28</a:t>
            </a:fld>
            <a:endParaRPr lang="en-CA"/>
          </a:p>
        </p:txBody>
      </p:sp>
      <p:sp>
        <p:nvSpPr>
          <p:cNvPr id="5" name="Footer Placeholder 4">
            <a:extLst>
              <a:ext uri="{FF2B5EF4-FFF2-40B4-BE49-F238E27FC236}">
                <a16:creationId xmlns:a16="http://schemas.microsoft.com/office/drawing/2014/main" id="{8D89E632-80D8-4DDF-800B-A72AA649E3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ADAC385-6520-4E2A-8D5D-88107042AC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26B18D-1975-471B-A47D-9D2E4A934FA6}" type="slidenum">
              <a:rPr lang="en-CA" smtClean="0"/>
              <a:t>‹#›</a:t>
            </a:fld>
            <a:endParaRPr lang="en-CA"/>
          </a:p>
        </p:txBody>
      </p:sp>
    </p:spTree>
    <p:extLst>
      <p:ext uri="{BB962C8B-B14F-4D97-AF65-F5344CB8AC3E}">
        <p14:creationId xmlns:p14="http://schemas.microsoft.com/office/powerpoint/2010/main" val="2890553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ountnittany.org/articles/healthsheets/703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mountnittany.org/articles/healthsheets/7036"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everydayhealth.com/sexual-health/female-reproductive-organs.aspx"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verydayhealth.com/sexual-health/female-reproductive-organs.aspx"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ocusboosterapp.com/blog/menstrual-cycle-mapping-how-women-can-improve-their-productivity-and-health-period/"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www.merckmanuals.com/en-ca/home/women-s-health-issues/biology-of-the-female-reproductive-system/menstrual-cycl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www.news-medical.net/health/Advantages-and-Disadvantages-of-the-Combined-Pill.aspx"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rcmp-grc.gc.ca/wam/media/2797/original/1d6b7a33e7e16bb452d1d28ae0df313a.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rcmp-grc.gc.ca/en/brochure-respect-sexual-consent" TargetMode="Externa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hyperlink" Target="https://www.rcmp-grc.gc.ca/en/brochure-respect-sexual-consent"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rcmp-grc.gc.ca/en/brochure-respect-sexual-consent"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rcmp-grc.gc.ca/en/brochure-respect-sexual-consent"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rcmp-grc.gc.ca/en/brochure-respect-sexual-consent"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raxPKklDF2k?start=56&amp;feature=oembed" TargetMode="External"/><Relationship Id="rId4" Type="http://schemas.openxmlformats.org/officeDocument/2006/relationships/hyperlink" Target="https://www.youtube.com/watch?v=raxPKklDF2k&amp;t=56s&amp;ab_channel=TeachingSexualHealthAlbertaHealthService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fGoWLWS4-kU?feature=oembed" TargetMode="External"/><Relationship Id="rId4" Type="http://schemas.openxmlformats.org/officeDocument/2006/relationships/hyperlink" Target="https://www.youtube.com/watch?v=fGoWLWS4-kU&amp;ab_channel=BlueSeatStudio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mayoclinic.org/diseases-conditions/sexually-transmitted-diseases-stds/symptoms-causes/syc-20351240"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youthinbc.com/2009/02/03/richmond-youth-clinic/"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04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A picture containing bottle&#10;&#10;Description automatically generated">
            <a:extLst>
              <a:ext uri="{FF2B5EF4-FFF2-40B4-BE49-F238E27FC236}">
                <a16:creationId xmlns:a16="http://schemas.microsoft.com/office/drawing/2014/main" id="{92691C43-160A-4CA4-A4E3-D1D8D53CBFC6}"/>
              </a:ext>
            </a:extLst>
          </p:cNvPr>
          <p:cNvPicPr>
            <a:picLocks noChangeAspect="1"/>
          </p:cNvPicPr>
          <p:nvPr/>
        </p:nvPicPr>
        <p:blipFill rotWithShape="1">
          <a:blip r:embed="rId3"/>
          <a:srcRect r="1" b="6284"/>
          <a:stretch/>
        </p:blipFill>
        <p:spPr>
          <a:xfrm>
            <a:off x="-4243" y="10"/>
            <a:ext cx="12196243" cy="6857990"/>
          </a:xfrm>
          <a:prstGeom prst="rect">
            <a:avLst/>
          </a:prstGeom>
        </p:spPr>
      </p:pic>
      <p:grpSp>
        <p:nvGrpSpPr>
          <p:cNvPr id="51" name="Group 50">
            <a:extLst>
              <a:ext uri="{FF2B5EF4-FFF2-40B4-BE49-F238E27FC236}">
                <a16:creationId xmlns:a16="http://schemas.microsoft.com/office/drawing/2014/main" id="{ABDF8F5F-D119-46D7-B35A-FF6930D5D0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6008" y="5490560"/>
            <a:ext cx="803394" cy="855268"/>
            <a:chOff x="10246841" y="5975889"/>
            <a:chExt cx="1378553" cy="1467564"/>
          </a:xfrm>
        </p:grpSpPr>
        <p:sp>
          <p:nvSpPr>
            <p:cNvPr id="52" name="Rectangle 51">
              <a:extLst>
                <a:ext uri="{FF2B5EF4-FFF2-40B4-BE49-F238E27FC236}">
                  <a16:creationId xmlns:a16="http://schemas.microsoft.com/office/drawing/2014/main" id="{2223129E-6C02-428A-AF00-97CD5D201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246842" y="5975888"/>
              <a:ext cx="1316404" cy="131640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52">
              <a:extLst>
                <a:ext uri="{FF2B5EF4-FFF2-40B4-BE49-F238E27FC236}">
                  <a16:creationId xmlns:a16="http://schemas.microsoft.com/office/drawing/2014/main" id="{53AC01A6-6210-456F-BDA3-E221EF6E7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38860" y="6856918"/>
              <a:ext cx="586534" cy="58653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828180" y="1316432"/>
            <a:ext cx="4225136" cy="4225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Freeform: Shape 56">
            <a:extLst>
              <a:ext uri="{FF2B5EF4-FFF2-40B4-BE49-F238E27FC236}">
                <a16:creationId xmlns:a16="http://schemas.microsoft.com/office/drawing/2014/main" id="{A77100AA-BF68-4139-8224-79EA1F916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274247" y="753374"/>
            <a:ext cx="5353835" cy="5353836"/>
          </a:xfrm>
          <a:custGeom>
            <a:avLst/>
            <a:gdLst>
              <a:gd name="connsiteX0" fmla="*/ 5273742 w 5353835"/>
              <a:gd name="connsiteY0" fmla="*/ 690509 h 5353836"/>
              <a:gd name="connsiteX1" fmla="*/ 5353835 w 5353835"/>
              <a:gd name="connsiteY1" fmla="*/ 770602 h 5353836"/>
              <a:gd name="connsiteX2" fmla="*/ 5353835 w 5353835"/>
              <a:gd name="connsiteY2" fmla="*/ 4854514 h 5353836"/>
              <a:gd name="connsiteX3" fmla="*/ 5273742 w 5353835"/>
              <a:gd name="connsiteY3" fmla="*/ 4934608 h 5353836"/>
              <a:gd name="connsiteX4" fmla="*/ 502667 w 5353835"/>
              <a:gd name="connsiteY4" fmla="*/ 0 h 5353836"/>
              <a:gd name="connsiteX5" fmla="*/ 4583234 w 5353835"/>
              <a:gd name="connsiteY5" fmla="*/ 1 h 5353836"/>
              <a:gd name="connsiteX6" fmla="*/ 4663327 w 5353835"/>
              <a:gd name="connsiteY6" fmla="*/ 80094 h 5353836"/>
              <a:gd name="connsiteX7" fmla="*/ 422574 w 5353835"/>
              <a:gd name="connsiteY7" fmla="*/ 80094 h 5353836"/>
              <a:gd name="connsiteX8" fmla="*/ 0 w 5353835"/>
              <a:gd name="connsiteY8" fmla="*/ 502667 h 5353836"/>
              <a:gd name="connsiteX9" fmla="*/ 80093 w 5353835"/>
              <a:gd name="connsiteY9" fmla="*/ 422574 h 5353836"/>
              <a:gd name="connsiteX10" fmla="*/ 80093 w 5353835"/>
              <a:gd name="connsiteY10" fmla="*/ 5273743 h 5353836"/>
              <a:gd name="connsiteX11" fmla="*/ 4934607 w 5353835"/>
              <a:gd name="connsiteY11" fmla="*/ 5273743 h 5353836"/>
              <a:gd name="connsiteX12" fmla="*/ 4854514 w 5353835"/>
              <a:gd name="connsiteY12" fmla="*/ 5353836 h 5353836"/>
              <a:gd name="connsiteX13" fmla="*/ 0 w 5353835"/>
              <a:gd name="connsiteY13" fmla="*/ 5353836 h 535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6">
                <a:moveTo>
                  <a:pt x="5273742" y="690509"/>
                </a:moveTo>
                <a:lnTo>
                  <a:pt x="5353835" y="770602"/>
                </a:lnTo>
                <a:lnTo>
                  <a:pt x="5353835" y="4854514"/>
                </a:lnTo>
                <a:lnTo>
                  <a:pt x="5273742" y="4934608"/>
                </a:lnTo>
                <a:close/>
                <a:moveTo>
                  <a:pt x="502667" y="0"/>
                </a:moveTo>
                <a:lnTo>
                  <a:pt x="4583234" y="1"/>
                </a:lnTo>
                <a:lnTo>
                  <a:pt x="4663327" y="80094"/>
                </a:lnTo>
                <a:lnTo>
                  <a:pt x="422574" y="80094"/>
                </a:lnTo>
                <a:close/>
                <a:moveTo>
                  <a:pt x="0" y="502667"/>
                </a:moveTo>
                <a:lnTo>
                  <a:pt x="80093" y="422574"/>
                </a:lnTo>
                <a:lnTo>
                  <a:pt x="80093" y="5273743"/>
                </a:lnTo>
                <a:lnTo>
                  <a:pt x="4934607" y="5273743"/>
                </a:lnTo>
                <a:lnTo>
                  <a:pt x="4854514" y="5353836"/>
                </a:lnTo>
                <a:lnTo>
                  <a:pt x="0" y="5353836"/>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93051E18-25F1-4C6A-A219-7F4977EC3BF4}"/>
              </a:ext>
            </a:extLst>
          </p:cNvPr>
          <p:cNvSpPr>
            <a:spLocks noGrp="1"/>
          </p:cNvSpPr>
          <p:nvPr>
            <p:ph type="ctrTitle"/>
          </p:nvPr>
        </p:nvSpPr>
        <p:spPr>
          <a:xfrm>
            <a:off x="6826981" y="2452526"/>
            <a:ext cx="4248318" cy="1952947"/>
          </a:xfrm>
          <a:noFill/>
        </p:spPr>
        <p:txBody>
          <a:bodyPr anchor="ctr">
            <a:normAutofit/>
          </a:bodyPr>
          <a:lstStyle/>
          <a:p>
            <a:r>
              <a:rPr lang="en-US" sz="4400" dirty="0">
                <a:latin typeface="Bookman Old Style" panose="02050604050505020204" pitchFamily="18" charset="0"/>
              </a:rPr>
              <a:t>Human Reproduction</a:t>
            </a:r>
            <a:endParaRPr lang="en-CA" sz="4400" dirty="0">
              <a:latin typeface="Bookman Old Style" panose="02050604050505020204" pitchFamily="18" charset="0"/>
            </a:endParaRPr>
          </a:p>
        </p:txBody>
      </p:sp>
      <p:sp>
        <p:nvSpPr>
          <p:cNvPr id="3" name="Subtitle 2">
            <a:extLst>
              <a:ext uri="{FF2B5EF4-FFF2-40B4-BE49-F238E27FC236}">
                <a16:creationId xmlns:a16="http://schemas.microsoft.com/office/drawing/2014/main" id="{ECC2FC62-EAEC-4E08-BA85-31C7EACF0D4F}"/>
              </a:ext>
            </a:extLst>
          </p:cNvPr>
          <p:cNvSpPr>
            <a:spLocks noGrp="1"/>
          </p:cNvSpPr>
          <p:nvPr>
            <p:ph type="subTitle" idx="1"/>
          </p:nvPr>
        </p:nvSpPr>
        <p:spPr>
          <a:xfrm>
            <a:off x="7757565" y="4557900"/>
            <a:ext cx="2442690" cy="915772"/>
          </a:xfrm>
          <a:noFill/>
        </p:spPr>
        <p:txBody>
          <a:bodyPr>
            <a:normAutofit/>
          </a:bodyPr>
          <a:lstStyle/>
          <a:p>
            <a:r>
              <a:rPr lang="en-US" sz="2000" dirty="0"/>
              <a:t>Probe 9 textbook Chapter 4 </a:t>
            </a:r>
            <a:endParaRPr lang="en-CA" sz="2000" dirty="0"/>
          </a:p>
        </p:txBody>
      </p:sp>
      <p:grpSp>
        <p:nvGrpSpPr>
          <p:cNvPr id="59" name="Group 58">
            <a:extLst>
              <a:ext uri="{FF2B5EF4-FFF2-40B4-BE49-F238E27FC236}">
                <a16:creationId xmlns:a16="http://schemas.microsoft.com/office/drawing/2014/main" id="{8A9C60AD-F4C2-4B03-8DAE-163F0B32AE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5814" y="-998971"/>
            <a:ext cx="1946803" cy="2536194"/>
            <a:chOff x="10136578" y="-985323"/>
            <a:chExt cx="1946803" cy="2536194"/>
          </a:xfrm>
        </p:grpSpPr>
        <p:sp>
          <p:nvSpPr>
            <p:cNvPr id="60" name="Freeform: Shape 59">
              <a:extLst>
                <a:ext uri="{FF2B5EF4-FFF2-40B4-BE49-F238E27FC236}">
                  <a16:creationId xmlns:a16="http://schemas.microsoft.com/office/drawing/2014/main" id="{C916F10D-FCDE-46BA-8978-8EE1228D75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951582" y="-621194"/>
              <a:ext cx="2495927" cy="1767670"/>
            </a:xfrm>
            <a:custGeom>
              <a:avLst/>
              <a:gdLst>
                <a:gd name="connsiteX0" fmla="*/ 0 w 2495927"/>
                <a:gd name="connsiteY0" fmla="*/ 1767670 h 1767670"/>
                <a:gd name="connsiteX1" fmla="*/ 1767670 w 2495927"/>
                <a:gd name="connsiteY1" fmla="*/ 0 h 1767670"/>
                <a:gd name="connsiteX2" fmla="*/ 2495927 w 2495927"/>
                <a:gd name="connsiteY2" fmla="*/ 728256 h 1767670"/>
                <a:gd name="connsiteX3" fmla="*/ 2495927 w 2495927"/>
                <a:gd name="connsiteY3" fmla="*/ 1767670 h 1767670"/>
              </a:gdLst>
              <a:ahLst/>
              <a:cxnLst>
                <a:cxn ang="0">
                  <a:pos x="connsiteX0" y="connsiteY0"/>
                </a:cxn>
                <a:cxn ang="0">
                  <a:pos x="connsiteX1" y="connsiteY1"/>
                </a:cxn>
                <a:cxn ang="0">
                  <a:pos x="connsiteX2" y="connsiteY2"/>
                </a:cxn>
                <a:cxn ang="0">
                  <a:pos x="connsiteX3" y="connsiteY3"/>
                </a:cxn>
              </a:cxnLst>
              <a:rect l="l" t="t" r="r" b="b"/>
              <a:pathLst>
                <a:path w="2495927" h="1767670">
                  <a:moveTo>
                    <a:pt x="0" y="1767670"/>
                  </a:moveTo>
                  <a:lnTo>
                    <a:pt x="1767670" y="0"/>
                  </a:lnTo>
                  <a:lnTo>
                    <a:pt x="2495927" y="728256"/>
                  </a:lnTo>
                  <a:lnTo>
                    <a:pt x="2495927" y="176767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A5536437-C633-43E7-9209-A68E4E7F15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136578" y="419910"/>
              <a:ext cx="1130961" cy="113096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989D8280-A836-4962-94D3-CEAE4E0B1B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69300" y="6047150"/>
            <a:ext cx="1636826" cy="818414"/>
            <a:chOff x="8085870" y="5837885"/>
            <a:chExt cx="2055357" cy="1027679"/>
          </a:xfrm>
        </p:grpSpPr>
        <p:sp>
          <p:nvSpPr>
            <p:cNvPr id="64" name="Rectangle 63">
              <a:extLst>
                <a:ext uri="{FF2B5EF4-FFF2-40B4-BE49-F238E27FC236}">
                  <a16:creationId xmlns:a16="http://schemas.microsoft.com/office/drawing/2014/main" id="{B150DA1F-B4DA-47F1-A5DC-F705E34BD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41090" y="5965012"/>
              <a:ext cx="696678" cy="6966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a:extLst>
                <a:ext uri="{FF2B5EF4-FFF2-40B4-BE49-F238E27FC236}">
                  <a16:creationId xmlns:a16="http://schemas.microsoft.com/office/drawing/2014/main" id="{16631CE7-7E0C-4568-8450-33D7CC534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85870" y="5837885"/>
              <a:ext cx="2055357" cy="102767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9960D1EE-8AC7-4766-B65A-A205CE1005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15948" y="5609070"/>
            <a:ext cx="780052" cy="747280"/>
            <a:chOff x="7011922" y="4095164"/>
            <a:chExt cx="1203067" cy="1152523"/>
          </a:xfrm>
        </p:grpSpPr>
        <p:sp>
          <p:nvSpPr>
            <p:cNvPr id="68" name="Rectangle 67">
              <a:extLst>
                <a:ext uri="{FF2B5EF4-FFF2-40B4-BE49-F238E27FC236}">
                  <a16:creationId xmlns:a16="http://schemas.microsoft.com/office/drawing/2014/main" id="{6141B26B-1A89-4EB0-931E-5168A0112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7135024" y="4167722"/>
              <a:ext cx="1079965" cy="1079965"/>
            </a:xfrm>
            <a:prstGeom prst="rect">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45C2C148-AE74-4AED-BCB0-018969CBE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7011922" y="4095164"/>
              <a:ext cx="485578" cy="485578"/>
            </a:xfrm>
            <a:prstGeom prst="rect">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22190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F605-FEB0-4213-B021-AF0A1CFB6139}"/>
              </a:ext>
            </a:extLst>
          </p:cNvPr>
          <p:cNvSpPr>
            <a:spLocks noGrp="1"/>
          </p:cNvSpPr>
          <p:nvPr>
            <p:ph type="title"/>
          </p:nvPr>
        </p:nvSpPr>
        <p:spPr/>
        <p:txBody>
          <a:bodyPr/>
          <a:lstStyle/>
          <a:p>
            <a:r>
              <a:rPr lang="en-US" dirty="0"/>
              <a:t>Sperm Structure</a:t>
            </a:r>
            <a:endParaRPr lang="en-CA" dirty="0"/>
          </a:p>
        </p:txBody>
      </p:sp>
      <p:sp>
        <p:nvSpPr>
          <p:cNvPr id="3" name="Content Placeholder 2">
            <a:extLst>
              <a:ext uri="{FF2B5EF4-FFF2-40B4-BE49-F238E27FC236}">
                <a16:creationId xmlns:a16="http://schemas.microsoft.com/office/drawing/2014/main" id="{EE07D838-6EA1-4C26-BCC2-F9ED47AE2AF3}"/>
              </a:ext>
            </a:extLst>
          </p:cNvPr>
          <p:cNvSpPr>
            <a:spLocks noGrp="1"/>
          </p:cNvSpPr>
          <p:nvPr>
            <p:ph idx="1"/>
          </p:nvPr>
        </p:nvSpPr>
        <p:spPr>
          <a:xfrm>
            <a:off x="838200" y="1825624"/>
            <a:ext cx="5051323" cy="4791485"/>
          </a:xfrm>
        </p:spPr>
        <p:txBody>
          <a:bodyPr>
            <a:normAutofit/>
          </a:bodyPr>
          <a:lstStyle/>
          <a:p>
            <a:pPr>
              <a:spcBef>
                <a:spcPts val="600"/>
              </a:spcBef>
              <a:spcAft>
                <a:spcPts val="600"/>
              </a:spcAft>
            </a:pPr>
            <a:r>
              <a:rPr lang="en-US" sz="3200" dirty="0"/>
              <a:t>Very </a:t>
            </a:r>
            <a:r>
              <a:rPr lang="en-US" sz="3200" b="1" dirty="0">
                <a:highlight>
                  <a:srgbClr val="FFFF00"/>
                </a:highlight>
              </a:rPr>
              <a:t>small: 120 </a:t>
            </a:r>
            <a:r>
              <a:rPr lang="el-GR" sz="3200" b="1" dirty="0">
                <a:highlight>
                  <a:srgbClr val="FFFF00"/>
                </a:highlight>
              </a:rPr>
              <a:t>μ</a:t>
            </a:r>
            <a:r>
              <a:rPr lang="en-US" sz="3200" b="1" dirty="0">
                <a:highlight>
                  <a:srgbClr val="FFFF00"/>
                </a:highlight>
              </a:rPr>
              <a:t>m</a:t>
            </a:r>
          </a:p>
          <a:p>
            <a:pPr>
              <a:spcBef>
                <a:spcPts val="600"/>
              </a:spcBef>
              <a:spcAft>
                <a:spcPts val="600"/>
              </a:spcAft>
            </a:pPr>
            <a:r>
              <a:rPr lang="en-US" sz="3200" dirty="0"/>
              <a:t>Specialized for swimming</a:t>
            </a:r>
          </a:p>
          <a:p>
            <a:pPr lvl="1">
              <a:spcBef>
                <a:spcPts val="600"/>
              </a:spcBef>
              <a:spcAft>
                <a:spcPts val="600"/>
              </a:spcAft>
            </a:pPr>
            <a:r>
              <a:rPr lang="en-US" sz="3200" b="1" dirty="0">
                <a:highlight>
                  <a:srgbClr val="FFFF00"/>
                </a:highlight>
              </a:rPr>
              <a:t>Flagellum</a:t>
            </a:r>
            <a:r>
              <a:rPr lang="en-US" sz="3200" dirty="0"/>
              <a:t> is a whip-like tail that allows sperm to swim</a:t>
            </a:r>
          </a:p>
          <a:p>
            <a:pPr lvl="1">
              <a:spcBef>
                <a:spcPts val="600"/>
              </a:spcBef>
              <a:spcAft>
                <a:spcPts val="600"/>
              </a:spcAft>
            </a:pPr>
            <a:r>
              <a:rPr lang="en-US" sz="3200" dirty="0"/>
              <a:t>Each sperm has 50-75 mitochondria; swimming takes a lot of </a:t>
            </a:r>
            <a:r>
              <a:rPr lang="en-US" sz="3200" b="1" dirty="0">
                <a:highlight>
                  <a:srgbClr val="FFFF00"/>
                </a:highlight>
              </a:rPr>
              <a:t>energy</a:t>
            </a:r>
            <a:r>
              <a:rPr lang="en-US" sz="3200" dirty="0"/>
              <a:t>!</a:t>
            </a:r>
            <a:endParaRPr lang="en-CA" sz="3200" dirty="0"/>
          </a:p>
        </p:txBody>
      </p:sp>
      <p:pic>
        <p:nvPicPr>
          <p:cNvPr id="1026" name="Picture 2" descr="The structure of the sperm in the male reproductive system ...">
            <a:extLst>
              <a:ext uri="{FF2B5EF4-FFF2-40B4-BE49-F238E27FC236}">
                <a16:creationId xmlns:a16="http://schemas.microsoft.com/office/drawing/2014/main" id="{83B872A0-46C0-46AD-A255-E056AB236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03252"/>
            <a:ext cx="5849992" cy="3451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11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C57F-204E-46D0-A8E3-7EF720D214E8}"/>
              </a:ext>
            </a:extLst>
          </p:cNvPr>
          <p:cNvSpPr>
            <a:spLocks noGrp="1"/>
          </p:cNvSpPr>
          <p:nvPr>
            <p:ph type="title"/>
          </p:nvPr>
        </p:nvSpPr>
        <p:spPr/>
        <p:txBody>
          <a:bodyPr/>
          <a:lstStyle/>
          <a:p>
            <a:r>
              <a:rPr lang="en-US" dirty="0"/>
              <a:t>Male Primary Reproductive Structures</a:t>
            </a:r>
            <a:endParaRPr lang="en-CA" dirty="0"/>
          </a:p>
        </p:txBody>
      </p:sp>
      <p:sp>
        <p:nvSpPr>
          <p:cNvPr id="3" name="Content Placeholder 2">
            <a:extLst>
              <a:ext uri="{FF2B5EF4-FFF2-40B4-BE49-F238E27FC236}">
                <a16:creationId xmlns:a16="http://schemas.microsoft.com/office/drawing/2014/main" id="{E090C265-6FCA-41E8-8516-F08470178CE9}"/>
              </a:ext>
            </a:extLst>
          </p:cNvPr>
          <p:cNvSpPr>
            <a:spLocks noGrp="1"/>
          </p:cNvSpPr>
          <p:nvPr>
            <p:ph idx="1"/>
          </p:nvPr>
        </p:nvSpPr>
        <p:spPr>
          <a:xfrm>
            <a:off x="838200" y="1825625"/>
            <a:ext cx="6040772" cy="4917426"/>
          </a:xfrm>
        </p:spPr>
        <p:txBody>
          <a:bodyPr>
            <a:noAutofit/>
          </a:bodyPr>
          <a:lstStyle/>
          <a:p>
            <a:pPr marL="0" indent="0">
              <a:lnSpc>
                <a:spcPct val="110000"/>
              </a:lnSpc>
              <a:spcBef>
                <a:spcPts val="0"/>
              </a:spcBef>
              <a:spcAft>
                <a:spcPts val="1200"/>
              </a:spcAft>
              <a:buNone/>
            </a:pPr>
            <a:r>
              <a:rPr lang="en-US" sz="3200" b="1" i="1" dirty="0">
                <a:highlight>
                  <a:srgbClr val="FFFF00"/>
                </a:highlight>
              </a:rPr>
              <a:t>Testicle</a:t>
            </a:r>
            <a:r>
              <a:rPr lang="en-US" sz="3200" dirty="0"/>
              <a:t> (aka testis or pl. testes): produces and </a:t>
            </a:r>
            <a:r>
              <a:rPr lang="en-US" sz="3200" b="1" dirty="0">
                <a:highlight>
                  <a:srgbClr val="FFFF00"/>
                </a:highlight>
              </a:rPr>
              <a:t>nourishes </a:t>
            </a:r>
            <a:r>
              <a:rPr lang="en-US" sz="3200" dirty="0"/>
              <a:t>developing sperm</a:t>
            </a:r>
          </a:p>
          <a:p>
            <a:pPr marL="0" indent="0">
              <a:lnSpc>
                <a:spcPct val="110000"/>
              </a:lnSpc>
              <a:spcBef>
                <a:spcPts val="0"/>
              </a:spcBef>
              <a:spcAft>
                <a:spcPts val="1200"/>
              </a:spcAft>
              <a:buNone/>
            </a:pPr>
            <a:endParaRPr lang="en-US" sz="1200" dirty="0"/>
          </a:p>
          <a:p>
            <a:pPr marL="0" indent="0">
              <a:lnSpc>
                <a:spcPct val="110000"/>
              </a:lnSpc>
              <a:spcBef>
                <a:spcPts val="0"/>
              </a:spcBef>
              <a:spcAft>
                <a:spcPts val="1200"/>
              </a:spcAft>
              <a:buNone/>
            </a:pPr>
            <a:r>
              <a:rPr lang="en-CA" sz="3200" b="1" i="1" dirty="0"/>
              <a:t>Epididymis</a:t>
            </a:r>
            <a:r>
              <a:rPr lang="en-CA" sz="3200" dirty="0"/>
              <a:t>: where mature sperm are </a:t>
            </a:r>
            <a:r>
              <a:rPr lang="en-CA" sz="3200" b="1" dirty="0">
                <a:highlight>
                  <a:srgbClr val="FFFF00"/>
                </a:highlight>
              </a:rPr>
              <a:t>stored</a:t>
            </a:r>
          </a:p>
          <a:p>
            <a:pPr marL="0" indent="0">
              <a:lnSpc>
                <a:spcPct val="110000"/>
              </a:lnSpc>
              <a:spcBef>
                <a:spcPts val="0"/>
              </a:spcBef>
              <a:spcAft>
                <a:spcPts val="1200"/>
              </a:spcAft>
              <a:buNone/>
            </a:pPr>
            <a:endParaRPr lang="en-CA" sz="1200" dirty="0"/>
          </a:p>
          <a:p>
            <a:pPr marL="0" indent="0">
              <a:lnSpc>
                <a:spcPct val="110000"/>
              </a:lnSpc>
              <a:spcBef>
                <a:spcPts val="0"/>
              </a:spcBef>
              <a:spcAft>
                <a:spcPts val="1200"/>
              </a:spcAft>
              <a:buNone/>
            </a:pPr>
            <a:r>
              <a:rPr lang="en-CA" sz="3200" b="1" i="1" dirty="0">
                <a:highlight>
                  <a:srgbClr val="FFFF00"/>
                </a:highlight>
              </a:rPr>
              <a:t>Vas deferens</a:t>
            </a:r>
            <a:r>
              <a:rPr lang="en-CA" sz="3200" dirty="0"/>
              <a:t>: tube that carries sperm to </a:t>
            </a:r>
            <a:r>
              <a:rPr lang="en-CA" sz="3200" dirty="0">
                <a:highlight>
                  <a:srgbClr val="FFFF00"/>
                </a:highlight>
              </a:rPr>
              <a:t>urethra</a:t>
            </a:r>
          </a:p>
          <a:p>
            <a:pPr>
              <a:lnSpc>
                <a:spcPct val="100000"/>
              </a:lnSpc>
              <a:spcBef>
                <a:spcPts val="0"/>
              </a:spcBef>
            </a:pPr>
            <a:endParaRPr lang="en-CA" sz="3600" dirty="0"/>
          </a:p>
        </p:txBody>
      </p:sp>
      <p:sp>
        <p:nvSpPr>
          <p:cNvPr id="7" name="TextBox 6">
            <a:extLst>
              <a:ext uri="{FF2B5EF4-FFF2-40B4-BE49-F238E27FC236}">
                <a16:creationId xmlns:a16="http://schemas.microsoft.com/office/drawing/2014/main" id="{5E84BCCF-E57E-4182-ADD3-6DEE5471ACDA}"/>
              </a:ext>
            </a:extLst>
          </p:cNvPr>
          <p:cNvSpPr txBox="1"/>
          <p:nvPr/>
        </p:nvSpPr>
        <p:spPr>
          <a:xfrm>
            <a:off x="8930308" y="6496830"/>
            <a:ext cx="3261692" cy="246221"/>
          </a:xfrm>
          <a:prstGeom prst="rect">
            <a:avLst/>
          </a:prstGeom>
          <a:noFill/>
        </p:spPr>
        <p:txBody>
          <a:bodyPr wrap="square">
            <a:spAutoFit/>
          </a:bodyPr>
          <a:lstStyle/>
          <a:p>
            <a:r>
              <a:rPr lang="en-CA" sz="1000" dirty="0">
                <a:hlinkClick r:id="rId3"/>
              </a:rPr>
              <a:t>https://www.mountnittany.org/articles/healthsheets/7036</a:t>
            </a:r>
            <a:endParaRPr lang="en-CA" sz="1000" dirty="0"/>
          </a:p>
        </p:txBody>
      </p:sp>
      <p:pic>
        <p:nvPicPr>
          <p:cNvPr id="4" name="Picture 4" descr="Vasectomy Reversal | Articles | Mount Nittany Health System">
            <a:extLst>
              <a:ext uri="{FF2B5EF4-FFF2-40B4-BE49-F238E27FC236}">
                <a16:creationId xmlns:a16="http://schemas.microsoft.com/office/drawing/2014/main" id="{5616E018-09E9-40B2-8B50-EB8CEB267B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1299" y="1341595"/>
            <a:ext cx="4630501" cy="466725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CFF46F1C-4772-4DEB-A48F-C8C000D48D3A}"/>
              </a:ext>
            </a:extLst>
          </p:cNvPr>
          <p:cNvCxnSpPr>
            <a:cxnSpLocks/>
          </p:cNvCxnSpPr>
          <p:nvPr/>
        </p:nvCxnSpPr>
        <p:spPr>
          <a:xfrm flipH="1">
            <a:off x="11027586" y="4284338"/>
            <a:ext cx="441960" cy="10507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C3674B26-6CD2-4EFD-91ED-981F837FB8FD}"/>
              </a:ext>
            </a:extLst>
          </p:cNvPr>
          <p:cNvSpPr txBox="1"/>
          <p:nvPr/>
        </p:nvSpPr>
        <p:spPr>
          <a:xfrm>
            <a:off x="11427225" y="4115061"/>
            <a:ext cx="869149"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Urethra</a:t>
            </a:r>
            <a:endParaRPr lang="en-C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38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C57F-204E-46D0-A8E3-7EF720D214E8}"/>
              </a:ext>
            </a:extLst>
          </p:cNvPr>
          <p:cNvSpPr>
            <a:spLocks noGrp="1"/>
          </p:cNvSpPr>
          <p:nvPr>
            <p:ph type="title"/>
          </p:nvPr>
        </p:nvSpPr>
        <p:spPr/>
        <p:txBody>
          <a:bodyPr/>
          <a:lstStyle/>
          <a:p>
            <a:r>
              <a:rPr lang="en-US" dirty="0"/>
              <a:t>Male Primary Reproductive Structures</a:t>
            </a:r>
            <a:endParaRPr lang="en-CA" dirty="0"/>
          </a:p>
        </p:txBody>
      </p:sp>
      <p:sp>
        <p:nvSpPr>
          <p:cNvPr id="3" name="Content Placeholder 2">
            <a:extLst>
              <a:ext uri="{FF2B5EF4-FFF2-40B4-BE49-F238E27FC236}">
                <a16:creationId xmlns:a16="http://schemas.microsoft.com/office/drawing/2014/main" id="{E090C265-6FCA-41E8-8516-F08470178CE9}"/>
              </a:ext>
            </a:extLst>
          </p:cNvPr>
          <p:cNvSpPr>
            <a:spLocks noGrp="1"/>
          </p:cNvSpPr>
          <p:nvPr>
            <p:ph idx="1"/>
          </p:nvPr>
        </p:nvSpPr>
        <p:spPr>
          <a:xfrm>
            <a:off x="838200" y="1702514"/>
            <a:ext cx="6309852" cy="4917426"/>
          </a:xfrm>
        </p:spPr>
        <p:txBody>
          <a:bodyPr>
            <a:noAutofit/>
          </a:bodyPr>
          <a:lstStyle/>
          <a:p>
            <a:pPr marL="0" indent="0">
              <a:spcAft>
                <a:spcPts val="1200"/>
              </a:spcAft>
              <a:buNone/>
            </a:pPr>
            <a:r>
              <a:rPr lang="en-US" sz="3200" b="1" i="1" dirty="0">
                <a:highlight>
                  <a:srgbClr val="FFFF00"/>
                </a:highlight>
              </a:rPr>
              <a:t>Seminal vesicle</a:t>
            </a:r>
            <a:r>
              <a:rPr lang="en-US" sz="3200" dirty="0"/>
              <a:t>: secretes seminal fluid</a:t>
            </a:r>
          </a:p>
          <a:p>
            <a:pPr lvl="1">
              <a:spcAft>
                <a:spcPts val="1200"/>
              </a:spcAft>
            </a:pPr>
            <a:r>
              <a:rPr lang="en-US" sz="2800" b="1" i="1" dirty="0"/>
              <a:t>Seminal fluid</a:t>
            </a:r>
            <a:r>
              <a:rPr lang="en-US" sz="2800" dirty="0"/>
              <a:t>: </a:t>
            </a:r>
            <a:r>
              <a:rPr lang="en-CA" sz="2800" dirty="0"/>
              <a:t>Provides </a:t>
            </a:r>
            <a:r>
              <a:rPr lang="en-CA" sz="2800" dirty="0">
                <a:highlight>
                  <a:srgbClr val="FFFF00"/>
                </a:highlight>
              </a:rPr>
              <a:t>sugar</a:t>
            </a:r>
            <a:r>
              <a:rPr lang="en-CA" sz="2800" dirty="0"/>
              <a:t> for energy, protects the sperm, provides fluid for sperm to swim</a:t>
            </a:r>
          </a:p>
          <a:p>
            <a:pPr marL="0" indent="0">
              <a:spcAft>
                <a:spcPts val="1200"/>
              </a:spcAft>
              <a:buNone/>
            </a:pPr>
            <a:r>
              <a:rPr lang="en-CA" sz="3200" b="1" i="1" dirty="0"/>
              <a:t>Urethra</a:t>
            </a:r>
            <a:r>
              <a:rPr lang="en-CA" sz="3200" dirty="0"/>
              <a:t>: transports sperm (and urine) </a:t>
            </a:r>
            <a:r>
              <a:rPr lang="en-CA" sz="3200" dirty="0">
                <a:highlight>
                  <a:srgbClr val="FFFF00"/>
                </a:highlight>
              </a:rPr>
              <a:t>outside the body</a:t>
            </a:r>
          </a:p>
          <a:p>
            <a:pPr marL="0" indent="0">
              <a:spcAft>
                <a:spcPts val="1200"/>
              </a:spcAft>
              <a:buNone/>
            </a:pPr>
            <a:r>
              <a:rPr lang="en-CA" sz="3200" b="1" i="1" dirty="0">
                <a:highlight>
                  <a:srgbClr val="FFFF00"/>
                </a:highlight>
              </a:rPr>
              <a:t>Penis</a:t>
            </a:r>
            <a:r>
              <a:rPr lang="en-CA" sz="3200" dirty="0">
                <a:highlight>
                  <a:srgbClr val="FFFF00"/>
                </a:highlight>
              </a:rPr>
              <a:t>: </a:t>
            </a:r>
            <a:r>
              <a:rPr lang="en-CA" sz="3200" dirty="0"/>
              <a:t>organ that contains the urethra; enters the female during sexual intercourse</a:t>
            </a:r>
          </a:p>
        </p:txBody>
      </p:sp>
      <p:pic>
        <p:nvPicPr>
          <p:cNvPr id="2052" name="Picture 4" descr="Vasectomy Reversal | Articles | Mount Nittany Health System">
            <a:extLst>
              <a:ext uri="{FF2B5EF4-FFF2-40B4-BE49-F238E27FC236}">
                <a16:creationId xmlns:a16="http://schemas.microsoft.com/office/drawing/2014/main" id="{3BB59C5A-CF6F-466F-BFEB-5601655BD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1299" y="1341595"/>
            <a:ext cx="4630501" cy="46672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E84BCCF-E57E-4182-ADD3-6DEE5471ACDA}"/>
              </a:ext>
            </a:extLst>
          </p:cNvPr>
          <p:cNvSpPr txBox="1"/>
          <p:nvPr/>
        </p:nvSpPr>
        <p:spPr>
          <a:xfrm>
            <a:off x="8930308" y="6496830"/>
            <a:ext cx="3261692" cy="246221"/>
          </a:xfrm>
          <a:prstGeom prst="rect">
            <a:avLst/>
          </a:prstGeom>
          <a:noFill/>
        </p:spPr>
        <p:txBody>
          <a:bodyPr wrap="square">
            <a:spAutoFit/>
          </a:bodyPr>
          <a:lstStyle/>
          <a:p>
            <a:r>
              <a:rPr lang="en-CA" sz="1000" dirty="0">
                <a:hlinkClick r:id="rId4"/>
              </a:rPr>
              <a:t>https://www.mountnittany.org/articles/healthsheets/7036</a:t>
            </a:r>
            <a:endParaRPr lang="en-CA" sz="1000" dirty="0"/>
          </a:p>
        </p:txBody>
      </p:sp>
      <p:cxnSp>
        <p:nvCxnSpPr>
          <p:cNvPr id="8" name="Straight Arrow Connector 7">
            <a:extLst>
              <a:ext uri="{FF2B5EF4-FFF2-40B4-BE49-F238E27FC236}">
                <a16:creationId xmlns:a16="http://schemas.microsoft.com/office/drawing/2014/main" id="{2349CD93-0CB4-447F-8A33-BF52818E9A91}"/>
              </a:ext>
            </a:extLst>
          </p:cNvPr>
          <p:cNvCxnSpPr>
            <a:cxnSpLocks/>
          </p:cNvCxnSpPr>
          <p:nvPr/>
        </p:nvCxnSpPr>
        <p:spPr>
          <a:xfrm flipH="1">
            <a:off x="11027586" y="4284338"/>
            <a:ext cx="441960" cy="10507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F16DCDB2-4DD6-4F8A-97DC-CC7C8BA4F938}"/>
              </a:ext>
            </a:extLst>
          </p:cNvPr>
          <p:cNvSpPr txBox="1"/>
          <p:nvPr/>
        </p:nvSpPr>
        <p:spPr>
          <a:xfrm>
            <a:off x="11427225" y="4115061"/>
            <a:ext cx="869149"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Urethra</a:t>
            </a:r>
            <a:endParaRPr lang="en-C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67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emale Reproductive System | Everyday Health">
            <a:extLst>
              <a:ext uri="{FF2B5EF4-FFF2-40B4-BE49-F238E27FC236}">
                <a16:creationId xmlns:a16="http://schemas.microsoft.com/office/drawing/2014/main" id="{B5827FF8-4EB8-EAFA-DF9E-35C8BEE15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4426" y="2720510"/>
            <a:ext cx="5417574" cy="30464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F977E17-056E-4030-ABC2-BBD2EFC45A1D}"/>
              </a:ext>
            </a:extLst>
          </p:cNvPr>
          <p:cNvSpPr>
            <a:spLocks noGrp="1"/>
          </p:cNvSpPr>
          <p:nvPr>
            <p:ph type="title"/>
          </p:nvPr>
        </p:nvSpPr>
        <p:spPr/>
        <p:txBody>
          <a:bodyPr/>
          <a:lstStyle/>
          <a:p>
            <a:r>
              <a:rPr lang="en-US" dirty="0"/>
              <a:t>Female Primary Reproductive Structures</a:t>
            </a:r>
            <a:endParaRPr lang="en-CA" dirty="0"/>
          </a:p>
        </p:txBody>
      </p:sp>
      <p:sp>
        <p:nvSpPr>
          <p:cNvPr id="3" name="Content Placeholder 2">
            <a:extLst>
              <a:ext uri="{FF2B5EF4-FFF2-40B4-BE49-F238E27FC236}">
                <a16:creationId xmlns:a16="http://schemas.microsoft.com/office/drawing/2014/main" id="{01744A48-5C74-4D9B-9AC8-4D82FADC5925}"/>
              </a:ext>
            </a:extLst>
          </p:cNvPr>
          <p:cNvSpPr>
            <a:spLocks noGrp="1"/>
          </p:cNvSpPr>
          <p:nvPr>
            <p:ph idx="1"/>
          </p:nvPr>
        </p:nvSpPr>
        <p:spPr>
          <a:xfrm>
            <a:off x="838200" y="1825625"/>
            <a:ext cx="10291916" cy="4835234"/>
          </a:xfrm>
        </p:spPr>
        <p:txBody>
          <a:bodyPr>
            <a:noAutofit/>
          </a:bodyPr>
          <a:lstStyle/>
          <a:p>
            <a:pPr marL="0" indent="0">
              <a:buNone/>
            </a:pPr>
            <a:r>
              <a:rPr lang="en-US" sz="3200" b="1" i="1" dirty="0">
                <a:highlight>
                  <a:srgbClr val="FFFF00"/>
                </a:highlight>
              </a:rPr>
              <a:t>Ovary:</a:t>
            </a:r>
            <a:r>
              <a:rPr lang="en-US" sz="3200" dirty="0">
                <a:highlight>
                  <a:srgbClr val="FFFF00"/>
                </a:highlight>
              </a:rPr>
              <a:t> </a:t>
            </a:r>
          </a:p>
          <a:p>
            <a:r>
              <a:rPr lang="en-US" sz="3200" dirty="0"/>
              <a:t>Where </a:t>
            </a:r>
            <a:r>
              <a:rPr lang="en-US" sz="3200" dirty="0">
                <a:highlight>
                  <a:srgbClr val="FFFF00"/>
                </a:highlight>
              </a:rPr>
              <a:t>eggs</a:t>
            </a:r>
            <a:r>
              <a:rPr lang="en-US" sz="3200" dirty="0"/>
              <a:t> develop and are released from</a:t>
            </a:r>
          </a:p>
          <a:p>
            <a:r>
              <a:rPr lang="en-US" sz="3200" dirty="0"/>
              <a:t>Produces </a:t>
            </a:r>
            <a:r>
              <a:rPr lang="en-US" sz="3200" b="1" i="1" dirty="0"/>
              <a:t>estrogen</a:t>
            </a:r>
            <a:r>
              <a:rPr lang="en-US" sz="3200" dirty="0"/>
              <a:t> and </a:t>
            </a:r>
            <a:br>
              <a:rPr lang="en-US" sz="3200" dirty="0"/>
            </a:br>
            <a:r>
              <a:rPr lang="en-US" sz="3200" b="1" i="1" dirty="0"/>
              <a:t>progesterone</a:t>
            </a:r>
            <a:r>
              <a:rPr lang="en-US" sz="3200" dirty="0"/>
              <a:t> (female sex </a:t>
            </a:r>
            <a:br>
              <a:rPr lang="en-US" sz="3200" dirty="0"/>
            </a:br>
            <a:r>
              <a:rPr lang="en-US" sz="3200" dirty="0"/>
              <a:t>hormones)</a:t>
            </a:r>
          </a:p>
          <a:p>
            <a:pPr marL="0" indent="0">
              <a:buNone/>
            </a:pPr>
            <a:endParaRPr lang="en-US" sz="3200" dirty="0"/>
          </a:p>
          <a:p>
            <a:pPr marL="0" indent="0">
              <a:buNone/>
            </a:pPr>
            <a:r>
              <a:rPr lang="en-US" sz="3200" b="1" i="1" dirty="0">
                <a:highlight>
                  <a:srgbClr val="FFFF00"/>
                </a:highlight>
              </a:rPr>
              <a:t>Oviduct</a:t>
            </a:r>
            <a:r>
              <a:rPr lang="en-US" sz="3200" b="1" i="1" dirty="0"/>
              <a:t> (Fallopian Tube): </a:t>
            </a:r>
            <a:r>
              <a:rPr lang="en-CA" sz="3200" dirty="0"/>
              <a:t>Tube that </a:t>
            </a:r>
            <a:br>
              <a:rPr lang="en-CA" sz="3200" dirty="0"/>
            </a:br>
            <a:r>
              <a:rPr lang="en-CA" sz="3200" dirty="0"/>
              <a:t>transports the </a:t>
            </a:r>
            <a:r>
              <a:rPr lang="en-CA" sz="3200" dirty="0">
                <a:highlight>
                  <a:srgbClr val="FFFF00"/>
                </a:highlight>
              </a:rPr>
              <a:t>egg to the uterus</a:t>
            </a:r>
          </a:p>
        </p:txBody>
      </p:sp>
      <p:sp>
        <p:nvSpPr>
          <p:cNvPr id="7" name="TextBox 6">
            <a:extLst>
              <a:ext uri="{FF2B5EF4-FFF2-40B4-BE49-F238E27FC236}">
                <a16:creationId xmlns:a16="http://schemas.microsoft.com/office/drawing/2014/main" id="{638BC002-FD40-4FA1-B27D-F9776468B2AA}"/>
              </a:ext>
            </a:extLst>
          </p:cNvPr>
          <p:cNvSpPr txBox="1"/>
          <p:nvPr/>
        </p:nvSpPr>
        <p:spPr>
          <a:xfrm>
            <a:off x="7745024" y="6492875"/>
            <a:ext cx="4561626" cy="246221"/>
          </a:xfrm>
          <a:prstGeom prst="rect">
            <a:avLst/>
          </a:prstGeom>
          <a:noFill/>
        </p:spPr>
        <p:txBody>
          <a:bodyPr wrap="square">
            <a:spAutoFit/>
          </a:bodyPr>
          <a:lstStyle/>
          <a:p>
            <a:r>
              <a:rPr lang="en-CA" sz="1000" dirty="0">
                <a:hlinkClick r:id="rId3"/>
              </a:rPr>
              <a:t>https://www.everydayhealth.com/sexual-health/female-reproductive-organs.aspx</a:t>
            </a:r>
            <a:endParaRPr lang="en-CA" sz="1000" dirty="0"/>
          </a:p>
        </p:txBody>
      </p:sp>
    </p:spTree>
    <p:extLst>
      <p:ext uri="{BB962C8B-B14F-4D97-AF65-F5344CB8AC3E}">
        <p14:creationId xmlns:p14="http://schemas.microsoft.com/office/powerpoint/2010/main" val="144728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Female Reproductive System | Everyday Health">
            <a:extLst>
              <a:ext uri="{FF2B5EF4-FFF2-40B4-BE49-F238E27FC236}">
                <a16:creationId xmlns:a16="http://schemas.microsoft.com/office/drawing/2014/main" id="{6D63ED30-BE0D-48DC-A1CA-187107330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4426" y="2720510"/>
            <a:ext cx="5417574" cy="30464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F977E17-056E-4030-ABC2-BBD2EFC45A1D}"/>
              </a:ext>
            </a:extLst>
          </p:cNvPr>
          <p:cNvSpPr>
            <a:spLocks noGrp="1"/>
          </p:cNvSpPr>
          <p:nvPr>
            <p:ph type="title"/>
          </p:nvPr>
        </p:nvSpPr>
        <p:spPr/>
        <p:txBody>
          <a:bodyPr/>
          <a:lstStyle/>
          <a:p>
            <a:r>
              <a:rPr lang="en-US" dirty="0"/>
              <a:t>Female Primary Reproductive Structures</a:t>
            </a:r>
            <a:endParaRPr lang="en-CA" dirty="0"/>
          </a:p>
        </p:txBody>
      </p:sp>
      <p:sp>
        <p:nvSpPr>
          <p:cNvPr id="3" name="Content Placeholder 2">
            <a:extLst>
              <a:ext uri="{FF2B5EF4-FFF2-40B4-BE49-F238E27FC236}">
                <a16:creationId xmlns:a16="http://schemas.microsoft.com/office/drawing/2014/main" id="{01744A48-5C74-4D9B-9AC8-4D82FADC5925}"/>
              </a:ext>
            </a:extLst>
          </p:cNvPr>
          <p:cNvSpPr>
            <a:spLocks noGrp="1"/>
          </p:cNvSpPr>
          <p:nvPr>
            <p:ph idx="1"/>
          </p:nvPr>
        </p:nvSpPr>
        <p:spPr>
          <a:xfrm>
            <a:off x="838200" y="1825625"/>
            <a:ext cx="6614652" cy="4835234"/>
          </a:xfrm>
        </p:spPr>
        <p:txBody>
          <a:bodyPr>
            <a:noAutofit/>
          </a:bodyPr>
          <a:lstStyle/>
          <a:p>
            <a:pPr marL="0" indent="0">
              <a:lnSpc>
                <a:spcPct val="110000"/>
              </a:lnSpc>
              <a:spcBef>
                <a:spcPts val="0"/>
              </a:spcBef>
              <a:spcAft>
                <a:spcPts val="1200"/>
              </a:spcAft>
              <a:buNone/>
            </a:pPr>
            <a:r>
              <a:rPr lang="en-CA" sz="3200" b="1" i="1" dirty="0">
                <a:highlight>
                  <a:srgbClr val="FFFF00"/>
                </a:highlight>
              </a:rPr>
              <a:t>Uterus</a:t>
            </a:r>
            <a:r>
              <a:rPr lang="en-CA" sz="3200" b="1" i="1" dirty="0"/>
              <a:t> (womb): </a:t>
            </a:r>
            <a:r>
              <a:rPr lang="en-CA" sz="3200" dirty="0"/>
              <a:t>Organ that will receive and nurture the </a:t>
            </a:r>
            <a:r>
              <a:rPr lang="en-CA" sz="3200" dirty="0">
                <a:highlight>
                  <a:srgbClr val="FFFF00"/>
                </a:highlight>
              </a:rPr>
              <a:t>fertilized egg</a:t>
            </a:r>
            <a:endParaRPr lang="en-CA" sz="3200" dirty="0"/>
          </a:p>
          <a:p>
            <a:pPr marL="0" indent="0">
              <a:lnSpc>
                <a:spcPct val="110000"/>
              </a:lnSpc>
              <a:spcBef>
                <a:spcPts val="0"/>
              </a:spcBef>
              <a:spcAft>
                <a:spcPts val="1200"/>
              </a:spcAft>
              <a:buNone/>
            </a:pPr>
            <a:r>
              <a:rPr lang="en-CA" sz="3200" b="1" i="1" dirty="0"/>
              <a:t>Endometrium: </a:t>
            </a:r>
            <a:r>
              <a:rPr lang="en-CA" sz="3200" dirty="0">
                <a:highlight>
                  <a:srgbClr val="FFFF00"/>
                </a:highlight>
              </a:rPr>
              <a:t>lining of the uterus</a:t>
            </a:r>
            <a:r>
              <a:rPr lang="en-CA" sz="3200" dirty="0"/>
              <a:t>, which is shed during </a:t>
            </a:r>
            <a:r>
              <a:rPr lang="en-CA" sz="3200" dirty="0">
                <a:highlight>
                  <a:srgbClr val="FFFF00"/>
                </a:highlight>
              </a:rPr>
              <a:t>menstruation</a:t>
            </a:r>
          </a:p>
          <a:p>
            <a:pPr marL="0" indent="0">
              <a:lnSpc>
                <a:spcPct val="110000"/>
              </a:lnSpc>
              <a:spcBef>
                <a:spcPts val="0"/>
              </a:spcBef>
              <a:spcAft>
                <a:spcPts val="1200"/>
              </a:spcAft>
              <a:buNone/>
            </a:pPr>
            <a:r>
              <a:rPr lang="en-CA" sz="3200" b="1" i="1" dirty="0">
                <a:highlight>
                  <a:srgbClr val="FFFF00"/>
                </a:highlight>
              </a:rPr>
              <a:t>Vagina</a:t>
            </a:r>
            <a:r>
              <a:rPr lang="en-CA" sz="3200" b="1" i="1" dirty="0"/>
              <a:t>:</a:t>
            </a:r>
            <a:r>
              <a:rPr lang="en-CA" sz="3200" dirty="0"/>
              <a:t> </a:t>
            </a:r>
          </a:p>
          <a:p>
            <a:pPr>
              <a:lnSpc>
                <a:spcPct val="110000"/>
              </a:lnSpc>
              <a:spcBef>
                <a:spcPts val="0"/>
              </a:spcBef>
              <a:spcAft>
                <a:spcPts val="1200"/>
              </a:spcAft>
            </a:pPr>
            <a:r>
              <a:rPr lang="en-CA" sz="3200" dirty="0"/>
              <a:t>Receives the male penis and sperm during sexual intercourse</a:t>
            </a:r>
          </a:p>
          <a:p>
            <a:pPr>
              <a:lnSpc>
                <a:spcPct val="110000"/>
              </a:lnSpc>
              <a:spcBef>
                <a:spcPts val="0"/>
              </a:spcBef>
              <a:spcAft>
                <a:spcPts val="1200"/>
              </a:spcAft>
            </a:pPr>
            <a:r>
              <a:rPr lang="en-CA" sz="3200" dirty="0"/>
              <a:t>Is the </a:t>
            </a:r>
            <a:r>
              <a:rPr lang="en-CA" sz="3200" dirty="0">
                <a:highlight>
                  <a:srgbClr val="FFFF00"/>
                </a:highlight>
              </a:rPr>
              <a:t>birth canal </a:t>
            </a:r>
            <a:r>
              <a:rPr lang="en-CA" sz="3200" dirty="0"/>
              <a:t>for the baby</a:t>
            </a:r>
          </a:p>
        </p:txBody>
      </p:sp>
      <p:sp>
        <p:nvSpPr>
          <p:cNvPr id="7" name="TextBox 6">
            <a:extLst>
              <a:ext uri="{FF2B5EF4-FFF2-40B4-BE49-F238E27FC236}">
                <a16:creationId xmlns:a16="http://schemas.microsoft.com/office/drawing/2014/main" id="{638BC002-FD40-4FA1-B27D-F9776468B2AA}"/>
              </a:ext>
            </a:extLst>
          </p:cNvPr>
          <p:cNvSpPr txBox="1"/>
          <p:nvPr/>
        </p:nvSpPr>
        <p:spPr>
          <a:xfrm>
            <a:off x="7745024" y="6492875"/>
            <a:ext cx="4561626" cy="246221"/>
          </a:xfrm>
          <a:prstGeom prst="rect">
            <a:avLst/>
          </a:prstGeom>
          <a:noFill/>
        </p:spPr>
        <p:txBody>
          <a:bodyPr wrap="square">
            <a:spAutoFit/>
          </a:bodyPr>
          <a:lstStyle/>
          <a:p>
            <a:r>
              <a:rPr lang="en-CA" sz="1000" dirty="0">
                <a:hlinkClick r:id="rId3"/>
              </a:rPr>
              <a:t>https://www.everydayhealth.com/sexual-health/female-reproductive-organs.aspx</a:t>
            </a:r>
            <a:endParaRPr lang="en-CA" sz="1000" dirty="0"/>
          </a:p>
        </p:txBody>
      </p:sp>
    </p:spTree>
    <p:extLst>
      <p:ext uri="{BB962C8B-B14F-4D97-AF65-F5344CB8AC3E}">
        <p14:creationId xmlns:p14="http://schemas.microsoft.com/office/powerpoint/2010/main" val="187178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2211060-529C-C98E-84E1-B8CCD70FA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423" y="1028700"/>
            <a:ext cx="5829300" cy="58293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3BF17AC-407E-403F-B7BE-BAEBF9BEE182}"/>
              </a:ext>
            </a:extLst>
          </p:cNvPr>
          <p:cNvSpPr>
            <a:spLocks noGrp="1"/>
          </p:cNvSpPr>
          <p:nvPr>
            <p:ph type="title"/>
          </p:nvPr>
        </p:nvSpPr>
        <p:spPr/>
        <p:txBody>
          <a:bodyPr/>
          <a:lstStyle/>
          <a:p>
            <a:r>
              <a:rPr lang="en-US" dirty="0"/>
              <a:t>Menstrual Cycle: Simplified</a:t>
            </a:r>
            <a:endParaRPr lang="en-CA" dirty="0"/>
          </a:p>
        </p:txBody>
      </p:sp>
      <p:sp>
        <p:nvSpPr>
          <p:cNvPr id="3" name="Content Placeholder 2">
            <a:extLst>
              <a:ext uri="{FF2B5EF4-FFF2-40B4-BE49-F238E27FC236}">
                <a16:creationId xmlns:a16="http://schemas.microsoft.com/office/drawing/2014/main" id="{FE85245F-7060-47F7-BB04-42A84F59E7E5}"/>
              </a:ext>
            </a:extLst>
          </p:cNvPr>
          <p:cNvSpPr>
            <a:spLocks noGrp="1"/>
          </p:cNvSpPr>
          <p:nvPr>
            <p:ph idx="1"/>
          </p:nvPr>
        </p:nvSpPr>
        <p:spPr>
          <a:xfrm>
            <a:off x="838200" y="1556667"/>
            <a:ext cx="5126182" cy="4013113"/>
          </a:xfrm>
        </p:spPr>
        <p:txBody>
          <a:bodyPr/>
          <a:lstStyle/>
          <a:p>
            <a:pPr marL="0" indent="0">
              <a:buNone/>
            </a:pPr>
            <a:r>
              <a:rPr lang="en-US" sz="3200" b="1" i="1" dirty="0"/>
              <a:t>Menstruation (period):</a:t>
            </a:r>
            <a:r>
              <a:rPr lang="en-US" sz="3200" dirty="0"/>
              <a:t> endometrium is shed; starts on day 1 of cycle</a:t>
            </a:r>
          </a:p>
          <a:p>
            <a:pPr marL="0" indent="0">
              <a:buNone/>
            </a:pPr>
            <a:endParaRPr lang="en-US" sz="3200" dirty="0"/>
          </a:p>
          <a:p>
            <a:pPr marL="0" indent="0">
              <a:buNone/>
            </a:pPr>
            <a:r>
              <a:rPr lang="en-US" sz="3200" b="1" i="1" dirty="0"/>
              <a:t>Ovulation:</a:t>
            </a:r>
            <a:r>
              <a:rPr lang="en-US" sz="3200" dirty="0"/>
              <a:t> mature egg is released from ovary and travels towards uterus</a:t>
            </a:r>
            <a:endParaRPr lang="en-CA" sz="3200" dirty="0"/>
          </a:p>
          <a:p>
            <a:pPr marL="0" indent="0">
              <a:buNone/>
            </a:pPr>
            <a:endParaRPr lang="en-CA" dirty="0"/>
          </a:p>
        </p:txBody>
      </p:sp>
    </p:spTree>
    <p:extLst>
      <p:ext uri="{BB962C8B-B14F-4D97-AF65-F5344CB8AC3E}">
        <p14:creationId xmlns:p14="http://schemas.microsoft.com/office/powerpoint/2010/main" val="71032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17AC-407E-403F-B7BE-BAEBF9BEE182}"/>
              </a:ext>
            </a:extLst>
          </p:cNvPr>
          <p:cNvSpPr>
            <a:spLocks noGrp="1"/>
          </p:cNvSpPr>
          <p:nvPr>
            <p:ph type="title"/>
          </p:nvPr>
        </p:nvSpPr>
        <p:spPr>
          <a:xfrm>
            <a:off x="838200" y="44042"/>
            <a:ext cx="10515600" cy="1325563"/>
          </a:xfrm>
        </p:spPr>
        <p:txBody>
          <a:bodyPr/>
          <a:lstStyle/>
          <a:p>
            <a:r>
              <a:rPr lang="en-US" dirty="0"/>
              <a:t>Menstrual Cycle: More Details</a:t>
            </a:r>
            <a:endParaRPr lang="en-CA" dirty="0"/>
          </a:p>
        </p:txBody>
      </p:sp>
      <p:sp>
        <p:nvSpPr>
          <p:cNvPr id="3" name="Content Placeholder 2">
            <a:extLst>
              <a:ext uri="{FF2B5EF4-FFF2-40B4-BE49-F238E27FC236}">
                <a16:creationId xmlns:a16="http://schemas.microsoft.com/office/drawing/2014/main" id="{FE85245F-7060-47F7-BB04-42A84F59E7E5}"/>
              </a:ext>
            </a:extLst>
          </p:cNvPr>
          <p:cNvSpPr>
            <a:spLocks noGrp="1"/>
          </p:cNvSpPr>
          <p:nvPr>
            <p:ph idx="1"/>
          </p:nvPr>
        </p:nvSpPr>
        <p:spPr>
          <a:xfrm>
            <a:off x="838200" y="1278895"/>
            <a:ext cx="5033074" cy="4602102"/>
          </a:xfrm>
        </p:spPr>
        <p:txBody>
          <a:bodyPr>
            <a:normAutofit/>
          </a:bodyPr>
          <a:lstStyle/>
          <a:p>
            <a:pPr marL="0" indent="0">
              <a:buNone/>
            </a:pPr>
            <a:r>
              <a:rPr lang="en-CA" sz="3200" dirty="0"/>
              <a:t>The menstrual cycle is complicated and messy!</a:t>
            </a:r>
          </a:p>
          <a:p>
            <a:pPr marL="0" indent="0">
              <a:buNone/>
            </a:pPr>
            <a:r>
              <a:rPr lang="en-CA" sz="3200" dirty="0"/>
              <a:t>Hormones released from the brain (LH, FSH) and female sex hormones (estrogen and progesterone) all affect the timing and duration of the menstrual cycle. </a:t>
            </a:r>
            <a:endParaRPr lang="en-CA" sz="3600" dirty="0"/>
          </a:p>
        </p:txBody>
      </p:sp>
      <p:pic>
        <p:nvPicPr>
          <p:cNvPr id="1028" name="Picture 4" descr="Menstrual Cycle - Reproductive - Medbullets Step 1">
            <a:extLst>
              <a:ext uri="{FF2B5EF4-FFF2-40B4-BE49-F238E27FC236}">
                <a16:creationId xmlns:a16="http://schemas.microsoft.com/office/drawing/2014/main" id="{C44A9B0A-6E22-2D43-3F50-BB911E3026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13" b="3727"/>
          <a:stretch/>
        </p:blipFill>
        <p:spPr bwMode="auto">
          <a:xfrm>
            <a:off x="6320727" y="1068754"/>
            <a:ext cx="5376863" cy="55728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F7E0998-B0C2-D208-D4FD-B2DCAFA3B03A}"/>
              </a:ext>
            </a:extLst>
          </p:cNvPr>
          <p:cNvSpPr txBox="1"/>
          <p:nvPr/>
        </p:nvSpPr>
        <p:spPr>
          <a:xfrm>
            <a:off x="0" y="6340238"/>
            <a:ext cx="7849998" cy="253916"/>
          </a:xfrm>
          <a:prstGeom prst="rect">
            <a:avLst/>
          </a:prstGeom>
          <a:noFill/>
        </p:spPr>
        <p:txBody>
          <a:bodyPr wrap="square">
            <a:spAutoFit/>
          </a:bodyPr>
          <a:lstStyle/>
          <a:p>
            <a:r>
              <a:rPr lang="en-CA" sz="1000" dirty="0">
                <a:hlinkClick r:id="rId3"/>
              </a:rPr>
              <a:t>https://www.focusboosterapp.com/blog/menstrual-cycle-mapping-how-women-can-improve-their-productivity-and-health-period/</a:t>
            </a:r>
            <a:endParaRPr lang="en-CA" sz="1000" dirty="0"/>
          </a:p>
        </p:txBody>
      </p:sp>
      <p:sp>
        <p:nvSpPr>
          <p:cNvPr id="11" name="TextBox 10">
            <a:extLst>
              <a:ext uri="{FF2B5EF4-FFF2-40B4-BE49-F238E27FC236}">
                <a16:creationId xmlns:a16="http://schemas.microsoft.com/office/drawing/2014/main" id="{557D6575-7F5A-B4B4-A754-7669950F4D30}"/>
              </a:ext>
            </a:extLst>
          </p:cNvPr>
          <p:cNvSpPr txBox="1"/>
          <p:nvPr/>
        </p:nvSpPr>
        <p:spPr>
          <a:xfrm>
            <a:off x="0" y="6539015"/>
            <a:ext cx="9879156" cy="261610"/>
          </a:xfrm>
          <a:prstGeom prst="rect">
            <a:avLst/>
          </a:prstGeom>
          <a:noFill/>
        </p:spPr>
        <p:txBody>
          <a:bodyPr wrap="square">
            <a:spAutoFit/>
          </a:bodyPr>
          <a:lstStyle/>
          <a:p>
            <a:r>
              <a:rPr lang="en-CA" sz="1050" dirty="0"/>
              <a:t>More info: </a:t>
            </a:r>
            <a:r>
              <a:rPr lang="en-CA" sz="1050" dirty="0">
                <a:hlinkClick r:id="rId4"/>
              </a:rPr>
              <a:t>https://www.merckmanuals.com/en-ca/home/women-s-health-issues/biology-of-the-female-reproductive-system/menstrual-cycle</a:t>
            </a:r>
            <a:r>
              <a:rPr lang="en-CA" sz="1050" dirty="0"/>
              <a:t> </a:t>
            </a:r>
          </a:p>
        </p:txBody>
      </p:sp>
    </p:spTree>
    <p:extLst>
      <p:ext uri="{BB962C8B-B14F-4D97-AF65-F5344CB8AC3E}">
        <p14:creationId xmlns:p14="http://schemas.microsoft.com/office/powerpoint/2010/main" val="515092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9C1B405-4512-BC62-1305-CB75D1E0357D}"/>
              </a:ext>
            </a:extLst>
          </p:cNvPr>
          <p:cNvSpPr>
            <a:spLocks noGrp="1"/>
          </p:cNvSpPr>
          <p:nvPr>
            <p:ph idx="1"/>
          </p:nvPr>
        </p:nvSpPr>
        <p:spPr/>
        <p:txBody>
          <a:bodyPr/>
          <a:lstStyle/>
          <a:p>
            <a:endParaRPr lang="en-CA"/>
          </a:p>
        </p:txBody>
      </p:sp>
      <p:pic>
        <p:nvPicPr>
          <p:cNvPr id="10" name="Picture 9">
            <a:extLst>
              <a:ext uri="{FF2B5EF4-FFF2-40B4-BE49-F238E27FC236}">
                <a16:creationId xmlns:a16="http://schemas.microsoft.com/office/drawing/2014/main" id="{0B8C6283-2A26-1F8D-B286-F049BA449967}"/>
              </a:ext>
            </a:extLst>
          </p:cNvPr>
          <p:cNvPicPr>
            <a:picLocks noChangeAspect="1"/>
          </p:cNvPicPr>
          <p:nvPr/>
        </p:nvPicPr>
        <p:blipFill>
          <a:blip r:embed="rId3"/>
          <a:stretch>
            <a:fillRect/>
          </a:stretch>
        </p:blipFill>
        <p:spPr>
          <a:xfrm>
            <a:off x="72736" y="460071"/>
            <a:ext cx="12119264" cy="5973709"/>
          </a:xfrm>
          <a:prstGeom prst="rect">
            <a:avLst/>
          </a:prstGeom>
        </p:spPr>
      </p:pic>
      <p:sp>
        <p:nvSpPr>
          <p:cNvPr id="12" name="Title 11">
            <a:extLst>
              <a:ext uri="{FF2B5EF4-FFF2-40B4-BE49-F238E27FC236}">
                <a16:creationId xmlns:a16="http://schemas.microsoft.com/office/drawing/2014/main" id="{2C556F9F-2744-DB15-3DE3-648FB3D626A0}"/>
              </a:ext>
            </a:extLst>
          </p:cNvPr>
          <p:cNvSpPr>
            <a:spLocks noGrp="1"/>
          </p:cNvSpPr>
          <p:nvPr>
            <p:ph type="title"/>
          </p:nvPr>
        </p:nvSpPr>
        <p:spPr/>
        <p:txBody>
          <a:bodyPr/>
          <a:lstStyle/>
          <a:p>
            <a:endParaRPr lang="en-CA"/>
          </a:p>
        </p:txBody>
      </p:sp>
    </p:spTree>
    <p:extLst>
      <p:ext uri="{BB962C8B-B14F-4D97-AF65-F5344CB8AC3E}">
        <p14:creationId xmlns:p14="http://schemas.microsoft.com/office/powerpoint/2010/main" val="1926837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enstrual cycle mapping: How women can improve their productivity ...">
            <a:extLst>
              <a:ext uri="{FF2B5EF4-FFF2-40B4-BE49-F238E27FC236}">
                <a16:creationId xmlns:a16="http://schemas.microsoft.com/office/drawing/2014/main" id="{42062A92-1A4D-489E-AD8C-E4EF1BBCA0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236" b="6726"/>
          <a:stretch/>
        </p:blipFill>
        <p:spPr bwMode="auto">
          <a:xfrm>
            <a:off x="0" y="683728"/>
            <a:ext cx="12370379" cy="5291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087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68313-43DF-3850-7299-02C00E2B74D4}"/>
              </a:ext>
            </a:extLst>
          </p:cNvPr>
          <p:cNvSpPr>
            <a:spLocks noGrp="1"/>
          </p:cNvSpPr>
          <p:nvPr>
            <p:ph type="title"/>
          </p:nvPr>
        </p:nvSpPr>
        <p:spPr/>
        <p:txBody>
          <a:bodyPr/>
          <a:lstStyle/>
          <a:p>
            <a:r>
              <a:rPr lang="en-CA" dirty="0"/>
              <a:t>Demo: How to Use a Tampon</a:t>
            </a:r>
          </a:p>
        </p:txBody>
      </p:sp>
      <p:sp>
        <p:nvSpPr>
          <p:cNvPr id="3" name="Content Placeholder 2">
            <a:extLst>
              <a:ext uri="{FF2B5EF4-FFF2-40B4-BE49-F238E27FC236}">
                <a16:creationId xmlns:a16="http://schemas.microsoft.com/office/drawing/2014/main" id="{4D61C627-23B6-988D-B109-9C7CDF710284}"/>
              </a:ext>
            </a:extLst>
          </p:cNvPr>
          <p:cNvSpPr>
            <a:spLocks noGrp="1"/>
          </p:cNvSpPr>
          <p:nvPr>
            <p:ph idx="1"/>
          </p:nvPr>
        </p:nvSpPr>
        <p:spPr/>
        <p:txBody>
          <a:bodyPr/>
          <a:lstStyle/>
          <a:p>
            <a:endParaRPr lang="en-CA" dirty="0"/>
          </a:p>
        </p:txBody>
      </p:sp>
      <p:pic>
        <p:nvPicPr>
          <p:cNvPr id="1026" name="Picture 2" descr="U by Kotex Click Tampons compacts, super absorbants, non parfumés, 18  pièces : Amazon.ca: Santé et Soins personnels">
            <a:extLst>
              <a:ext uri="{FF2B5EF4-FFF2-40B4-BE49-F238E27FC236}">
                <a16:creationId xmlns:a16="http://schemas.microsoft.com/office/drawing/2014/main" id="{63884C46-9628-DF7D-65A2-1F5583ED6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512" y="2296693"/>
            <a:ext cx="3948978" cy="35960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94 Tampon Applicator Stock Photos, Pictures &amp; Royalty-Free Images - iStock">
            <a:extLst>
              <a:ext uri="{FF2B5EF4-FFF2-40B4-BE49-F238E27FC236}">
                <a16:creationId xmlns:a16="http://schemas.microsoft.com/office/drawing/2014/main" id="{BD2E1815-630C-B7BF-82F9-3589BCAC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254" y="1737735"/>
            <a:ext cx="4714009" cy="471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886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E0286-F438-6BAA-3D1E-25D0F22BCB2C}"/>
              </a:ext>
            </a:extLst>
          </p:cNvPr>
          <p:cNvSpPr>
            <a:spLocks noGrp="1"/>
          </p:cNvSpPr>
          <p:nvPr>
            <p:ph type="title"/>
          </p:nvPr>
        </p:nvSpPr>
        <p:spPr/>
        <p:txBody>
          <a:bodyPr/>
          <a:lstStyle/>
          <a:p>
            <a:r>
              <a:rPr lang="en-CA" dirty="0"/>
              <a:t>Disclaimer</a:t>
            </a:r>
          </a:p>
        </p:txBody>
      </p:sp>
      <p:sp>
        <p:nvSpPr>
          <p:cNvPr id="3" name="Content Placeholder 2">
            <a:extLst>
              <a:ext uri="{FF2B5EF4-FFF2-40B4-BE49-F238E27FC236}">
                <a16:creationId xmlns:a16="http://schemas.microsoft.com/office/drawing/2014/main" id="{43DD979A-2B6D-5EC1-D781-DCB369E85F59}"/>
              </a:ext>
            </a:extLst>
          </p:cNvPr>
          <p:cNvSpPr>
            <a:spLocks noGrp="1"/>
          </p:cNvSpPr>
          <p:nvPr>
            <p:ph idx="1"/>
          </p:nvPr>
        </p:nvSpPr>
        <p:spPr>
          <a:xfrm>
            <a:off x="838200" y="1825624"/>
            <a:ext cx="10515600" cy="4667251"/>
          </a:xfrm>
        </p:spPr>
        <p:txBody>
          <a:bodyPr>
            <a:normAutofit lnSpcReduction="10000"/>
          </a:bodyPr>
          <a:lstStyle/>
          <a:p>
            <a:pPr marL="0" indent="0">
              <a:buNone/>
            </a:pPr>
            <a:r>
              <a:rPr lang="en-CA" dirty="0"/>
              <a:t>As we have learned earlier in the semester, there is much variation in sexual characteristics and sexual anatomy. Here, we will be presenting the most common sexual characteristics of AMAB (assigned male at birth) and AFAB (assigned female at birth) people. We acknowledge that intersex people will have a combination of these characteristics.</a:t>
            </a:r>
          </a:p>
          <a:p>
            <a:pPr marL="0" indent="0">
              <a:buNone/>
            </a:pPr>
            <a:r>
              <a:rPr lang="en-CA" dirty="0"/>
              <a:t>Sexuality is a spectrum. This mini-unit will focus on heterosexual intercourse, since this is the only kind of sexual intercourse that can result in fertilization and pregnancy. Other types of sexual intercourse (e.g. oral, anal) cannot result in pregnancy, but can transmit STIs </a:t>
            </a:r>
            <a:r>
              <a:rPr lang="en-CA" dirty="0">
                <a:sym typeface="Wingdings" panose="05000000000000000000" pitchFamily="2" charset="2"/>
              </a:rPr>
              <a:t> see slides on STI prevention.</a:t>
            </a:r>
          </a:p>
          <a:p>
            <a:pPr marL="0" indent="0">
              <a:buNone/>
            </a:pPr>
            <a:r>
              <a:rPr lang="en-CA" dirty="0">
                <a:sym typeface="Wingdings" panose="05000000000000000000" pitchFamily="2" charset="2"/>
              </a:rPr>
              <a:t>I am not a licensed health care practitioner. I will do my best to present this information in an educational, accurate, and inclusive manner.  </a:t>
            </a:r>
            <a:endParaRPr lang="en-CA" dirty="0"/>
          </a:p>
        </p:txBody>
      </p:sp>
    </p:spTree>
    <p:extLst>
      <p:ext uri="{BB962C8B-B14F-4D97-AF65-F5344CB8AC3E}">
        <p14:creationId xmlns:p14="http://schemas.microsoft.com/office/powerpoint/2010/main" val="205142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B4BB6-B8F2-4219-8431-47896B9EE04C}"/>
              </a:ext>
            </a:extLst>
          </p:cNvPr>
          <p:cNvSpPr>
            <a:spLocks noGrp="1"/>
          </p:cNvSpPr>
          <p:nvPr>
            <p:ph type="title"/>
          </p:nvPr>
        </p:nvSpPr>
        <p:spPr/>
        <p:txBody>
          <a:bodyPr/>
          <a:lstStyle/>
          <a:p>
            <a:r>
              <a:rPr lang="en-US" dirty="0"/>
              <a:t>Sexual Intercourse</a:t>
            </a:r>
            <a:endParaRPr lang="en-CA" dirty="0"/>
          </a:p>
        </p:txBody>
      </p:sp>
      <p:sp>
        <p:nvSpPr>
          <p:cNvPr id="3" name="Content Placeholder 2">
            <a:extLst>
              <a:ext uri="{FF2B5EF4-FFF2-40B4-BE49-F238E27FC236}">
                <a16:creationId xmlns:a16="http://schemas.microsoft.com/office/drawing/2014/main" id="{C1B570C2-EBE3-4F81-BC79-60A2EDE55A58}"/>
              </a:ext>
            </a:extLst>
          </p:cNvPr>
          <p:cNvSpPr>
            <a:spLocks noGrp="1"/>
          </p:cNvSpPr>
          <p:nvPr>
            <p:ph idx="1"/>
          </p:nvPr>
        </p:nvSpPr>
        <p:spPr>
          <a:xfrm>
            <a:off x="838200" y="1825625"/>
            <a:ext cx="4845627" cy="4492048"/>
          </a:xfrm>
        </p:spPr>
        <p:txBody>
          <a:bodyPr>
            <a:normAutofit/>
          </a:bodyPr>
          <a:lstStyle/>
          <a:p>
            <a:pPr marL="0" indent="0">
              <a:buNone/>
            </a:pPr>
            <a:r>
              <a:rPr lang="en-US" sz="3200" dirty="0"/>
              <a:t>Sexual arousal increases blood flow to the genital area. Result:</a:t>
            </a:r>
          </a:p>
          <a:p>
            <a:pPr lvl="1"/>
            <a:r>
              <a:rPr lang="en-US" sz="2800" dirty="0"/>
              <a:t>Male penis becomes erect.</a:t>
            </a:r>
          </a:p>
          <a:p>
            <a:pPr lvl="1"/>
            <a:r>
              <a:rPr lang="en-US" sz="2800" dirty="0"/>
              <a:t>Female vagina produces natural lubrication.</a:t>
            </a:r>
          </a:p>
          <a:p>
            <a:pPr marL="0" indent="0">
              <a:buNone/>
            </a:pPr>
            <a:r>
              <a:rPr lang="en-US" sz="3200" b="1" i="1" dirty="0"/>
              <a:t>Ejaculation</a:t>
            </a:r>
            <a:r>
              <a:rPr lang="en-US" sz="3200" dirty="0"/>
              <a:t>:</a:t>
            </a:r>
          </a:p>
          <a:p>
            <a:pPr lvl="1"/>
            <a:r>
              <a:rPr lang="en-US" sz="2800" dirty="0"/>
              <a:t>Discharge of </a:t>
            </a:r>
            <a:r>
              <a:rPr lang="en-US" sz="2800" b="1" i="1" dirty="0"/>
              <a:t>semen </a:t>
            </a:r>
            <a:r>
              <a:rPr lang="en-US" sz="2800" dirty="0"/>
              <a:t>(containing seminal fluid and sperm) from the penis.</a:t>
            </a:r>
          </a:p>
        </p:txBody>
      </p:sp>
      <p:pic>
        <p:nvPicPr>
          <p:cNvPr id="1028" name="Picture 4" descr="Erection Of Male Sex Organ Penis, Medical Illustration With Man.. Royalty  Free Cliparts, Vectors, And Stock Illustration. Image 100836518.">
            <a:extLst>
              <a:ext uri="{FF2B5EF4-FFF2-40B4-BE49-F238E27FC236}">
                <a16:creationId xmlns:a16="http://schemas.microsoft.com/office/drawing/2014/main" id="{5456C24C-0998-457F-917D-01C309261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9040" y="1825625"/>
            <a:ext cx="5014540" cy="4305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16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B4BB6-B8F2-4219-8431-47896B9EE04C}"/>
              </a:ext>
            </a:extLst>
          </p:cNvPr>
          <p:cNvSpPr>
            <a:spLocks noGrp="1"/>
          </p:cNvSpPr>
          <p:nvPr>
            <p:ph type="title"/>
          </p:nvPr>
        </p:nvSpPr>
        <p:spPr>
          <a:xfrm>
            <a:off x="838200" y="365125"/>
            <a:ext cx="5043055" cy="1325563"/>
          </a:xfrm>
        </p:spPr>
        <p:txBody>
          <a:bodyPr/>
          <a:lstStyle/>
          <a:p>
            <a:r>
              <a:rPr lang="en-US" dirty="0"/>
              <a:t>Fertilization and Pregnancy</a:t>
            </a:r>
            <a:endParaRPr lang="en-CA" dirty="0"/>
          </a:p>
        </p:txBody>
      </p:sp>
      <p:sp>
        <p:nvSpPr>
          <p:cNvPr id="3" name="Content Placeholder 2">
            <a:extLst>
              <a:ext uri="{FF2B5EF4-FFF2-40B4-BE49-F238E27FC236}">
                <a16:creationId xmlns:a16="http://schemas.microsoft.com/office/drawing/2014/main" id="{C1B570C2-EBE3-4F81-BC79-60A2EDE55A58}"/>
              </a:ext>
            </a:extLst>
          </p:cNvPr>
          <p:cNvSpPr>
            <a:spLocks noGrp="1"/>
          </p:cNvSpPr>
          <p:nvPr>
            <p:ph idx="1"/>
          </p:nvPr>
        </p:nvSpPr>
        <p:spPr>
          <a:xfrm>
            <a:off x="838198" y="1825625"/>
            <a:ext cx="5064215" cy="4502440"/>
          </a:xfrm>
        </p:spPr>
        <p:txBody>
          <a:bodyPr>
            <a:normAutofit/>
          </a:bodyPr>
          <a:lstStyle/>
          <a:p>
            <a:r>
              <a:rPr lang="en-US" sz="3200" dirty="0"/>
              <a:t>Fertilization occurs when a sperm cell meets an egg. Fertilization usually occurs within the oviduct. </a:t>
            </a:r>
          </a:p>
          <a:p>
            <a:r>
              <a:rPr lang="en-US" sz="3200" dirty="0"/>
              <a:t>The fertilized egg then implants in the uterus. The individual is now pregnant.</a:t>
            </a:r>
            <a:endParaRPr lang="en-US" dirty="0"/>
          </a:p>
        </p:txBody>
      </p:sp>
      <p:pic>
        <p:nvPicPr>
          <p:cNvPr id="5" name="Picture 2" descr="What Is Fertilization and How Does It Occur? What to Know">
            <a:extLst>
              <a:ext uri="{FF2B5EF4-FFF2-40B4-BE49-F238E27FC236}">
                <a16:creationId xmlns:a16="http://schemas.microsoft.com/office/drawing/2014/main" id="{7D772833-DB94-2D64-92AB-B9FEF5229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366" y="477390"/>
            <a:ext cx="4970416" cy="278535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ertilization and implantation medical illustration">
            <a:extLst>
              <a:ext uri="{FF2B5EF4-FFF2-40B4-BE49-F238E27FC236}">
                <a16:creationId xmlns:a16="http://schemas.microsoft.com/office/drawing/2014/main" id="{98B2D8E9-9FD9-AE9E-D983-A22FFB31C6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053"/>
          <a:stretch/>
        </p:blipFill>
        <p:spPr bwMode="auto">
          <a:xfrm>
            <a:off x="6461366" y="3579669"/>
            <a:ext cx="5064216" cy="274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29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B4BB6-B8F2-4219-8431-47896B9EE04C}"/>
              </a:ext>
            </a:extLst>
          </p:cNvPr>
          <p:cNvSpPr>
            <a:spLocks noGrp="1"/>
          </p:cNvSpPr>
          <p:nvPr>
            <p:ph type="title"/>
          </p:nvPr>
        </p:nvSpPr>
        <p:spPr/>
        <p:txBody>
          <a:bodyPr/>
          <a:lstStyle/>
          <a:p>
            <a:r>
              <a:rPr lang="en-US" dirty="0"/>
              <a:t>Fertilization and Pregnancy</a:t>
            </a:r>
            <a:endParaRPr lang="en-CA" dirty="0"/>
          </a:p>
        </p:txBody>
      </p:sp>
      <p:sp>
        <p:nvSpPr>
          <p:cNvPr id="3" name="Content Placeholder 2">
            <a:extLst>
              <a:ext uri="{FF2B5EF4-FFF2-40B4-BE49-F238E27FC236}">
                <a16:creationId xmlns:a16="http://schemas.microsoft.com/office/drawing/2014/main" id="{C1B570C2-EBE3-4F81-BC79-60A2EDE55A58}"/>
              </a:ext>
            </a:extLst>
          </p:cNvPr>
          <p:cNvSpPr>
            <a:spLocks noGrp="1"/>
          </p:cNvSpPr>
          <p:nvPr>
            <p:ph idx="1"/>
          </p:nvPr>
        </p:nvSpPr>
        <p:spPr>
          <a:xfrm>
            <a:off x="838199" y="1825624"/>
            <a:ext cx="10515600" cy="5032375"/>
          </a:xfrm>
        </p:spPr>
        <p:txBody>
          <a:bodyPr>
            <a:normAutofit/>
          </a:bodyPr>
          <a:lstStyle/>
          <a:p>
            <a:pPr marL="0" indent="0">
              <a:buNone/>
            </a:pPr>
            <a:r>
              <a:rPr lang="en-US" sz="3200" dirty="0"/>
              <a:t>Random facts:</a:t>
            </a:r>
          </a:p>
          <a:p>
            <a:r>
              <a:rPr lang="en-US" sz="3200" dirty="0"/>
              <a:t>Twins occur when one fertilized egg splits (mitosis) </a:t>
            </a:r>
            <a:r>
              <a:rPr lang="en-US" sz="3200" b="1" i="1" dirty="0"/>
              <a:t>or</a:t>
            </a:r>
            <a:r>
              <a:rPr lang="en-US" sz="3200" dirty="0"/>
              <a:t> two eggs are released and fertilized.</a:t>
            </a:r>
          </a:p>
          <a:p>
            <a:r>
              <a:rPr lang="en-US" sz="3200" dirty="0"/>
              <a:t>2% of the time, the fertilized egg implants in the wrong place and cannot develop properly (ectopic pregnancy). If not terminated, the mother’s health is at risk.</a:t>
            </a:r>
          </a:p>
        </p:txBody>
      </p:sp>
    </p:spTree>
    <p:extLst>
      <p:ext uri="{BB962C8B-B14F-4D97-AF65-F5344CB8AC3E}">
        <p14:creationId xmlns:p14="http://schemas.microsoft.com/office/powerpoint/2010/main" val="1932803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100B-B850-4F70-810A-0992012AFD91}"/>
              </a:ext>
            </a:extLst>
          </p:cNvPr>
          <p:cNvSpPr>
            <a:spLocks noGrp="1"/>
          </p:cNvSpPr>
          <p:nvPr>
            <p:ph type="title"/>
          </p:nvPr>
        </p:nvSpPr>
        <p:spPr/>
        <p:txBody>
          <a:bodyPr/>
          <a:lstStyle/>
          <a:p>
            <a:r>
              <a:rPr lang="en-CA" dirty="0"/>
              <a:t>Birth Control</a:t>
            </a:r>
          </a:p>
        </p:txBody>
      </p:sp>
      <p:sp>
        <p:nvSpPr>
          <p:cNvPr id="3" name="Content Placeholder 2">
            <a:extLst>
              <a:ext uri="{FF2B5EF4-FFF2-40B4-BE49-F238E27FC236}">
                <a16:creationId xmlns:a16="http://schemas.microsoft.com/office/drawing/2014/main" id="{28464CE0-4C38-4AD1-82FA-F7E0103E8ED8}"/>
              </a:ext>
            </a:extLst>
          </p:cNvPr>
          <p:cNvSpPr>
            <a:spLocks noGrp="1"/>
          </p:cNvSpPr>
          <p:nvPr>
            <p:ph idx="1"/>
          </p:nvPr>
        </p:nvSpPr>
        <p:spPr>
          <a:xfrm>
            <a:off x="838200" y="1825624"/>
            <a:ext cx="10515600" cy="4768215"/>
          </a:xfrm>
        </p:spPr>
        <p:txBody>
          <a:bodyPr>
            <a:normAutofit/>
          </a:bodyPr>
          <a:lstStyle/>
          <a:p>
            <a:pPr marL="0" indent="0">
              <a:buNone/>
            </a:pPr>
            <a:r>
              <a:rPr lang="en-CA" b="1" dirty="0"/>
              <a:t>Birth Control </a:t>
            </a:r>
            <a:r>
              <a:rPr lang="en-CA" dirty="0"/>
              <a:t>refers to a number of methods intended to prevent or reduce the chances of pregnancy.</a:t>
            </a:r>
          </a:p>
          <a:p>
            <a:pPr marL="0" indent="0">
              <a:buNone/>
            </a:pPr>
            <a:endParaRPr lang="en-CA" dirty="0"/>
          </a:p>
          <a:p>
            <a:pPr marL="0" indent="0">
              <a:buNone/>
            </a:pPr>
            <a:endParaRPr lang="en-CA" dirty="0"/>
          </a:p>
          <a:p>
            <a:pPr marL="0" indent="0">
              <a:buNone/>
            </a:pPr>
            <a:endParaRPr lang="en-CA" dirty="0"/>
          </a:p>
          <a:p>
            <a:pPr marL="0" indent="0">
              <a:buNone/>
            </a:pPr>
            <a:endParaRPr lang="en-CA" u="sng" dirty="0"/>
          </a:p>
          <a:p>
            <a:pPr marL="0" indent="0">
              <a:buNone/>
            </a:pPr>
            <a:endParaRPr lang="en-CA" u="sng" dirty="0"/>
          </a:p>
          <a:p>
            <a:pPr marL="0" indent="0">
              <a:buNone/>
            </a:pPr>
            <a:endParaRPr lang="en-CA" sz="2000" u="sng" dirty="0"/>
          </a:p>
          <a:p>
            <a:pPr marL="0" indent="0">
              <a:buNone/>
            </a:pPr>
            <a:r>
              <a:rPr lang="en-CA" sz="2000" i="1" dirty="0"/>
              <a:t>We will discuss the most common forms of birth control; however, if you are planning on becoming sexually active, you should consult a physician to determine which method is best for you. </a:t>
            </a:r>
          </a:p>
        </p:txBody>
      </p:sp>
      <p:sp>
        <p:nvSpPr>
          <p:cNvPr id="5" name="TextBox 4">
            <a:extLst>
              <a:ext uri="{FF2B5EF4-FFF2-40B4-BE49-F238E27FC236}">
                <a16:creationId xmlns:a16="http://schemas.microsoft.com/office/drawing/2014/main" id="{6DF5DF4D-67D0-99C4-BDB4-B5445E837C46}"/>
              </a:ext>
            </a:extLst>
          </p:cNvPr>
          <p:cNvSpPr txBox="1"/>
          <p:nvPr/>
        </p:nvSpPr>
        <p:spPr>
          <a:xfrm>
            <a:off x="838200" y="3429000"/>
            <a:ext cx="10596716" cy="1384995"/>
          </a:xfrm>
          <a:custGeom>
            <a:avLst/>
            <a:gdLst>
              <a:gd name="connsiteX0" fmla="*/ 0 w 10596716"/>
              <a:gd name="connsiteY0" fmla="*/ 0 h 1384995"/>
              <a:gd name="connsiteX1" fmla="*/ 556328 w 10596716"/>
              <a:gd name="connsiteY1" fmla="*/ 0 h 1384995"/>
              <a:gd name="connsiteX2" fmla="*/ 1112655 w 10596716"/>
              <a:gd name="connsiteY2" fmla="*/ 0 h 1384995"/>
              <a:gd name="connsiteX3" fmla="*/ 1880917 w 10596716"/>
              <a:gd name="connsiteY3" fmla="*/ 0 h 1384995"/>
              <a:gd name="connsiteX4" fmla="*/ 2755146 w 10596716"/>
              <a:gd name="connsiteY4" fmla="*/ 0 h 1384995"/>
              <a:gd name="connsiteX5" fmla="*/ 3205507 w 10596716"/>
              <a:gd name="connsiteY5" fmla="*/ 0 h 1384995"/>
              <a:gd name="connsiteX6" fmla="*/ 3761834 w 10596716"/>
              <a:gd name="connsiteY6" fmla="*/ 0 h 1384995"/>
              <a:gd name="connsiteX7" fmla="*/ 4530096 w 10596716"/>
              <a:gd name="connsiteY7" fmla="*/ 0 h 1384995"/>
              <a:gd name="connsiteX8" fmla="*/ 5298358 w 10596716"/>
              <a:gd name="connsiteY8" fmla="*/ 0 h 1384995"/>
              <a:gd name="connsiteX9" fmla="*/ 5854686 w 10596716"/>
              <a:gd name="connsiteY9" fmla="*/ 0 h 1384995"/>
              <a:gd name="connsiteX10" fmla="*/ 6516980 w 10596716"/>
              <a:gd name="connsiteY10" fmla="*/ 0 h 1384995"/>
              <a:gd name="connsiteX11" fmla="*/ 6967341 w 10596716"/>
              <a:gd name="connsiteY11" fmla="*/ 0 h 1384995"/>
              <a:gd name="connsiteX12" fmla="*/ 7523668 w 10596716"/>
              <a:gd name="connsiteY12" fmla="*/ 0 h 1384995"/>
              <a:gd name="connsiteX13" fmla="*/ 7974029 w 10596716"/>
              <a:gd name="connsiteY13" fmla="*/ 0 h 1384995"/>
              <a:gd name="connsiteX14" fmla="*/ 8530356 w 10596716"/>
              <a:gd name="connsiteY14" fmla="*/ 0 h 1384995"/>
              <a:gd name="connsiteX15" fmla="*/ 9086684 w 10596716"/>
              <a:gd name="connsiteY15" fmla="*/ 0 h 1384995"/>
              <a:gd name="connsiteX16" fmla="*/ 9431077 w 10596716"/>
              <a:gd name="connsiteY16" fmla="*/ 0 h 1384995"/>
              <a:gd name="connsiteX17" fmla="*/ 9881438 w 10596716"/>
              <a:gd name="connsiteY17" fmla="*/ 0 h 1384995"/>
              <a:gd name="connsiteX18" fmla="*/ 10596716 w 10596716"/>
              <a:gd name="connsiteY18" fmla="*/ 0 h 1384995"/>
              <a:gd name="connsiteX19" fmla="*/ 10596716 w 10596716"/>
              <a:gd name="connsiteY19" fmla="*/ 664798 h 1384995"/>
              <a:gd name="connsiteX20" fmla="*/ 10596716 w 10596716"/>
              <a:gd name="connsiteY20" fmla="*/ 1384995 h 1384995"/>
              <a:gd name="connsiteX21" fmla="*/ 10252323 w 10596716"/>
              <a:gd name="connsiteY21" fmla="*/ 1384995 h 1384995"/>
              <a:gd name="connsiteX22" fmla="*/ 9484061 w 10596716"/>
              <a:gd name="connsiteY22" fmla="*/ 1384995 h 1384995"/>
              <a:gd name="connsiteX23" fmla="*/ 9139668 w 10596716"/>
              <a:gd name="connsiteY23" fmla="*/ 1384995 h 1384995"/>
              <a:gd name="connsiteX24" fmla="*/ 8265438 w 10596716"/>
              <a:gd name="connsiteY24" fmla="*/ 1384995 h 1384995"/>
              <a:gd name="connsiteX25" fmla="*/ 7391209 w 10596716"/>
              <a:gd name="connsiteY25" fmla="*/ 1384995 h 1384995"/>
              <a:gd name="connsiteX26" fmla="*/ 6834882 w 10596716"/>
              <a:gd name="connsiteY26" fmla="*/ 1384995 h 1384995"/>
              <a:gd name="connsiteX27" fmla="*/ 5960653 w 10596716"/>
              <a:gd name="connsiteY27" fmla="*/ 1384995 h 1384995"/>
              <a:gd name="connsiteX28" fmla="*/ 5192391 w 10596716"/>
              <a:gd name="connsiteY28" fmla="*/ 1384995 h 1384995"/>
              <a:gd name="connsiteX29" fmla="*/ 4318162 w 10596716"/>
              <a:gd name="connsiteY29" fmla="*/ 1384995 h 1384995"/>
              <a:gd name="connsiteX30" fmla="*/ 3973769 w 10596716"/>
              <a:gd name="connsiteY30" fmla="*/ 1384995 h 1384995"/>
              <a:gd name="connsiteX31" fmla="*/ 3205507 w 10596716"/>
              <a:gd name="connsiteY31" fmla="*/ 1384995 h 1384995"/>
              <a:gd name="connsiteX32" fmla="*/ 2331278 w 10596716"/>
              <a:gd name="connsiteY32" fmla="*/ 1384995 h 1384995"/>
              <a:gd name="connsiteX33" fmla="*/ 1457048 w 10596716"/>
              <a:gd name="connsiteY33" fmla="*/ 1384995 h 1384995"/>
              <a:gd name="connsiteX34" fmla="*/ 1112655 w 10596716"/>
              <a:gd name="connsiteY34" fmla="*/ 1384995 h 1384995"/>
              <a:gd name="connsiteX35" fmla="*/ 662295 w 10596716"/>
              <a:gd name="connsiteY35" fmla="*/ 1384995 h 1384995"/>
              <a:gd name="connsiteX36" fmla="*/ 0 w 10596716"/>
              <a:gd name="connsiteY36" fmla="*/ 1384995 h 1384995"/>
              <a:gd name="connsiteX37" fmla="*/ 0 w 10596716"/>
              <a:gd name="connsiteY37" fmla="*/ 678648 h 1384995"/>
              <a:gd name="connsiteX38" fmla="*/ 0 w 10596716"/>
              <a:gd name="connsiteY38"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96716" h="1384995" fill="none" extrusionOk="0">
                <a:moveTo>
                  <a:pt x="0" y="0"/>
                </a:moveTo>
                <a:cubicBezTo>
                  <a:pt x="248796" y="-19956"/>
                  <a:pt x="440300" y="4707"/>
                  <a:pt x="556328" y="0"/>
                </a:cubicBezTo>
                <a:cubicBezTo>
                  <a:pt x="672356" y="-4707"/>
                  <a:pt x="896533" y="10906"/>
                  <a:pt x="1112655" y="0"/>
                </a:cubicBezTo>
                <a:cubicBezTo>
                  <a:pt x="1328777" y="-10906"/>
                  <a:pt x="1607574" y="18556"/>
                  <a:pt x="1880917" y="0"/>
                </a:cubicBezTo>
                <a:cubicBezTo>
                  <a:pt x="2154260" y="-18556"/>
                  <a:pt x="2552303" y="10299"/>
                  <a:pt x="2755146" y="0"/>
                </a:cubicBezTo>
                <a:cubicBezTo>
                  <a:pt x="2957989" y="-10299"/>
                  <a:pt x="2985954" y="-17251"/>
                  <a:pt x="3205507" y="0"/>
                </a:cubicBezTo>
                <a:cubicBezTo>
                  <a:pt x="3425060" y="17251"/>
                  <a:pt x="3568843" y="-20857"/>
                  <a:pt x="3761834" y="0"/>
                </a:cubicBezTo>
                <a:cubicBezTo>
                  <a:pt x="3954825" y="20857"/>
                  <a:pt x="4318125" y="9669"/>
                  <a:pt x="4530096" y="0"/>
                </a:cubicBezTo>
                <a:cubicBezTo>
                  <a:pt x="4742067" y="-9669"/>
                  <a:pt x="5080730" y="-37833"/>
                  <a:pt x="5298358" y="0"/>
                </a:cubicBezTo>
                <a:cubicBezTo>
                  <a:pt x="5515986" y="37833"/>
                  <a:pt x="5646581" y="21983"/>
                  <a:pt x="5854686" y="0"/>
                </a:cubicBezTo>
                <a:cubicBezTo>
                  <a:pt x="6062791" y="-21983"/>
                  <a:pt x="6287449" y="-28774"/>
                  <a:pt x="6516980" y="0"/>
                </a:cubicBezTo>
                <a:cubicBezTo>
                  <a:pt x="6746511" y="28774"/>
                  <a:pt x="6837764" y="9355"/>
                  <a:pt x="6967341" y="0"/>
                </a:cubicBezTo>
                <a:cubicBezTo>
                  <a:pt x="7096918" y="-9355"/>
                  <a:pt x="7278122" y="14712"/>
                  <a:pt x="7523668" y="0"/>
                </a:cubicBezTo>
                <a:cubicBezTo>
                  <a:pt x="7769214" y="-14712"/>
                  <a:pt x="7779981" y="-21394"/>
                  <a:pt x="7974029" y="0"/>
                </a:cubicBezTo>
                <a:cubicBezTo>
                  <a:pt x="8168077" y="21394"/>
                  <a:pt x="8398932" y="-23627"/>
                  <a:pt x="8530356" y="0"/>
                </a:cubicBezTo>
                <a:cubicBezTo>
                  <a:pt x="8661780" y="23627"/>
                  <a:pt x="8912718" y="23404"/>
                  <a:pt x="9086684" y="0"/>
                </a:cubicBezTo>
                <a:cubicBezTo>
                  <a:pt x="9260650" y="-23404"/>
                  <a:pt x="9350165" y="-6658"/>
                  <a:pt x="9431077" y="0"/>
                </a:cubicBezTo>
                <a:cubicBezTo>
                  <a:pt x="9511989" y="6658"/>
                  <a:pt x="9763486" y="-9986"/>
                  <a:pt x="9881438" y="0"/>
                </a:cubicBezTo>
                <a:cubicBezTo>
                  <a:pt x="9999390" y="9986"/>
                  <a:pt x="10284837" y="-13535"/>
                  <a:pt x="10596716" y="0"/>
                </a:cubicBezTo>
                <a:cubicBezTo>
                  <a:pt x="10595260" y="235695"/>
                  <a:pt x="10600731" y="489729"/>
                  <a:pt x="10596716" y="664798"/>
                </a:cubicBezTo>
                <a:cubicBezTo>
                  <a:pt x="10592701" y="839867"/>
                  <a:pt x="10568199" y="1109478"/>
                  <a:pt x="10596716" y="1384995"/>
                </a:cubicBezTo>
                <a:cubicBezTo>
                  <a:pt x="10454385" y="1400201"/>
                  <a:pt x="10410425" y="1374359"/>
                  <a:pt x="10252323" y="1384995"/>
                </a:cubicBezTo>
                <a:cubicBezTo>
                  <a:pt x="10094221" y="1395631"/>
                  <a:pt x="9797635" y="1365762"/>
                  <a:pt x="9484061" y="1384995"/>
                </a:cubicBezTo>
                <a:cubicBezTo>
                  <a:pt x="9170487" y="1404228"/>
                  <a:pt x="9298875" y="1401310"/>
                  <a:pt x="9139668" y="1384995"/>
                </a:cubicBezTo>
                <a:cubicBezTo>
                  <a:pt x="8980461" y="1368680"/>
                  <a:pt x="8639816" y="1390264"/>
                  <a:pt x="8265438" y="1384995"/>
                </a:cubicBezTo>
                <a:cubicBezTo>
                  <a:pt x="7891060" y="1379727"/>
                  <a:pt x="7656900" y="1364907"/>
                  <a:pt x="7391209" y="1384995"/>
                </a:cubicBezTo>
                <a:cubicBezTo>
                  <a:pt x="7125518" y="1405083"/>
                  <a:pt x="7027185" y="1404145"/>
                  <a:pt x="6834882" y="1384995"/>
                </a:cubicBezTo>
                <a:cubicBezTo>
                  <a:pt x="6642579" y="1365845"/>
                  <a:pt x="6345881" y="1406309"/>
                  <a:pt x="5960653" y="1384995"/>
                </a:cubicBezTo>
                <a:cubicBezTo>
                  <a:pt x="5575425" y="1363681"/>
                  <a:pt x="5557131" y="1393818"/>
                  <a:pt x="5192391" y="1384995"/>
                </a:cubicBezTo>
                <a:cubicBezTo>
                  <a:pt x="4827651" y="1376172"/>
                  <a:pt x="4547785" y="1375234"/>
                  <a:pt x="4318162" y="1384995"/>
                </a:cubicBezTo>
                <a:cubicBezTo>
                  <a:pt x="4088539" y="1394756"/>
                  <a:pt x="4055522" y="1376412"/>
                  <a:pt x="3973769" y="1384995"/>
                </a:cubicBezTo>
                <a:cubicBezTo>
                  <a:pt x="3892016" y="1393578"/>
                  <a:pt x="3409433" y="1366351"/>
                  <a:pt x="3205507" y="1384995"/>
                </a:cubicBezTo>
                <a:cubicBezTo>
                  <a:pt x="3001581" y="1403639"/>
                  <a:pt x="2762701" y="1426862"/>
                  <a:pt x="2331278" y="1384995"/>
                </a:cubicBezTo>
                <a:cubicBezTo>
                  <a:pt x="1899855" y="1343128"/>
                  <a:pt x="1784009" y="1367287"/>
                  <a:pt x="1457048" y="1384995"/>
                </a:cubicBezTo>
                <a:cubicBezTo>
                  <a:pt x="1130087" y="1402704"/>
                  <a:pt x="1224850" y="1393977"/>
                  <a:pt x="1112655" y="1384995"/>
                </a:cubicBezTo>
                <a:cubicBezTo>
                  <a:pt x="1000460" y="1376013"/>
                  <a:pt x="756737" y="1392159"/>
                  <a:pt x="662295" y="1384995"/>
                </a:cubicBezTo>
                <a:cubicBezTo>
                  <a:pt x="567853" y="1377831"/>
                  <a:pt x="154224" y="1375999"/>
                  <a:pt x="0" y="1384995"/>
                </a:cubicBezTo>
                <a:cubicBezTo>
                  <a:pt x="-5234" y="1053339"/>
                  <a:pt x="9375" y="899197"/>
                  <a:pt x="0" y="678648"/>
                </a:cubicBezTo>
                <a:cubicBezTo>
                  <a:pt x="-9375" y="458099"/>
                  <a:pt x="-656" y="220990"/>
                  <a:pt x="0" y="0"/>
                </a:cubicBezTo>
                <a:close/>
              </a:path>
              <a:path w="10596716" h="1384995" stroke="0" extrusionOk="0">
                <a:moveTo>
                  <a:pt x="0" y="0"/>
                </a:moveTo>
                <a:cubicBezTo>
                  <a:pt x="212381" y="-5625"/>
                  <a:pt x="297692" y="10260"/>
                  <a:pt x="556328" y="0"/>
                </a:cubicBezTo>
                <a:cubicBezTo>
                  <a:pt x="814964" y="-10260"/>
                  <a:pt x="1000663" y="24645"/>
                  <a:pt x="1112655" y="0"/>
                </a:cubicBezTo>
                <a:cubicBezTo>
                  <a:pt x="1224647" y="-24645"/>
                  <a:pt x="1636171" y="-31468"/>
                  <a:pt x="1986884" y="0"/>
                </a:cubicBezTo>
                <a:cubicBezTo>
                  <a:pt x="2337597" y="31468"/>
                  <a:pt x="2362471" y="-20544"/>
                  <a:pt x="2649179" y="0"/>
                </a:cubicBezTo>
                <a:cubicBezTo>
                  <a:pt x="2935888" y="20544"/>
                  <a:pt x="3323276" y="20641"/>
                  <a:pt x="3523408" y="0"/>
                </a:cubicBezTo>
                <a:cubicBezTo>
                  <a:pt x="3723540" y="-20641"/>
                  <a:pt x="3956999" y="-16205"/>
                  <a:pt x="4291670" y="0"/>
                </a:cubicBezTo>
                <a:cubicBezTo>
                  <a:pt x="4626341" y="16205"/>
                  <a:pt x="4811050" y="-13074"/>
                  <a:pt x="4953965" y="0"/>
                </a:cubicBezTo>
                <a:cubicBezTo>
                  <a:pt x="5096881" y="13074"/>
                  <a:pt x="5467538" y="6988"/>
                  <a:pt x="5828194" y="0"/>
                </a:cubicBezTo>
                <a:cubicBezTo>
                  <a:pt x="6188850" y="-6988"/>
                  <a:pt x="6342592" y="-9449"/>
                  <a:pt x="6702423" y="0"/>
                </a:cubicBezTo>
                <a:cubicBezTo>
                  <a:pt x="7062254" y="9449"/>
                  <a:pt x="7286267" y="15244"/>
                  <a:pt x="7576652" y="0"/>
                </a:cubicBezTo>
                <a:cubicBezTo>
                  <a:pt x="7867037" y="-15244"/>
                  <a:pt x="7886107" y="-5100"/>
                  <a:pt x="8027012" y="0"/>
                </a:cubicBezTo>
                <a:cubicBezTo>
                  <a:pt x="8167917" y="5100"/>
                  <a:pt x="8572673" y="11666"/>
                  <a:pt x="8795274" y="0"/>
                </a:cubicBezTo>
                <a:cubicBezTo>
                  <a:pt x="9017875" y="-11666"/>
                  <a:pt x="9239058" y="-20581"/>
                  <a:pt x="9563536" y="0"/>
                </a:cubicBezTo>
                <a:cubicBezTo>
                  <a:pt x="9888014" y="20581"/>
                  <a:pt x="10366827" y="19505"/>
                  <a:pt x="10596716" y="0"/>
                </a:cubicBezTo>
                <a:cubicBezTo>
                  <a:pt x="10619569" y="141526"/>
                  <a:pt x="10586009" y="454704"/>
                  <a:pt x="10596716" y="664798"/>
                </a:cubicBezTo>
                <a:cubicBezTo>
                  <a:pt x="10607423" y="874892"/>
                  <a:pt x="10561569" y="1177518"/>
                  <a:pt x="10596716" y="1384995"/>
                </a:cubicBezTo>
                <a:cubicBezTo>
                  <a:pt x="10416504" y="1372849"/>
                  <a:pt x="10288874" y="1406691"/>
                  <a:pt x="10146356" y="1384995"/>
                </a:cubicBezTo>
                <a:cubicBezTo>
                  <a:pt x="10003838" y="1363299"/>
                  <a:pt x="9557340" y="1380623"/>
                  <a:pt x="9378094" y="1384995"/>
                </a:cubicBezTo>
                <a:cubicBezTo>
                  <a:pt x="9198848" y="1389367"/>
                  <a:pt x="8961621" y="1373059"/>
                  <a:pt x="8609832" y="1384995"/>
                </a:cubicBezTo>
                <a:cubicBezTo>
                  <a:pt x="8258043" y="1396931"/>
                  <a:pt x="8005103" y="1391882"/>
                  <a:pt x="7735603" y="1384995"/>
                </a:cubicBezTo>
                <a:cubicBezTo>
                  <a:pt x="7466103" y="1378108"/>
                  <a:pt x="7345275" y="1364403"/>
                  <a:pt x="7179275" y="1384995"/>
                </a:cubicBezTo>
                <a:cubicBezTo>
                  <a:pt x="7013275" y="1405587"/>
                  <a:pt x="6680865" y="1421843"/>
                  <a:pt x="6411013" y="1384995"/>
                </a:cubicBezTo>
                <a:cubicBezTo>
                  <a:pt x="6141161" y="1348147"/>
                  <a:pt x="5935772" y="1403307"/>
                  <a:pt x="5642751" y="1384995"/>
                </a:cubicBezTo>
                <a:cubicBezTo>
                  <a:pt x="5349730" y="1366683"/>
                  <a:pt x="5309107" y="1393387"/>
                  <a:pt x="5192391" y="1384995"/>
                </a:cubicBezTo>
                <a:cubicBezTo>
                  <a:pt x="5075675" y="1376603"/>
                  <a:pt x="4960957" y="1376266"/>
                  <a:pt x="4847998" y="1384995"/>
                </a:cubicBezTo>
                <a:cubicBezTo>
                  <a:pt x="4735039" y="1393724"/>
                  <a:pt x="4307569" y="1402047"/>
                  <a:pt x="3973769" y="1384995"/>
                </a:cubicBezTo>
                <a:cubicBezTo>
                  <a:pt x="3639969" y="1367943"/>
                  <a:pt x="3533282" y="1356486"/>
                  <a:pt x="3311474" y="1384995"/>
                </a:cubicBezTo>
                <a:cubicBezTo>
                  <a:pt x="3089667" y="1413504"/>
                  <a:pt x="3054917" y="1391671"/>
                  <a:pt x="2967080" y="1384995"/>
                </a:cubicBezTo>
                <a:cubicBezTo>
                  <a:pt x="2879243" y="1378319"/>
                  <a:pt x="2642881" y="1379277"/>
                  <a:pt x="2516720" y="1384995"/>
                </a:cubicBezTo>
                <a:cubicBezTo>
                  <a:pt x="2390559" y="1390713"/>
                  <a:pt x="2142045" y="1394033"/>
                  <a:pt x="1960392" y="1384995"/>
                </a:cubicBezTo>
                <a:cubicBezTo>
                  <a:pt x="1778739" y="1375957"/>
                  <a:pt x="1653062" y="1364986"/>
                  <a:pt x="1510032" y="1384995"/>
                </a:cubicBezTo>
                <a:cubicBezTo>
                  <a:pt x="1367002" y="1405004"/>
                  <a:pt x="1323192" y="1377538"/>
                  <a:pt x="1165639" y="1384995"/>
                </a:cubicBezTo>
                <a:cubicBezTo>
                  <a:pt x="1008086" y="1392452"/>
                  <a:pt x="953989" y="1371044"/>
                  <a:pt x="821245" y="1384995"/>
                </a:cubicBezTo>
                <a:cubicBezTo>
                  <a:pt x="688501" y="1398946"/>
                  <a:pt x="196323" y="1391164"/>
                  <a:pt x="0" y="1384995"/>
                </a:cubicBezTo>
                <a:cubicBezTo>
                  <a:pt x="-33326" y="1071443"/>
                  <a:pt x="-17965" y="941931"/>
                  <a:pt x="0" y="678648"/>
                </a:cubicBezTo>
                <a:cubicBezTo>
                  <a:pt x="17965" y="415365"/>
                  <a:pt x="-27310" y="172943"/>
                  <a:pt x="0" y="0"/>
                </a:cubicBezTo>
                <a:close/>
              </a:path>
            </a:pathLst>
          </a:custGeom>
          <a:solidFill>
            <a:schemeClr val="accent4">
              <a:lumMod val="60000"/>
              <a:lumOff val="40000"/>
            </a:schemeClr>
          </a:solidFill>
          <a:ln w="28575">
            <a:solidFill>
              <a:schemeClr val="accent4">
                <a:lumMod val="75000"/>
              </a:schemeClr>
            </a:solidFill>
            <a:extLst>
              <a:ext uri="{C807C97D-BFC1-408E-A445-0C87EB9F89A2}">
                <ask:lineSketchStyleProps xmlns:ask="http://schemas.microsoft.com/office/drawing/2018/sketchyshapes" sd="205592539">
                  <a:prstGeom prst="rect">
                    <a:avLst/>
                  </a:prstGeom>
                  <ask:type>
                    <ask:lineSketchFreehand/>
                  </ask:type>
                </ask:lineSketchStyleProps>
              </a:ext>
            </a:extLst>
          </a:ln>
        </p:spPr>
        <p:txBody>
          <a:bodyPr wrap="square">
            <a:spAutoFit/>
          </a:bodyPr>
          <a:lstStyle/>
          <a:p>
            <a:pPr marL="0" indent="0">
              <a:buNone/>
            </a:pPr>
            <a:r>
              <a:rPr lang="en-CA" sz="2800" b="1" dirty="0">
                <a:latin typeface="Corbel" panose="020B0503020204020204" pitchFamily="34" charset="0"/>
              </a:rPr>
              <a:t>Discuss: </a:t>
            </a:r>
            <a:r>
              <a:rPr lang="en-CA" sz="2800" dirty="0">
                <a:latin typeface="Corbel" panose="020B0503020204020204" pitchFamily="34" charset="0"/>
              </a:rPr>
              <a:t>Given what you know about the reproductive system, sexual intercourse and pregnancy, brainstorm some ways to prevent pregnancy. </a:t>
            </a:r>
          </a:p>
        </p:txBody>
      </p:sp>
    </p:spTree>
    <p:extLst>
      <p:ext uri="{BB962C8B-B14F-4D97-AF65-F5344CB8AC3E}">
        <p14:creationId xmlns:p14="http://schemas.microsoft.com/office/powerpoint/2010/main" val="212613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100B-B850-4F70-810A-0992012AFD91}"/>
              </a:ext>
            </a:extLst>
          </p:cNvPr>
          <p:cNvSpPr>
            <a:spLocks noGrp="1"/>
          </p:cNvSpPr>
          <p:nvPr>
            <p:ph type="title"/>
          </p:nvPr>
        </p:nvSpPr>
        <p:spPr/>
        <p:txBody>
          <a:bodyPr/>
          <a:lstStyle/>
          <a:p>
            <a:r>
              <a:rPr lang="en-CA" dirty="0"/>
              <a:t>Birth Control Summary</a:t>
            </a:r>
          </a:p>
        </p:txBody>
      </p:sp>
      <p:sp>
        <p:nvSpPr>
          <p:cNvPr id="3" name="Content Placeholder 2">
            <a:extLst>
              <a:ext uri="{FF2B5EF4-FFF2-40B4-BE49-F238E27FC236}">
                <a16:creationId xmlns:a16="http://schemas.microsoft.com/office/drawing/2014/main" id="{28464CE0-4C38-4AD1-82FA-F7E0103E8ED8}"/>
              </a:ext>
            </a:extLst>
          </p:cNvPr>
          <p:cNvSpPr>
            <a:spLocks noGrp="1"/>
          </p:cNvSpPr>
          <p:nvPr>
            <p:ph idx="1"/>
          </p:nvPr>
        </p:nvSpPr>
        <p:spPr>
          <a:xfrm>
            <a:off x="838200" y="1724660"/>
            <a:ext cx="10515600" cy="4768215"/>
          </a:xfrm>
        </p:spPr>
        <p:txBody>
          <a:bodyPr>
            <a:normAutofit/>
          </a:bodyPr>
          <a:lstStyle/>
          <a:p>
            <a:pPr marL="0" indent="0">
              <a:buNone/>
            </a:pPr>
            <a:r>
              <a:rPr lang="en-CA" b="1" dirty="0"/>
              <a:t>Barrier methods </a:t>
            </a:r>
            <a:r>
              <a:rPr lang="en-CA" dirty="0"/>
              <a:t>(condom, etc.): prevent male and female reproductive organs from coming into physical contact with each other</a:t>
            </a:r>
          </a:p>
          <a:p>
            <a:pPr marL="0" indent="0">
              <a:buNone/>
            </a:pPr>
            <a:r>
              <a:rPr lang="en-CA" b="1" dirty="0"/>
              <a:t>Copper IUD </a:t>
            </a:r>
            <a:r>
              <a:rPr lang="en-CA" dirty="0"/>
              <a:t>(intra-uterine device): inserted into uterus, makes uterus inhospitable (copper); lasts 3-5 years and is low-maintenance</a:t>
            </a:r>
          </a:p>
          <a:p>
            <a:pPr marL="0" indent="0">
              <a:buNone/>
            </a:pPr>
            <a:r>
              <a:rPr lang="en-CA" b="1" dirty="0"/>
              <a:t>Hormones</a:t>
            </a:r>
            <a:r>
              <a:rPr lang="en-CA" dirty="0"/>
              <a:t>: many methods that vary in ease of use, cost, and effectiveness</a:t>
            </a:r>
          </a:p>
          <a:p>
            <a:pPr marL="0" indent="0">
              <a:buNone/>
            </a:pPr>
            <a:r>
              <a:rPr lang="en-CA" b="1" dirty="0"/>
              <a:t>Surgery</a:t>
            </a:r>
            <a:r>
              <a:rPr lang="en-CA" dirty="0"/>
              <a:t>: cut or remove organs to make pregnancy impossible</a:t>
            </a:r>
          </a:p>
          <a:p>
            <a:pPr marL="0" indent="0">
              <a:buNone/>
            </a:pPr>
            <a:r>
              <a:rPr lang="en-CA" b="1" dirty="0"/>
              <a:t>Behavioural</a:t>
            </a:r>
            <a:r>
              <a:rPr lang="en-CA" dirty="0"/>
              <a:t> (pulling out, abstinence, cycle tracking)</a:t>
            </a:r>
          </a:p>
          <a:p>
            <a:pPr marL="0" indent="0">
              <a:buNone/>
            </a:pPr>
            <a:endParaRPr lang="en-CA" dirty="0"/>
          </a:p>
        </p:txBody>
      </p:sp>
    </p:spTree>
    <p:extLst>
      <p:ext uri="{BB962C8B-B14F-4D97-AF65-F5344CB8AC3E}">
        <p14:creationId xmlns:p14="http://schemas.microsoft.com/office/powerpoint/2010/main" val="165443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2 Male Reproductive Organ With Label - Labels Design Ideas 2020">
            <a:extLst>
              <a:ext uri="{FF2B5EF4-FFF2-40B4-BE49-F238E27FC236}">
                <a16:creationId xmlns:a16="http://schemas.microsoft.com/office/drawing/2014/main" id="{9F767B8F-EE87-4256-B31B-C589814D8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2999" y="575918"/>
            <a:ext cx="4356169" cy="55613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4D53BCE-D4AE-4A57-B84C-1067C7ED4B51}"/>
              </a:ext>
            </a:extLst>
          </p:cNvPr>
          <p:cNvSpPr txBox="1"/>
          <p:nvPr/>
        </p:nvSpPr>
        <p:spPr>
          <a:xfrm>
            <a:off x="1570439" y="2967335"/>
            <a:ext cx="1889386" cy="461665"/>
          </a:xfrm>
          <a:prstGeom prst="rect">
            <a:avLst/>
          </a:prstGeom>
          <a:solidFill>
            <a:schemeClr val="accent4">
              <a:lumMod val="60000"/>
              <a:lumOff val="40000"/>
            </a:schemeClr>
          </a:solidFill>
        </p:spPr>
        <p:txBody>
          <a:bodyPr wrap="square" rtlCol="0">
            <a:spAutoFit/>
          </a:bodyPr>
          <a:lstStyle/>
          <a:p>
            <a:r>
              <a:rPr lang="en-CA" sz="2400" b="1" dirty="0">
                <a:latin typeface="Sitka Banner" panose="02000505000000020004" pitchFamily="2" charset="0"/>
              </a:rPr>
              <a:t>male condom</a:t>
            </a:r>
          </a:p>
        </p:txBody>
      </p:sp>
      <p:sp>
        <p:nvSpPr>
          <p:cNvPr id="7" name="TextBox 6">
            <a:extLst>
              <a:ext uri="{FF2B5EF4-FFF2-40B4-BE49-F238E27FC236}">
                <a16:creationId xmlns:a16="http://schemas.microsoft.com/office/drawing/2014/main" id="{7540C3FE-3F50-45DE-A047-159705AFBC3C}"/>
              </a:ext>
            </a:extLst>
          </p:cNvPr>
          <p:cNvSpPr txBox="1"/>
          <p:nvPr/>
        </p:nvSpPr>
        <p:spPr>
          <a:xfrm>
            <a:off x="1570439" y="4811471"/>
            <a:ext cx="1572500" cy="461665"/>
          </a:xfrm>
          <a:prstGeom prst="rect">
            <a:avLst/>
          </a:prstGeom>
          <a:solidFill>
            <a:srgbClr val="FF0000">
              <a:alpha val="50980"/>
            </a:srgbClr>
          </a:solidFill>
        </p:spPr>
        <p:txBody>
          <a:bodyPr wrap="square" rtlCol="0">
            <a:spAutoFit/>
          </a:bodyPr>
          <a:lstStyle/>
          <a:p>
            <a:r>
              <a:rPr lang="en-CA" sz="2400" b="1" dirty="0">
                <a:latin typeface="Sitka Banner" panose="02000505000000020004" pitchFamily="2" charset="0"/>
              </a:rPr>
              <a:t>pulling out</a:t>
            </a:r>
          </a:p>
        </p:txBody>
      </p:sp>
      <p:sp>
        <p:nvSpPr>
          <p:cNvPr id="23" name="TextBox 22">
            <a:extLst>
              <a:ext uri="{FF2B5EF4-FFF2-40B4-BE49-F238E27FC236}">
                <a16:creationId xmlns:a16="http://schemas.microsoft.com/office/drawing/2014/main" id="{8CC38AAF-DD95-419B-9B1B-0CD749EF03DD}"/>
              </a:ext>
            </a:extLst>
          </p:cNvPr>
          <p:cNvSpPr txBox="1"/>
          <p:nvPr/>
        </p:nvSpPr>
        <p:spPr>
          <a:xfrm>
            <a:off x="9553286" y="345085"/>
            <a:ext cx="1562241" cy="461665"/>
          </a:xfrm>
          <a:prstGeom prst="rect">
            <a:avLst/>
          </a:prstGeom>
          <a:solidFill>
            <a:srgbClr val="649B3F"/>
          </a:solidFill>
        </p:spPr>
        <p:txBody>
          <a:bodyPr wrap="square" rtlCol="0">
            <a:spAutoFit/>
          </a:bodyPr>
          <a:lstStyle/>
          <a:p>
            <a:r>
              <a:rPr lang="en-CA" sz="2400" b="1" dirty="0">
                <a:latin typeface="Sitka Banner" panose="02000505000000020004" pitchFamily="2" charset="0"/>
              </a:rPr>
              <a:t>abstinence</a:t>
            </a:r>
          </a:p>
        </p:txBody>
      </p:sp>
      <p:sp>
        <p:nvSpPr>
          <p:cNvPr id="18" name="TextBox 17">
            <a:extLst>
              <a:ext uri="{FF2B5EF4-FFF2-40B4-BE49-F238E27FC236}">
                <a16:creationId xmlns:a16="http://schemas.microsoft.com/office/drawing/2014/main" id="{C0B682A9-01BA-44B6-B976-A57EAE63BC52}"/>
              </a:ext>
            </a:extLst>
          </p:cNvPr>
          <p:cNvSpPr txBox="1"/>
          <p:nvPr/>
        </p:nvSpPr>
        <p:spPr>
          <a:xfrm>
            <a:off x="1570439" y="3436697"/>
            <a:ext cx="2884172" cy="923330"/>
          </a:xfrm>
          <a:prstGeom prst="rect">
            <a:avLst/>
          </a:prstGeom>
          <a:noFill/>
        </p:spPr>
        <p:txBody>
          <a:bodyPr wrap="square" rtlCol="0">
            <a:spAutoFit/>
          </a:bodyPr>
          <a:lstStyle/>
          <a:p>
            <a:r>
              <a:rPr lang="en-CA" dirty="0">
                <a:latin typeface="Agency FB" panose="020B0503020202020204" pitchFamily="34" charset="0"/>
              </a:rPr>
              <a:t>‘contains’ ejaculate; prevents sperm from entering female </a:t>
            </a:r>
            <a:br>
              <a:rPr lang="en-CA" dirty="0">
                <a:latin typeface="Agency FB" panose="020B0503020202020204" pitchFamily="34" charset="0"/>
              </a:rPr>
            </a:br>
            <a:r>
              <a:rPr lang="en-CA" dirty="0">
                <a:latin typeface="Agency FB" panose="020B0503020202020204" pitchFamily="34" charset="0"/>
              </a:rPr>
              <a:t>(issues: condom may burst or leak)</a:t>
            </a:r>
          </a:p>
        </p:txBody>
      </p:sp>
      <p:sp>
        <p:nvSpPr>
          <p:cNvPr id="25" name="TextBox 24">
            <a:extLst>
              <a:ext uri="{FF2B5EF4-FFF2-40B4-BE49-F238E27FC236}">
                <a16:creationId xmlns:a16="http://schemas.microsoft.com/office/drawing/2014/main" id="{CF1CDDE9-7558-418A-BA5B-03E04A69B4C8}"/>
              </a:ext>
            </a:extLst>
          </p:cNvPr>
          <p:cNvSpPr txBox="1"/>
          <p:nvPr/>
        </p:nvSpPr>
        <p:spPr>
          <a:xfrm>
            <a:off x="1570439" y="5291055"/>
            <a:ext cx="3560098" cy="923330"/>
          </a:xfrm>
          <a:prstGeom prst="rect">
            <a:avLst/>
          </a:prstGeom>
          <a:noFill/>
        </p:spPr>
        <p:txBody>
          <a:bodyPr wrap="square" rtlCol="0">
            <a:spAutoFit/>
          </a:bodyPr>
          <a:lstStyle/>
          <a:p>
            <a:r>
              <a:rPr lang="en-CA" dirty="0">
                <a:latin typeface="Agency FB" panose="020B0503020202020204" pitchFamily="34" charset="0"/>
              </a:rPr>
              <a:t>remove penis from vagina before ejaculation </a:t>
            </a:r>
            <a:br>
              <a:rPr lang="en-CA" dirty="0">
                <a:latin typeface="Agency FB" panose="020B0503020202020204" pitchFamily="34" charset="0"/>
              </a:rPr>
            </a:br>
            <a:r>
              <a:rPr lang="en-CA" dirty="0">
                <a:latin typeface="Agency FB" panose="020B0503020202020204" pitchFamily="34" charset="0"/>
              </a:rPr>
              <a:t>(issues: precum can contain sperm; penis may not be removed quickly enough)</a:t>
            </a:r>
          </a:p>
        </p:txBody>
      </p:sp>
      <p:sp>
        <p:nvSpPr>
          <p:cNvPr id="26" name="TextBox 25">
            <a:extLst>
              <a:ext uri="{FF2B5EF4-FFF2-40B4-BE49-F238E27FC236}">
                <a16:creationId xmlns:a16="http://schemas.microsoft.com/office/drawing/2014/main" id="{4A321398-A086-46D9-98C1-A7073C1986F8}"/>
              </a:ext>
            </a:extLst>
          </p:cNvPr>
          <p:cNvSpPr txBox="1"/>
          <p:nvPr/>
        </p:nvSpPr>
        <p:spPr>
          <a:xfrm>
            <a:off x="9565744" y="833524"/>
            <a:ext cx="2564737" cy="369332"/>
          </a:xfrm>
          <a:prstGeom prst="rect">
            <a:avLst/>
          </a:prstGeom>
          <a:noFill/>
        </p:spPr>
        <p:txBody>
          <a:bodyPr wrap="square" rtlCol="0">
            <a:spAutoFit/>
          </a:bodyPr>
          <a:lstStyle/>
          <a:p>
            <a:r>
              <a:rPr lang="en-CA" dirty="0">
                <a:latin typeface="Agency FB" panose="020B0503020202020204" pitchFamily="34" charset="0"/>
              </a:rPr>
              <a:t>don’t have sex</a:t>
            </a:r>
          </a:p>
        </p:txBody>
      </p:sp>
      <p:sp>
        <p:nvSpPr>
          <p:cNvPr id="27" name="TextBox 26">
            <a:extLst>
              <a:ext uri="{FF2B5EF4-FFF2-40B4-BE49-F238E27FC236}">
                <a16:creationId xmlns:a16="http://schemas.microsoft.com/office/drawing/2014/main" id="{DF57B117-6F5C-4420-8F38-113DBBBA0D0C}"/>
              </a:ext>
            </a:extLst>
          </p:cNvPr>
          <p:cNvSpPr txBox="1"/>
          <p:nvPr/>
        </p:nvSpPr>
        <p:spPr>
          <a:xfrm>
            <a:off x="7442847" y="4903804"/>
            <a:ext cx="3560098" cy="369332"/>
          </a:xfrm>
          <a:prstGeom prst="rect">
            <a:avLst/>
          </a:prstGeom>
          <a:noFill/>
        </p:spPr>
        <p:txBody>
          <a:bodyPr wrap="square" rtlCol="0">
            <a:spAutoFit/>
          </a:bodyPr>
          <a:lstStyle/>
          <a:p>
            <a:r>
              <a:rPr lang="en-CA" dirty="0">
                <a:latin typeface="Agency FB" panose="020B0503020202020204" pitchFamily="34" charset="0"/>
              </a:rPr>
              <a:t>cut vas deferens; sperm cannot enter penis</a:t>
            </a:r>
          </a:p>
        </p:txBody>
      </p:sp>
      <p:sp>
        <p:nvSpPr>
          <p:cNvPr id="28" name="TextBox 27">
            <a:extLst>
              <a:ext uri="{FF2B5EF4-FFF2-40B4-BE49-F238E27FC236}">
                <a16:creationId xmlns:a16="http://schemas.microsoft.com/office/drawing/2014/main" id="{FA7531E8-A790-436D-BA81-EE3BAD2C203C}"/>
              </a:ext>
            </a:extLst>
          </p:cNvPr>
          <p:cNvSpPr txBox="1"/>
          <p:nvPr/>
        </p:nvSpPr>
        <p:spPr>
          <a:xfrm>
            <a:off x="7442847" y="4442139"/>
            <a:ext cx="1572500" cy="461665"/>
          </a:xfrm>
          <a:prstGeom prst="rect">
            <a:avLst/>
          </a:prstGeom>
          <a:pattFill prst="wdUpDiag">
            <a:fgClr>
              <a:srgbClr val="649B3F"/>
            </a:fgClr>
            <a:bgClr>
              <a:schemeClr val="accent6">
                <a:lumMod val="60000"/>
                <a:lumOff val="40000"/>
              </a:schemeClr>
            </a:bgClr>
          </a:pattFill>
        </p:spPr>
        <p:txBody>
          <a:bodyPr wrap="square" rtlCol="0">
            <a:spAutoFit/>
          </a:bodyPr>
          <a:lstStyle/>
          <a:p>
            <a:r>
              <a:rPr lang="en-CA" sz="2400" b="1" dirty="0">
                <a:latin typeface="Sitka Banner" panose="02000505000000020004" pitchFamily="2" charset="0"/>
              </a:rPr>
              <a:t>vasectomy</a:t>
            </a:r>
          </a:p>
        </p:txBody>
      </p:sp>
      <p:sp>
        <p:nvSpPr>
          <p:cNvPr id="19" name="Freeform: Shape 18">
            <a:extLst>
              <a:ext uri="{FF2B5EF4-FFF2-40B4-BE49-F238E27FC236}">
                <a16:creationId xmlns:a16="http://schemas.microsoft.com/office/drawing/2014/main" id="{BB5C7E78-1780-429B-A3CE-F0BF843FF7CC}"/>
              </a:ext>
            </a:extLst>
          </p:cNvPr>
          <p:cNvSpPr/>
          <p:nvPr/>
        </p:nvSpPr>
        <p:spPr>
          <a:xfrm>
            <a:off x="6217920" y="2712720"/>
            <a:ext cx="1158240" cy="1899920"/>
          </a:xfrm>
          <a:custGeom>
            <a:avLst/>
            <a:gdLst>
              <a:gd name="connsiteX0" fmla="*/ 1158240 w 1158240"/>
              <a:gd name="connsiteY0" fmla="*/ 1899920 h 1899920"/>
              <a:gd name="connsiteX1" fmla="*/ 1097280 w 1158240"/>
              <a:gd name="connsiteY1" fmla="*/ 1798320 h 1899920"/>
              <a:gd name="connsiteX2" fmla="*/ 1076960 w 1158240"/>
              <a:gd name="connsiteY2" fmla="*/ 1757680 h 1899920"/>
              <a:gd name="connsiteX3" fmla="*/ 1016000 w 1158240"/>
              <a:gd name="connsiteY3" fmla="*/ 1696720 h 1899920"/>
              <a:gd name="connsiteX4" fmla="*/ 955040 w 1158240"/>
              <a:gd name="connsiteY4" fmla="*/ 1605280 h 1899920"/>
              <a:gd name="connsiteX5" fmla="*/ 894080 w 1158240"/>
              <a:gd name="connsiteY5" fmla="*/ 1534160 h 1899920"/>
              <a:gd name="connsiteX6" fmla="*/ 772160 w 1158240"/>
              <a:gd name="connsiteY6" fmla="*/ 1361440 h 1899920"/>
              <a:gd name="connsiteX7" fmla="*/ 711200 w 1158240"/>
              <a:gd name="connsiteY7" fmla="*/ 1280160 h 1899920"/>
              <a:gd name="connsiteX8" fmla="*/ 538480 w 1158240"/>
              <a:gd name="connsiteY8" fmla="*/ 985520 h 1899920"/>
              <a:gd name="connsiteX9" fmla="*/ 477520 w 1158240"/>
              <a:gd name="connsiteY9" fmla="*/ 883920 h 1899920"/>
              <a:gd name="connsiteX10" fmla="*/ 436880 w 1158240"/>
              <a:gd name="connsiteY10" fmla="*/ 792480 h 1899920"/>
              <a:gd name="connsiteX11" fmla="*/ 345440 w 1158240"/>
              <a:gd name="connsiteY11" fmla="*/ 640080 h 1899920"/>
              <a:gd name="connsiteX12" fmla="*/ 294640 w 1158240"/>
              <a:gd name="connsiteY12" fmla="*/ 548640 h 1899920"/>
              <a:gd name="connsiteX13" fmla="*/ 243840 w 1158240"/>
              <a:gd name="connsiteY13" fmla="*/ 467360 h 1899920"/>
              <a:gd name="connsiteX14" fmla="*/ 223520 w 1158240"/>
              <a:gd name="connsiteY14" fmla="*/ 406400 h 1899920"/>
              <a:gd name="connsiteX15" fmla="*/ 182880 w 1158240"/>
              <a:gd name="connsiteY15" fmla="*/ 355600 h 1899920"/>
              <a:gd name="connsiteX16" fmla="*/ 162560 w 1158240"/>
              <a:gd name="connsiteY16" fmla="*/ 304800 h 1899920"/>
              <a:gd name="connsiteX17" fmla="*/ 121920 w 1158240"/>
              <a:gd name="connsiteY17" fmla="*/ 233680 h 1899920"/>
              <a:gd name="connsiteX18" fmla="*/ 91440 w 1158240"/>
              <a:gd name="connsiteY18" fmla="*/ 172720 h 1899920"/>
              <a:gd name="connsiteX19" fmla="*/ 60960 w 1158240"/>
              <a:gd name="connsiteY19" fmla="*/ 121920 h 1899920"/>
              <a:gd name="connsiteX20" fmla="*/ 20320 w 1158240"/>
              <a:gd name="connsiteY20" fmla="*/ 50800 h 1899920"/>
              <a:gd name="connsiteX21" fmla="*/ 0 w 1158240"/>
              <a:gd name="connsiteY21" fmla="*/ 0 h 189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58240" h="1899920">
                <a:moveTo>
                  <a:pt x="1158240" y="1899920"/>
                </a:moveTo>
                <a:cubicBezTo>
                  <a:pt x="1139888" y="1808162"/>
                  <a:pt x="1165138" y="1885566"/>
                  <a:pt x="1097280" y="1798320"/>
                </a:cubicBezTo>
                <a:cubicBezTo>
                  <a:pt x="1087981" y="1786365"/>
                  <a:pt x="1086421" y="1769507"/>
                  <a:pt x="1076960" y="1757680"/>
                </a:cubicBezTo>
                <a:cubicBezTo>
                  <a:pt x="1059008" y="1735240"/>
                  <a:pt x="1033952" y="1719160"/>
                  <a:pt x="1016000" y="1696720"/>
                </a:cubicBezTo>
                <a:cubicBezTo>
                  <a:pt x="993116" y="1668115"/>
                  <a:pt x="977019" y="1634586"/>
                  <a:pt x="955040" y="1605280"/>
                </a:cubicBezTo>
                <a:cubicBezTo>
                  <a:pt x="936306" y="1580301"/>
                  <a:pt x="912814" y="1559139"/>
                  <a:pt x="894080" y="1534160"/>
                </a:cubicBezTo>
                <a:cubicBezTo>
                  <a:pt x="851797" y="1477782"/>
                  <a:pt x="813337" y="1418630"/>
                  <a:pt x="772160" y="1361440"/>
                </a:cubicBezTo>
                <a:cubicBezTo>
                  <a:pt x="752372" y="1333956"/>
                  <a:pt x="729149" y="1308879"/>
                  <a:pt x="711200" y="1280160"/>
                </a:cubicBezTo>
                <a:cubicBezTo>
                  <a:pt x="604773" y="1109877"/>
                  <a:pt x="707563" y="1276719"/>
                  <a:pt x="538480" y="985520"/>
                </a:cubicBezTo>
                <a:cubicBezTo>
                  <a:pt x="518648" y="951365"/>
                  <a:pt x="493560" y="920011"/>
                  <a:pt x="477520" y="883920"/>
                </a:cubicBezTo>
                <a:cubicBezTo>
                  <a:pt x="463973" y="853440"/>
                  <a:pt x="452766" y="821809"/>
                  <a:pt x="436880" y="792480"/>
                </a:cubicBezTo>
                <a:cubicBezTo>
                  <a:pt x="408664" y="740389"/>
                  <a:pt x="375291" y="691252"/>
                  <a:pt x="345440" y="640080"/>
                </a:cubicBezTo>
                <a:cubicBezTo>
                  <a:pt x="327871" y="609962"/>
                  <a:pt x="313120" y="578208"/>
                  <a:pt x="294640" y="548640"/>
                </a:cubicBezTo>
                <a:cubicBezTo>
                  <a:pt x="277707" y="521547"/>
                  <a:pt x="258128" y="495937"/>
                  <a:pt x="243840" y="467360"/>
                </a:cubicBezTo>
                <a:cubicBezTo>
                  <a:pt x="234261" y="448202"/>
                  <a:pt x="233777" y="425204"/>
                  <a:pt x="223520" y="406400"/>
                </a:cubicBezTo>
                <a:cubicBezTo>
                  <a:pt x="213136" y="387363"/>
                  <a:pt x="194037" y="374195"/>
                  <a:pt x="182880" y="355600"/>
                </a:cubicBezTo>
                <a:cubicBezTo>
                  <a:pt x="173497" y="339961"/>
                  <a:pt x="170716" y="321112"/>
                  <a:pt x="162560" y="304800"/>
                </a:cubicBezTo>
                <a:cubicBezTo>
                  <a:pt x="150349" y="280378"/>
                  <a:pt x="134865" y="257721"/>
                  <a:pt x="121920" y="233680"/>
                </a:cubicBezTo>
                <a:cubicBezTo>
                  <a:pt x="111149" y="213677"/>
                  <a:pt x="102319" y="192664"/>
                  <a:pt x="91440" y="172720"/>
                </a:cubicBezTo>
                <a:cubicBezTo>
                  <a:pt x="81984" y="155384"/>
                  <a:pt x="70550" y="139182"/>
                  <a:pt x="60960" y="121920"/>
                </a:cubicBezTo>
                <a:cubicBezTo>
                  <a:pt x="17992" y="44577"/>
                  <a:pt x="62898" y="114667"/>
                  <a:pt x="20320" y="50800"/>
                </a:cubicBezTo>
                <a:cubicBezTo>
                  <a:pt x="8998" y="5514"/>
                  <a:pt x="20034" y="20034"/>
                  <a:pt x="0" y="0"/>
                </a:cubicBezTo>
              </a:path>
            </a:pathLst>
          </a:custGeom>
          <a:noFill/>
          <a:ln w="28575">
            <a:solidFill>
              <a:srgbClr val="649B3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TextBox 29">
            <a:extLst>
              <a:ext uri="{FF2B5EF4-FFF2-40B4-BE49-F238E27FC236}">
                <a16:creationId xmlns:a16="http://schemas.microsoft.com/office/drawing/2014/main" id="{94EAB87B-36F1-41F8-BF4A-23B6EBEA0FE8}"/>
              </a:ext>
            </a:extLst>
          </p:cNvPr>
          <p:cNvSpPr txBox="1"/>
          <p:nvPr/>
        </p:nvSpPr>
        <p:spPr>
          <a:xfrm>
            <a:off x="153515" y="1281036"/>
            <a:ext cx="356938" cy="369332"/>
          </a:xfrm>
          <a:prstGeom prst="rect">
            <a:avLst/>
          </a:prstGeom>
          <a:solidFill>
            <a:srgbClr val="FF0000">
              <a:alpha val="50196"/>
            </a:srgbClr>
          </a:solidFill>
          <a:ln w="28575">
            <a:solidFill>
              <a:schemeClr val="bg1"/>
            </a:solidFill>
          </a:ln>
        </p:spPr>
        <p:txBody>
          <a:bodyPr wrap="square" rtlCol="0">
            <a:spAutoFit/>
          </a:bodyPr>
          <a:lstStyle/>
          <a:p>
            <a:endParaRPr lang="en-CA" dirty="0"/>
          </a:p>
        </p:txBody>
      </p:sp>
      <p:sp>
        <p:nvSpPr>
          <p:cNvPr id="31" name="TextBox 30">
            <a:extLst>
              <a:ext uri="{FF2B5EF4-FFF2-40B4-BE49-F238E27FC236}">
                <a16:creationId xmlns:a16="http://schemas.microsoft.com/office/drawing/2014/main" id="{B6FBC8F3-D174-431E-B7D8-36F9D84E1095}"/>
              </a:ext>
            </a:extLst>
          </p:cNvPr>
          <p:cNvSpPr txBox="1"/>
          <p:nvPr/>
        </p:nvSpPr>
        <p:spPr>
          <a:xfrm>
            <a:off x="510452" y="3399"/>
            <a:ext cx="4189813" cy="2065822"/>
          </a:xfrm>
          <a:prstGeom prst="rect">
            <a:avLst/>
          </a:prstGeom>
          <a:noFill/>
        </p:spPr>
        <p:txBody>
          <a:bodyPr wrap="square" rtlCol="0">
            <a:spAutoFit/>
          </a:bodyPr>
          <a:lstStyle/>
          <a:p>
            <a:pPr>
              <a:lnSpc>
                <a:spcPct val="108000"/>
              </a:lnSpc>
            </a:pPr>
            <a:r>
              <a:rPr lang="en-CA" sz="2800" b="1" u="sng" dirty="0">
                <a:latin typeface="Sitka Banner" panose="02000505000000020004" pitchFamily="2" charset="0"/>
              </a:rPr>
              <a:t>Legend</a:t>
            </a:r>
            <a:endParaRPr lang="en-CA" sz="2400" b="1" dirty="0">
              <a:latin typeface="Sitka Banner" panose="02000505000000020004" pitchFamily="2" charset="0"/>
            </a:endParaRPr>
          </a:p>
          <a:p>
            <a:pPr>
              <a:lnSpc>
                <a:spcPct val="140000"/>
              </a:lnSpc>
            </a:pPr>
            <a:r>
              <a:rPr lang="en-CA" dirty="0">
                <a:latin typeface="Sitka Text" panose="02000505000000020004" pitchFamily="2" charset="0"/>
              </a:rPr>
              <a:t>Highly effective</a:t>
            </a:r>
          </a:p>
          <a:p>
            <a:pPr>
              <a:lnSpc>
                <a:spcPct val="140000"/>
              </a:lnSpc>
            </a:pPr>
            <a:r>
              <a:rPr lang="en-CA" dirty="0">
                <a:latin typeface="Sitka Text" panose="02000505000000020004" pitchFamily="2" charset="0"/>
              </a:rPr>
              <a:t>Mostly effective</a:t>
            </a:r>
          </a:p>
          <a:p>
            <a:pPr>
              <a:lnSpc>
                <a:spcPct val="140000"/>
              </a:lnSpc>
            </a:pPr>
            <a:r>
              <a:rPr lang="en-CA" dirty="0">
                <a:latin typeface="Sitka Text" panose="02000505000000020004" pitchFamily="2" charset="0"/>
              </a:rPr>
              <a:t>Unreliable, not effective on its own</a:t>
            </a:r>
          </a:p>
          <a:p>
            <a:pPr>
              <a:lnSpc>
                <a:spcPct val="140000"/>
              </a:lnSpc>
            </a:pPr>
            <a:r>
              <a:rPr lang="en-CA" dirty="0">
                <a:latin typeface="Sitka Text" panose="02000505000000020004" pitchFamily="2" charset="0"/>
              </a:rPr>
              <a:t>Permanent, surgery</a:t>
            </a:r>
          </a:p>
        </p:txBody>
      </p:sp>
      <p:sp>
        <p:nvSpPr>
          <p:cNvPr id="32" name="TextBox 31">
            <a:extLst>
              <a:ext uri="{FF2B5EF4-FFF2-40B4-BE49-F238E27FC236}">
                <a16:creationId xmlns:a16="http://schemas.microsoft.com/office/drawing/2014/main" id="{DF97CEC8-70F8-47E6-AC90-021237C5BEE6}"/>
              </a:ext>
            </a:extLst>
          </p:cNvPr>
          <p:cNvSpPr txBox="1"/>
          <p:nvPr/>
        </p:nvSpPr>
        <p:spPr>
          <a:xfrm>
            <a:off x="153515" y="911704"/>
            <a:ext cx="356938" cy="369332"/>
          </a:xfrm>
          <a:prstGeom prst="rect">
            <a:avLst/>
          </a:prstGeom>
          <a:solidFill>
            <a:schemeClr val="accent4">
              <a:lumMod val="60000"/>
              <a:lumOff val="40000"/>
            </a:schemeClr>
          </a:solidFill>
          <a:ln w="28575">
            <a:solidFill>
              <a:schemeClr val="bg1"/>
            </a:solidFill>
          </a:ln>
        </p:spPr>
        <p:txBody>
          <a:bodyPr wrap="square" rtlCol="0">
            <a:spAutoFit/>
          </a:bodyPr>
          <a:lstStyle/>
          <a:p>
            <a:endParaRPr lang="en-CA" dirty="0"/>
          </a:p>
        </p:txBody>
      </p:sp>
      <p:sp>
        <p:nvSpPr>
          <p:cNvPr id="33" name="TextBox 32">
            <a:extLst>
              <a:ext uri="{FF2B5EF4-FFF2-40B4-BE49-F238E27FC236}">
                <a16:creationId xmlns:a16="http://schemas.microsoft.com/office/drawing/2014/main" id="{4A8388AF-95B6-4E5F-8892-DBD0444B5264}"/>
              </a:ext>
            </a:extLst>
          </p:cNvPr>
          <p:cNvSpPr txBox="1"/>
          <p:nvPr/>
        </p:nvSpPr>
        <p:spPr>
          <a:xfrm>
            <a:off x="153515" y="542372"/>
            <a:ext cx="356938" cy="369332"/>
          </a:xfrm>
          <a:prstGeom prst="rect">
            <a:avLst/>
          </a:prstGeom>
          <a:solidFill>
            <a:schemeClr val="accent6">
              <a:lumMod val="60000"/>
              <a:lumOff val="40000"/>
            </a:schemeClr>
          </a:solidFill>
          <a:ln w="28575">
            <a:solidFill>
              <a:schemeClr val="bg1"/>
            </a:solidFill>
          </a:ln>
        </p:spPr>
        <p:txBody>
          <a:bodyPr wrap="square" rtlCol="0">
            <a:spAutoFit/>
          </a:bodyPr>
          <a:lstStyle/>
          <a:p>
            <a:endParaRPr lang="en-CA" dirty="0"/>
          </a:p>
        </p:txBody>
      </p:sp>
      <p:sp>
        <p:nvSpPr>
          <p:cNvPr id="34" name="TextBox 33">
            <a:extLst>
              <a:ext uri="{FF2B5EF4-FFF2-40B4-BE49-F238E27FC236}">
                <a16:creationId xmlns:a16="http://schemas.microsoft.com/office/drawing/2014/main" id="{336B9DFE-A458-4876-906A-4EBD75EDD698}"/>
              </a:ext>
            </a:extLst>
          </p:cNvPr>
          <p:cNvSpPr txBox="1"/>
          <p:nvPr/>
        </p:nvSpPr>
        <p:spPr>
          <a:xfrm>
            <a:off x="153515" y="1650368"/>
            <a:ext cx="356938" cy="369332"/>
          </a:xfrm>
          <a:prstGeom prst="rect">
            <a:avLst/>
          </a:prstGeom>
          <a:pattFill prst="wdUpDiag">
            <a:fgClr>
              <a:schemeClr val="tx1"/>
            </a:fgClr>
            <a:bgClr>
              <a:schemeClr val="bg1">
                <a:lumMod val="50000"/>
              </a:schemeClr>
            </a:bgClr>
          </a:pattFill>
          <a:ln w="28575">
            <a:solidFill>
              <a:schemeClr val="bg1"/>
            </a:solidFill>
          </a:ln>
        </p:spPr>
        <p:txBody>
          <a:bodyPr wrap="square" rtlCol="0">
            <a:spAutoFit/>
          </a:bodyPr>
          <a:lstStyle/>
          <a:p>
            <a:endParaRPr lang="en-CA" dirty="0"/>
          </a:p>
        </p:txBody>
      </p:sp>
      <p:sp>
        <p:nvSpPr>
          <p:cNvPr id="29" name="Freeform: Shape 28">
            <a:extLst>
              <a:ext uri="{FF2B5EF4-FFF2-40B4-BE49-F238E27FC236}">
                <a16:creationId xmlns:a16="http://schemas.microsoft.com/office/drawing/2014/main" id="{C62FB27F-67F8-4EA6-9DDC-2C8BBA18C1A8}"/>
              </a:ext>
            </a:extLst>
          </p:cNvPr>
          <p:cNvSpPr/>
          <p:nvPr/>
        </p:nvSpPr>
        <p:spPr>
          <a:xfrm>
            <a:off x="3667760" y="3220720"/>
            <a:ext cx="1432560" cy="1179224"/>
          </a:xfrm>
          <a:custGeom>
            <a:avLst/>
            <a:gdLst>
              <a:gd name="connsiteX0" fmla="*/ 0 w 1158240"/>
              <a:gd name="connsiteY0" fmla="*/ 0 h 1118264"/>
              <a:gd name="connsiteX1" fmla="*/ 213360 w 1158240"/>
              <a:gd name="connsiteY1" fmla="*/ 30480 h 1118264"/>
              <a:gd name="connsiteX2" fmla="*/ 325120 w 1158240"/>
              <a:gd name="connsiteY2" fmla="*/ 81280 h 1118264"/>
              <a:gd name="connsiteX3" fmla="*/ 416560 w 1158240"/>
              <a:gd name="connsiteY3" fmla="*/ 111760 h 1118264"/>
              <a:gd name="connsiteX4" fmla="*/ 457200 w 1158240"/>
              <a:gd name="connsiteY4" fmla="*/ 142240 h 1118264"/>
              <a:gd name="connsiteX5" fmla="*/ 558800 w 1158240"/>
              <a:gd name="connsiteY5" fmla="*/ 243840 h 1118264"/>
              <a:gd name="connsiteX6" fmla="*/ 609600 w 1158240"/>
              <a:gd name="connsiteY6" fmla="*/ 284480 h 1118264"/>
              <a:gd name="connsiteX7" fmla="*/ 670560 w 1158240"/>
              <a:gd name="connsiteY7" fmla="*/ 396240 h 1118264"/>
              <a:gd name="connsiteX8" fmla="*/ 731520 w 1158240"/>
              <a:gd name="connsiteY8" fmla="*/ 548640 h 1118264"/>
              <a:gd name="connsiteX9" fmla="*/ 772160 w 1158240"/>
              <a:gd name="connsiteY9" fmla="*/ 772160 h 1118264"/>
              <a:gd name="connsiteX10" fmla="*/ 782320 w 1158240"/>
              <a:gd name="connsiteY10" fmla="*/ 822960 h 1118264"/>
              <a:gd name="connsiteX11" fmla="*/ 802640 w 1158240"/>
              <a:gd name="connsiteY11" fmla="*/ 853440 h 1118264"/>
              <a:gd name="connsiteX12" fmla="*/ 853440 w 1158240"/>
              <a:gd name="connsiteY12" fmla="*/ 934720 h 1118264"/>
              <a:gd name="connsiteX13" fmla="*/ 863600 w 1158240"/>
              <a:gd name="connsiteY13" fmla="*/ 975360 h 1118264"/>
              <a:gd name="connsiteX14" fmla="*/ 924560 w 1158240"/>
              <a:gd name="connsiteY14" fmla="*/ 1046480 h 1118264"/>
              <a:gd name="connsiteX15" fmla="*/ 975360 w 1158240"/>
              <a:gd name="connsiteY15" fmla="*/ 1066800 h 1118264"/>
              <a:gd name="connsiteX16" fmla="*/ 1036320 w 1158240"/>
              <a:gd name="connsiteY16" fmla="*/ 1097280 h 1118264"/>
              <a:gd name="connsiteX17" fmla="*/ 1117600 w 1158240"/>
              <a:gd name="connsiteY17" fmla="*/ 1117600 h 1118264"/>
              <a:gd name="connsiteX18" fmla="*/ 1158240 w 1158240"/>
              <a:gd name="connsiteY18" fmla="*/ 1117600 h 111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8240" h="1118264">
                <a:moveTo>
                  <a:pt x="0" y="0"/>
                </a:moveTo>
                <a:cubicBezTo>
                  <a:pt x="71120" y="10160"/>
                  <a:pt x="143663" y="13056"/>
                  <a:pt x="213360" y="30480"/>
                </a:cubicBezTo>
                <a:cubicBezTo>
                  <a:pt x="253059" y="40405"/>
                  <a:pt x="287126" y="66082"/>
                  <a:pt x="325120" y="81280"/>
                </a:cubicBezTo>
                <a:cubicBezTo>
                  <a:pt x="354951" y="93212"/>
                  <a:pt x="386080" y="101600"/>
                  <a:pt x="416560" y="111760"/>
                </a:cubicBezTo>
                <a:cubicBezTo>
                  <a:pt x="430107" y="121920"/>
                  <a:pt x="444791" y="130718"/>
                  <a:pt x="457200" y="142240"/>
                </a:cubicBezTo>
                <a:cubicBezTo>
                  <a:pt x="492297" y="174830"/>
                  <a:pt x="521401" y="213920"/>
                  <a:pt x="558800" y="243840"/>
                </a:cubicBezTo>
                <a:cubicBezTo>
                  <a:pt x="575733" y="257387"/>
                  <a:pt x="594266" y="269146"/>
                  <a:pt x="609600" y="284480"/>
                </a:cubicBezTo>
                <a:cubicBezTo>
                  <a:pt x="628173" y="303053"/>
                  <a:pt x="670476" y="396100"/>
                  <a:pt x="670560" y="396240"/>
                </a:cubicBezTo>
                <a:cubicBezTo>
                  <a:pt x="719231" y="477359"/>
                  <a:pt x="695366" y="428125"/>
                  <a:pt x="731520" y="548640"/>
                </a:cubicBezTo>
                <a:cubicBezTo>
                  <a:pt x="747217" y="705606"/>
                  <a:pt x="731741" y="600379"/>
                  <a:pt x="772160" y="772160"/>
                </a:cubicBezTo>
                <a:cubicBezTo>
                  <a:pt x="776115" y="788970"/>
                  <a:pt x="776257" y="806791"/>
                  <a:pt x="782320" y="822960"/>
                </a:cubicBezTo>
                <a:cubicBezTo>
                  <a:pt x="786607" y="834393"/>
                  <a:pt x="796168" y="843085"/>
                  <a:pt x="802640" y="853440"/>
                </a:cubicBezTo>
                <a:cubicBezTo>
                  <a:pt x="863911" y="951473"/>
                  <a:pt x="807011" y="865077"/>
                  <a:pt x="853440" y="934720"/>
                </a:cubicBezTo>
                <a:cubicBezTo>
                  <a:pt x="856827" y="948267"/>
                  <a:pt x="857355" y="962871"/>
                  <a:pt x="863600" y="975360"/>
                </a:cubicBezTo>
                <a:cubicBezTo>
                  <a:pt x="870098" y="988356"/>
                  <a:pt x="909771" y="1037237"/>
                  <a:pt x="924560" y="1046480"/>
                </a:cubicBezTo>
                <a:cubicBezTo>
                  <a:pt x="940026" y="1056146"/>
                  <a:pt x="958757" y="1059253"/>
                  <a:pt x="975360" y="1066800"/>
                </a:cubicBezTo>
                <a:cubicBezTo>
                  <a:pt x="996042" y="1076201"/>
                  <a:pt x="1015560" y="1088053"/>
                  <a:pt x="1036320" y="1097280"/>
                </a:cubicBezTo>
                <a:cubicBezTo>
                  <a:pt x="1057424" y="1106659"/>
                  <a:pt x="1097833" y="1115404"/>
                  <a:pt x="1117600" y="1117600"/>
                </a:cubicBezTo>
                <a:cubicBezTo>
                  <a:pt x="1131064" y="1119096"/>
                  <a:pt x="1144693" y="1117600"/>
                  <a:pt x="1158240" y="1117600"/>
                </a:cubicBezTo>
              </a:path>
            </a:pathLst>
          </a:custGeom>
          <a:noFill/>
          <a:ln w="28575">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Freeform: Shape 34">
            <a:extLst>
              <a:ext uri="{FF2B5EF4-FFF2-40B4-BE49-F238E27FC236}">
                <a16:creationId xmlns:a16="http://schemas.microsoft.com/office/drawing/2014/main" id="{BFFB4131-07BA-46CB-870A-D3B5877E5B29}"/>
              </a:ext>
            </a:extLst>
          </p:cNvPr>
          <p:cNvSpPr/>
          <p:nvPr/>
        </p:nvSpPr>
        <p:spPr>
          <a:xfrm>
            <a:off x="3271520" y="4795520"/>
            <a:ext cx="1879600" cy="304800"/>
          </a:xfrm>
          <a:custGeom>
            <a:avLst/>
            <a:gdLst>
              <a:gd name="connsiteX0" fmla="*/ 0 w 1879600"/>
              <a:gd name="connsiteY0" fmla="*/ 304800 h 304800"/>
              <a:gd name="connsiteX1" fmla="*/ 1280160 w 1879600"/>
              <a:gd name="connsiteY1" fmla="*/ 294640 h 304800"/>
              <a:gd name="connsiteX2" fmla="*/ 1330960 w 1879600"/>
              <a:gd name="connsiteY2" fmla="*/ 284480 h 304800"/>
              <a:gd name="connsiteX3" fmla="*/ 1442720 w 1879600"/>
              <a:gd name="connsiteY3" fmla="*/ 243840 h 304800"/>
              <a:gd name="connsiteX4" fmla="*/ 1584960 w 1879600"/>
              <a:gd name="connsiteY4" fmla="*/ 172720 h 304800"/>
              <a:gd name="connsiteX5" fmla="*/ 1656080 w 1879600"/>
              <a:gd name="connsiteY5" fmla="*/ 142240 h 304800"/>
              <a:gd name="connsiteX6" fmla="*/ 1696720 w 1879600"/>
              <a:gd name="connsiteY6" fmla="*/ 111760 h 304800"/>
              <a:gd name="connsiteX7" fmla="*/ 1737360 w 1879600"/>
              <a:gd name="connsiteY7" fmla="*/ 91440 h 304800"/>
              <a:gd name="connsiteX8" fmla="*/ 1808480 w 1879600"/>
              <a:gd name="connsiteY8" fmla="*/ 40640 h 304800"/>
              <a:gd name="connsiteX9" fmla="*/ 1849120 w 1879600"/>
              <a:gd name="connsiteY9" fmla="*/ 20320 h 304800"/>
              <a:gd name="connsiteX10" fmla="*/ 1879600 w 1879600"/>
              <a:gd name="connsiteY10"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9600" h="304800">
                <a:moveTo>
                  <a:pt x="0" y="304800"/>
                </a:moveTo>
                <a:lnTo>
                  <a:pt x="1280160" y="294640"/>
                </a:lnTo>
                <a:cubicBezTo>
                  <a:pt x="1297427" y="294376"/>
                  <a:pt x="1314731" y="290381"/>
                  <a:pt x="1330960" y="284480"/>
                </a:cubicBezTo>
                <a:cubicBezTo>
                  <a:pt x="1471037" y="233543"/>
                  <a:pt x="1321245" y="268135"/>
                  <a:pt x="1442720" y="243840"/>
                </a:cubicBezTo>
                <a:cubicBezTo>
                  <a:pt x="1490133" y="220133"/>
                  <a:pt x="1536236" y="193602"/>
                  <a:pt x="1584960" y="172720"/>
                </a:cubicBezTo>
                <a:cubicBezTo>
                  <a:pt x="1608667" y="162560"/>
                  <a:pt x="1633437" y="154591"/>
                  <a:pt x="1656080" y="142240"/>
                </a:cubicBezTo>
                <a:cubicBezTo>
                  <a:pt x="1670946" y="134131"/>
                  <a:pt x="1682361" y="120735"/>
                  <a:pt x="1696720" y="111760"/>
                </a:cubicBezTo>
                <a:cubicBezTo>
                  <a:pt x="1709563" y="103733"/>
                  <a:pt x="1724210" y="98954"/>
                  <a:pt x="1737360" y="91440"/>
                </a:cubicBezTo>
                <a:cubicBezTo>
                  <a:pt x="1787512" y="62782"/>
                  <a:pt x="1750330" y="76984"/>
                  <a:pt x="1808480" y="40640"/>
                </a:cubicBezTo>
                <a:cubicBezTo>
                  <a:pt x="1821323" y="32613"/>
                  <a:pt x="1835970" y="27834"/>
                  <a:pt x="1849120" y="20320"/>
                </a:cubicBezTo>
                <a:cubicBezTo>
                  <a:pt x="1859722" y="14262"/>
                  <a:pt x="1879600" y="0"/>
                  <a:pt x="1879600" y="0"/>
                </a:cubicBezTo>
              </a:path>
            </a:pathLst>
          </a:custGeom>
          <a:noFill/>
          <a:ln w="28575">
            <a:solidFill>
              <a:schemeClr val="tx1"/>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82890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Female Reproductive System Not Labeled , Free Transparent Clipart -  ClipartKey">
            <a:extLst>
              <a:ext uri="{FF2B5EF4-FFF2-40B4-BE49-F238E27FC236}">
                <a16:creationId xmlns:a16="http://schemas.microsoft.com/office/drawing/2014/main" id="{CC64647F-6C40-4DA3-8456-1605CF143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835" y="1815284"/>
            <a:ext cx="4363587" cy="409708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AB5A429-BF56-401D-8C94-E6E623430844}"/>
              </a:ext>
            </a:extLst>
          </p:cNvPr>
          <p:cNvSpPr txBox="1"/>
          <p:nvPr/>
        </p:nvSpPr>
        <p:spPr>
          <a:xfrm>
            <a:off x="153515" y="1281036"/>
            <a:ext cx="356938" cy="369332"/>
          </a:xfrm>
          <a:prstGeom prst="rect">
            <a:avLst/>
          </a:prstGeom>
          <a:solidFill>
            <a:srgbClr val="FF0000">
              <a:alpha val="50196"/>
            </a:srgbClr>
          </a:solidFill>
          <a:ln w="28575">
            <a:solidFill>
              <a:schemeClr val="bg1"/>
            </a:solidFill>
          </a:ln>
        </p:spPr>
        <p:txBody>
          <a:bodyPr wrap="square" rtlCol="0">
            <a:spAutoFit/>
          </a:bodyPr>
          <a:lstStyle/>
          <a:p>
            <a:endParaRPr lang="en-CA" dirty="0"/>
          </a:p>
        </p:txBody>
      </p:sp>
      <p:sp>
        <p:nvSpPr>
          <p:cNvPr id="5" name="TextBox 4">
            <a:extLst>
              <a:ext uri="{FF2B5EF4-FFF2-40B4-BE49-F238E27FC236}">
                <a16:creationId xmlns:a16="http://schemas.microsoft.com/office/drawing/2014/main" id="{A09DB4E5-BB5F-431E-B29F-48F732DFB346}"/>
              </a:ext>
            </a:extLst>
          </p:cNvPr>
          <p:cNvSpPr txBox="1"/>
          <p:nvPr/>
        </p:nvSpPr>
        <p:spPr>
          <a:xfrm>
            <a:off x="510452" y="3399"/>
            <a:ext cx="4189813" cy="2065822"/>
          </a:xfrm>
          <a:prstGeom prst="rect">
            <a:avLst/>
          </a:prstGeom>
          <a:noFill/>
        </p:spPr>
        <p:txBody>
          <a:bodyPr wrap="square" rtlCol="0">
            <a:spAutoFit/>
          </a:bodyPr>
          <a:lstStyle/>
          <a:p>
            <a:pPr>
              <a:lnSpc>
                <a:spcPct val="108000"/>
              </a:lnSpc>
            </a:pPr>
            <a:r>
              <a:rPr lang="en-CA" sz="2800" b="1" u="sng" dirty="0">
                <a:latin typeface="Sitka Banner" panose="02000505000000020004" pitchFamily="2" charset="0"/>
              </a:rPr>
              <a:t>Legend</a:t>
            </a:r>
            <a:endParaRPr lang="en-CA" sz="2400" b="1" dirty="0">
              <a:latin typeface="Sitka Banner" panose="02000505000000020004" pitchFamily="2" charset="0"/>
            </a:endParaRPr>
          </a:p>
          <a:p>
            <a:pPr>
              <a:lnSpc>
                <a:spcPct val="140000"/>
              </a:lnSpc>
            </a:pPr>
            <a:r>
              <a:rPr lang="en-CA" dirty="0">
                <a:latin typeface="Sitka Text" panose="02000505000000020004" pitchFamily="2" charset="0"/>
              </a:rPr>
              <a:t>Highly effective</a:t>
            </a:r>
          </a:p>
          <a:p>
            <a:pPr>
              <a:lnSpc>
                <a:spcPct val="140000"/>
              </a:lnSpc>
            </a:pPr>
            <a:r>
              <a:rPr lang="en-CA" dirty="0">
                <a:latin typeface="Sitka Text" panose="02000505000000020004" pitchFamily="2" charset="0"/>
              </a:rPr>
              <a:t>Mostly effective</a:t>
            </a:r>
          </a:p>
          <a:p>
            <a:pPr>
              <a:lnSpc>
                <a:spcPct val="140000"/>
              </a:lnSpc>
            </a:pPr>
            <a:r>
              <a:rPr lang="en-CA" dirty="0">
                <a:latin typeface="Sitka Text" panose="02000505000000020004" pitchFamily="2" charset="0"/>
              </a:rPr>
              <a:t>Unreliable, not effective on its own</a:t>
            </a:r>
          </a:p>
          <a:p>
            <a:pPr>
              <a:lnSpc>
                <a:spcPct val="140000"/>
              </a:lnSpc>
            </a:pPr>
            <a:r>
              <a:rPr lang="en-CA" dirty="0">
                <a:latin typeface="Sitka Text" panose="02000505000000020004" pitchFamily="2" charset="0"/>
              </a:rPr>
              <a:t>Permanent, surgery</a:t>
            </a:r>
          </a:p>
        </p:txBody>
      </p:sp>
      <p:sp>
        <p:nvSpPr>
          <p:cNvPr id="21" name="TextBox 20">
            <a:extLst>
              <a:ext uri="{FF2B5EF4-FFF2-40B4-BE49-F238E27FC236}">
                <a16:creationId xmlns:a16="http://schemas.microsoft.com/office/drawing/2014/main" id="{48AD3F5E-64D1-4CDC-B588-DEDB73E6D937}"/>
              </a:ext>
            </a:extLst>
          </p:cNvPr>
          <p:cNvSpPr txBox="1"/>
          <p:nvPr/>
        </p:nvSpPr>
        <p:spPr>
          <a:xfrm>
            <a:off x="153515" y="911704"/>
            <a:ext cx="356938" cy="369332"/>
          </a:xfrm>
          <a:prstGeom prst="rect">
            <a:avLst/>
          </a:prstGeom>
          <a:solidFill>
            <a:schemeClr val="accent4">
              <a:lumMod val="60000"/>
              <a:lumOff val="40000"/>
            </a:schemeClr>
          </a:solidFill>
          <a:ln w="28575">
            <a:solidFill>
              <a:schemeClr val="bg1"/>
            </a:solidFill>
          </a:ln>
        </p:spPr>
        <p:txBody>
          <a:bodyPr wrap="square" rtlCol="0">
            <a:spAutoFit/>
          </a:bodyPr>
          <a:lstStyle/>
          <a:p>
            <a:endParaRPr lang="en-CA" dirty="0"/>
          </a:p>
        </p:txBody>
      </p:sp>
      <p:sp>
        <p:nvSpPr>
          <p:cNvPr id="22" name="TextBox 21">
            <a:extLst>
              <a:ext uri="{FF2B5EF4-FFF2-40B4-BE49-F238E27FC236}">
                <a16:creationId xmlns:a16="http://schemas.microsoft.com/office/drawing/2014/main" id="{18692893-4876-4B81-A857-AECA319FB13E}"/>
              </a:ext>
            </a:extLst>
          </p:cNvPr>
          <p:cNvSpPr txBox="1"/>
          <p:nvPr/>
        </p:nvSpPr>
        <p:spPr>
          <a:xfrm>
            <a:off x="153515" y="542372"/>
            <a:ext cx="356938" cy="369332"/>
          </a:xfrm>
          <a:prstGeom prst="rect">
            <a:avLst/>
          </a:prstGeom>
          <a:solidFill>
            <a:schemeClr val="accent6">
              <a:lumMod val="60000"/>
              <a:lumOff val="40000"/>
            </a:schemeClr>
          </a:solidFill>
          <a:ln w="28575">
            <a:solidFill>
              <a:schemeClr val="bg1"/>
            </a:solidFill>
          </a:ln>
        </p:spPr>
        <p:txBody>
          <a:bodyPr wrap="square" rtlCol="0">
            <a:spAutoFit/>
          </a:bodyPr>
          <a:lstStyle/>
          <a:p>
            <a:endParaRPr lang="en-CA" dirty="0"/>
          </a:p>
        </p:txBody>
      </p:sp>
      <p:sp>
        <p:nvSpPr>
          <p:cNvPr id="23" name="TextBox 22">
            <a:extLst>
              <a:ext uri="{FF2B5EF4-FFF2-40B4-BE49-F238E27FC236}">
                <a16:creationId xmlns:a16="http://schemas.microsoft.com/office/drawing/2014/main" id="{8CC38AAF-DD95-419B-9B1B-0CD749EF03DD}"/>
              </a:ext>
            </a:extLst>
          </p:cNvPr>
          <p:cNvSpPr txBox="1"/>
          <p:nvPr/>
        </p:nvSpPr>
        <p:spPr>
          <a:xfrm>
            <a:off x="8893703" y="367961"/>
            <a:ext cx="1562241" cy="461665"/>
          </a:xfrm>
          <a:prstGeom prst="rect">
            <a:avLst/>
          </a:prstGeom>
          <a:solidFill>
            <a:srgbClr val="649B3F"/>
          </a:solidFill>
        </p:spPr>
        <p:txBody>
          <a:bodyPr wrap="square" rtlCol="0">
            <a:spAutoFit/>
          </a:bodyPr>
          <a:lstStyle/>
          <a:p>
            <a:r>
              <a:rPr lang="en-CA" sz="2400" b="1" dirty="0">
                <a:latin typeface="Sitka Banner" panose="02000505000000020004" pitchFamily="2" charset="0"/>
              </a:rPr>
              <a:t>abstinence</a:t>
            </a:r>
          </a:p>
        </p:txBody>
      </p:sp>
      <p:sp>
        <p:nvSpPr>
          <p:cNvPr id="26" name="TextBox 25">
            <a:extLst>
              <a:ext uri="{FF2B5EF4-FFF2-40B4-BE49-F238E27FC236}">
                <a16:creationId xmlns:a16="http://schemas.microsoft.com/office/drawing/2014/main" id="{4A321398-A086-46D9-98C1-A7073C1986F8}"/>
              </a:ext>
            </a:extLst>
          </p:cNvPr>
          <p:cNvSpPr txBox="1"/>
          <p:nvPr/>
        </p:nvSpPr>
        <p:spPr>
          <a:xfrm>
            <a:off x="8906161" y="856400"/>
            <a:ext cx="3000374" cy="369332"/>
          </a:xfrm>
          <a:prstGeom prst="rect">
            <a:avLst/>
          </a:prstGeom>
          <a:noFill/>
        </p:spPr>
        <p:txBody>
          <a:bodyPr wrap="square" rtlCol="0">
            <a:spAutoFit/>
          </a:bodyPr>
          <a:lstStyle/>
          <a:p>
            <a:r>
              <a:rPr lang="en-CA" dirty="0">
                <a:latin typeface="Agency FB" panose="020B0503020202020204" pitchFamily="34" charset="0"/>
              </a:rPr>
              <a:t>don’t have sex</a:t>
            </a:r>
          </a:p>
        </p:txBody>
      </p:sp>
      <p:sp>
        <p:nvSpPr>
          <p:cNvPr id="20" name="TextBox 19">
            <a:extLst>
              <a:ext uri="{FF2B5EF4-FFF2-40B4-BE49-F238E27FC236}">
                <a16:creationId xmlns:a16="http://schemas.microsoft.com/office/drawing/2014/main" id="{73F1965B-C3EB-456E-9C10-E913F05D6074}"/>
              </a:ext>
            </a:extLst>
          </p:cNvPr>
          <p:cNvSpPr txBox="1"/>
          <p:nvPr/>
        </p:nvSpPr>
        <p:spPr>
          <a:xfrm>
            <a:off x="5721175" y="295889"/>
            <a:ext cx="1609106" cy="461665"/>
          </a:xfrm>
          <a:prstGeom prst="rect">
            <a:avLst/>
          </a:prstGeom>
          <a:solidFill>
            <a:schemeClr val="accent6">
              <a:lumMod val="60000"/>
              <a:lumOff val="40000"/>
            </a:schemeClr>
          </a:solidFill>
        </p:spPr>
        <p:txBody>
          <a:bodyPr wrap="square" rtlCol="0">
            <a:spAutoFit/>
          </a:bodyPr>
          <a:lstStyle/>
          <a:p>
            <a:r>
              <a:rPr lang="en-CA" sz="2400" b="1" dirty="0">
                <a:latin typeface="Sitka Banner" panose="02000505000000020004" pitchFamily="2" charset="0"/>
              </a:rPr>
              <a:t>copper IUD</a:t>
            </a:r>
          </a:p>
        </p:txBody>
      </p:sp>
      <p:sp>
        <p:nvSpPr>
          <p:cNvPr id="24" name="TextBox 23">
            <a:extLst>
              <a:ext uri="{FF2B5EF4-FFF2-40B4-BE49-F238E27FC236}">
                <a16:creationId xmlns:a16="http://schemas.microsoft.com/office/drawing/2014/main" id="{569FFBB1-8957-4E8D-A24D-E78AC713F17E}"/>
              </a:ext>
            </a:extLst>
          </p:cNvPr>
          <p:cNvSpPr txBox="1"/>
          <p:nvPr/>
        </p:nvSpPr>
        <p:spPr>
          <a:xfrm>
            <a:off x="8955065" y="4487929"/>
            <a:ext cx="2596980" cy="1200329"/>
          </a:xfrm>
          <a:prstGeom prst="rect">
            <a:avLst/>
          </a:prstGeom>
          <a:solidFill>
            <a:schemeClr val="accent6">
              <a:lumMod val="60000"/>
              <a:lumOff val="40000"/>
            </a:schemeClr>
          </a:solidFill>
        </p:spPr>
        <p:txBody>
          <a:bodyPr wrap="square" rtlCol="0">
            <a:spAutoFit/>
          </a:bodyPr>
          <a:lstStyle/>
          <a:p>
            <a:r>
              <a:rPr lang="en-CA" sz="2400" b="1" dirty="0">
                <a:latin typeface="Sitka Banner" panose="02000505000000020004" pitchFamily="2" charset="0"/>
              </a:rPr>
              <a:t>hormones </a:t>
            </a:r>
            <a:br>
              <a:rPr lang="en-CA" sz="2400" b="1" dirty="0">
                <a:latin typeface="Sitka Banner" panose="02000505000000020004" pitchFamily="2" charset="0"/>
              </a:rPr>
            </a:br>
            <a:r>
              <a:rPr lang="en-CA" sz="2400" b="1" dirty="0">
                <a:latin typeface="Sitka Banner" panose="02000505000000020004" pitchFamily="2" charset="0"/>
              </a:rPr>
              <a:t>(Mirena IUD, ring, patch, shot, pill)</a:t>
            </a:r>
          </a:p>
        </p:txBody>
      </p:sp>
      <p:sp>
        <p:nvSpPr>
          <p:cNvPr id="28" name="TextBox 27">
            <a:extLst>
              <a:ext uri="{FF2B5EF4-FFF2-40B4-BE49-F238E27FC236}">
                <a16:creationId xmlns:a16="http://schemas.microsoft.com/office/drawing/2014/main" id="{9EBD67BC-6EC7-4C04-AB02-0B3306157D09}"/>
              </a:ext>
            </a:extLst>
          </p:cNvPr>
          <p:cNvSpPr txBox="1"/>
          <p:nvPr/>
        </p:nvSpPr>
        <p:spPr>
          <a:xfrm>
            <a:off x="8936409" y="3096613"/>
            <a:ext cx="1045233" cy="461665"/>
          </a:xfrm>
          <a:prstGeom prst="rect">
            <a:avLst/>
          </a:prstGeom>
          <a:solidFill>
            <a:srgbClr val="FF0000">
              <a:alpha val="50980"/>
            </a:srgbClr>
          </a:solidFill>
        </p:spPr>
        <p:txBody>
          <a:bodyPr wrap="square" rtlCol="0">
            <a:spAutoFit/>
          </a:bodyPr>
          <a:lstStyle/>
          <a:p>
            <a:r>
              <a:rPr lang="en-CA" sz="2400" b="1" dirty="0">
                <a:latin typeface="Sitka Banner" panose="02000505000000020004" pitchFamily="2" charset="0"/>
              </a:rPr>
              <a:t>plan B</a:t>
            </a:r>
          </a:p>
        </p:txBody>
      </p:sp>
      <p:sp>
        <p:nvSpPr>
          <p:cNvPr id="31" name="TextBox 30">
            <a:extLst>
              <a:ext uri="{FF2B5EF4-FFF2-40B4-BE49-F238E27FC236}">
                <a16:creationId xmlns:a16="http://schemas.microsoft.com/office/drawing/2014/main" id="{62EB0104-C6EC-43A7-BE3E-C664E0F3D8FC}"/>
              </a:ext>
            </a:extLst>
          </p:cNvPr>
          <p:cNvSpPr txBox="1"/>
          <p:nvPr/>
        </p:nvSpPr>
        <p:spPr>
          <a:xfrm>
            <a:off x="8910237" y="1496992"/>
            <a:ext cx="1894300" cy="461665"/>
          </a:xfrm>
          <a:prstGeom prst="rect">
            <a:avLst/>
          </a:prstGeom>
          <a:solidFill>
            <a:srgbClr val="FF0000">
              <a:alpha val="50980"/>
            </a:srgbClr>
          </a:solidFill>
        </p:spPr>
        <p:txBody>
          <a:bodyPr wrap="square" rtlCol="0">
            <a:spAutoFit/>
          </a:bodyPr>
          <a:lstStyle/>
          <a:p>
            <a:r>
              <a:rPr lang="en-CA" sz="2400" b="1" dirty="0">
                <a:latin typeface="Sitka Banner" panose="02000505000000020004" pitchFamily="2" charset="0"/>
              </a:rPr>
              <a:t>cycle tracking</a:t>
            </a:r>
          </a:p>
        </p:txBody>
      </p:sp>
      <p:sp>
        <p:nvSpPr>
          <p:cNvPr id="32" name="TextBox 31">
            <a:extLst>
              <a:ext uri="{FF2B5EF4-FFF2-40B4-BE49-F238E27FC236}">
                <a16:creationId xmlns:a16="http://schemas.microsoft.com/office/drawing/2014/main" id="{6B45572A-5819-4566-8E96-596B17AB1597}"/>
              </a:ext>
            </a:extLst>
          </p:cNvPr>
          <p:cNvSpPr txBox="1"/>
          <p:nvPr/>
        </p:nvSpPr>
        <p:spPr>
          <a:xfrm>
            <a:off x="2973286" y="5549759"/>
            <a:ext cx="2100401" cy="461665"/>
          </a:xfrm>
          <a:prstGeom prst="rect">
            <a:avLst/>
          </a:prstGeom>
          <a:solidFill>
            <a:schemeClr val="accent4">
              <a:lumMod val="60000"/>
              <a:lumOff val="40000"/>
            </a:schemeClr>
          </a:solidFill>
        </p:spPr>
        <p:txBody>
          <a:bodyPr wrap="square" rtlCol="0">
            <a:spAutoFit/>
          </a:bodyPr>
          <a:lstStyle/>
          <a:p>
            <a:r>
              <a:rPr lang="en-CA" sz="2400" b="1" dirty="0">
                <a:latin typeface="Sitka Banner" panose="02000505000000020004" pitchFamily="2" charset="0"/>
              </a:rPr>
              <a:t>female condom</a:t>
            </a:r>
          </a:p>
        </p:txBody>
      </p:sp>
      <p:sp>
        <p:nvSpPr>
          <p:cNvPr id="33" name="TextBox 32">
            <a:extLst>
              <a:ext uri="{FF2B5EF4-FFF2-40B4-BE49-F238E27FC236}">
                <a16:creationId xmlns:a16="http://schemas.microsoft.com/office/drawing/2014/main" id="{44B3073F-50B9-4B51-BCDE-9EF56DA1B2A1}"/>
              </a:ext>
            </a:extLst>
          </p:cNvPr>
          <p:cNvSpPr txBox="1"/>
          <p:nvPr/>
        </p:nvSpPr>
        <p:spPr>
          <a:xfrm>
            <a:off x="2973287" y="6050142"/>
            <a:ext cx="4520192" cy="646331"/>
          </a:xfrm>
          <a:prstGeom prst="rect">
            <a:avLst/>
          </a:prstGeom>
          <a:noFill/>
        </p:spPr>
        <p:txBody>
          <a:bodyPr wrap="square" rtlCol="0">
            <a:spAutoFit/>
          </a:bodyPr>
          <a:lstStyle/>
          <a:p>
            <a:r>
              <a:rPr lang="en-CA" dirty="0">
                <a:latin typeface="Agency FB" panose="020B0503020202020204" pitchFamily="34" charset="0"/>
              </a:rPr>
              <a:t>‘contains’ ejaculate; prevents sperm from entering female </a:t>
            </a:r>
            <a:br>
              <a:rPr lang="en-CA" dirty="0">
                <a:latin typeface="Agency FB" panose="020B0503020202020204" pitchFamily="34" charset="0"/>
              </a:rPr>
            </a:br>
            <a:r>
              <a:rPr lang="en-CA" dirty="0">
                <a:latin typeface="Agency FB" panose="020B0503020202020204" pitchFamily="34" charset="0"/>
              </a:rPr>
              <a:t>(issues: condom may burst or leak; difficult to use)</a:t>
            </a:r>
          </a:p>
        </p:txBody>
      </p:sp>
      <p:sp>
        <p:nvSpPr>
          <p:cNvPr id="35" name="TextBox 34">
            <a:extLst>
              <a:ext uri="{FF2B5EF4-FFF2-40B4-BE49-F238E27FC236}">
                <a16:creationId xmlns:a16="http://schemas.microsoft.com/office/drawing/2014/main" id="{9FAE911B-3937-47D6-9207-7148A75419FB}"/>
              </a:ext>
            </a:extLst>
          </p:cNvPr>
          <p:cNvSpPr txBox="1"/>
          <p:nvPr/>
        </p:nvSpPr>
        <p:spPr>
          <a:xfrm>
            <a:off x="242833" y="3391975"/>
            <a:ext cx="2102447" cy="646331"/>
          </a:xfrm>
          <a:prstGeom prst="rect">
            <a:avLst/>
          </a:prstGeom>
          <a:noFill/>
        </p:spPr>
        <p:txBody>
          <a:bodyPr wrap="square" rtlCol="0">
            <a:spAutoFit/>
          </a:bodyPr>
          <a:lstStyle/>
          <a:p>
            <a:r>
              <a:rPr lang="en-CA" dirty="0">
                <a:latin typeface="Agency FB" panose="020B0503020202020204" pitchFamily="34" charset="0"/>
              </a:rPr>
              <a:t>cut oviduct; egg does not enter uterus</a:t>
            </a:r>
          </a:p>
        </p:txBody>
      </p:sp>
      <p:sp>
        <p:nvSpPr>
          <p:cNvPr id="36" name="TextBox 35">
            <a:extLst>
              <a:ext uri="{FF2B5EF4-FFF2-40B4-BE49-F238E27FC236}">
                <a16:creationId xmlns:a16="http://schemas.microsoft.com/office/drawing/2014/main" id="{9D467004-93D1-48EA-B594-27D6B7269A69}"/>
              </a:ext>
            </a:extLst>
          </p:cNvPr>
          <p:cNvSpPr txBox="1"/>
          <p:nvPr/>
        </p:nvSpPr>
        <p:spPr>
          <a:xfrm>
            <a:off x="296804" y="4308837"/>
            <a:ext cx="2102447" cy="830997"/>
          </a:xfrm>
          <a:prstGeom prst="rect">
            <a:avLst/>
          </a:prstGeom>
          <a:pattFill prst="wdUpDiag">
            <a:fgClr>
              <a:srgbClr val="649B3F"/>
            </a:fgClr>
            <a:bgClr>
              <a:schemeClr val="accent6">
                <a:lumMod val="60000"/>
                <a:lumOff val="40000"/>
              </a:schemeClr>
            </a:bgClr>
          </a:pattFill>
        </p:spPr>
        <p:txBody>
          <a:bodyPr wrap="square" rtlCol="0">
            <a:spAutoFit/>
          </a:bodyPr>
          <a:lstStyle/>
          <a:p>
            <a:r>
              <a:rPr lang="en-CA" sz="2400" b="1" dirty="0">
                <a:latin typeface="Sitka Banner" panose="02000505000000020004" pitchFamily="2" charset="0"/>
              </a:rPr>
              <a:t>oophorectomy/ hysterectomy</a:t>
            </a:r>
          </a:p>
        </p:txBody>
      </p:sp>
      <p:sp>
        <p:nvSpPr>
          <p:cNvPr id="37" name="TextBox 36">
            <a:extLst>
              <a:ext uri="{FF2B5EF4-FFF2-40B4-BE49-F238E27FC236}">
                <a16:creationId xmlns:a16="http://schemas.microsoft.com/office/drawing/2014/main" id="{60340717-EFB7-4F32-8ED0-5F088EBEC20D}"/>
              </a:ext>
            </a:extLst>
          </p:cNvPr>
          <p:cNvSpPr txBox="1"/>
          <p:nvPr/>
        </p:nvSpPr>
        <p:spPr>
          <a:xfrm>
            <a:off x="295951" y="5139834"/>
            <a:ext cx="3560098" cy="369332"/>
          </a:xfrm>
          <a:prstGeom prst="rect">
            <a:avLst/>
          </a:prstGeom>
          <a:noFill/>
        </p:spPr>
        <p:txBody>
          <a:bodyPr wrap="square" rtlCol="0">
            <a:spAutoFit/>
          </a:bodyPr>
          <a:lstStyle/>
          <a:p>
            <a:r>
              <a:rPr lang="en-CA" dirty="0">
                <a:latin typeface="Agency FB" panose="020B0503020202020204" pitchFamily="34" charset="0"/>
              </a:rPr>
              <a:t>remove ovary/uterus</a:t>
            </a:r>
          </a:p>
        </p:txBody>
      </p:sp>
      <p:sp>
        <p:nvSpPr>
          <p:cNvPr id="39" name="TextBox 38">
            <a:extLst>
              <a:ext uri="{FF2B5EF4-FFF2-40B4-BE49-F238E27FC236}">
                <a16:creationId xmlns:a16="http://schemas.microsoft.com/office/drawing/2014/main" id="{0ADD704E-1B6C-4D75-8791-1F4916272431}"/>
              </a:ext>
            </a:extLst>
          </p:cNvPr>
          <p:cNvSpPr txBox="1"/>
          <p:nvPr/>
        </p:nvSpPr>
        <p:spPr>
          <a:xfrm>
            <a:off x="153515" y="1650368"/>
            <a:ext cx="356938" cy="369332"/>
          </a:xfrm>
          <a:prstGeom prst="rect">
            <a:avLst/>
          </a:prstGeom>
          <a:pattFill prst="wdUpDiag">
            <a:fgClr>
              <a:schemeClr val="tx1"/>
            </a:fgClr>
            <a:bgClr>
              <a:schemeClr val="bg1">
                <a:lumMod val="50000"/>
              </a:schemeClr>
            </a:bgClr>
          </a:pattFill>
          <a:ln w="28575">
            <a:solidFill>
              <a:schemeClr val="bg1"/>
            </a:solidFill>
          </a:ln>
        </p:spPr>
        <p:txBody>
          <a:bodyPr wrap="square" rtlCol="0">
            <a:spAutoFit/>
          </a:bodyPr>
          <a:lstStyle/>
          <a:p>
            <a:endParaRPr lang="en-CA" dirty="0"/>
          </a:p>
        </p:txBody>
      </p:sp>
      <p:sp>
        <p:nvSpPr>
          <p:cNvPr id="40" name="TextBox 39">
            <a:extLst>
              <a:ext uri="{FF2B5EF4-FFF2-40B4-BE49-F238E27FC236}">
                <a16:creationId xmlns:a16="http://schemas.microsoft.com/office/drawing/2014/main" id="{0C804E11-5941-446F-8D87-6F4F767BE4A3}"/>
              </a:ext>
            </a:extLst>
          </p:cNvPr>
          <p:cNvSpPr txBox="1"/>
          <p:nvPr/>
        </p:nvSpPr>
        <p:spPr>
          <a:xfrm>
            <a:off x="282696" y="2973122"/>
            <a:ext cx="2102447" cy="461665"/>
          </a:xfrm>
          <a:prstGeom prst="rect">
            <a:avLst/>
          </a:prstGeom>
          <a:pattFill prst="wdUpDiag">
            <a:fgClr>
              <a:srgbClr val="649B3F"/>
            </a:fgClr>
            <a:bgClr>
              <a:schemeClr val="accent6">
                <a:lumMod val="60000"/>
                <a:lumOff val="40000"/>
              </a:schemeClr>
            </a:bgClr>
          </a:pattFill>
        </p:spPr>
        <p:txBody>
          <a:bodyPr wrap="square" rtlCol="0">
            <a:spAutoFit/>
          </a:bodyPr>
          <a:lstStyle/>
          <a:p>
            <a:r>
              <a:rPr lang="en-CA" sz="2400" b="1" dirty="0">
                <a:latin typeface="Sitka Banner" panose="02000505000000020004" pitchFamily="2" charset="0"/>
              </a:rPr>
              <a:t>tubal ligation</a:t>
            </a:r>
          </a:p>
        </p:txBody>
      </p:sp>
      <p:sp>
        <p:nvSpPr>
          <p:cNvPr id="42" name="TextBox 41">
            <a:extLst>
              <a:ext uri="{FF2B5EF4-FFF2-40B4-BE49-F238E27FC236}">
                <a16:creationId xmlns:a16="http://schemas.microsoft.com/office/drawing/2014/main" id="{C0D834CE-A76D-4255-BD42-33E0998AA383}"/>
              </a:ext>
            </a:extLst>
          </p:cNvPr>
          <p:cNvSpPr txBox="1"/>
          <p:nvPr/>
        </p:nvSpPr>
        <p:spPr>
          <a:xfrm>
            <a:off x="8895163" y="1964978"/>
            <a:ext cx="2884172" cy="923330"/>
          </a:xfrm>
          <a:prstGeom prst="rect">
            <a:avLst/>
          </a:prstGeom>
          <a:noFill/>
        </p:spPr>
        <p:txBody>
          <a:bodyPr wrap="square" rtlCol="0">
            <a:spAutoFit/>
          </a:bodyPr>
          <a:lstStyle/>
          <a:p>
            <a:r>
              <a:rPr lang="en-CA" dirty="0">
                <a:latin typeface="Agency FB" panose="020B0503020202020204" pitchFamily="34" charset="0"/>
              </a:rPr>
              <a:t>avoid sex during fertile periods (issues: every woman is different; cycles can vary)</a:t>
            </a:r>
          </a:p>
        </p:txBody>
      </p:sp>
      <p:sp>
        <p:nvSpPr>
          <p:cNvPr id="43" name="TextBox 42">
            <a:extLst>
              <a:ext uri="{FF2B5EF4-FFF2-40B4-BE49-F238E27FC236}">
                <a16:creationId xmlns:a16="http://schemas.microsoft.com/office/drawing/2014/main" id="{E895D7CF-08B4-427C-BB88-8461371B3B51}"/>
              </a:ext>
            </a:extLst>
          </p:cNvPr>
          <p:cNvSpPr txBox="1"/>
          <p:nvPr/>
        </p:nvSpPr>
        <p:spPr>
          <a:xfrm>
            <a:off x="8915832" y="3558278"/>
            <a:ext cx="3142190" cy="646331"/>
          </a:xfrm>
          <a:prstGeom prst="rect">
            <a:avLst/>
          </a:prstGeom>
          <a:noFill/>
        </p:spPr>
        <p:txBody>
          <a:bodyPr wrap="square" rtlCol="0">
            <a:spAutoFit/>
          </a:bodyPr>
          <a:lstStyle/>
          <a:p>
            <a:r>
              <a:rPr lang="en-CA" dirty="0">
                <a:latin typeface="Agency FB" panose="020B0503020202020204" pitchFamily="34" charset="0"/>
              </a:rPr>
              <a:t>prevent ovulation, prevent implantation</a:t>
            </a:r>
            <a:br>
              <a:rPr lang="en-CA" dirty="0">
                <a:latin typeface="Agency FB" panose="020B0503020202020204" pitchFamily="34" charset="0"/>
              </a:rPr>
            </a:br>
            <a:r>
              <a:rPr lang="en-CA" dirty="0">
                <a:latin typeface="Agency FB" panose="020B0503020202020204" pitchFamily="34" charset="0"/>
              </a:rPr>
              <a:t>(issue: not reliable; cost per use)</a:t>
            </a:r>
          </a:p>
        </p:txBody>
      </p:sp>
      <p:sp>
        <p:nvSpPr>
          <p:cNvPr id="8" name="Freeform: Shape 7">
            <a:extLst>
              <a:ext uri="{FF2B5EF4-FFF2-40B4-BE49-F238E27FC236}">
                <a16:creationId xmlns:a16="http://schemas.microsoft.com/office/drawing/2014/main" id="{E76AE8E5-0AC0-49E2-931C-44FEF5A3BC52}"/>
              </a:ext>
            </a:extLst>
          </p:cNvPr>
          <p:cNvSpPr/>
          <p:nvPr/>
        </p:nvSpPr>
        <p:spPr>
          <a:xfrm>
            <a:off x="2471895" y="3311558"/>
            <a:ext cx="2100400" cy="1451361"/>
          </a:xfrm>
          <a:custGeom>
            <a:avLst/>
            <a:gdLst>
              <a:gd name="connsiteX0" fmla="*/ 0 w 1266092"/>
              <a:gd name="connsiteY0" fmla="*/ 1185706 h 1185706"/>
              <a:gd name="connsiteX1" fmla="*/ 100483 w 1266092"/>
              <a:gd name="connsiteY1" fmla="*/ 1135464 h 1185706"/>
              <a:gd name="connsiteX2" fmla="*/ 562707 w 1266092"/>
              <a:gd name="connsiteY2" fmla="*/ 813917 h 1185706"/>
              <a:gd name="connsiteX3" fmla="*/ 753626 w 1266092"/>
              <a:gd name="connsiteY3" fmla="*/ 653143 h 1185706"/>
              <a:gd name="connsiteX4" fmla="*/ 823964 w 1266092"/>
              <a:gd name="connsiteY4" fmla="*/ 572756 h 1185706"/>
              <a:gd name="connsiteX5" fmla="*/ 964641 w 1266092"/>
              <a:gd name="connsiteY5" fmla="*/ 422031 h 1185706"/>
              <a:gd name="connsiteX6" fmla="*/ 1075173 w 1266092"/>
              <a:gd name="connsiteY6" fmla="*/ 261257 h 1185706"/>
              <a:gd name="connsiteX7" fmla="*/ 1105318 w 1266092"/>
              <a:gd name="connsiteY7" fmla="*/ 211016 h 1185706"/>
              <a:gd name="connsiteX8" fmla="*/ 1155560 w 1266092"/>
              <a:gd name="connsiteY8" fmla="*/ 150725 h 1185706"/>
              <a:gd name="connsiteX9" fmla="*/ 1185705 w 1266092"/>
              <a:gd name="connsiteY9" fmla="*/ 110532 h 1185706"/>
              <a:gd name="connsiteX10" fmla="*/ 1245995 w 1266092"/>
              <a:gd name="connsiteY10" fmla="*/ 40194 h 1185706"/>
              <a:gd name="connsiteX11" fmla="*/ 1266092 w 1266092"/>
              <a:gd name="connsiteY11" fmla="*/ 0 h 118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6092" h="1185706">
                <a:moveTo>
                  <a:pt x="0" y="1185706"/>
                </a:moveTo>
                <a:cubicBezTo>
                  <a:pt x="96586" y="1166387"/>
                  <a:pt x="5116" y="1192684"/>
                  <a:pt x="100483" y="1135464"/>
                </a:cubicBezTo>
                <a:cubicBezTo>
                  <a:pt x="467223" y="915421"/>
                  <a:pt x="142867" y="1154327"/>
                  <a:pt x="562707" y="813917"/>
                </a:cubicBezTo>
                <a:cubicBezTo>
                  <a:pt x="572392" y="806065"/>
                  <a:pt x="733451" y="676200"/>
                  <a:pt x="753626" y="653143"/>
                </a:cubicBezTo>
                <a:cubicBezTo>
                  <a:pt x="777072" y="626347"/>
                  <a:pt x="799561" y="598684"/>
                  <a:pt x="823964" y="572756"/>
                </a:cubicBezTo>
                <a:cubicBezTo>
                  <a:pt x="883935" y="509036"/>
                  <a:pt x="917153" y="487328"/>
                  <a:pt x="964641" y="422031"/>
                </a:cubicBezTo>
                <a:cubicBezTo>
                  <a:pt x="1002892" y="369435"/>
                  <a:pt x="1041713" y="317024"/>
                  <a:pt x="1075173" y="261257"/>
                </a:cubicBezTo>
                <a:cubicBezTo>
                  <a:pt x="1085221" y="244510"/>
                  <a:pt x="1093831" y="226811"/>
                  <a:pt x="1105318" y="211016"/>
                </a:cubicBezTo>
                <a:cubicBezTo>
                  <a:pt x="1120705" y="189859"/>
                  <a:pt x="1139218" y="171153"/>
                  <a:pt x="1155560" y="150725"/>
                </a:cubicBezTo>
                <a:cubicBezTo>
                  <a:pt x="1166022" y="137648"/>
                  <a:pt x="1174806" y="123247"/>
                  <a:pt x="1185705" y="110532"/>
                </a:cubicBezTo>
                <a:cubicBezTo>
                  <a:pt x="1223647" y="66267"/>
                  <a:pt x="1212091" y="94440"/>
                  <a:pt x="1245995" y="40194"/>
                </a:cubicBezTo>
                <a:cubicBezTo>
                  <a:pt x="1253934" y="27491"/>
                  <a:pt x="1259393" y="13398"/>
                  <a:pt x="1266092" y="0"/>
                </a:cubicBezTo>
              </a:path>
            </a:pathLst>
          </a:custGeom>
          <a:noFill/>
          <a:ln w="28575">
            <a:solidFill>
              <a:srgbClr val="649B3F"/>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Shape 8">
            <a:extLst>
              <a:ext uri="{FF2B5EF4-FFF2-40B4-BE49-F238E27FC236}">
                <a16:creationId xmlns:a16="http://schemas.microsoft.com/office/drawing/2014/main" id="{21AC5A21-A3C0-4A6E-ADDE-7C24A9E8B43F}"/>
              </a:ext>
            </a:extLst>
          </p:cNvPr>
          <p:cNvSpPr/>
          <p:nvPr/>
        </p:nvSpPr>
        <p:spPr>
          <a:xfrm>
            <a:off x="2411604" y="2600512"/>
            <a:ext cx="1798655" cy="564720"/>
          </a:xfrm>
          <a:custGeom>
            <a:avLst/>
            <a:gdLst>
              <a:gd name="connsiteX0" fmla="*/ 0 w 1095271"/>
              <a:gd name="connsiteY0" fmla="*/ 482320 h 492369"/>
              <a:gd name="connsiteX1" fmla="*/ 50242 w 1095271"/>
              <a:gd name="connsiteY1" fmla="*/ 492369 h 492369"/>
              <a:gd name="connsiteX2" fmla="*/ 90436 w 1095271"/>
              <a:gd name="connsiteY2" fmla="*/ 482320 h 492369"/>
              <a:gd name="connsiteX3" fmla="*/ 180871 w 1095271"/>
              <a:gd name="connsiteY3" fmla="*/ 462224 h 492369"/>
              <a:gd name="connsiteX4" fmla="*/ 401934 w 1095271"/>
              <a:gd name="connsiteY4" fmla="*/ 381837 h 492369"/>
              <a:gd name="connsiteX5" fmla="*/ 472273 w 1095271"/>
              <a:gd name="connsiteY5" fmla="*/ 341643 h 492369"/>
              <a:gd name="connsiteX6" fmla="*/ 562708 w 1095271"/>
              <a:gd name="connsiteY6" fmla="*/ 311498 h 492369"/>
              <a:gd name="connsiteX7" fmla="*/ 723482 w 1095271"/>
              <a:gd name="connsiteY7" fmla="*/ 231112 h 492369"/>
              <a:gd name="connsiteX8" fmla="*/ 823965 w 1095271"/>
              <a:gd name="connsiteY8" fmla="*/ 190918 h 492369"/>
              <a:gd name="connsiteX9" fmla="*/ 884255 w 1095271"/>
              <a:gd name="connsiteY9" fmla="*/ 150725 h 492369"/>
              <a:gd name="connsiteX10" fmla="*/ 1014884 w 1095271"/>
              <a:gd name="connsiteY10" fmla="*/ 60290 h 492369"/>
              <a:gd name="connsiteX11" fmla="*/ 1095271 w 1095271"/>
              <a:gd name="connsiteY11" fmla="*/ 0 h 49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5271" h="492369">
                <a:moveTo>
                  <a:pt x="0" y="482320"/>
                </a:moveTo>
                <a:cubicBezTo>
                  <a:pt x="16747" y="485670"/>
                  <a:pt x="33163" y="492369"/>
                  <a:pt x="50242" y="492369"/>
                </a:cubicBezTo>
                <a:cubicBezTo>
                  <a:pt x="64052" y="492369"/>
                  <a:pt x="76979" y="485425"/>
                  <a:pt x="90436" y="482320"/>
                </a:cubicBezTo>
                <a:cubicBezTo>
                  <a:pt x="120526" y="475376"/>
                  <a:pt x="150913" y="469713"/>
                  <a:pt x="180871" y="462224"/>
                </a:cubicBezTo>
                <a:cubicBezTo>
                  <a:pt x="291922" y="434462"/>
                  <a:pt x="297465" y="434072"/>
                  <a:pt x="401934" y="381837"/>
                </a:cubicBezTo>
                <a:cubicBezTo>
                  <a:pt x="426087" y="369760"/>
                  <a:pt x="447533" y="352467"/>
                  <a:pt x="472273" y="341643"/>
                </a:cubicBezTo>
                <a:cubicBezTo>
                  <a:pt x="501384" y="328907"/>
                  <a:pt x="533093" y="323015"/>
                  <a:pt x="562708" y="311498"/>
                </a:cubicBezTo>
                <a:cubicBezTo>
                  <a:pt x="748770" y="239141"/>
                  <a:pt x="566421" y="305023"/>
                  <a:pt x="723482" y="231112"/>
                </a:cubicBezTo>
                <a:cubicBezTo>
                  <a:pt x="756123" y="215752"/>
                  <a:pt x="791699" y="207051"/>
                  <a:pt x="823965" y="190918"/>
                </a:cubicBezTo>
                <a:cubicBezTo>
                  <a:pt x="845568" y="180116"/>
                  <a:pt x="863685" y="163384"/>
                  <a:pt x="884255" y="150725"/>
                </a:cubicBezTo>
                <a:cubicBezTo>
                  <a:pt x="1059465" y="42903"/>
                  <a:pt x="854260" y="180758"/>
                  <a:pt x="1014884" y="60290"/>
                </a:cubicBezTo>
                <a:cubicBezTo>
                  <a:pt x="1105782" y="-7884"/>
                  <a:pt x="1049181" y="46088"/>
                  <a:pt x="1095271" y="0"/>
                </a:cubicBezTo>
              </a:path>
            </a:pathLst>
          </a:custGeom>
          <a:noFill/>
          <a:ln w="28575">
            <a:solidFill>
              <a:srgbClr val="649B3F"/>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TextBox 43">
            <a:extLst>
              <a:ext uri="{FF2B5EF4-FFF2-40B4-BE49-F238E27FC236}">
                <a16:creationId xmlns:a16="http://schemas.microsoft.com/office/drawing/2014/main" id="{B83ECDE2-6310-4E8A-A8E7-1C18BD0D65C2}"/>
              </a:ext>
            </a:extLst>
          </p:cNvPr>
          <p:cNvSpPr txBox="1"/>
          <p:nvPr/>
        </p:nvSpPr>
        <p:spPr>
          <a:xfrm>
            <a:off x="5711091" y="742520"/>
            <a:ext cx="2152304" cy="923330"/>
          </a:xfrm>
          <a:prstGeom prst="rect">
            <a:avLst/>
          </a:prstGeom>
          <a:noFill/>
        </p:spPr>
        <p:txBody>
          <a:bodyPr wrap="square" rtlCol="0">
            <a:spAutoFit/>
          </a:bodyPr>
          <a:lstStyle/>
          <a:p>
            <a:r>
              <a:rPr lang="en-CA" dirty="0">
                <a:latin typeface="Agency FB" panose="020B0503020202020204" pitchFamily="34" charset="0"/>
              </a:rPr>
              <a:t>prevent implantation </a:t>
            </a:r>
          </a:p>
          <a:p>
            <a:r>
              <a:rPr lang="en-CA" dirty="0">
                <a:latin typeface="Agency FB" panose="020B0503020202020204" pitchFamily="34" charset="0"/>
              </a:rPr>
              <a:t>(issues: risk of perforation and dislodgment) </a:t>
            </a:r>
          </a:p>
        </p:txBody>
      </p:sp>
      <p:sp>
        <p:nvSpPr>
          <p:cNvPr id="45" name="TextBox 44">
            <a:extLst>
              <a:ext uri="{FF2B5EF4-FFF2-40B4-BE49-F238E27FC236}">
                <a16:creationId xmlns:a16="http://schemas.microsoft.com/office/drawing/2014/main" id="{466791E7-5246-4361-8EF3-235F46666962}"/>
              </a:ext>
            </a:extLst>
          </p:cNvPr>
          <p:cNvSpPr txBox="1"/>
          <p:nvPr/>
        </p:nvSpPr>
        <p:spPr>
          <a:xfrm>
            <a:off x="8936064" y="5688258"/>
            <a:ext cx="3142190" cy="646331"/>
          </a:xfrm>
          <a:prstGeom prst="rect">
            <a:avLst/>
          </a:prstGeom>
          <a:noFill/>
        </p:spPr>
        <p:txBody>
          <a:bodyPr wrap="square" rtlCol="0">
            <a:spAutoFit/>
          </a:bodyPr>
          <a:lstStyle/>
          <a:p>
            <a:r>
              <a:rPr lang="en-CA" dirty="0">
                <a:latin typeface="Agency FB" panose="020B0503020202020204" pitchFamily="34" charset="0"/>
              </a:rPr>
              <a:t>prevent ovulation; prevent implantation </a:t>
            </a:r>
            <a:br>
              <a:rPr lang="en-CA" dirty="0">
                <a:latin typeface="Agency FB" panose="020B0503020202020204" pitchFamily="34" charset="0"/>
              </a:rPr>
            </a:br>
            <a:r>
              <a:rPr lang="en-CA" dirty="0">
                <a:latin typeface="Agency FB" panose="020B0503020202020204" pitchFamily="34" charset="0"/>
              </a:rPr>
              <a:t>(issues: side effects; consistency)</a:t>
            </a:r>
          </a:p>
        </p:txBody>
      </p:sp>
      <p:pic>
        <p:nvPicPr>
          <p:cNvPr id="2052" name="Picture 4" descr="Which IUDs are the best? Benefits, risks, and side effects">
            <a:extLst>
              <a:ext uri="{FF2B5EF4-FFF2-40B4-BE49-F238E27FC236}">
                <a16:creationId xmlns:a16="http://schemas.microsoft.com/office/drawing/2014/main" id="{449C53C3-D403-43A8-8D32-38D963F04C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605" t="9285" r="5414"/>
          <a:stretch/>
        </p:blipFill>
        <p:spPr bwMode="auto">
          <a:xfrm>
            <a:off x="4903280" y="331674"/>
            <a:ext cx="660205" cy="908654"/>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Shape 9">
            <a:extLst>
              <a:ext uri="{FF2B5EF4-FFF2-40B4-BE49-F238E27FC236}">
                <a16:creationId xmlns:a16="http://schemas.microsoft.com/office/drawing/2014/main" id="{F34D9DDE-5FD3-4825-BB9F-270989D1AFEA}"/>
              </a:ext>
            </a:extLst>
          </p:cNvPr>
          <p:cNvSpPr/>
          <p:nvPr/>
        </p:nvSpPr>
        <p:spPr>
          <a:xfrm>
            <a:off x="5278349" y="1378099"/>
            <a:ext cx="1001871" cy="1616310"/>
          </a:xfrm>
          <a:custGeom>
            <a:avLst/>
            <a:gdLst>
              <a:gd name="connsiteX0" fmla="*/ 0 w 422031"/>
              <a:gd name="connsiteY0" fmla="*/ 0 h 1597688"/>
              <a:gd name="connsiteX1" fmla="*/ 30145 w 422031"/>
              <a:gd name="connsiteY1" fmla="*/ 190919 h 1597688"/>
              <a:gd name="connsiteX2" fmla="*/ 160774 w 422031"/>
              <a:gd name="connsiteY2" fmla="*/ 582804 h 1597688"/>
              <a:gd name="connsiteX3" fmla="*/ 180870 w 422031"/>
              <a:gd name="connsiteY3" fmla="*/ 753626 h 1597688"/>
              <a:gd name="connsiteX4" fmla="*/ 271306 w 422031"/>
              <a:gd name="connsiteY4" fmla="*/ 1085222 h 1597688"/>
              <a:gd name="connsiteX5" fmla="*/ 311499 w 422031"/>
              <a:gd name="connsiteY5" fmla="*/ 1256044 h 1597688"/>
              <a:gd name="connsiteX6" fmla="*/ 351692 w 422031"/>
              <a:gd name="connsiteY6" fmla="*/ 1376624 h 1597688"/>
              <a:gd name="connsiteX7" fmla="*/ 371789 w 422031"/>
              <a:gd name="connsiteY7" fmla="*/ 1457011 h 1597688"/>
              <a:gd name="connsiteX8" fmla="*/ 391886 w 422031"/>
              <a:gd name="connsiteY8" fmla="*/ 1527349 h 1597688"/>
              <a:gd name="connsiteX9" fmla="*/ 401934 w 422031"/>
              <a:gd name="connsiteY9" fmla="*/ 1567543 h 1597688"/>
              <a:gd name="connsiteX10" fmla="*/ 422031 w 422031"/>
              <a:gd name="connsiteY10" fmla="*/ 1597688 h 159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031" h="1597688">
                <a:moveTo>
                  <a:pt x="0" y="0"/>
                </a:moveTo>
                <a:cubicBezTo>
                  <a:pt x="10048" y="63640"/>
                  <a:pt x="16002" y="128062"/>
                  <a:pt x="30145" y="190919"/>
                </a:cubicBezTo>
                <a:cubicBezTo>
                  <a:pt x="68845" y="362920"/>
                  <a:pt x="98727" y="423257"/>
                  <a:pt x="160774" y="582804"/>
                </a:cubicBezTo>
                <a:cubicBezTo>
                  <a:pt x="167473" y="639745"/>
                  <a:pt x="170212" y="697292"/>
                  <a:pt x="180870" y="753626"/>
                </a:cubicBezTo>
                <a:cubicBezTo>
                  <a:pt x="220704" y="964178"/>
                  <a:pt x="224962" y="911432"/>
                  <a:pt x="271306" y="1085222"/>
                </a:cubicBezTo>
                <a:cubicBezTo>
                  <a:pt x="286378" y="1141743"/>
                  <a:pt x="295943" y="1199655"/>
                  <a:pt x="311499" y="1256044"/>
                </a:cubicBezTo>
                <a:cubicBezTo>
                  <a:pt x="322766" y="1296886"/>
                  <a:pt x="341416" y="1335522"/>
                  <a:pt x="351692" y="1376624"/>
                </a:cubicBezTo>
                <a:cubicBezTo>
                  <a:pt x="358391" y="1403420"/>
                  <a:pt x="364672" y="1430323"/>
                  <a:pt x="371789" y="1457011"/>
                </a:cubicBezTo>
                <a:cubicBezTo>
                  <a:pt x="378072" y="1480572"/>
                  <a:pt x="385470" y="1503824"/>
                  <a:pt x="391886" y="1527349"/>
                </a:cubicBezTo>
                <a:cubicBezTo>
                  <a:pt x="395520" y="1540673"/>
                  <a:pt x="396494" y="1554849"/>
                  <a:pt x="401934" y="1567543"/>
                </a:cubicBezTo>
                <a:cubicBezTo>
                  <a:pt x="406691" y="1578643"/>
                  <a:pt x="422031" y="1597688"/>
                  <a:pt x="422031" y="1597688"/>
                </a:cubicBezTo>
              </a:path>
            </a:pathLst>
          </a:custGeom>
          <a:noFill/>
          <a:ln w="28575">
            <a:solidFill>
              <a:srgbClr val="649B3F"/>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Freeform: Shape 10">
            <a:extLst>
              <a:ext uri="{FF2B5EF4-FFF2-40B4-BE49-F238E27FC236}">
                <a16:creationId xmlns:a16="http://schemas.microsoft.com/office/drawing/2014/main" id="{B62972EA-B53F-4310-971A-F4477BE8FBEE}"/>
              </a:ext>
            </a:extLst>
          </p:cNvPr>
          <p:cNvSpPr/>
          <p:nvPr/>
        </p:nvSpPr>
        <p:spPr>
          <a:xfrm>
            <a:off x="5130800" y="4368800"/>
            <a:ext cx="1149421" cy="1351280"/>
          </a:xfrm>
          <a:custGeom>
            <a:avLst/>
            <a:gdLst>
              <a:gd name="connsiteX0" fmla="*/ 0 w 1250547"/>
              <a:gd name="connsiteY0" fmla="*/ 1056640 h 1056640"/>
              <a:gd name="connsiteX1" fmla="*/ 152400 w 1250547"/>
              <a:gd name="connsiteY1" fmla="*/ 1026160 h 1056640"/>
              <a:gd name="connsiteX2" fmla="*/ 325120 w 1250547"/>
              <a:gd name="connsiteY2" fmla="*/ 975360 h 1056640"/>
              <a:gd name="connsiteX3" fmla="*/ 650240 w 1250547"/>
              <a:gd name="connsiteY3" fmla="*/ 863600 h 1056640"/>
              <a:gd name="connsiteX4" fmla="*/ 772160 w 1250547"/>
              <a:gd name="connsiteY4" fmla="*/ 812800 h 1056640"/>
              <a:gd name="connsiteX5" fmla="*/ 985520 w 1250547"/>
              <a:gd name="connsiteY5" fmla="*/ 701040 h 1056640"/>
              <a:gd name="connsiteX6" fmla="*/ 1168400 w 1250547"/>
              <a:gd name="connsiteY6" fmla="*/ 447040 h 1056640"/>
              <a:gd name="connsiteX7" fmla="*/ 1198880 w 1250547"/>
              <a:gd name="connsiteY7" fmla="*/ 365760 h 1056640"/>
              <a:gd name="connsiteX8" fmla="*/ 1239520 w 1250547"/>
              <a:gd name="connsiteY8" fmla="*/ 182880 h 1056640"/>
              <a:gd name="connsiteX9" fmla="*/ 1249680 w 1250547"/>
              <a:gd name="connsiteY9" fmla="*/ 0 h 105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0547" h="1056640">
                <a:moveTo>
                  <a:pt x="0" y="1056640"/>
                </a:moveTo>
                <a:cubicBezTo>
                  <a:pt x="50800" y="1046480"/>
                  <a:pt x="105059" y="1047200"/>
                  <a:pt x="152400" y="1026160"/>
                </a:cubicBezTo>
                <a:cubicBezTo>
                  <a:pt x="268791" y="974431"/>
                  <a:pt x="210743" y="989657"/>
                  <a:pt x="325120" y="975360"/>
                </a:cubicBezTo>
                <a:cubicBezTo>
                  <a:pt x="495892" y="921994"/>
                  <a:pt x="482461" y="929513"/>
                  <a:pt x="650240" y="863600"/>
                </a:cubicBezTo>
                <a:cubicBezTo>
                  <a:pt x="691218" y="847502"/>
                  <a:pt x="732544" y="832008"/>
                  <a:pt x="772160" y="812800"/>
                </a:cubicBezTo>
                <a:cubicBezTo>
                  <a:pt x="844403" y="777773"/>
                  <a:pt x="985520" y="701040"/>
                  <a:pt x="985520" y="701040"/>
                </a:cubicBezTo>
                <a:cubicBezTo>
                  <a:pt x="1062981" y="604214"/>
                  <a:pt x="1115938" y="551963"/>
                  <a:pt x="1168400" y="447040"/>
                </a:cubicBezTo>
                <a:cubicBezTo>
                  <a:pt x="1181340" y="421159"/>
                  <a:pt x="1188720" y="392853"/>
                  <a:pt x="1198880" y="365760"/>
                </a:cubicBezTo>
                <a:cubicBezTo>
                  <a:pt x="1220660" y="191518"/>
                  <a:pt x="1191826" y="385581"/>
                  <a:pt x="1239520" y="182880"/>
                </a:cubicBezTo>
                <a:cubicBezTo>
                  <a:pt x="1254948" y="117309"/>
                  <a:pt x="1249680" y="69705"/>
                  <a:pt x="1249680" y="0"/>
                </a:cubicBezTo>
              </a:path>
            </a:pathLst>
          </a:custGeom>
          <a:noFill/>
          <a:ln w="28575">
            <a:solidFill>
              <a:schemeClr val="tx1"/>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99323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Advantages and Disadvantages of the Combined Pill">
            <a:extLst>
              <a:ext uri="{FF2B5EF4-FFF2-40B4-BE49-F238E27FC236}">
                <a16:creationId xmlns:a16="http://schemas.microsoft.com/office/drawing/2014/main" id="{EAAD7C2D-1C65-41E6-BFC3-8936690F4801}"/>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7883" r="10814"/>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CE2FDA62-A9D0-464D-A964-29F7F5234FD3}"/>
              </a:ext>
            </a:extLst>
          </p:cNvPr>
          <p:cNvSpPr>
            <a:spLocks noGrp="1"/>
          </p:cNvSpPr>
          <p:nvPr>
            <p:ph type="title"/>
          </p:nvPr>
        </p:nvSpPr>
        <p:spPr>
          <a:xfrm>
            <a:off x="804998" y="798445"/>
            <a:ext cx="4803636" cy="1311664"/>
          </a:xfrm>
        </p:spPr>
        <p:txBody>
          <a:bodyPr>
            <a:normAutofit/>
          </a:bodyPr>
          <a:lstStyle/>
          <a:p>
            <a:r>
              <a:rPr lang="en-US">
                <a:solidFill>
                  <a:srgbClr val="000000"/>
                </a:solidFill>
              </a:rPr>
              <a:t>Hormonal Birth Control</a:t>
            </a:r>
            <a:endParaRPr lang="en-CA">
              <a:solidFill>
                <a:srgbClr val="000000"/>
              </a:solidFill>
            </a:endParaRPr>
          </a:p>
        </p:txBody>
      </p:sp>
      <p:sp>
        <p:nvSpPr>
          <p:cNvPr id="5" name="Content Placeholder 2">
            <a:extLst>
              <a:ext uri="{FF2B5EF4-FFF2-40B4-BE49-F238E27FC236}">
                <a16:creationId xmlns:a16="http://schemas.microsoft.com/office/drawing/2014/main" id="{46346C42-8DF3-406B-98D9-79B10750F695}"/>
              </a:ext>
            </a:extLst>
          </p:cNvPr>
          <p:cNvSpPr txBox="1">
            <a:spLocks noGrp="1"/>
          </p:cNvSpPr>
          <p:nvPr>
            <p:ph idx="1"/>
          </p:nvPr>
        </p:nvSpPr>
        <p:spPr>
          <a:xfrm>
            <a:off x="804997" y="2272143"/>
            <a:ext cx="5291003" cy="434686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0000"/>
                </a:solidFill>
              </a:rPr>
              <a:t>During real pregnancy, high levels of progesterone and estrogen prevent other eggs from maturing.</a:t>
            </a:r>
          </a:p>
          <a:p>
            <a:pPr marL="0" indent="0">
              <a:buFont typeface="Arial" panose="020B0604020202020204" pitchFamily="34" charset="0"/>
              <a:buNone/>
            </a:pPr>
            <a:r>
              <a:rPr lang="en-US" dirty="0">
                <a:solidFill>
                  <a:srgbClr val="000000"/>
                </a:solidFill>
              </a:rPr>
              <a:t> </a:t>
            </a:r>
          </a:p>
          <a:p>
            <a:pPr marL="0" indent="0">
              <a:buNone/>
            </a:pPr>
            <a:r>
              <a:rPr lang="en-US" dirty="0">
                <a:solidFill>
                  <a:srgbClr val="000000"/>
                </a:solidFill>
              </a:rPr>
              <a:t>Many hormonal methods of birth control (e.g. “The Pill”) increase progesterone levels to mimic pregnancy hormone levels. </a:t>
            </a:r>
            <a:r>
              <a:rPr lang="en-CA" dirty="0">
                <a:solidFill>
                  <a:srgbClr val="000000"/>
                </a:solidFill>
              </a:rPr>
              <a:t>If eggs don’t develop, then pregnancy cannot occur!</a:t>
            </a:r>
            <a:endParaRPr lang="en-US" dirty="0">
              <a:solidFill>
                <a:srgbClr val="000000"/>
              </a:solidFill>
            </a:endParaRPr>
          </a:p>
        </p:txBody>
      </p:sp>
      <p:sp>
        <p:nvSpPr>
          <p:cNvPr id="8" name="TextBox 7">
            <a:extLst>
              <a:ext uri="{FF2B5EF4-FFF2-40B4-BE49-F238E27FC236}">
                <a16:creationId xmlns:a16="http://schemas.microsoft.com/office/drawing/2014/main" id="{198E36C2-7467-45B9-957B-71EAF35AA7D4}"/>
              </a:ext>
            </a:extLst>
          </p:cNvPr>
          <p:cNvSpPr txBox="1"/>
          <p:nvPr/>
        </p:nvSpPr>
        <p:spPr>
          <a:xfrm>
            <a:off x="6956459" y="6492875"/>
            <a:ext cx="6094378" cy="246221"/>
          </a:xfrm>
          <a:prstGeom prst="rect">
            <a:avLst/>
          </a:prstGeom>
          <a:noFill/>
        </p:spPr>
        <p:txBody>
          <a:bodyPr wrap="square">
            <a:spAutoFit/>
          </a:bodyPr>
          <a:lstStyle/>
          <a:p>
            <a:pPr>
              <a:spcAft>
                <a:spcPts val="600"/>
              </a:spcAft>
            </a:pPr>
            <a:r>
              <a:rPr lang="en-CA" sz="1000" dirty="0">
                <a:hlinkClick r:id="rId4"/>
              </a:rPr>
              <a:t>https://www.news-medical.net/health/Advantages-and-Disadvantages-of-the-Combined-Pill.aspx</a:t>
            </a:r>
            <a:endParaRPr lang="en-CA" sz="1000"/>
          </a:p>
        </p:txBody>
      </p:sp>
    </p:spTree>
    <p:extLst>
      <p:ext uri="{BB962C8B-B14F-4D97-AF65-F5344CB8AC3E}">
        <p14:creationId xmlns:p14="http://schemas.microsoft.com/office/powerpoint/2010/main" val="114631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DD1CF-613B-2451-7F5F-653D2E0FDDB9}"/>
              </a:ext>
            </a:extLst>
          </p:cNvPr>
          <p:cNvSpPr>
            <a:spLocks noGrp="1"/>
          </p:cNvSpPr>
          <p:nvPr>
            <p:ph type="title"/>
          </p:nvPr>
        </p:nvSpPr>
        <p:spPr/>
        <p:txBody>
          <a:bodyPr/>
          <a:lstStyle/>
          <a:p>
            <a:r>
              <a:rPr lang="en-CA" dirty="0"/>
              <a:t>Demo: How to Use a Male Condom</a:t>
            </a:r>
          </a:p>
        </p:txBody>
      </p:sp>
      <p:pic>
        <p:nvPicPr>
          <p:cNvPr id="4098" name="Picture 2" descr="Condom use among young women in Nigeria extremely low - Pathfinder Int'l">
            <a:extLst>
              <a:ext uri="{FF2B5EF4-FFF2-40B4-BE49-F238E27FC236}">
                <a16:creationId xmlns:a16="http://schemas.microsoft.com/office/drawing/2014/main" id="{961C5CDB-8AE5-77D5-261A-61FF84A8B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636" y="1372394"/>
            <a:ext cx="5257799" cy="525779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92864425-3EF3-61F0-1FD0-84B109130D7E}"/>
              </a:ext>
            </a:extLst>
          </p:cNvPr>
          <p:cNvSpPr>
            <a:spLocks noGrp="1"/>
          </p:cNvSpPr>
          <p:nvPr>
            <p:ph idx="1"/>
          </p:nvPr>
        </p:nvSpPr>
        <p:spPr/>
        <p:txBody>
          <a:bodyPr/>
          <a:lstStyle/>
          <a:p>
            <a:endParaRPr lang="en-CA" dirty="0"/>
          </a:p>
        </p:txBody>
      </p:sp>
    </p:spTree>
    <p:extLst>
      <p:ext uri="{BB962C8B-B14F-4D97-AF65-F5344CB8AC3E}">
        <p14:creationId xmlns:p14="http://schemas.microsoft.com/office/powerpoint/2010/main" val="4286018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32AEE2-155D-3C39-9C4E-7612A153C9AC}"/>
              </a:ext>
            </a:extLst>
          </p:cNvPr>
          <p:cNvSpPr>
            <a:spLocks noGrp="1"/>
          </p:cNvSpPr>
          <p:nvPr>
            <p:ph idx="1"/>
          </p:nvPr>
        </p:nvSpPr>
        <p:spPr/>
        <p:txBody>
          <a:bodyPr/>
          <a:lstStyle/>
          <a:p>
            <a:endParaRPr lang="en-CA"/>
          </a:p>
        </p:txBody>
      </p:sp>
      <p:grpSp>
        <p:nvGrpSpPr>
          <p:cNvPr id="7" name="Group 6">
            <a:extLst>
              <a:ext uri="{FF2B5EF4-FFF2-40B4-BE49-F238E27FC236}">
                <a16:creationId xmlns:a16="http://schemas.microsoft.com/office/drawing/2014/main" id="{49DFA772-C491-C39E-4A01-7B243F807D61}"/>
              </a:ext>
            </a:extLst>
          </p:cNvPr>
          <p:cNvGrpSpPr/>
          <p:nvPr/>
        </p:nvGrpSpPr>
        <p:grpSpPr>
          <a:xfrm>
            <a:off x="1139821" y="365125"/>
            <a:ext cx="9912357" cy="6176963"/>
            <a:chOff x="513696" y="1059754"/>
            <a:chExt cx="8851900" cy="5516131"/>
          </a:xfrm>
        </p:grpSpPr>
        <p:pic>
          <p:nvPicPr>
            <p:cNvPr id="5122" name="Picture 2">
              <a:extLst>
                <a:ext uri="{FF2B5EF4-FFF2-40B4-BE49-F238E27FC236}">
                  <a16:creationId xmlns:a16="http://schemas.microsoft.com/office/drawing/2014/main" id="{3AACA4B2-CCB0-CEF1-15CC-F46B5FB5BA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243" b="5325"/>
            <a:stretch/>
          </p:blipFill>
          <p:spPr bwMode="auto">
            <a:xfrm>
              <a:off x="513696" y="1059754"/>
              <a:ext cx="8851900" cy="55161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D2E1EA-796D-6DBF-5C3D-C77836038DBE}"/>
                </a:ext>
              </a:extLst>
            </p:cNvPr>
            <p:cNvSpPr txBox="1"/>
            <p:nvPr/>
          </p:nvSpPr>
          <p:spPr>
            <a:xfrm>
              <a:off x="6626437" y="2077541"/>
              <a:ext cx="2121158" cy="307777"/>
            </a:xfrm>
            <a:prstGeom prst="rect">
              <a:avLst/>
            </a:prstGeom>
            <a:noFill/>
          </p:spPr>
          <p:txBody>
            <a:bodyPr wrap="none" rtlCol="0">
              <a:spAutoFit/>
            </a:bodyPr>
            <a:lstStyle/>
            <a:p>
              <a:r>
                <a:rPr lang="en-CA" sz="1600" b="1" dirty="0">
                  <a:latin typeface="Segoe UI" panose="020B0502040204020203" pitchFamily="34" charset="0"/>
                  <a:ea typeface="Cambria" panose="02040503050406030204" pitchFamily="18" charset="0"/>
                  <a:cs typeface="Segoe UI" panose="020B0502040204020203" pitchFamily="34" charset="0"/>
                </a:rPr>
                <a:t>Check the expiry date. </a:t>
              </a:r>
            </a:p>
          </p:txBody>
        </p:sp>
      </p:grpSp>
      <p:sp>
        <p:nvSpPr>
          <p:cNvPr id="9" name="Title 8">
            <a:extLst>
              <a:ext uri="{FF2B5EF4-FFF2-40B4-BE49-F238E27FC236}">
                <a16:creationId xmlns:a16="http://schemas.microsoft.com/office/drawing/2014/main" id="{C05CEDE9-EF6B-0BDC-2286-5B04288462E8}"/>
              </a:ext>
            </a:extLst>
          </p:cNvPr>
          <p:cNvSpPr>
            <a:spLocks noGrp="1"/>
          </p:cNvSpPr>
          <p:nvPr>
            <p:ph type="title"/>
          </p:nvPr>
        </p:nvSpPr>
        <p:spPr/>
        <p:txBody>
          <a:bodyPr/>
          <a:lstStyle/>
          <a:p>
            <a:endParaRPr lang="en-CA"/>
          </a:p>
        </p:txBody>
      </p:sp>
    </p:spTree>
    <p:extLst>
      <p:ext uri="{BB962C8B-B14F-4D97-AF65-F5344CB8AC3E}">
        <p14:creationId xmlns:p14="http://schemas.microsoft.com/office/powerpoint/2010/main" val="857004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B3ACB-770A-52E9-BB75-4B05BC2771F3}"/>
              </a:ext>
            </a:extLst>
          </p:cNvPr>
          <p:cNvSpPr>
            <a:spLocks noGrp="1"/>
          </p:cNvSpPr>
          <p:nvPr>
            <p:ph type="title"/>
          </p:nvPr>
        </p:nvSpPr>
        <p:spPr/>
        <p:txBody>
          <a:bodyPr/>
          <a:lstStyle/>
          <a:p>
            <a:r>
              <a:rPr lang="en-CA" dirty="0"/>
              <a:t>Question Slips</a:t>
            </a:r>
          </a:p>
        </p:txBody>
      </p:sp>
      <p:sp>
        <p:nvSpPr>
          <p:cNvPr id="3" name="Content Placeholder 2">
            <a:extLst>
              <a:ext uri="{FF2B5EF4-FFF2-40B4-BE49-F238E27FC236}">
                <a16:creationId xmlns:a16="http://schemas.microsoft.com/office/drawing/2014/main" id="{36F56F1F-4E73-23AD-E809-3DEBA5187AE9}"/>
              </a:ext>
            </a:extLst>
          </p:cNvPr>
          <p:cNvSpPr>
            <a:spLocks noGrp="1"/>
          </p:cNvSpPr>
          <p:nvPr>
            <p:ph idx="1"/>
          </p:nvPr>
        </p:nvSpPr>
        <p:spPr/>
        <p:txBody>
          <a:bodyPr>
            <a:normAutofit lnSpcReduction="10000"/>
          </a:bodyPr>
          <a:lstStyle/>
          <a:p>
            <a:pPr marL="0" indent="0">
              <a:buNone/>
            </a:pPr>
            <a:r>
              <a:rPr lang="en-CA" dirty="0"/>
              <a:t>Questions are strongly recommended during this unit. </a:t>
            </a:r>
            <a:r>
              <a:rPr lang="en-CA" b="1" i="1" dirty="0"/>
              <a:t>No question is ‘stupid’</a:t>
            </a:r>
            <a:r>
              <a:rPr lang="en-CA" dirty="0"/>
              <a:t>. </a:t>
            </a:r>
          </a:p>
          <a:p>
            <a:pPr marL="0" indent="0">
              <a:buNone/>
            </a:pPr>
            <a:endParaRPr lang="en-CA" dirty="0"/>
          </a:p>
          <a:p>
            <a:pPr marL="0" indent="0">
              <a:buNone/>
            </a:pPr>
            <a:r>
              <a:rPr lang="en-CA" dirty="0"/>
              <a:t>Everyone is coming from a different background and will have different background knowledge to start. Please respect the questions of others.</a:t>
            </a:r>
          </a:p>
          <a:p>
            <a:pPr marL="0" indent="0">
              <a:buNone/>
            </a:pPr>
            <a:endParaRPr lang="en-CA" b="1" i="1" dirty="0"/>
          </a:p>
          <a:p>
            <a:pPr marL="0" indent="0">
              <a:buNone/>
            </a:pPr>
            <a:r>
              <a:rPr lang="en-CA" dirty="0"/>
              <a:t>If you are not comfortable putting your hand up, please write down all your questions on the provided paper slips. They will be submitted and addressed at the end of each class. </a:t>
            </a:r>
          </a:p>
        </p:txBody>
      </p:sp>
    </p:spTree>
    <p:extLst>
      <p:ext uri="{BB962C8B-B14F-4D97-AF65-F5344CB8AC3E}">
        <p14:creationId xmlns:p14="http://schemas.microsoft.com/office/powerpoint/2010/main" val="998717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9D16-8834-1987-275A-E1DFF0038C9E}"/>
              </a:ext>
            </a:extLst>
          </p:cNvPr>
          <p:cNvSpPr>
            <a:spLocks noGrp="1"/>
          </p:cNvSpPr>
          <p:nvPr>
            <p:ph type="title"/>
          </p:nvPr>
        </p:nvSpPr>
        <p:spPr/>
        <p:txBody>
          <a:bodyPr/>
          <a:lstStyle/>
          <a:p>
            <a:r>
              <a:rPr lang="en-CA" dirty="0"/>
              <a:t>Understanding Consent</a:t>
            </a:r>
          </a:p>
        </p:txBody>
      </p:sp>
      <p:sp>
        <p:nvSpPr>
          <p:cNvPr id="3" name="Content Placeholder 2">
            <a:extLst>
              <a:ext uri="{FF2B5EF4-FFF2-40B4-BE49-F238E27FC236}">
                <a16:creationId xmlns:a16="http://schemas.microsoft.com/office/drawing/2014/main" id="{F52BD517-E9F6-AE9C-8779-F810A882707A}"/>
              </a:ext>
            </a:extLst>
          </p:cNvPr>
          <p:cNvSpPr>
            <a:spLocks noGrp="1"/>
          </p:cNvSpPr>
          <p:nvPr>
            <p:ph idx="1"/>
          </p:nvPr>
        </p:nvSpPr>
        <p:spPr/>
        <p:txBody>
          <a:bodyPr/>
          <a:lstStyle/>
          <a:p>
            <a:pPr marL="0" indent="0">
              <a:buNone/>
            </a:pPr>
            <a:r>
              <a:rPr lang="en-CA" dirty="0"/>
              <a:t>Consent is required before and during any sexual activity.</a:t>
            </a:r>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r>
              <a:rPr lang="en-CA" dirty="0">
                <a:hlinkClick r:id="rId3"/>
              </a:rPr>
              <a:t>Brochure about consent</a:t>
            </a:r>
            <a:r>
              <a:rPr lang="en-CA" dirty="0"/>
              <a:t>: next slides</a:t>
            </a:r>
          </a:p>
        </p:txBody>
      </p:sp>
      <p:pic>
        <p:nvPicPr>
          <p:cNvPr id="5" name="Picture 4">
            <a:extLst>
              <a:ext uri="{FF2B5EF4-FFF2-40B4-BE49-F238E27FC236}">
                <a16:creationId xmlns:a16="http://schemas.microsoft.com/office/drawing/2014/main" id="{890E97D3-001C-4E9F-6ED1-94A489C2BF00}"/>
              </a:ext>
            </a:extLst>
          </p:cNvPr>
          <p:cNvPicPr>
            <a:picLocks noChangeAspect="1"/>
          </p:cNvPicPr>
          <p:nvPr/>
        </p:nvPicPr>
        <p:blipFill>
          <a:blip r:embed="rId4"/>
          <a:stretch>
            <a:fillRect/>
          </a:stretch>
        </p:blipFill>
        <p:spPr>
          <a:xfrm>
            <a:off x="504825" y="2567982"/>
            <a:ext cx="11182350" cy="1943100"/>
          </a:xfrm>
          <a:prstGeom prst="rect">
            <a:avLst/>
          </a:prstGeom>
          <a:ln>
            <a:solidFill>
              <a:schemeClr val="accent6">
                <a:lumMod val="75000"/>
              </a:schemeClr>
            </a:solidFill>
          </a:ln>
        </p:spPr>
      </p:pic>
      <p:sp>
        <p:nvSpPr>
          <p:cNvPr id="9" name="TextBox 8">
            <a:extLst>
              <a:ext uri="{FF2B5EF4-FFF2-40B4-BE49-F238E27FC236}">
                <a16:creationId xmlns:a16="http://schemas.microsoft.com/office/drawing/2014/main" id="{59E87D29-4920-F795-D6EB-26591CC54351}"/>
              </a:ext>
            </a:extLst>
          </p:cNvPr>
          <p:cNvSpPr txBox="1"/>
          <p:nvPr/>
        </p:nvSpPr>
        <p:spPr>
          <a:xfrm>
            <a:off x="7166988" y="6550223"/>
            <a:ext cx="6094324" cy="307777"/>
          </a:xfrm>
          <a:prstGeom prst="rect">
            <a:avLst/>
          </a:prstGeom>
          <a:noFill/>
        </p:spPr>
        <p:txBody>
          <a:bodyPr wrap="square">
            <a:spAutoFit/>
          </a:bodyPr>
          <a:lstStyle/>
          <a:p>
            <a:r>
              <a:rPr lang="en-CA" sz="1400" dirty="0">
                <a:hlinkClick r:id="rId5"/>
              </a:rPr>
              <a:t>https://www.rcmp-grc.gc.ca/en/brochure-respect-sexual-consent</a:t>
            </a:r>
            <a:r>
              <a:rPr lang="en-CA" sz="1400" dirty="0"/>
              <a:t> </a:t>
            </a:r>
          </a:p>
        </p:txBody>
      </p:sp>
    </p:spTree>
    <p:extLst>
      <p:ext uri="{BB962C8B-B14F-4D97-AF65-F5344CB8AC3E}">
        <p14:creationId xmlns:p14="http://schemas.microsoft.com/office/powerpoint/2010/main" val="205412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9D16-8834-1987-275A-E1DFF0038C9E}"/>
              </a:ext>
            </a:extLst>
          </p:cNvPr>
          <p:cNvSpPr>
            <a:spLocks noGrp="1"/>
          </p:cNvSpPr>
          <p:nvPr>
            <p:ph type="title"/>
          </p:nvPr>
        </p:nvSpPr>
        <p:spPr/>
        <p:txBody>
          <a:bodyPr/>
          <a:lstStyle/>
          <a:p>
            <a:r>
              <a:rPr lang="en-CA" dirty="0"/>
              <a:t>Understanding Consent</a:t>
            </a:r>
          </a:p>
        </p:txBody>
      </p:sp>
      <p:pic>
        <p:nvPicPr>
          <p:cNvPr id="8" name="Picture 7">
            <a:extLst>
              <a:ext uri="{FF2B5EF4-FFF2-40B4-BE49-F238E27FC236}">
                <a16:creationId xmlns:a16="http://schemas.microsoft.com/office/drawing/2014/main" id="{FB8AE85C-0587-3EE9-0BFA-EA59EC64D474}"/>
              </a:ext>
            </a:extLst>
          </p:cNvPr>
          <p:cNvPicPr>
            <a:picLocks noChangeAspect="1"/>
          </p:cNvPicPr>
          <p:nvPr/>
        </p:nvPicPr>
        <p:blipFill rotWithShape="1">
          <a:blip r:embed="rId2"/>
          <a:srcRect r="50000" b="46813"/>
          <a:stretch/>
        </p:blipFill>
        <p:spPr>
          <a:xfrm>
            <a:off x="1784131" y="1605224"/>
            <a:ext cx="4045616" cy="5117123"/>
          </a:xfrm>
          <a:prstGeom prst="rect">
            <a:avLst/>
          </a:prstGeom>
        </p:spPr>
      </p:pic>
      <p:pic>
        <p:nvPicPr>
          <p:cNvPr id="13" name="Picture 12">
            <a:extLst>
              <a:ext uri="{FF2B5EF4-FFF2-40B4-BE49-F238E27FC236}">
                <a16:creationId xmlns:a16="http://schemas.microsoft.com/office/drawing/2014/main" id="{F0280E81-026C-2FAD-D96B-F69EA57B3511}"/>
              </a:ext>
            </a:extLst>
          </p:cNvPr>
          <p:cNvPicPr>
            <a:picLocks noChangeAspect="1"/>
          </p:cNvPicPr>
          <p:nvPr/>
        </p:nvPicPr>
        <p:blipFill rotWithShape="1">
          <a:blip r:embed="rId2"/>
          <a:srcRect l="50000" b="43730"/>
          <a:stretch/>
        </p:blipFill>
        <p:spPr>
          <a:xfrm>
            <a:off x="7282798" y="1605224"/>
            <a:ext cx="3539670" cy="4736783"/>
          </a:xfrm>
          <a:prstGeom prst="rect">
            <a:avLst/>
          </a:prstGeom>
        </p:spPr>
      </p:pic>
      <p:sp>
        <p:nvSpPr>
          <p:cNvPr id="15" name="TextBox 14">
            <a:extLst>
              <a:ext uri="{FF2B5EF4-FFF2-40B4-BE49-F238E27FC236}">
                <a16:creationId xmlns:a16="http://schemas.microsoft.com/office/drawing/2014/main" id="{65CA1327-80F9-BFF3-1A0C-A5F2C34D5DAE}"/>
              </a:ext>
            </a:extLst>
          </p:cNvPr>
          <p:cNvSpPr txBox="1"/>
          <p:nvPr/>
        </p:nvSpPr>
        <p:spPr>
          <a:xfrm>
            <a:off x="7166988" y="6550223"/>
            <a:ext cx="6094324" cy="307777"/>
          </a:xfrm>
          <a:prstGeom prst="rect">
            <a:avLst/>
          </a:prstGeom>
          <a:noFill/>
        </p:spPr>
        <p:txBody>
          <a:bodyPr wrap="square">
            <a:spAutoFit/>
          </a:bodyPr>
          <a:lstStyle/>
          <a:p>
            <a:r>
              <a:rPr lang="en-CA" sz="1400" dirty="0">
                <a:hlinkClick r:id="rId3"/>
              </a:rPr>
              <a:t>https://www.rcmp-grc.gc.ca/en/brochure-respect-sexual-consent</a:t>
            </a:r>
            <a:r>
              <a:rPr lang="en-CA" sz="1400" dirty="0"/>
              <a:t> </a:t>
            </a:r>
          </a:p>
        </p:txBody>
      </p:sp>
    </p:spTree>
    <p:extLst>
      <p:ext uri="{BB962C8B-B14F-4D97-AF65-F5344CB8AC3E}">
        <p14:creationId xmlns:p14="http://schemas.microsoft.com/office/powerpoint/2010/main" val="266098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9D16-8834-1987-275A-E1DFF0038C9E}"/>
              </a:ext>
            </a:extLst>
          </p:cNvPr>
          <p:cNvSpPr>
            <a:spLocks noGrp="1"/>
          </p:cNvSpPr>
          <p:nvPr>
            <p:ph type="title"/>
          </p:nvPr>
        </p:nvSpPr>
        <p:spPr/>
        <p:txBody>
          <a:bodyPr/>
          <a:lstStyle/>
          <a:p>
            <a:r>
              <a:rPr lang="en-CA" dirty="0"/>
              <a:t>Understanding Consent</a:t>
            </a:r>
          </a:p>
        </p:txBody>
      </p:sp>
      <p:pic>
        <p:nvPicPr>
          <p:cNvPr id="4" name="Picture 3">
            <a:extLst>
              <a:ext uri="{FF2B5EF4-FFF2-40B4-BE49-F238E27FC236}">
                <a16:creationId xmlns:a16="http://schemas.microsoft.com/office/drawing/2014/main" id="{37423B13-3B11-7ECD-6228-10E293186DB3}"/>
              </a:ext>
            </a:extLst>
          </p:cNvPr>
          <p:cNvPicPr>
            <a:picLocks noChangeAspect="1"/>
          </p:cNvPicPr>
          <p:nvPr/>
        </p:nvPicPr>
        <p:blipFill rotWithShape="1">
          <a:blip r:embed="rId2"/>
          <a:srcRect l="50000" t="61212"/>
          <a:stretch/>
        </p:blipFill>
        <p:spPr>
          <a:xfrm>
            <a:off x="6259349" y="1609882"/>
            <a:ext cx="4118481" cy="3799010"/>
          </a:xfrm>
          <a:prstGeom prst="rect">
            <a:avLst/>
          </a:prstGeom>
        </p:spPr>
      </p:pic>
      <p:pic>
        <p:nvPicPr>
          <p:cNvPr id="6" name="Picture 5">
            <a:extLst>
              <a:ext uri="{FF2B5EF4-FFF2-40B4-BE49-F238E27FC236}">
                <a16:creationId xmlns:a16="http://schemas.microsoft.com/office/drawing/2014/main" id="{3D390C14-EDDD-443C-CE6E-833429D1C15E}"/>
              </a:ext>
            </a:extLst>
          </p:cNvPr>
          <p:cNvPicPr>
            <a:picLocks noChangeAspect="1"/>
          </p:cNvPicPr>
          <p:nvPr/>
        </p:nvPicPr>
        <p:blipFill rotWithShape="1">
          <a:blip r:embed="rId2"/>
          <a:srcRect t="52576" r="50000" b="-5763"/>
          <a:stretch/>
        </p:blipFill>
        <p:spPr>
          <a:xfrm>
            <a:off x="1382095" y="1465892"/>
            <a:ext cx="4263020" cy="5392108"/>
          </a:xfrm>
          <a:prstGeom prst="rect">
            <a:avLst/>
          </a:prstGeom>
        </p:spPr>
      </p:pic>
      <p:sp>
        <p:nvSpPr>
          <p:cNvPr id="10" name="TextBox 9">
            <a:extLst>
              <a:ext uri="{FF2B5EF4-FFF2-40B4-BE49-F238E27FC236}">
                <a16:creationId xmlns:a16="http://schemas.microsoft.com/office/drawing/2014/main" id="{C1D4D1F9-F20A-BEE0-DE66-EBBA0878D1D9}"/>
              </a:ext>
            </a:extLst>
          </p:cNvPr>
          <p:cNvSpPr txBox="1"/>
          <p:nvPr/>
        </p:nvSpPr>
        <p:spPr>
          <a:xfrm>
            <a:off x="7166988" y="6550223"/>
            <a:ext cx="6094324" cy="307777"/>
          </a:xfrm>
          <a:prstGeom prst="rect">
            <a:avLst/>
          </a:prstGeom>
          <a:noFill/>
        </p:spPr>
        <p:txBody>
          <a:bodyPr wrap="square">
            <a:spAutoFit/>
          </a:bodyPr>
          <a:lstStyle/>
          <a:p>
            <a:r>
              <a:rPr lang="en-CA" sz="1400" dirty="0">
                <a:hlinkClick r:id="rId3"/>
              </a:rPr>
              <a:t>https://www.rcmp-grc.gc.ca/en/brochure-respect-sexual-consent</a:t>
            </a:r>
            <a:r>
              <a:rPr lang="en-CA" sz="1400" dirty="0"/>
              <a:t> </a:t>
            </a:r>
          </a:p>
        </p:txBody>
      </p:sp>
    </p:spTree>
    <p:extLst>
      <p:ext uri="{BB962C8B-B14F-4D97-AF65-F5344CB8AC3E}">
        <p14:creationId xmlns:p14="http://schemas.microsoft.com/office/powerpoint/2010/main" val="7499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9D16-8834-1987-275A-E1DFF0038C9E}"/>
              </a:ext>
            </a:extLst>
          </p:cNvPr>
          <p:cNvSpPr>
            <a:spLocks noGrp="1"/>
          </p:cNvSpPr>
          <p:nvPr>
            <p:ph type="title"/>
          </p:nvPr>
        </p:nvSpPr>
        <p:spPr/>
        <p:txBody>
          <a:bodyPr/>
          <a:lstStyle/>
          <a:p>
            <a:r>
              <a:rPr lang="en-CA" dirty="0"/>
              <a:t>Understanding Consent</a:t>
            </a:r>
          </a:p>
        </p:txBody>
      </p:sp>
      <p:pic>
        <p:nvPicPr>
          <p:cNvPr id="4" name="Picture 3">
            <a:extLst>
              <a:ext uri="{FF2B5EF4-FFF2-40B4-BE49-F238E27FC236}">
                <a16:creationId xmlns:a16="http://schemas.microsoft.com/office/drawing/2014/main" id="{85183C2E-6D31-3A4A-E2E0-D3B5FED26042}"/>
              </a:ext>
            </a:extLst>
          </p:cNvPr>
          <p:cNvPicPr>
            <a:picLocks noChangeAspect="1"/>
          </p:cNvPicPr>
          <p:nvPr/>
        </p:nvPicPr>
        <p:blipFill rotWithShape="1">
          <a:blip r:embed="rId2"/>
          <a:srcRect b="84242"/>
          <a:stretch/>
        </p:blipFill>
        <p:spPr>
          <a:xfrm>
            <a:off x="838200" y="1332713"/>
            <a:ext cx="5939594" cy="1080655"/>
          </a:xfrm>
          <a:prstGeom prst="rect">
            <a:avLst/>
          </a:prstGeom>
        </p:spPr>
      </p:pic>
      <p:pic>
        <p:nvPicPr>
          <p:cNvPr id="10" name="Picture 9">
            <a:extLst>
              <a:ext uri="{FF2B5EF4-FFF2-40B4-BE49-F238E27FC236}">
                <a16:creationId xmlns:a16="http://schemas.microsoft.com/office/drawing/2014/main" id="{F5A3A7DF-5B86-A57B-181D-58792E108329}"/>
              </a:ext>
            </a:extLst>
          </p:cNvPr>
          <p:cNvPicPr>
            <a:picLocks noChangeAspect="1"/>
          </p:cNvPicPr>
          <p:nvPr/>
        </p:nvPicPr>
        <p:blipFill rotWithShape="1">
          <a:blip r:embed="rId2"/>
          <a:srcRect l="2298" t="18520" r="50992" b="44845"/>
          <a:stretch/>
        </p:blipFill>
        <p:spPr>
          <a:xfrm>
            <a:off x="1231560" y="2413368"/>
            <a:ext cx="4576006" cy="4143853"/>
          </a:xfrm>
          <a:prstGeom prst="rect">
            <a:avLst/>
          </a:prstGeom>
        </p:spPr>
      </p:pic>
      <p:pic>
        <p:nvPicPr>
          <p:cNvPr id="12" name="Picture 11">
            <a:extLst>
              <a:ext uri="{FF2B5EF4-FFF2-40B4-BE49-F238E27FC236}">
                <a16:creationId xmlns:a16="http://schemas.microsoft.com/office/drawing/2014/main" id="{8B5C663E-6993-B558-785C-6F6A1D96FC1A}"/>
              </a:ext>
            </a:extLst>
          </p:cNvPr>
          <p:cNvPicPr>
            <a:picLocks noChangeAspect="1"/>
          </p:cNvPicPr>
          <p:nvPr/>
        </p:nvPicPr>
        <p:blipFill rotWithShape="1">
          <a:blip r:embed="rId2"/>
          <a:srcRect l="2298" t="55347" r="50992" b="8017"/>
          <a:stretch/>
        </p:blipFill>
        <p:spPr>
          <a:xfrm>
            <a:off x="6596924" y="2413368"/>
            <a:ext cx="4576006" cy="4143853"/>
          </a:xfrm>
          <a:prstGeom prst="rect">
            <a:avLst/>
          </a:prstGeom>
        </p:spPr>
      </p:pic>
      <p:sp>
        <p:nvSpPr>
          <p:cNvPr id="14" name="TextBox 13">
            <a:extLst>
              <a:ext uri="{FF2B5EF4-FFF2-40B4-BE49-F238E27FC236}">
                <a16:creationId xmlns:a16="http://schemas.microsoft.com/office/drawing/2014/main" id="{E129AC5A-E6FE-D932-26C4-38A3B3A937F4}"/>
              </a:ext>
            </a:extLst>
          </p:cNvPr>
          <p:cNvSpPr txBox="1"/>
          <p:nvPr/>
        </p:nvSpPr>
        <p:spPr>
          <a:xfrm>
            <a:off x="7166988" y="6550223"/>
            <a:ext cx="6094324" cy="307777"/>
          </a:xfrm>
          <a:prstGeom prst="rect">
            <a:avLst/>
          </a:prstGeom>
          <a:noFill/>
        </p:spPr>
        <p:txBody>
          <a:bodyPr wrap="square">
            <a:spAutoFit/>
          </a:bodyPr>
          <a:lstStyle/>
          <a:p>
            <a:r>
              <a:rPr lang="en-CA" sz="1400" dirty="0">
                <a:hlinkClick r:id="rId3"/>
              </a:rPr>
              <a:t>https://www.rcmp-grc.gc.ca/en/brochure-respect-sexual-consent</a:t>
            </a:r>
            <a:r>
              <a:rPr lang="en-CA" sz="1400" dirty="0"/>
              <a:t> </a:t>
            </a:r>
          </a:p>
        </p:txBody>
      </p:sp>
    </p:spTree>
    <p:extLst>
      <p:ext uri="{BB962C8B-B14F-4D97-AF65-F5344CB8AC3E}">
        <p14:creationId xmlns:p14="http://schemas.microsoft.com/office/powerpoint/2010/main" val="256276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9D16-8834-1987-275A-E1DFF0038C9E}"/>
              </a:ext>
            </a:extLst>
          </p:cNvPr>
          <p:cNvSpPr>
            <a:spLocks noGrp="1"/>
          </p:cNvSpPr>
          <p:nvPr>
            <p:ph type="title"/>
          </p:nvPr>
        </p:nvSpPr>
        <p:spPr/>
        <p:txBody>
          <a:bodyPr/>
          <a:lstStyle/>
          <a:p>
            <a:r>
              <a:rPr lang="en-CA" dirty="0"/>
              <a:t>Understanding Consent</a:t>
            </a:r>
          </a:p>
        </p:txBody>
      </p:sp>
      <p:pic>
        <p:nvPicPr>
          <p:cNvPr id="10" name="Picture 9">
            <a:extLst>
              <a:ext uri="{FF2B5EF4-FFF2-40B4-BE49-F238E27FC236}">
                <a16:creationId xmlns:a16="http://schemas.microsoft.com/office/drawing/2014/main" id="{F5A3A7DF-5B86-A57B-181D-58792E108329}"/>
              </a:ext>
            </a:extLst>
          </p:cNvPr>
          <p:cNvPicPr>
            <a:picLocks noChangeAspect="1"/>
          </p:cNvPicPr>
          <p:nvPr/>
        </p:nvPicPr>
        <p:blipFill rotWithShape="1">
          <a:blip r:embed="rId2"/>
          <a:srcRect l="52571" t="16779" b="46409"/>
          <a:stretch/>
        </p:blipFill>
        <p:spPr>
          <a:xfrm>
            <a:off x="999733" y="1798887"/>
            <a:ext cx="4717779" cy="4227703"/>
          </a:xfrm>
          <a:prstGeom prst="rect">
            <a:avLst/>
          </a:prstGeom>
        </p:spPr>
      </p:pic>
      <p:pic>
        <p:nvPicPr>
          <p:cNvPr id="5" name="Picture 4">
            <a:extLst>
              <a:ext uri="{FF2B5EF4-FFF2-40B4-BE49-F238E27FC236}">
                <a16:creationId xmlns:a16="http://schemas.microsoft.com/office/drawing/2014/main" id="{AF5B76CB-E776-7923-89E7-DC9195F4C31F}"/>
              </a:ext>
            </a:extLst>
          </p:cNvPr>
          <p:cNvPicPr>
            <a:picLocks noChangeAspect="1"/>
          </p:cNvPicPr>
          <p:nvPr/>
        </p:nvPicPr>
        <p:blipFill rotWithShape="1">
          <a:blip r:embed="rId2"/>
          <a:srcRect l="52571" t="56583" b="6605"/>
          <a:stretch/>
        </p:blipFill>
        <p:spPr>
          <a:xfrm>
            <a:off x="6474490" y="1798887"/>
            <a:ext cx="4717778" cy="4227703"/>
          </a:xfrm>
          <a:prstGeom prst="rect">
            <a:avLst/>
          </a:prstGeom>
        </p:spPr>
      </p:pic>
      <p:sp>
        <p:nvSpPr>
          <p:cNvPr id="7" name="TextBox 6">
            <a:extLst>
              <a:ext uri="{FF2B5EF4-FFF2-40B4-BE49-F238E27FC236}">
                <a16:creationId xmlns:a16="http://schemas.microsoft.com/office/drawing/2014/main" id="{1703CDFC-10A2-12A1-DC2B-105DCC01C7ED}"/>
              </a:ext>
            </a:extLst>
          </p:cNvPr>
          <p:cNvSpPr txBox="1"/>
          <p:nvPr/>
        </p:nvSpPr>
        <p:spPr>
          <a:xfrm>
            <a:off x="7166988" y="6550223"/>
            <a:ext cx="6094324" cy="307777"/>
          </a:xfrm>
          <a:prstGeom prst="rect">
            <a:avLst/>
          </a:prstGeom>
          <a:noFill/>
        </p:spPr>
        <p:txBody>
          <a:bodyPr wrap="square">
            <a:spAutoFit/>
          </a:bodyPr>
          <a:lstStyle/>
          <a:p>
            <a:r>
              <a:rPr lang="en-CA" sz="1400" dirty="0">
                <a:hlinkClick r:id="rId3"/>
              </a:rPr>
              <a:t>https://www.rcmp-grc.gc.ca/en/brochure-respect-sexual-consent</a:t>
            </a:r>
            <a:r>
              <a:rPr lang="en-CA" sz="1400" dirty="0"/>
              <a:t> </a:t>
            </a:r>
          </a:p>
        </p:txBody>
      </p:sp>
    </p:spTree>
    <p:extLst>
      <p:ext uri="{BB962C8B-B14F-4D97-AF65-F5344CB8AC3E}">
        <p14:creationId xmlns:p14="http://schemas.microsoft.com/office/powerpoint/2010/main" val="50036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CD9DE-53B7-48A3-859B-C118D0B57A1F}"/>
              </a:ext>
            </a:extLst>
          </p:cNvPr>
          <p:cNvSpPr>
            <a:spLocks noGrp="1"/>
          </p:cNvSpPr>
          <p:nvPr>
            <p:ph type="title"/>
          </p:nvPr>
        </p:nvSpPr>
        <p:spPr/>
        <p:txBody>
          <a:bodyPr/>
          <a:lstStyle/>
          <a:p>
            <a:r>
              <a:rPr lang="en-CA" dirty="0"/>
              <a:t>Understanding Consent</a:t>
            </a:r>
          </a:p>
        </p:txBody>
      </p:sp>
      <p:pic>
        <p:nvPicPr>
          <p:cNvPr id="7" name="Online Media 6" title="Understanding Consent">
            <a:hlinkClick r:id="" action="ppaction://media"/>
            <a:extLst>
              <a:ext uri="{FF2B5EF4-FFF2-40B4-BE49-F238E27FC236}">
                <a16:creationId xmlns:a16="http://schemas.microsoft.com/office/drawing/2014/main" id="{95825E1F-A8F6-43D3-9E46-4711F15C0B56}"/>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
        <p:nvSpPr>
          <p:cNvPr id="9" name="TextBox 8">
            <a:extLst>
              <a:ext uri="{FF2B5EF4-FFF2-40B4-BE49-F238E27FC236}">
                <a16:creationId xmlns:a16="http://schemas.microsoft.com/office/drawing/2014/main" id="{C67E4FA9-AED9-456A-8B3F-8138D683BB67}"/>
              </a:ext>
            </a:extLst>
          </p:cNvPr>
          <p:cNvSpPr txBox="1"/>
          <p:nvPr/>
        </p:nvSpPr>
        <p:spPr>
          <a:xfrm>
            <a:off x="1266738" y="6404179"/>
            <a:ext cx="10861645" cy="369332"/>
          </a:xfrm>
          <a:prstGeom prst="rect">
            <a:avLst/>
          </a:prstGeom>
          <a:noFill/>
        </p:spPr>
        <p:txBody>
          <a:bodyPr wrap="square">
            <a:spAutoFit/>
          </a:bodyPr>
          <a:lstStyle/>
          <a:p>
            <a:r>
              <a:rPr lang="en-CA" dirty="0">
                <a:hlinkClick r:id="rId4"/>
              </a:rPr>
              <a:t>https://www.youtube.com/watch?v=raxPKklDF2k&amp;t=56s&amp;ab_channel=TeachingSexualHealthAlbertaHealthServices</a:t>
            </a:r>
            <a:r>
              <a:rPr lang="en-CA" dirty="0"/>
              <a:t> </a:t>
            </a:r>
          </a:p>
        </p:txBody>
      </p:sp>
    </p:spTree>
    <p:extLst>
      <p:ext uri="{BB962C8B-B14F-4D97-AF65-F5344CB8AC3E}">
        <p14:creationId xmlns:p14="http://schemas.microsoft.com/office/powerpoint/2010/main" val="84137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CD9DE-53B7-48A3-859B-C118D0B57A1F}"/>
              </a:ext>
            </a:extLst>
          </p:cNvPr>
          <p:cNvSpPr>
            <a:spLocks noGrp="1"/>
          </p:cNvSpPr>
          <p:nvPr>
            <p:ph type="title"/>
          </p:nvPr>
        </p:nvSpPr>
        <p:spPr/>
        <p:txBody>
          <a:bodyPr/>
          <a:lstStyle/>
          <a:p>
            <a:r>
              <a:rPr lang="en-CA" dirty="0"/>
              <a:t>Understanding Consent</a:t>
            </a:r>
          </a:p>
        </p:txBody>
      </p:sp>
      <p:pic>
        <p:nvPicPr>
          <p:cNvPr id="4" name="Online Media 3" title="Tea Consent (Clean)">
            <a:hlinkClick r:id="" action="ppaction://media"/>
            <a:extLst>
              <a:ext uri="{FF2B5EF4-FFF2-40B4-BE49-F238E27FC236}">
                <a16:creationId xmlns:a16="http://schemas.microsoft.com/office/drawing/2014/main" id="{31E2FDE8-B438-472A-BDB7-129523B5C548}"/>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
        <p:nvSpPr>
          <p:cNvPr id="6" name="TextBox 5">
            <a:extLst>
              <a:ext uri="{FF2B5EF4-FFF2-40B4-BE49-F238E27FC236}">
                <a16:creationId xmlns:a16="http://schemas.microsoft.com/office/drawing/2014/main" id="{6A08D403-E5A8-40B0-8422-8B6255873CC2}"/>
              </a:ext>
            </a:extLst>
          </p:cNvPr>
          <p:cNvSpPr txBox="1"/>
          <p:nvPr/>
        </p:nvSpPr>
        <p:spPr>
          <a:xfrm>
            <a:off x="4289452" y="6404990"/>
            <a:ext cx="7902548" cy="369332"/>
          </a:xfrm>
          <a:prstGeom prst="rect">
            <a:avLst/>
          </a:prstGeom>
          <a:noFill/>
        </p:spPr>
        <p:txBody>
          <a:bodyPr wrap="square">
            <a:spAutoFit/>
          </a:bodyPr>
          <a:lstStyle/>
          <a:p>
            <a:r>
              <a:rPr lang="en-CA" dirty="0">
                <a:hlinkClick r:id="rId4"/>
              </a:rPr>
              <a:t>https://www.youtube.com/watch?v=fGoWLWS4-kU&amp;ab_channel=BlueSeatStudios</a:t>
            </a:r>
            <a:r>
              <a:rPr lang="en-CA" dirty="0"/>
              <a:t> </a:t>
            </a:r>
          </a:p>
        </p:txBody>
      </p:sp>
    </p:spTree>
    <p:extLst>
      <p:ext uri="{BB962C8B-B14F-4D97-AF65-F5344CB8AC3E}">
        <p14:creationId xmlns:p14="http://schemas.microsoft.com/office/powerpoint/2010/main" val="429163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1FE1-EA8B-CAF2-F0F0-B206E7A95CC2}"/>
              </a:ext>
            </a:extLst>
          </p:cNvPr>
          <p:cNvSpPr>
            <a:spLocks noGrp="1"/>
          </p:cNvSpPr>
          <p:nvPr>
            <p:ph type="title"/>
          </p:nvPr>
        </p:nvSpPr>
        <p:spPr>
          <a:xfrm>
            <a:off x="838200" y="365125"/>
            <a:ext cx="11059048" cy="1325563"/>
          </a:xfrm>
        </p:spPr>
        <p:txBody>
          <a:bodyPr/>
          <a:lstStyle/>
          <a:p>
            <a:r>
              <a:rPr lang="en-CA" dirty="0"/>
              <a:t>Sexually Transmitted Infections (STIs)</a:t>
            </a:r>
          </a:p>
        </p:txBody>
      </p:sp>
      <p:sp>
        <p:nvSpPr>
          <p:cNvPr id="3" name="Content Placeholder 2">
            <a:extLst>
              <a:ext uri="{FF2B5EF4-FFF2-40B4-BE49-F238E27FC236}">
                <a16:creationId xmlns:a16="http://schemas.microsoft.com/office/drawing/2014/main" id="{48E91CF1-0D1B-8BF2-AEA3-7293B49ED996}"/>
              </a:ext>
            </a:extLst>
          </p:cNvPr>
          <p:cNvSpPr>
            <a:spLocks noGrp="1"/>
          </p:cNvSpPr>
          <p:nvPr>
            <p:ph idx="1"/>
          </p:nvPr>
        </p:nvSpPr>
        <p:spPr/>
        <p:txBody>
          <a:bodyPr/>
          <a:lstStyle/>
          <a:p>
            <a:pPr marL="0" indent="0">
              <a:buNone/>
            </a:pPr>
            <a:r>
              <a:rPr lang="en-CA" b="1" dirty="0">
                <a:solidFill>
                  <a:srgbClr val="00B0F0"/>
                </a:solidFill>
              </a:rPr>
              <a:t>What are STIs?</a:t>
            </a:r>
          </a:p>
          <a:p>
            <a:r>
              <a:rPr lang="en-CA" dirty="0"/>
              <a:t>Infections that are passed from one person to another during sex</a:t>
            </a:r>
          </a:p>
          <a:p>
            <a:r>
              <a:rPr lang="en-CA" dirty="0"/>
              <a:t>Transmitted through blood or other bodily fluids</a:t>
            </a:r>
          </a:p>
          <a:p>
            <a:pPr marL="0" indent="0">
              <a:buNone/>
            </a:pPr>
            <a:endParaRPr lang="en-CA" dirty="0"/>
          </a:p>
          <a:p>
            <a:pPr marL="0" indent="0">
              <a:buNone/>
            </a:pPr>
            <a:r>
              <a:rPr lang="en-CA" b="1" dirty="0">
                <a:solidFill>
                  <a:srgbClr val="00B0F0"/>
                </a:solidFill>
              </a:rPr>
              <a:t>Examples of STIs:</a:t>
            </a:r>
          </a:p>
          <a:p>
            <a:r>
              <a:rPr lang="en-CA" dirty="0"/>
              <a:t>Bacterial: gonorrhea, syphilis, chlamydia</a:t>
            </a:r>
          </a:p>
          <a:p>
            <a:r>
              <a:rPr lang="en-CA" dirty="0"/>
              <a:t>Viral: HPV, genital herpes, HIV</a:t>
            </a:r>
          </a:p>
          <a:p>
            <a:r>
              <a:rPr lang="en-CA" dirty="0"/>
              <a:t>Parasitic: trichomoniasis</a:t>
            </a:r>
          </a:p>
          <a:p>
            <a:endParaRPr lang="en-CA" dirty="0"/>
          </a:p>
        </p:txBody>
      </p:sp>
    </p:spTree>
    <p:extLst>
      <p:ext uri="{BB962C8B-B14F-4D97-AF65-F5344CB8AC3E}">
        <p14:creationId xmlns:p14="http://schemas.microsoft.com/office/powerpoint/2010/main" val="353512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1FE1-EA8B-CAF2-F0F0-B206E7A95CC2}"/>
              </a:ext>
            </a:extLst>
          </p:cNvPr>
          <p:cNvSpPr>
            <a:spLocks noGrp="1"/>
          </p:cNvSpPr>
          <p:nvPr>
            <p:ph type="title"/>
          </p:nvPr>
        </p:nvSpPr>
        <p:spPr>
          <a:xfrm>
            <a:off x="838200" y="365125"/>
            <a:ext cx="11059048" cy="1325563"/>
          </a:xfrm>
        </p:spPr>
        <p:txBody>
          <a:bodyPr/>
          <a:lstStyle/>
          <a:p>
            <a:r>
              <a:rPr lang="en-CA" dirty="0"/>
              <a:t>Sexually Transmitted Infections (STIs)</a:t>
            </a:r>
          </a:p>
        </p:txBody>
      </p:sp>
      <p:sp>
        <p:nvSpPr>
          <p:cNvPr id="3" name="Content Placeholder 2">
            <a:extLst>
              <a:ext uri="{FF2B5EF4-FFF2-40B4-BE49-F238E27FC236}">
                <a16:creationId xmlns:a16="http://schemas.microsoft.com/office/drawing/2014/main" id="{48E91CF1-0D1B-8BF2-AEA3-7293B49ED996}"/>
              </a:ext>
            </a:extLst>
          </p:cNvPr>
          <p:cNvSpPr>
            <a:spLocks noGrp="1"/>
          </p:cNvSpPr>
          <p:nvPr>
            <p:ph idx="1"/>
          </p:nvPr>
        </p:nvSpPr>
        <p:spPr>
          <a:xfrm>
            <a:off x="838200" y="1825624"/>
            <a:ext cx="10515600" cy="4585223"/>
          </a:xfrm>
        </p:spPr>
        <p:txBody>
          <a:bodyPr>
            <a:normAutofit lnSpcReduction="10000"/>
          </a:bodyPr>
          <a:lstStyle/>
          <a:p>
            <a:pPr marL="0" indent="0">
              <a:buNone/>
            </a:pPr>
            <a:r>
              <a:rPr lang="en-CA" dirty="0"/>
              <a:t>You should see a doctor if you have any of the following signs and symptoms. </a:t>
            </a:r>
          </a:p>
          <a:p>
            <a:pPr marL="0" indent="0">
              <a:buNone/>
            </a:pPr>
            <a:r>
              <a:rPr lang="en-CA" i="1" dirty="0"/>
              <a:t>Note: It is a good idea to get a check-up before becoming sexually active.</a:t>
            </a:r>
          </a:p>
          <a:p>
            <a:pPr marL="0" indent="0">
              <a:buNone/>
            </a:pPr>
            <a:r>
              <a:rPr lang="en-CA" i="1" dirty="0"/>
              <a:t>Note: There are other ways STIs can be transmitted, not just through sex. </a:t>
            </a:r>
          </a:p>
          <a:p>
            <a:pPr marL="0" indent="0">
              <a:buNone/>
            </a:pPr>
            <a:endParaRPr lang="en-CA" dirty="0"/>
          </a:p>
          <a:p>
            <a:pPr marL="0" indent="0">
              <a:buNone/>
            </a:pPr>
            <a:r>
              <a:rPr lang="en-CA" b="1" dirty="0">
                <a:solidFill>
                  <a:srgbClr val="00B0F0"/>
                </a:solidFill>
              </a:rPr>
              <a:t>Some Signs and Symptoms:</a:t>
            </a:r>
          </a:p>
          <a:p>
            <a:r>
              <a:rPr lang="en-CA" dirty="0"/>
              <a:t>Painful or burning urination</a:t>
            </a:r>
          </a:p>
          <a:p>
            <a:r>
              <a:rPr lang="en-CA" dirty="0"/>
              <a:t>Unusual or smelly discharge from vagina or penis</a:t>
            </a:r>
          </a:p>
          <a:p>
            <a:r>
              <a:rPr lang="en-CA" dirty="0"/>
              <a:t>Sores or bumps in the genital, rectal, or oral regions</a:t>
            </a:r>
          </a:p>
          <a:p>
            <a:r>
              <a:rPr lang="en-CA" dirty="0"/>
              <a:t>Pain during sex</a:t>
            </a:r>
          </a:p>
          <a:p>
            <a:pPr marL="0" indent="0">
              <a:buNone/>
            </a:pPr>
            <a:endParaRPr lang="en-CA" dirty="0"/>
          </a:p>
          <a:p>
            <a:endParaRPr lang="en-CA" dirty="0"/>
          </a:p>
        </p:txBody>
      </p:sp>
      <p:sp>
        <p:nvSpPr>
          <p:cNvPr id="5" name="TextBox 4">
            <a:extLst>
              <a:ext uri="{FF2B5EF4-FFF2-40B4-BE49-F238E27FC236}">
                <a16:creationId xmlns:a16="http://schemas.microsoft.com/office/drawing/2014/main" id="{A5AED06C-5295-74EE-60EB-8A24ACAB127E}"/>
              </a:ext>
            </a:extLst>
          </p:cNvPr>
          <p:cNvSpPr txBox="1"/>
          <p:nvPr/>
        </p:nvSpPr>
        <p:spPr>
          <a:xfrm>
            <a:off x="3989196" y="6492875"/>
            <a:ext cx="9402744" cy="276999"/>
          </a:xfrm>
          <a:prstGeom prst="rect">
            <a:avLst/>
          </a:prstGeom>
          <a:noFill/>
        </p:spPr>
        <p:txBody>
          <a:bodyPr wrap="square">
            <a:spAutoFit/>
          </a:bodyPr>
          <a:lstStyle/>
          <a:p>
            <a:r>
              <a:rPr lang="en-CA" sz="1200" dirty="0"/>
              <a:t>More info: </a:t>
            </a:r>
            <a:r>
              <a:rPr lang="en-CA" sz="1200" dirty="0">
                <a:hlinkClick r:id="rId2"/>
              </a:rPr>
              <a:t>https://www.mayoclinic.org/diseases-conditions/sexually-transmitted-diseases-stds/symptoms-causes/syc-20351240</a:t>
            </a:r>
            <a:r>
              <a:rPr lang="en-CA" sz="1200" dirty="0"/>
              <a:t> </a:t>
            </a:r>
          </a:p>
        </p:txBody>
      </p:sp>
    </p:spTree>
    <p:extLst>
      <p:ext uri="{BB962C8B-B14F-4D97-AF65-F5344CB8AC3E}">
        <p14:creationId xmlns:p14="http://schemas.microsoft.com/office/powerpoint/2010/main" val="3123172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1FE1-EA8B-CAF2-F0F0-B206E7A95CC2}"/>
              </a:ext>
            </a:extLst>
          </p:cNvPr>
          <p:cNvSpPr>
            <a:spLocks noGrp="1"/>
          </p:cNvSpPr>
          <p:nvPr>
            <p:ph type="title"/>
          </p:nvPr>
        </p:nvSpPr>
        <p:spPr>
          <a:xfrm>
            <a:off x="838200" y="365125"/>
            <a:ext cx="11059048" cy="1325563"/>
          </a:xfrm>
        </p:spPr>
        <p:txBody>
          <a:bodyPr/>
          <a:lstStyle/>
          <a:p>
            <a:r>
              <a:rPr lang="en-CA" dirty="0"/>
              <a:t>Sexually Transmitted Infections (STIs)</a:t>
            </a:r>
          </a:p>
        </p:txBody>
      </p:sp>
      <p:sp>
        <p:nvSpPr>
          <p:cNvPr id="3" name="Content Placeholder 2">
            <a:extLst>
              <a:ext uri="{FF2B5EF4-FFF2-40B4-BE49-F238E27FC236}">
                <a16:creationId xmlns:a16="http://schemas.microsoft.com/office/drawing/2014/main" id="{48E91CF1-0D1B-8BF2-AEA3-7293B49ED996}"/>
              </a:ext>
            </a:extLst>
          </p:cNvPr>
          <p:cNvSpPr>
            <a:spLocks noGrp="1"/>
          </p:cNvSpPr>
          <p:nvPr>
            <p:ph idx="1"/>
          </p:nvPr>
        </p:nvSpPr>
        <p:spPr/>
        <p:txBody>
          <a:bodyPr>
            <a:normAutofit/>
          </a:bodyPr>
          <a:lstStyle/>
          <a:p>
            <a:pPr marL="0" indent="0">
              <a:buNone/>
            </a:pPr>
            <a:r>
              <a:rPr lang="en-CA" sz="3200" b="1" dirty="0">
                <a:solidFill>
                  <a:srgbClr val="00B0F0"/>
                </a:solidFill>
              </a:rPr>
              <a:t>STI Prevention:</a:t>
            </a:r>
          </a:p>
          <a:p>
            <a:r>
              <a:rPr lang="en-CA" sz="3200" dirty="0"/>
              <a:t>Use a barrier protection method (e.g. condom).</a:t>
            </a:r>
          </a:p>
          <a:p>
            <a:r>
              <a:rPr lang="en-CA" sz="3200" dirty="0"/>
              <a:t>Get tested and make sure your partner is tested before having sex.</a:t>
            </a:r>
          </a:p>
          <a:p>
            <a:r>
              <a:rPr lang="en-CA" sz="3200" dirty="0"/>
              <a:t>Get vaccinated. (HPV, Hepatitis A, Hepatitis B)</a:t>
            </a:r>
          </a:p>
          <a:p>
            <a:r>
              <a:rPr lang="en-CA" sz="3200" dirty="0"/>
              <a:t>Know the signs and symptoms of the most common STIs. Don’t be shy about going to see your doctor!!!</a:t>
            </a:r>
          </a:p>
        </p:txBody>
      </p:sp>
    </p:spTree>
    <p:extLst>
      <p:ext uri="{BB962C8B-B14F-4D97-AF65-F5344CB8AC3E}">
        <p14:creationId xmlns:p14="http://schemas.microsoft.com/office/powerpoint/2010/main" val="820401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8452C-A147-BF31-5184-3F0C39352A5D}"/>
              </a:ext>
            </a:extLst>
          </p:cNvPr>
          <p:cNvSpPr>
            <a:spLocks noGrp="1"/>
          </p:cNvSpPr>
          <p:nvPr>
            <p:ph type="title"/>
          </p:nvPr>
        </p:nvSpPr>
        <p:spPr/>
        <p:txBody>
          <a:bodyPr/>
          <a:lstStyle/>
          <a:p>
            <a:r>
              <a:rPr lang="en-CA" dirty="0"/>
              <a:t>Outline</a:t>
            </a:r>
          </a:p>
        </p:txBody>
      </p:sp>
      <p:sp>
        <p:nvSpPr>
          <p:cNvPr id="3" name="Content Placeholder 2">
            <a:extLst>
              <a:ext uri="{FF2B5EF4-FFF2-40B4-BE49-F238E27FC236}">
                <a16:creationId xmlns:a16="http://schemas.microsoft.com/office/drawing/2014/main" id="{3798AB31-84F6-41C6-A233-55F7BF593A94}"/>
              </a:ext>
            </a:extLst>
          </p:cNvPr>
          <p:cNvSpPr>
            <a:spLocks noGrp="1"/>
          </p:cNvSpPr>
          <p:nvPr>
            <p:ph idx="1"/>
          </p:nvPr>
        </p:nvSpPr>
        <p:spPr>
          <a:xfrm>
            <a:off x="838200" y="1825625"/>
            <a:ext cx="10515600" cy="4771820"/>
          </a:xfrm>
        </p:spPr>
        <p:txBody>
          <a:bodyPr/>
          <a:lstStyle/>
          <a:p>
            <a:pPr marL="514350" indent="-514350">
              <a:buFont typeface="+mj-lt"/>
              <a:buAutoNum type="arabicPeriod"/>
            </a:pPr>
            <a:r>
              <a:rPr lang="en-CA" sz="3200" dirty="0"/>
              <a:t>Human Reproductive Anatomy</a:t>
            </a:r>
          </a:p>
          <a:p>
            <a:pPr marL="514350" indent="-514350">
              <a:buFont typeface="+mj-lt"/>
              <a:buAutoNum type="arabicPeriod"/>
            </a:pPr>
            <a:r>
              <a:rPr lang="en-CA" sz="3200" dirty="0"/>
              <a:t>Menstrual Cycle + Tampon Demo</a:t>
            </a:r>
          </a:p>
          <a:p>
            <a:pPr marL="514350" indent="-514350">
              <a:buFont typeface="+mj-lt"/>
              <a:buAutoNum type="arabicPeriod"/>
            </a:pPr>
            <a:r>
              <a:rPr lang="en-CA" sz="3200" dirty="0"/>
              <a:t>Sexual Intercourse</a:t>
            </a:r>
          </a:p>
          <a:p>
            <a:pPr marL="514350" indent="-514350">
              <a:buFont typeface="+mj-lt"/>
              <a:buAutoNum type="arabicPeriod"/>
            </a:pPr>
            <a:r>
              <a:rPr lang="en-CA" sz="3200" dirty="0"/>
              <a:t>Birth Control + Condom Demo</a:t>
            </a:r>
          </a:p>
          <a:p>
            <a:pPr marL="514350" indent="-514350">
              <a:buFont typeface="+mj-lt"/>
              <a:buAutoNum type="arabicPeriod"/>
            </a:pPr>
            <a:r>
              <a:rPr lang="en-CA" sz="3200" dirty="0"/>
              <a:t>Consent</a:t>
            </a:r>
          </a:p>
          <a:p>
            <a:pPr marL="514350" indent="-514350">
              <a:buFont typeface="+mj-lt"/>
              <a:buAutoNum type="arabicPeriod"/>
            </a:pPr>
            <a:r>
              <a:rPr lang="en-CA" sz="3200" dirty="0"/>
              <a:t>Sexually Transmitted Infections and Prevention</a:t>
            </a:r>
          </a:p>
          <a:p>
            <a:pPr marL="514350" indent="-514350">
              <a:buFont typeface="+mj-lt"/>
              <a:buAutoNum type="arabicPeriod"/>
            </a:pPr>
            <a:r>
              <a:rPr lang="en-CA" sz="3200" dirty="0"/>
              <a:t>Resources</a:t>
            </a:r>
          </a:p>
          <a:p>
            <a:pPr marL="514350" indent="-514350">
              <a:buFont typeface="+mj-lt"/>
              <a:buAutoNum type="arabicPeriod"/>
            </a:pPr>
            <a:r>
              <a:rPr lang="en-CA" sz="3200" dirty="0"/>
              <a:t>Q + A</a:t>
            </a:r>
          </a:p>
          <a:p>
            <a:pPr marL="514350" indent="-514350">
              <a:buFont typeface="+mj-lt"/>
              <a:buAutoNum type="arabicPeriod"/>
            </a:pPr>
            <a:endParaRPr lang="en-CA" dirty="0"/>
          </a:p>
          <a:p>
            <a:pPr marL="514350" indent="-514350">
              <a:buFont typeface="+mj-lt"/>
              <a:buAutoNum type="arabicPeriod"/>
            </a:pPr>
            <a:endParaRPr lang="en-CA" dirty="0"/>
          </a:p>
        </p:txBody>
      </p:sp>
    </p:spTree>
    <p:extLst>
      <p:ext uri="{BB962C8B-B14F-4D97-AF65-F5344CB8AC3E}">
        <p14:creationId xmlns:p14="http://schemas.microsoft.com/office/powerpoint/2010/main" val="2580964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421B7C-935C-CACF-7A13-2D13622AABEC}"/>
              </a:ext>
            </a:extLst>
          </p:cNvPr>
          <p:cNvPicPr>
            <a:picLocks noChangeAspect="1"/>
          </p:cNvPicPr>
          <p:nvPr/>
        </p:nvPicPr>
        <p:blipFill rotWithShape="1">
          <a:blip r:embed="rId2"/>
          <a:srcRect l="17546" b="4592"/>
          <a:stretch/>
        </p:blipFill>
        <p:spPr>
          <a:xfrm>
            <a:off x="6016337" y="2462029"/>
            <a:ext cx="5978236" cy="4395971"/>
          </a:xfrm>
          <a:prstGeom prst="rect">
            <a:avLst/>
          </a:prstGeom>
        </p:spPr>
      </p:pic>
      <p:sp>
        <p:nvSpPr>
          <p:cNvPr id="2" name="Title 1">
            <a:extLst>
              <a:ext uri="{FF2B5EF4-FFF2-40B4-BE49-F238E27FC236}">
                <a16:creationId xmlns:a16="http://schemas.microsoft.com/office/drawing/2014/main" id="{0E7F36E7-E889-4483-A4E8-FEC4E462A4A6}"/>
              </a:ext>
            </a:extLst>
          </p:cNvPr>
          <p:cNvSpPr>
            <a:spLocks noGrp="1"/>
          </p:cNvSpPr>
          <p:nvPr>
            <p:ph type="title"/>
          </p:nvPr>
        </p:nvSpPr>
        <p:spPr/>
        <p:txBody>
          <a:bodyPr/>
          <a:lstStyle/>
          <a:p>
            <a:r>
              <a:rPr lang="en-CA" dirty="0"/>
              <a:t>Resources</a:t>
            </a:r>
          </a:p>
        </p:txBody>
      </p:sp>
      <p:sp>
        <p:nvSpPr>
          <p:cNvPr id="3" name="Content Placeholder 2">
            <a:extLst>
              <a:ext uri="{FF2B5EF4-FFF2-40B4-BE49-F238E27FC236}">
                <a16:creationId xmlns:a16="http://schemas.microsoft.com/office/drawing/2014/main" id="{C0AF96CB-D6A0-449C-8E3F-75FBB008111C}"/>
              </a:ext>
            </a:extLst>
          </p:cNvPr>
          <p:cNvSpPr>
            <a:spLocks noGrp="1"/>
          </p:cNvSpPr>
          <p:nvPr>
            <p:ph idx="1"/>
          </p:nvPr>
        </p:nvSpPr>
        <p:spPr>
          <a:xfrm>
            <a:off x="838199" y="1543574"/>
            <a:ext cx="10872355" cy="5148171"/>
          </a:xfrm>
        </p:spPr>
        <p:txBody>
          <a:bodyPr>
            <a:normAutofit/>
          </a:bodyPr>
          <a:lstStyle/>
          <a:p>
            <a:pPr marL="0" indent="0">
              <a:buNone/>
            </a:pPr>
            <a:r>
              <a:rPr lang="en-CA" dirty="0"/>
              <a:t>Richmond Youth Medical Clinic: </a:t>
            </a:r>
            <a:r>
              <a:rPr lang="en-CA" dirty="0">
                <a:hlinkClick r:id="rId3"/>
              </a:rPr>
              <a:t>https://youthinbc.com/2009/02/03/richmond-youth-clinic/</a:t>
            </a:r>
            <a:r>
              <a:rPr lang="en-CA" dirty="0"/>
              <a:t> </a:t>
            </a:r>
            <a:br>
              <a:rPr lang="en-CA" dirty="0"/>
            </a:br>
            <a:endParaRPr lang="en-CA" dirty="0"/>
          </a:p>
          <a:p>
            <a:pPr marL="0" indent="0">
              <a:buNone/>
            </a:pPr>
            <a:r>
              <a:rPr lang="en-CA" dirty="0"/>
              <a:t>Free, confidential services for </a:t>
            </a:r>
            <a:br>
              <a:rPr lang="en-CA" dirty="0"/>
            </a:br>
            <a:r>
              <a:rPr lang="en-CA" dirty="0"/>
              <a:t>youth (13-21)</a:t>
            </a:r>
          </a:p>
          <a:p>
            <a:pPr lvl="1">
              <a:buFont typeface="Wingdings" panose="05000000000000000000" pitchFamily="2" charset="2"/>
              <a:buChar char="ü"/>
            </a:pPr>
            <a:r>
              <a:rPr lang="en-CA" dirty="0"/>
              <a:t>Counselling </a:t>
            </a:r>
          </a:p>
          <a:p>
            <a:pPr lvl="1">
              <a:buFont typeface="Wingdings" panose="05000000000000000000" pitchFamily="2" charset="2"/>
              <a:buChar char="ü"/>
            </a:pPr>
            <a:r>
              <a:rPr lang="en-CA" dirty="0"/>
              <a:t>Free birth control</a:t>
            </a:r>
          </a:p>
          <a:p>
            <a:pPr lvl="1">
              <a:buFont typeface="Wingdings" panose="05000000000000000000" pitchFamily="2" charset="2"/>
              <a:buChar char="ü"/>
            </a:pPr>
            <a:r>
              <a:rPr lang="en-CA" dirty="0"/>
              <a:t>Free emergency contraception</a:t>
            </a:r>
          </a:p>
          <a:p>
            <a:pPr lvl="1">
              <a:buFont typeface="Wingdings" panose="05000000000000000000" pitchFamily="2" charset="2"/>
              <a:buChar char="ü"/>
            </a:pPr>
            <a:r>
              <a:rPr lang="en-CA" dirty="0"/>
              <a:t>STI testing and treatment</a:t>
            </a:r>
          </a:p>
          <a:p>
            <a:pPr lvl="1">
              <a:buFont typeface="Wingdings" panose="05000000000000000000" pitchFamily="2" charset="2"/>
              <a:buChar char="ü"/>
            </a:pPr>
            <a:r>
              <a:rPr lang="en-CA" dirty="0"/>
              <a:t>Pregnancy tests</a:t>
            </a:r>
          </a:p>
          <a:p>
            <a:pPr lvl="1">
              <a:buFont typeface="Wingdings" panose="05000000000000000000" pitchFamily="2" charset="2"/>
              <a:buChar char="ü"/>
            </a:pPr>
            <a:r>
              <a:rPr lang="en-CA" dirty="0"/>
              <a:t>Online chat with a trained </a:t>
            </a:r>
            <a:br>
              <a:rPr lang="en-CA" dirty="0"/>
            </a:br>
            <a:r>
              <a:rPr lang="en-CA" dirty="0"/>
              <a:t>crisis responder</a:t>
            </a:r>
          </a:p>
          <a:p>
            <a:pPr marL="0" indent="0">
              <a:buNone/>
            </a:pPr>
            <a:endParaRPr lang="en-CA" dirty="0"/>
          </a:p>
        </p:txBody>
      </p:sp>
    </p:spTree>
    <p:extLst>
      <p:ext uri="{BB962C8B-B14F-4D97-AF65-F5344CB8AC3E}">
        <p14:creationId xmlns:p14="http://schemas.microsoft.com/office/powerpoint/2010/main" val="2043661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CD9DE-53B7-48A3-859B-C118D0B57A1F}"/>
              </a:ext>
            </a:extLst>
          </p:cNvPr>
          <p:cNvSpPr>
            <a:spLocks noGrp="1"/>
          </p:cNvSpPr>
          <p:nvPr>
            <p:ph type="title"/>
          </p:nvPr>
        </p:nvSpPr>
        <p:spPr/>
        <p:txBody>
          <a:bodyPr/>
          <a:lstStyle/>
          <a:p>
            <a:r>
              <a:rPr lang="en-CA" dirty="0"/>
              <a:t>Q&amp;A</a:t>
            </a:r>
          </a:p>
        </p:txBody>
      </p:sp>
      <p:sp>
        <p:nvSpPr>
          <p:cNvPr id="4" name="Content Placeholder 3">
            <a:extLst>
              <a:ext uri="{FF2B5EF4-FFF2-40B4-BE49-F238E27FC236}">
                <a16:creationId xmlns:a16="http://schemas.microsoft.com/office/drawing/2014/main" id="{57C87975-C809-4AC3-85A3-923F87592764}"/>
              </a:ext>
            </a:extLst>
          </p:cNvPr>
          <p:cNvSpPr>
            <a:spLocks noGrp="1"/>
          </p:cNvSpPr>
          <p:nvPr>
            <p:ph idx="1"/>
          </p:nvPr>
        </p:nvSpPr>
        <p:spPr/>
        <p:txBody>
          <a:bodyPr/>
          <a:lstStyle/>
          <a:p>
            <a:pPr marL="0" indent="0">
              <a:buNone/>
            </a:pPr>
            <a:endParaRPr lang="en-CA" dirty="0"/>
          </a:p>
        </p:txBody>
      </p:sp>
    </p:spTree>
    <p:extLst>
      <p:ext uri="{BB962C8B-B14F-4D97-AF65-F5344CB8AC3E}">
        <p14:creationId xmlns:p14="http://schemas.microsoft.com/office/powerpoint/2010/main" val="3052385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A3E2F-5F21-4437-BF7E-156A25636C1F}"/>
              </a:ext>
            </a:extLst>
          </p:cNvPr>
          <p:cNvSpPr>
            <a:spLocks noGrp="1"/>
          </p:cNvSpPr>
          <p:nvPr>
            <p:ph type="title"/>
          </p:nvPr>
        </p:nvSpPr>
        <p:spPr/>
        <p:txBody>
          <a:bodyPr/>
          <a:lstStyle/>
          <a:p>
            <a:r>
              <a:rPr lang="en-US" dirty="0"/>
              <a:t>General Vocabulary</a:t>
            </a:r>
            <a:endParaRPr lang="en-CA" dirty="0"/>
          </a:p>
        </p:txBody>
      </p:sp>
      <p:sp>
        <p:nvSpPr>
          <p:cNvPr id="3" name="Content Placeholder 2">
            <a:extLst>
              <a:ext uri="{FF2B5EF4-FFF2-40B4-BE49-F238E27FC236}">
                <a16:creationId xmlns:a16="http://schemas.microsoft.com/office/drawing/2014/main" id="{A346971B-0F8D-4513-B41D-518D00BFFEBB}"/>
              </a:ext>
            </a:extLst>
          </p:cNvPr>
          <p:cNvSpPr>
            <a:spLocks noGrp="1"/>
          </p:cNvSpPr>
          <p:nvPr>
            <p:ph idx="1"/>
          </p:nvPr>
        </p:nvSpPr>
        <p:spPr>
          <a:xfrm>
            <a:off x="838199" y="1504335"/>
            <a:ext cx="10394659" cy="5215247"/>
          </a:xfrm>
        </p:spPr>
        <p:txBody>
          <a:bodyPr>
            <a:normAutofit lnSpcReduction="10000"/>
          </a:bodyPr>
          <a:lstStyle/>
          <a:p>
            <a:pPr marL="0" indent="0">
              <a:lnSpc>
                <a:spcPct val="100000"/>
              </a:lnSpc>
              <a:spcAft>
                <a:spcPts val="600"/>
              </a:spcAft>
              <a:buNone/>
            </a:pPr>
            <a:r>
              <a:rPr lang="en-US" sz="3600" b="1" u="sng" dirty="0"/>
              <a:t>Gametes:</a:t>
            </a:r>
          </a:p>
          <a:p>
            <a:pPr>
              <a:lnSpc>
                <a:spcPct val="100000"/>
              </a:lnSpc>
              <a:spcAft>
                <a:spcPts val="600"/>
              </a:spcAft>
            </a:pPr>
            <a:r>
              <a:rPr lang="en-US" sz="3200" b="1" dirty="0">
                <a:highlight>
                  <a:srgbClr val="FFFF00"/>
                </a:highlight>
              </a:rPr>
              <a:t>Sperm</a:t>
            </a:r>
            <a:r>
              <a:rPr lang="en-US" sz="3200" dirty="0"/>
              <a:t> in males</a:t>
            </a:r>
          </a:p>
          <a:p>
            <a:pPr>
              <a:lnSpc>
                <a:spcPct val="100000"/>
              </a:lnSpc>
              <a:spcAft>
                <a:spcPts val="600"/>
              </a:spcAft>
            </a:pPr>
            <a:r>
              <a:rPr lang="en-US" sz="3200" b="1" dirty="0">
                <a:highlight>
                  <a:srgbClr val="FFFF00"/>
                </a:highlight>
              </a:rPr>
              <a:t>Egg</a:t>
            </a:r>
            <a:r>
              <a:rPr lang="en-US" sz="3200" dirty="0"/>
              <a:t> in females</a:t>
            </a:r>
          </a:p>
          <a:p>
            <a:pPr marL="0" indent="0">
              <a:lnSpc>
                <a:spcPct val="100000"/>
              </a:lnSpc>
              <a:spcAft>
                <a:spcPts val="600"/>
              </a:spcAft>
              <a:buNone/>
            </a:pPr>
            <a:endParaRPr lang="en-US" sz="3600" b="1" u="sng" dirty="0"/>
          </a:p>
          <a:p>
            <a:pPr marL="0" indent="0">
              <a:lnSpc>
                <a:spcPct val="100000"/>
              </a:lnSpc>
              <a:spcAft>
                <a:spcPts val="600"/>
              </a:spcAft>
              <a:buNone/>
            </a:pPr>
            <a:r>
              <a:rPr lang="en-US" sz="3600" b="1" u="sng" dirty="0"/>
              <a:t>Primary sexual characteristics:</a:t>
            </a:r>
          </a:p>
          <a:p>
            <a:pPr lvl="1">
              <a:lnSpc>
                <a:spcPct val="100000"/>
              </a:lnSpc>
              <a:spcAft>
                <a:spcPts val="600"/>
              </a:spcAft>
            </a:pPr>
            <a:r>
              <a:rPr lang="en-US" sz="3200" dirty="0"/>
              <a:t>Structures that </a:t>
            </a:r>
            <a:r>
              <a:rPr lang="en-US" sz="3200" b="1" dirty="0">
                <a:highlight>
                  <a:srgbClr val="FFFF00"/>
                </a:highlight>
              </a:rPr>
              <a:t>produce gametes</a:t>
            </a:r>
            <a:r>
              <a:rPr lang="en-US" sz="3200" b="1" dirty="0"/>
              <a:t> </a:t>
            </a:r>
            <a:r>
              <a:rPr lang="en-US" sz="3200" dirty="0"/>
              <a:t>(e.g. ovary, testes)</a:t>
            </a:r>
          </a:p>
          <a:p>
            <a:pPr lvl="1">
              <a:lnSpc>
                <a:spcPct val="100000"/>
              </a:lnSpc>
              <a:spcAft>
                <a:spcPts val="600"/>
              </a:spcAft>
            </a:pPr>
            <a:r>
              <a:rPr lang="en-US" sz="3200" dirty="0"/>
              <a:t>Structures that </a:t>
            </a:r>
            <a:r>
              <a:rPr lang="en-US" sz="3200" b="1" dirty="0">
                <a:highlight>
                  <a:srgbClr val="FFFF00"/>
                </a:highlight>
              </a:rPr>
              <a:t>enable gametes to meet </a:t>
            </a:r>
            <a:r>
              <a:rPr lang="en-US" sz="3200" dirty="0"/>
              <a:t>(e.g. penis, vagina, vas deferens, etc.)</a:t>
            </a:r>
          </a:p>
        </p:txBody>
      </p:sp>
      <p:pic>
        <p:nvPicPr>
          <p:cNvPr id="1026" name="Picture 2" descr="What Is Fertilization and How Does It Occur? What to Know">
            <a:extLst>
              <a:ext uri="{FF2B5EF4-FFF2-40B4-BE49-F238E27FC236}">
                <a16:creationId xmlns:a16="http://schemas.microsoft.com/office/drawing/2014/main" id="{518775BC-1D42-AFCE-3A7B-77FBA1C51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072" y="1182219"/>
            <a:ext cx="4631453" cy="2595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21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A3E2F-5F21-4437-BF7E-156A25636C1F}"/>
              </a:ext>
            </a:extLst>
          </p:cNvPr>
          <p:cNvSpPr>
            <a:spLocks noGrp="1"/>
          </p:cNvSpPr>
          <p:nvPr>
            <p:ph type="title"/>
          </p:nvPr>
        </p:nvSpPr>
        <p:spPr/>
        <p:txBody>
          <a:bodyPr/>
          <a:lstStyle/>
          <a:p>
            <a:r>
              <a:rPr lang="en-US" dirty="0"/>
              <a:t>General Vocabulary</a:t>
            </a:r>
            <a:endParaRPr lang="en-CA" dirty="0"/>
          </a:p>
        </p:txBody>
      </p:sp>
      <p:sp>
        <p:nvSpPr>
          <p:cNvPr id="6" name="Content Placeholder 5">
            <a:extLst>
              <a:ext uri="{FF2B5EF4-FFF2-40B4-BE49-F238E27FC236}">
                <a16:creationId xmlns:a16="http://schemas.microsoft.com/office/drawing/2014/main" id="{AFE2637F-4C16-44A4-B3E4-5B299C30017B}"/>
              </a:ext>
            </a:extLst>
          </p:cNvPr>
          <p:cNvSpPr>
            <a:spLocks noGrp="1"/>
          </p:cNvSpPr>
          <p:nvPr>
            <p:ph idx="1"/>
          </p:nvPr>
        </p:nvSpPr>
        <p:spPr>
          <a:xfrm>
            <a:off x="838199" y="1825625"/>
            <a:ext cx="10579217" cy="4408027"/>
          </a:xfrm>
        </p:spPr>
        <p:txBody>
          <a:bodyPr>
            <a:normAutofit/>
          </a:bodyPr>
          <a:lstStyle/>
          <a:p>
            <a:pPr marL="0" indent="0">
              <a:lnSpc>
                <a:spcPct val="120000"/>
              </a:lnSpc>
              <a:spcAft>
                <a:spcPts val="600"/>
              </a:spcAft>
              <a:buFont typeface="Arial" panose="020B0604020202020204" pitchFamily="34" charset="0"/>
              <a:buNone/>
            </a:pPr>
            <a:r>
              <a:rPr lang="en-US" sz="3600" b="1" u="sng" dirty="0"/>
              <a:t>Secondary sexual characteristics: </a:t>
            </a:r>
          </a:p>
          <a:p>
            <a:pPr lvl="1">
              <a:lnSpc>
                <a:spcPct val="120000"/>
              </a:lnSpc>
              <a:spcAft>
                <a:spcPts val="600"/>
              </a:spcAft>
            </a:pPr>
            <a:r>
              <a:rPr lang="en-US" sz="3200" b="1" dirty="0">
                <a:highlight>
                  <a:srgbClr val="FFFF00"/>
                </a:highlight>
              </a:rPr>
              <a:t>Not necessary </a:t>
            </a:r>
            <a:r>
              <a:rPr lang="en-US" sz="3200" dirty="0"/>
              <a:t>for sexual reproduction</a:t>
            </a:r>
          </a:p>
          <a:p>
            <a:pPr lvl="1">
              <a:lnSpc>
                <a:spcPct val="120000"/>
              </a:lnSpc>
              <a:spcAft>
                <a:spcPts val="600"/>
              </a:spcAft>
            </a:pPr>
            <a:r>
              <a:rPr lang="en-US" sz="3200" dirty="0"/>
              <a:t>Develop alongside primary characteristics during </a:t>
            </a:r>
            <a:r>
              <a:rPr lang="en-US" sz="3200" b="1" dirty="0">
                <a:highlight>
                  <a:srgbClr val="FFFF00"/>
                </a:highlight>
              </a:rPr>
              <a:t>puberty</a:t>
            </a:r>
            <a:endParaRPr lang="en-CA" sz="2800" b="1" dirty="0">
              <a:highlight>
                <a:srgbClr val="FFFF00"/>
              </a:highlight>
            </a:endParaRPr>
          </a:p>
          <a:p>
            <a:pPr lvl="1">
              <a:lnSpc>
                <a:spcPct val="120000"/>
              </a:lnSpc>
              <a:spcAft>
                <a:spcPts val="600"/>
              </a:spcAft>
            </a:pPr>
            <a:r>
              <a:rPr lang="en-US" sz="3200" b="1" i="1" dirty="0"/>
              <a:t>Puberty</a:t>
            </a:r>
            <a:r>
              <a:rPr lang="en-US" sz="3200" dirty="0"/>
              <a:t>: developmental period where human becomes </a:t>
            </a:r>
            <a:r>
              <a:rPr lang="en-US" sz="3200" b="1" dirty="0">
                <a:highlight>
                  <a:srgbClr val="FFFF00"/>
                </a:highlight>
              </a:rPr>
              <a:t>sexually mature </a:t>
            </a:r>
            <a:r>
              <a:rPr lang="en-US" sz="3200" dirty="0"/>
              <a:t>and able to reproduce (usually begins age </a:t>
            </a:r>
            <a:r>
              <a:rPr lang="en-US" sz="3200" dirty="0">
                <a:highlight>
                  <a:srgbClr val="FFFF00"/>
                </a:highlight>
              </a:rPr>
              <a:t>11-13</a:t>
            </a:r>
            <a:r>
              <a:rPr lang="en-US" sz="3200" dirty="0"/>
              <a:t>; continues until age 18)</a:t>
            </a:r>
            <a:endParaRPr lang="en-CA" sz="3200" dirty="0"/>
          </a:p>
          <a:p>
            <a:pPr lvl="1"/>
            <a:endParaRPr lang="en-US" sz="2800" dirty="0"/>
          </a:p>
        </p:txBody>
      </p:sp>
    </p:spTree>
    <p:extLst>
      <p:ext uri="{BB962C8B-B14F-4D97-AF65-F5344CB8AC3E}">
        <p14:creationId xmlns:p14="http://schemas.microsoft.com/office/powerpoint/2010/main" val="38815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A3E2F-5F21-4437-BF7E-156A25636C1F}"/>
              </a:ext>
            </a:extLst>
          </p:cNvPr>
          <p:cNvSpPr>
            <a:spLocks noGrp="1"/>
          </p:cNvSpPr>
          <p:nvPr>
            <p:ph type="title"/>
          </p:nvPr>
        </p:nvSpPr>
        <p:spPr/>
        <p:txBody>
          <a:bodyPr/>
          <a:lstStyle/>
          <a:p>
            <a:r>
              <a:rPr lang="en-US" dirty="0"/>
              <a:t>General Vocabulary</a:t>
            </a:r>
            <a:endParaRPr lang="en-CA" dirty="0"/>
          </a:p>
        </p:txBody>
      </p:sp>
      <p:sp>
        <p:nvSpPr>
          <p:cNvPr id="6" name="Content Placeholder 5">
            <a:extLst>
              <a:ext uri="{FF2B5EF4-FFF2-40B4-BE49-F238E27FC236}">
                <a16:creationId xmlns:a16="http://schemas.microsoft.com/office/drawing/2014/main" id="{AFE2637F-4C16-44A4-B3E4-5B299C30017B}"/>
              </a:ext>
            </a:extLst>
          </p:cNvPr>
          <p:cNvSpPr>
            <a:spLocks noGrp="1"/>
          </p:cNvSpPr>
          <p:nvPr>
            <p:ph idx="1"/>
          </p:nvPr>
        </p:nvSpPr>
        <p:spPr>
          <a:xfrm>
            <a:off x="838199" y="1825625"/>
            <a:ext cx="10579217" cy="3526551"/>
          </a:xfrm>
        </p:spPr>
        <p:txBody>
          <a:bodyPr/>
          <a:lstStyle/>
          <a:p>
            <a:pPr marL="0" indent="0">
              <a:buFont typeface="Arial" panose="020B0604020202020204" pitchFamily="34" charset="0"/>
              <a:buNone/>
            </a:pPr>
            <a:r>
              <a:rPr lang="en-US" sz="3200" b="1" u="sng" dirty="0"/>
              <a:t>Secondary sexual characteristics: </a:t>
            </a:r>
          </a:p>
          <a:p>
            <a:endParaRPr lang="en-CA" dirty="0"/>
          </a:p>
        </p:txBody>
      </p:sp>
      <p:graphicFrame>
        <p:nvGraphicFramePr>
          <p:cNvPr id="7" name="Table 7">
            <a:extLst>
              <a:ext uri="{FF2B5EF4-FFF2-40B4-BE49-F238E27FC236}">
                <a16:creationId xmlns:a16="http://schemas.microsoft.com/office/drawing/2014/main" id="{7E6A6F01-E93B-4847-B707-11AAFCFCC177}"/>
              </a:ext>
            </a:extLst>
          </p:cNvPr>
          <p:cNvGraphicFramePr>
            <a:graphicFrameLocks noGrp="1"/>
          </p:cNvGraphicFramePr>
          <p:nvPr>
            <p:extLst>
              <p:ext uri="{D42A27DB-BD31-4B8C-83A1-F6EECF244321}">
                <p14:modId xmlns:p14="http://schemas.microsoft.com/office/powerpoint/2010/main" val="3028826465"/>
              </p:ext>
            </p:extLst>
          </p:nvPr>
        </p:nvGraphicFramePr>
        <p:xfrm>
          <a:off x="924232" y="2803293"/>
          <a:ext cx="10343536" cy="3329067"/>
        </p:xfrm>
        <a:graphic>
          <a:graphicData uri="http://schemas.openxmlformats.org/drawingml/2006/table">
            <a:tbl>
              <a:tblPr firstRow="1" bandRow="1">
                <a:tableStyleId>{5C22544A-7EE6-4342-B048-85BDC9FD1C3A}</a:tableStyleId>
              </a:tblPr>
              <a:tblGrid>
                <a:gridCol w="5171768">
                  <a:extLst>
                    <a:ext uri="{9D8B030D-6E8A-4147-A177-3AD203B41FA5}">
                      <a16:colId xmlns:a16="http://schemas.microsoft.com/office/drawing/2014/main" val="1297475591"/>
                    </a:ext>
                  </a:extLst>
                </a:gridCol>
                <a:gridCol w="5171768">
                  <a:extLst>
                    <a:ext uri="{9D8B030D-6E8A-4147-A177-3AD203B41FA5}">
                      <a16:colId xmlns:a16="http://schemas.microsoft.com/office/drawing/2014/main" val="3195689047"/>
                    </a:ext>
                  </a:extLst>
                </a:gridCol>
              </a:tblGrid>
              <a:tr h="618334">
                <a:tc>
                  <a:txBody>
                    <a:bodyPr/>
                    <a:lstStyle/>
                    <a:p>
                      <a:r>
                        <a:rPr lang="en-US" sz="3600" dirty="0">
                          <a:latin typeface="Sitka Banner" panose="02000505000000020004" pitchFamily="2" charset="0"/>
                        </a:rPr>
                        <a:t>Males</a:t>
                      </a:r>
                      <a:endParaRPr lang="en-CA" sz="3600" dirty="0">
                        <a:latin typeface="Sitka Banner" panose="02000505000000020004" pitchFamily="2" charset="0"/>
                      </a:endParaRPr>
                    </a:p>
                  </a:txBody>
                  <a:tcPr/>
                </a:tc>
                <a:tc>
                  <a:txBody>
                    <a:bodyPr/>
                    <a:lstStyle/>
                    <a:p>
                      <a:r>
                        <a:rPr lang="en-US" sz="3600" dirty="0">
                          <a:latin typeface="Sitka Banner" panose="02000505000000020004" pitchFamily="2" charset="0"/>
                        </a:rPr>
                        <a:t>Females</a:t>
                      </a:r>
                      <a:endParaRPr lang="en-CA" sz="3600" dirty="0">
                        <a:latin typeface="Sitka Banner" panose="02000505000000020004" pitchFamily="2" charset="0"/>
                      </a:endParaRPr>
                    </a:p>
                  </a:txBody>
                  <a:tcPr/>
                </a:tc>
                <a:extLst>
                  <a:ext uri="{0D108BD9-81ED-4DB2-BD59-A6C34878D82A}">
                    <a16:rowId xmlns:a16="http://schemas.microsoft.com/office/drawing/2014/main" val="1337850165"/>
                  </a:ext>
                </a:extLst>
              </a:tr>
              <a:tr h="2688987">
                <a:tc>
                  <a:txBody>
                    <a:bodyPr/>
                    <a:lstStyle/>
                    <a:p>
                      <a:pPr marL="285750" indent="-285750">
                        <a:spcBef>
                          <a:spcPts val="600"/>
                        </a:spcBef>
                        <a:spcAft>
                          <a:spcPts val="600"/>
                        </a:spcAft>
                        <a:buFont typeface="Arial" panose="020B0604020202020204" pitchFamily="34" charset="0"/>
                        <a:buChar char="•"/>
                      </a:pPr>
                      <a:r>
                        <a:rPr lang="en-US" sz="3200" dirty="0">
                          <a:latin typeface="Sitka Banner" panose="02000505000000020004" pitchFamily="2" charset="0"/>
                        </a:rPr>
                        <a:t>Growth spurt</a:t>
                      </a:r>
                    </a:p>
                    <a:p>
                      <a:pPr marL="285750" indent="-285750">
                        <a:spcBef>
                          <a:spcPts val="600"/>
                        </a:spcBef>
                        <a:spcAft>
                          <a:spcPts val="600"/>
                        </a:spcAft>
                        <a:buFont typeface="Arial" panose="020B0604020202020204" pitchFamily="34" charset="0"/>
                        <a:buChar char="•"/>
                      </a:pPr>
                      <a:r>
                        <a:rPr lang="en-US" sz="3200" b="1" dirty="0">
                          <a:highlight>
                            <a:srgbClr val="FFFF00"/>
                          </a:highlight>
                          <a:latin typeface="Sitka Banner" panose="02000505000000020004" pitchFamily="2" charset="0"/>
                        </a:rPr>
                        <a:t>Facial</a:t>
                      </a:r>
                      <a:r>
                        <a:rPr lang="en-US" sz="3200" dirty="0">
                          <a:latin typeface="Sitka Banner" panose="02000505000000020004" pitchFamily="2" charset="0"/>
                        </a:rPr>
                        <a:t>, underarm, pubic hair</a:t>
                      </a:r>
                    </a:p>
                    <a:p>
                      <a:pPr marL="285750" indent="-285750">
                        <a:spcBef>
                          <a:spcPts val="600"/>
                        </a:spcBef>
                        <a:spcAft>
                          <a:spcPts val="600"/>
                        </a:spcAft>
                        <a:buFont typeface="Arial" panose="020B0604020202020204" pitchFamily="34" charset="0"/>
                        <a:buChar char="•"/>
                      </a:pPr>
                      <a:r>
                        <a:rPr lang="en-US" sz="3200" b="1" dirty="0">
                          <a:highlight>
                            <a:srgbClr val="FFFF00"/>
                          </a:highlight>
                          <a:latin typeface="Sitka Banner" panose="02000505000000020004" pitchFamily="2" charset="0"/>
                        </a:rPr>
                        <a:t>Deepening voice</a:t>
                      </a:r>
                      <a:endParaRPr lang="en-CA" sz="3200" b="1" dirty="0">
                        <a:highlight>
                          <a:srgbClr val="FFFF00"/>
                        </a:highlight>
                        <a:latin typeface="Sitka Banner" panose="02000505000000020004" pitchFamily="2" charset="0"/>
                      </a:endParaRPr>
                    </a:p>
                  </a:txBody>
                  <a:tcPr/>
                </a:tc>
                <a:tc>
                  <a:txBody>
                    <a:bodyPr/>
                    <a:lstStyle/>
                    <a:p>
                      <a:pPr marL="285750" indent="-285750">
                        <a:spcBef>
                          <a:spcPts val="600"/>
                        </a:spcBef>
                        <a:spcAft>
                          <a:spcPts val="600"/>
                        </a:spcAft>
                        <a:buFont typeface="Arial" panose="020B0604020202020204" pitchFamily="34" charset="0"/>
                        <a:buChar char="•"/>
                      </a:pPr>
                      <a:r>
                        <a:rPr lang="en-US" sz="3200" dirty="0">
                          <a:latin typeface="Sitka Banner" panose="02000505000000020004" pitchFamily="2" charset="0"/>
                        </a:rPr>
                        <a:t>Growth spurt</a:t>
                      </a:r>
                    </a:p>
                    <a:p>
                      <a:pPr marL="285750" indent="-285750">
                        <a:spcBef>
                          <a:spcPts val="600"/>
                        </a:spcBef>
                        <a:spcAft>
                          <a:spcPts val="600"/>
                        </a:spcAft>
                        <a:buFont typeface="Arial" panose="020B0604020202020204" pitchFamily="34" charset="0"/>
                        <a:buChar char="•"/>
                      </a:pPr>
                      <a:r>
                        <a:rPr lang="en-US" sz="3200" b="1" dirty="0">
                          <a:highlight>
                            <a:srgbClr val="FFFF00"/>
                          </a:highlight>
                          <a:latin typeface="Sitka Banner" panose="02000505000000020004" pitchFamily="2" charset="0"/>
                        </a:rPr>
                        <a:t>Breasts</a:t>
                      </a:r>
                      <a:r>
                        <a:rPr lang="en-US" sz="3200" dirty="0">
                          <a:latin typeface="Sitka Banner" panose="02000505000000020004" pitchFamily="2" charset="0"/>
                        </a:rPr>
                        <a:t> (mammary glands)</a:t>
                      </a:r>
                    </a:p>
                    <a:p>
                      <a:pPr marL="285750" indent="-285750">
                        <a:spcBef>
                          <a:spcPts val="600"/>
                        </a:spcBef>
                        <a:spcAft>
                          <a:spcPts val="600"/>
                        </a:spcAft>
                        <a:buFont typeface="Arial" panose="020B0604020202020204" pitchFamily="34" charset="0"/>
                        <a:buChar char="•"/>
                      </a:pPr>
                      <a:r>
                        <a:rPr lang="en-US" sz="3200" dirty="0">
                          <a:latin typeface="Sitka Banner" panose="02000505000000020004" pitchFamily="2" charset="0"/>
                        </a:rPr>
                        <a:t>Underarm and pubic hair</a:t>
                      </a:r>
                    </a:p>
                    <a:p>
                      <a:pPr marL="285750" indent="-285750">
                        <a:spcBef>
                          <a:spcPts val="600"/>
                        </a:spcBef>
                        <a:spcAft>
                          <a:spcPts val="600"/>
                        </a:spcAft>
                        <a:buFont typeface="Arial" panose="020B0604020202020204" pitchFamily="34" charset="0"/>
                        <a:buChar char="•"/>
                      </a:pPr>
                      <a:r>
                        <a:rPr lang="en-US" sz="3200" b="1" dirty="0">
                          <a:highlight>
                            <a:srgbClr val="FFFF00"/>
                          </a:highlight>
                          <a:latin typeface="Sitka Banner" panose="02000505000000020004" pitchFamily="2" charset="0"/>
                        </a:rPr>
                        <a:t>Widening of hips</a:t>
                      </a:r>
                      <a:endParaRPr lang="en-CA" sz="3200" b="1" dirty="0">
                        <a:highlight>
                          <a:srgbClr val="FFFF00"/>
                        </a:highlight>
                        <a:latin typeface="Sitka Banner" panose="02000505000000020004" pitchFamily="2" charset="0"/>
                      </a:endParaRPr>
                    </a:p>
                  </a:txBody>
                  <a:tcPr/>
                </a:tc>
                <a:extLst>
                  <a:ext uri="{0D108BD9-81ED-4DB2-BD59-A6C34878D82A}">
                    <a16:rowId xmlns:a16="http://schemas.microsoft.com/office/drawing/2014/main" val="3151069574"/>
                  </a:ext>
                </a:extLst>
              </a:tr>
            </a:tbl>
          </a:graphicData>
        </a:graphic>
      </p:graphicFrame>
    </p:spTree>
    <p:extLst>
      <p:ext uri="{BB962C8B-B14F-4D97-AF65-F5344CB8AC3E}">
        <p14:creationId xmlns:p14="http://schemas.microsoft.com/office/powerpoint/2010/main" val="118792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1EF84C7-CF81-4933-9DDE-EFE53539CF92}"/>
              </a:ext>
            </a:extLst>
          </p:cNvPr>
          <p:cNvSpPr>
            <a:spLocks noGrp="1"/>
          </p:cNvSpPr>
          <p:nvPr>
            <p:ph idx="1"/>
          </p:nvPr>
        </p:nvSpPr>
        <p:spPr/>
        <p:txBody>
          <a:bodyPr/>
          <a:lstStyle/>
          <a:p>
            <a:endParaRPr lang="en-CA"/>
          </a:p>
        </p:txBody>
      </p:sp>
      <p:pic>
        <p:nvPicPr>
          <p:cNvPr id="2050" name="Picture 2" descr="Infographic puberty #pubertyceremony #adolescent health coping skills  #adolescent health ideas #adolescent health … in 2020 | What is puberty,  Puberty girls stages, Puberty">
            <a:extLst>
              <a:ext uri="{FF2B5EF4-FFF2-40B4-BE49-F238E27FC236}">
                <a16:creationId xmlns:a16="http://schemas.microsoft.com/office/drawing/2014/main" id="{366130A0-DCF2-4573-B4A0-FE1791E996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678" b="6302"/>
          <a:stretch/>
        </p:blipFill>
        <p:spPr bwMode="auto">
          <a:xfrm>
            <a:off x="2007465" y="0"/>
            <a:ext cx="7932482"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9D9726F1-C7C2-400A-BAB8-8D1F08F20D54}"/>
              </a:ext>
            </a:extLst>
          </p:cNvPr>
          <p:cNvSpPr>
            <a:spLocks noGrp="1"/>
          </p:cNvSpPr>
          <p:nvPr>
            <p:ph type="title"/>
          </p:nvPr>
        </p:nvSpPr>
        <p:spPr/>
        <p:txBody>
          <a:bodyPr/>
          <a:lstStyle/>
          <a:p>
            <a:endParaRPr lang="en-CA"/>
          </a:p>
        </p:txBody>
      </p:sp>
    </p:spTree>
    <p:extLst>
      <p:ext uri="{BB962C8B-B14F-4D97-AF65-F5344CB8AC3E}">
        <p14:creationId xmlns:p14="http://schemas.microsoft.com/office/powerpoint/2010/main" val="76351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6AE325F-1FEF-42E5-8C09-E8654E5426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763" y="0"/>
            <a:ext cx="68484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D1A0697-5685-4005-882A-E9702E1E6430}"/>
              </a:ext>
            </a:extLst>
          </p:cNvPr>
          <p:cNvSpPr txBox="1"/>
          <p:nvPr/>
        </p:nvSpPr>
        <p:spPr>
          <a:xfrm>
            <a:off x="9792240" y="6371617"/>
            <a:ext cx="2399760" cy="369332"/>
          </a:xfrm>
          <a:prstGeom prst="rect">
            <a:avLst/>
          </a:prstGeom>
          <a:noFill/>
        </p:spPr>
        <p:txBody>
          <a:bodyPr wrap="none" rtlCol="0">
            <a:spAutoFit/>
          </a:bodyPr>
          <a:lstStyle/>
          <a:p>
            <a:r>
              <a:rPr lang="en-US" dirty="0"/>
              <a:t>Science Page: Facebook</a:t>
            </a:r>
            <a:endParaRPr lang="en-CA" dirty="0"/>
          </a:p>
        </p:txBody>
      </p:sp>
    </p:spTree>
    <p:extLst>
      <p:ext uri="{BB962C8B-B14F-4D97-AF65-F5344CB8AC3E}">
        <p14:creationId xmlns:p14="http://schemas.microsoft.com/office/powerpoint/2010/main" val="1662261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6694</TotalTime>
  <Words>1981</Words>
  <Application>Microsoft Office PowerPoint</Application>
  <PresentationFormat>Widescreen</PresentationFormat>
  <Paragraphs>241</Paragraphs>
  <Slides>41</Slides>
  <Notes>10</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Agency FB</vt:lpstr>
      <vt:lpstr>Arial</vt:lpstr>
      <vt:lpstr>Bookman Old Style</vt:lpstr>
      <vt:lpstr>Calibri</vt:lpstr>
      <vt:lpstr>Calibri Light</vt:lpstr>
      <vt:lpstr>Corbel</vt:lpstr>
      <vt:lpstr>Segoe UI</vt:lpstr>
      <vt:lpstr>Sitka Banner</vt:lpstr>
      <vt:lpstr>Sitka Text</vt:lpstr>
      <vt:lpstr>Wingdings</vt:lpstr>
      <vt:lpstr>Office Theme</vt:lpstr>
      <vt:lpstr>Human Reproduction</vt:lpstr>
      <vt:lpstr>Disclaimer</vt:lpstr>
      <vt:lpstr>Question Slips</vt:lpstr>
      <vt:lpstr>Outline</vt:lpstr>
      <vt:lpstr>General Vocabulary</vt:lpstr>
      <vt:lpstr>General Vocabulary</vt:lpstr>
      <vt:lpstr>General Vocabulary</vt:lpstr>
      <vt:lpstr>PowerPoint Presentation</vt:lpstr>
      <vt:lpstr>PowerPoint Presentation</vt:lpstr>
      <vt:lpstr>Sperm Structure</vt:lpstr>
      <vt:lpstr>Male Primary Reproductive Structures</vt:lpstr>
      <vt:lpstr>Male Primary Reproductive Structures</vt:lpstr>
      <vt:lpstr>Female Primary Reproductive Structures</vt:lpstr>
      <vt:lpstr>Female Primary Reproductive Structures</vt:lpstr>
      <vt:lpstr>Menstrual Cycle: Simplified</vt:lpstr>
      <vt:lpstr>Menstrual Cycle: More Details</vt:lpstr>
      <vt:lpstr>PowerPoint Presentation</vt:lpstr>
      <vt:lpstr>PowerPoint Presentation</vt:lpstr>
      <vt:lpstr>Demo: How to Use a Tampon</vt:lpstr>
      <vt:lpstr>Sexual Intercourse</vt:lpstr>
      <vt:lpstr>Fertilization and Pregnancy</vt:lpstr>
      <vt:lpstr>Fertilization and Pregnancy</vt:lpstr>
      <vt:lpstr>Birth Control</vt:lpstr>
      <vt:lpstr>Birth Control Summary</vt:lpstr>
      <vt:lpstr>PowerPoint Presentation</vt:lpstr>
      <vt:lpstr>PowerPoint Presentation</vt:lpstr>
      <vt:lpstr>Hormonal Birth Control</vt:lpstr>
      <vt:lpstr>Demo: How to Use a Male Condom</vt:lpstr>
      <vt:lpstr>PowerPoint Presentation</vt:lpstr>
      <vt:lpstr>Understanding Consent</vt:lpstr>
      <vt:lpstr>Understanding Consent</vt:lpstr>
      <vt:lpstr>Understanding Consent</vt:lpstr>
      <vt:lpstr>Understanding Consent</vt:lpstr>
      <vt:lpstr>Understanding Consent</vt:lpstr>
      <vt:lpstr>Understanding Consent</vt:lpstr>
      <vt:lpstr>Understanding Consent</vt:lpstr>
      <vt:lpstr>Sexually Transmitted Infections (STIs)</vt:lpstr>
      <vt:lpstr>Sexually Transmitted Infections (STIs)</vt:lpstr>
      <vt:lpstr>Sexually Transmitted Infections (STIs)</vt:lpstr>
      <vt:lpstr>Resources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Reproduction</dc:title>
  <dc:creator>Linda Au</dc:creator>
  <cp:lastModifiedBy>Linda Au</cp:lastModifiedBy>
  <cp:revision>49</cp:revision>
  <dcterms:created xsi:type="dcterms:W3CDTF">2020-10-15T13:12:49Z</dcterms:created>
  <dcterms:modified xsi:type="dcterms:W3CDTF">2022-10-31T15:56:12Z</dcterms:modified>
</cp:coreProperties>
</file>