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6"/>
  </p:notesMasterIdLst>
  <p:sldIdLst>
    <p:sldId id="343" r:id="rId2"/>
    <p:sldId id="334" r:id="rId3"/>
    <p:sldId id="335" r:id="rId4"/>
    <p:sldId id="33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B5FB-A2D3-4C3B-A308-D6256B8B8FA2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FC9F-66CB-4D09-B804-916B71A7F7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94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90C75C4-5430-4A32-9A6B-34A70AB90F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92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4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8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7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97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3ED7-AE41-474D-ADD7-B202B18780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1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48C4-1BBA-4FE3-AC49-53A4812DE5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9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E504-FB30-4C16-B740-31ABFB006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274F-99EF-454F-A0D6-C0092F46AE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2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FDFC-F69D-4ABF-A10E-44C53918C1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24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4DC-7B2E-4450-9937-F93182E57E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05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74D7-BACF-4787-AA77-84DE6570E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DBB-9686-4AF5-8DD0-06FCA976A6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6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88F-FFFA-4AC1-9B59-2BE1343D35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9572-EFFE-42BB-82EE-16E50DF855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0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622099-67F0-4967-8F78-4EC0F5FD50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11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Palatino Linotype" panose="02040502050505030304" pitchFamily="18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Palatino Linotype" panose="02040502050505030304" pitchFamily="18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Palatino Linotype" panose="02040502050505030304" pitchFamily="18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CC44-6DC7-BFC8-D61D-B039B9CB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A6A6-FDC6-D177-FE76-252D4165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8F4C4-3C71-8B75-8B84-8ADC2138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BE1BF-5353-6FB4-97F9-21C4257F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E504-FB30-4C16-B740-31ABFB0061C8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2050" name="Picture 2" descr="Difference between External Fertilization and Internal Fertilization  (External fertilization vs Internal fertilization)">
            <a:extLst>
              <a:ext uri="{FF2B5EF4-FFF2-40B4-BE49-F238E27FC236}">
                <a16:creationId xmlns:a16="http://schemas.microsoft.com/office/drawing/2014/main" id="{4FAA156A-721E-5982-E4E4-9BEDB8F6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457200"/>
            <a:ext cx="1187115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B73D-B427-42EF-9EA0-B7216836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90599"/>
            <a:ext cx="6282267" cy="1075268"/>
          </a:xfrm>
        </p:spPr>
        <p:txBody>
          <a:bodyPr>
            <a:normAutofit/>
          </a:bodyPr>
          <a:lstStyle/>
          <a:p>
            <a:r>
              <a:rPr lang="en-CA" dirty="0"/>
              <a:t>Internal Fertilization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3441-196F-4B05-BB68-4C7CEEC8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282267" cy="3649131"/>
          </a:xfrm>
        </p:spPr>
        <p:txBody>
          <a:bodyPr>
            <a:normAutofit/>
          </a:bodyPr>
          <a:lstStyle/>
          <a:p>
            <a:r>
              <a:rPr lang="en-CA" dirty="0"/>
              <a:t>Fertilization inside one parent’s body (usually via sexual intercourse)</a:t>
            </a:r>
          </a:p>
        </p:txBody>
      </p:sp>
      <p:pic>
        <p:nvPicPr>
          <p:cNvPr id="15364" name="Picture 4" descr="https://upload.wikimedia.org/wikipedia/commons/thumb/f/fa/Hoverflies_mating_midair.jpg/250px-Hoverflies_mating_midair.jpg">
            <a:extLst>
              <a:ext uri="{FF2B5EF4-FFF2-40B4-BE49-F238E27FC236}">
                <a16:creationId xmlns:a16="http://schemas.microsoft.com/office/drawing/2014/main" id="{EA92E8BF-A43C-42F3-86F8-5B4C845A5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r="882" b="3"/>
          <a:stretch/>
        </p:blipFill>
        <p:spPr bwMode="auto">
          <a:xfrm>
            <a:off x="7590936" y="990601"/>
            <a:ext cx="3445714" cy="2374995"/>
          </a:xfrm>
          <a:custGeom>
            <a:avLst/>
            <a:gdLst>
              <a:gd name="connsiteX0" fmla="*/ 150922 w 3445714"/>
              <a:gd name="connsiteY0" fmla="*/ 0 h 2374995"/>
              <a:gd name="connsiteX1" fmla="*/ 3294792 w 3445714"/>
              <a:gd name="connsiteY1" fmla="*/ 0 h 2374995"/>
              <a:gd name="connsiteX2" fmla="*/ 3445714 w 3445714"/>
              <a:gd name="connsiteY2" fmla="*/ 150922 h 2374995"/>
              <a:gd name="connsiteX3" fmla="*/ 3445714 w 3445714"/>
              <a:gd name="connsiteY3" fmla="*/ 2374995 h 2374995"/>
              <a:gd name="connsiteX4" fmla="*/ 0 w 3445714"/>
              <a:gd name="connsiteY4" fmla="*/ 2374995 h 2374995"/>
              <a:gd name="connsiteX5" fmla="*/ 0 w 3445714"/>
              <a:gd name="connsiteY5" fmla="*/ 150922 h 2374995"/>
              <a:gd name="connsiteX6" fmla="*/ 150922 w 3445714"/>
              <a:gd name="connsiteY6" fmla="*/ 0 h 237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714" h="2374995">
                <a:moveTo>
                  <a:pt x="150922" y="0"/>
                </a:moveTo>
                <a:lnTo>
                  <a:pt x="3294792" y="0"/>
                </a:lnTo>
                <a:cubicBezTo>
                  <a:pt x="3378144" y="0"/>
                  <a:pt x="3445714" y="67570"/>
                  <a:pt x="3445714" y="150922"/>
                </a:cubicBezTo>
                <a:lnTo>
                  <a:pt x="3445714" y="2374995"/>
                </a:lnTo>
                <a:lnTo>
                  <a:pt x="0" y="2374995"/>
                </a:lnTo>
                <a:lnTo>
                  <a:pt x="0" y="150922"/>
                </a:lnTo>
                <a:cubicBezTo>
                  <a:pt x="0" y="67570"/>
                  <a:pt x="67570" y="0"/>
                  <a:pt x="150922" y="0"/>
                </a:cubicBezTo>
                <a:close/>
              </a:path>
            </a:pathLst>
          </a:cu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albatross egg">
            <a:extLst>
              <a:ext uri="{FF2B5EF4-FFF2-40B4-BE49-F238E27FC236}">
                <a16:creationId xmlns:a16="http://schemas.microsoft.com/office/drawing/2014/main" id="{59633132-AF89-4A65-B0DA-621E5E6AD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2877" b="1"/>
          <a:stretch/>
        </p:blipFill>
        <p:spPr bwMode="auto">
          <a:xfrm>
            <a:off x="7590936" y="3516471"/>
            <a:ext cx="3445714" cy="2274728"/>
          </a:xfrm>
          <a:custGeom>
            <a:avLst/>
            <a:gdLst>
              <a:gd name="connsiteX0" fmla="*/ 0 w 3445714"/>
              <a:gd name="connsiteY0" fmla="*/ 0 h 2274728"/>
              <a:gd name="connsiteX1" fmla="*/ 3445714 w 3445714"/>
              <a:gd name="connsiteY1" fmla="*/ 0 h 2274728"/>
              <a:gd name="connsiteX2" fmla="*/ 3445714 w 3445714"/>
              <a:gd name="connsiteY2" fmla="*/ 2123806 h 2274728"/>
              <a:gd name="connsiteX3" fmla="*/ 3294792 w 3445714"/>
              <a:gd name="connsiteY3" fmla="*/ 2274728 h 2274728"/>
              <a:gd name="connsiteX4" fmla="*/ 150922 w 3445714"/>
              <a:gd name="connsiteY4" fmla="*/ 2274728 h 2274728"/>
              <a:gd name="connsiteX5" fmla="*/ 0 w 3445714"/>
              <a:gd name="connsiteY5" fmla="*/ 2123806 h 227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5714" h="2274728">
                <a:moveTo>
                  <a:pt x="0" y="0"/>
                </a:moveTo>
                <a:lnTo>
                  <a:pt x="3445714" y="0"/>
                </a:lnTo>
                <a:lnTo>
                  <a:pt x="3445714" y="2123806"/>
                </a:lnTo>
                <a:cubicBezTo>
                  <a:pt x="3445714" y="2207158"/>
                  <a:pt x="3378144" y="2274728"/>
                  <a:pt x="3294792" y="2274728"/>
                </a:cubicBezTo>
                <a:lnTo>
                  <a:pt x="150922" y="2274728"/>
                </a:lnTo>
                <a:cubicBezTo>
                  <a:pt x="67570" y="2274728"/>
                  <a:pt x="0" y="2207158"/>
                  <a:pt x="0" y="2123806"/>
                </a:cubicBezTo>
                <a:close/>
              </a:path>
            </a:pathLst>
          </a:cu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28">
            <a:extLst>
              <a:ext uri="{FF2B5EF4-FFF2-40B4-BE49-F238E27FC236}">
                <a16:creationId xmlns:a16="http://schemas.microsoft.com/office/drawing/2014/main" id="{938522C2-0A7C-48B9-B428-63B93AA7C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85" y="990599"/>
            <a:ext cx="3503733" cy="4800599"/>
          </a:xfrm>
          <a:custGeom>
            <a:avLst/>
            <a:gdLst>
              <a:gd name="connsiteX0" fmla="*/ 0 w 3503733"/>
              <a:gd name="connsiteY0" fmla="*/ 2525872 h 4800599"/>
              <a:gd name="connsiteX1" fmla="*/ 3503733 w 3503733"/>
              <a:gd name="connsiteY1" fmla="*/ 2525872 h 4800599"/>
              <a:gd name="connsiteX2" fmla="*/ 3503733 w 3503733"/>
              <a:gd name="connsiteY2" fmla="*/ 4614235 h 4800599"/>
              <a:gd name="connsiteX3" fmla="*/ 3317369 w 3503733"/>
              <a:gd name="connsiteY3" fmla="*/ 4800599 h 4800599"/>
              <a:gd name="connsiteX4" fmla="*/ 186364 w 3503733"/>
              <a:gd name="connsiteY4" fmla="*/ 4800599 h 4800599"/>
              <a:gd name="connsiteX5" fmla="*/ 0 w 3503733"/>
              <a:gd name="connsiteY5" fmla="*/ 4614235 h 4800599"/>
              <a:gd name="connsiteX6" fmla="*/ 186364 w 3503733"/>
              <a:gd name="connsiteY6" fmla="*/ 0 h 4800599"/>
              <a:gd name="connsiteX7" fmla="*/ 3317369 w 3503733"/>
              <a:gd name="connsiteY7" fmla="*/ 0 h 4800599"/>
              <a:gd name="connsiteX8" fmla="*/ 3503733 w 3503733"/>
              <a:gd name="connsiteY8" fmla="*/ 186364 h 4800599"/>
              <a:gd name="connsiteX9" fmla="*/ 3503733 w 3503733"/>
              <a:gd name="connsiteY9" fmla="*/ 2374996 h 4800599"/>
              <a:gd name="connsiteX10" fmla="*/ 0 w 3503733"/>
              <a:gd name="connsiteY10" fmla="*/ 2374996 h 4800599"/>
              <a:gd name="connsiteX11" fmla="*/ 0 w 3503733"/>
              <a:gd name="connsiteY11" fmla="*/ 186364 h 4800599"/>
              <a:gd name="connsiteX12" fmla="*/ 186364 w 3503733"/>
              <a:gd name="connsiteY12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3733" h="4800599">
                <a:moveTo>
                  <a:pt x="0" y="2525872"/>
                </a:moveTo>
                <a:lnTo>
                  <a:pt x="3503733" y="2525872"/>
                </a:lnTo>
                <a:lnTo>
                  <a:pt x="3503733" y="4614235"/>
                </a:lnTo>
                <a:cubicBezTo>
                  <a:pt x="3503733" y="4717161"/>
                  <a:pt x="3420295" y="4800599"/>
                  <a:pt x="3317369" y="4800599"/>
                </a:cubicBezTo>
                <a:lnTo>
                  <a:pt x="186364" y="4800599"/>
                </a:lnTo>
                <a:cubicBezTo>
                  <a:pt x="83438" y="4800599"/>
                  <a:pt x="0" y="4717161"/>
                  <a:pt x="0" y="4614235"/>
                </a:cubicBezTo>
                <a:close/>
                <a:moveTo>
                  <a:pt x="186364" y="0"/>
                </a:moveTo>
                <a:lnTo>
                  <a:pt x="3317369" y="0"/>
                </a:lnTo>
                <a:cubicBezTo>
                  <a:pt x="3420295" y="0"/>
                  <a:pt x="3503733" y="83438"/>
                  <a:pt x="3503733" y="186364"/>
                </a:cubicBezTo>
                <a:lnTo>
                  <a:pt x="3503733" y="2374996"/>
                </a:lnTo>
                <a:lnTo>
                  <a:pt x="0" y="2374996"/>
                </a:lnTo>
                <a:lnTo>
                  <a:pt x="0" y="186364"/>
                </a:lnTo>
                <a:cubicBezTo>
                  <a:pt x="0" y="83438"/>
                  <a:pt x="83438" y="0"/>
                  <a:pt x="18636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59CC3-F8F5-49AC-9BA5-64E8F90E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0EFE5-E005-41DC-9B29-3638CC8B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2BE504-FB30-4C16-B740-31ABFB0061C8}" type="slidenum">
              <a:rPr lang="en-US" altLang="en-US" smtClean="0"/>
              <a:pPr>
                <a:spcAft>
                  <a:spcPts val="600"/>
                </a:spcAft>
              </a:pPr>
              <a:t>2</a:t>
            </a:fld>
            <a:endParaRPr lang="en-US" altLang="en-US"/>
          </a:p>
        </p:txBody>
      </p:sp>
      <p:pic>
        <p:nvPicPr>
          <p:cNvPr id="1026" name="Picture 2" descr="30,325 Carpel Of A Flower Stock Photos, Pictures &amp; Royalty-Free Images -  iStock">
            <a:extLst>
              <a:ext uri="{FF2B5EF4-FFF2-40B4-BE49-F238E27FC236}">
                <a16:creationId xmlns:a16="http://schemas.microsoft.com/office/drawing/2014/main" id="{CF004905-7D7E-E7D9-DF51-CECCF1AF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50" y="3419856"/>
            <a:ext cx="5339730" cy="30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A64A-0FAD-401F-A946-92047BDF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543013"/>
            <a:ext cx="9232491" cy="1453363"/>
          </a:xfrm>
        </p:spPr>
        <p:txBody>
          <a:bodyPr>
            <a:normAutofit/>
          </a:bodyPr>
          <a:lstStyle/>
          <a:p>
            <a:r>
              <a:rPr lang="en-CA" dirty="0"/>
              <a:t>External Fertilization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D408-0C87-46E7-A906-EC015453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1996378"/>
            <a:ext cx="4002936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Sperm and egg join outside of body</a:t>
            </a:r>
          </a:p>
          <a:p>
            <a:pPr>
              <a:lnSpc>
                <a:spcPct val="90000"/>
              </a:lnSpc>
            </a:pPr>
            <a:r>
              <a:rPr lang="en-CA" b="1" u="sng" dirty="0"/>
              <a:t>Spawning</a:t>
            </a:r>
            <a:r>
              <a:rPr lang="en-CA" dirty="0"/>
              <a:t>: releasing eggs and sperm into water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E.g. marine animals (amphibians, fish, invertebrates)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9A72-AA41-40F6-B410-3B0DFF0C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CB472-2053-43C9-953B-0BADAA8A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2BE504-FB30-4C16-B740-31ABFB0061C8}" type="slidenum">
              <a:rPr lang="en-US" altLang="en-US" smtClean="0"/>
              <a:pPr>
                <a:spcAft>
                  <a:spcPts val="600"/>
                </a:spcAft>
              </a:pPr>
              <a:t>3</a:t>
            </a:fld>
            <a:endParaRPr lang="en-US" altLang="en-US"/>
          </a:p>
        </p:txBody>
      </p:sp>
      <p:pic>
        <p:nvPicPr>
          <p:cNvPr id="14338" name="Picture 2" descr="Image result for salmon spawn eggs">
            <a:extLst>
              <a:ext uri="{FF2B5EF4-FFF2-40B4-BE49-F238E27FC236}">
                <a16:creationId xmlns:a16="http://schemas.microsoft.com/office/drawing/2014/main" id="{40D8C0EE-AF42-49F7-BD3B-1EF01521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45" y="1996376"/>
            <a:ext cx="6730063" cy="447549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1D9A-061A-4893-8967-F3835F25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Pros and 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23E1F-EB55-40AD-842C-D662EC85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765036"/>
            <a:ext cx="4709054" cy="576262"/>
          </a:xfrm>
        </p:spPr>
        <p:txBody>
          <a:bodyPr/>
          <a:lstStyle/>
          <a:p>
            <a:r>
              <a:rPr lang="en-CA" sz="3200" b="1" u="sng" dirty="0"/>
              <a:t>Internal Fertilization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4DEC0-9A30-4F69-9DF4-40D794E4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513229"/>
            <a:ext cx="4996923" cy="3825561"/>
          </a:xfrm>
        </p:spPr>
        <p:txBody>
          <a:bodyPr>
            <a:noAutofit/>
          </a:bodyPr>
          <a:lstStyle/>
          <a:p>
            <a:pPr lvl="1"/>
            <a:r>
              <a:rPr lang="en-CA" sz="2800" dirty="0"/>
              <a:t>High cost per offspring (yolk, parenting)</a:t>
            </a:r>
          </a:p>
          <a:p>
            <a:pPr lvl="1"/>
            <a:r>
              <a:rPr lang="en-CA" sz="2800" dirty="0"/>
              <a:t>Few offspring produced</a:t>
            </a:r>
          </a:p>
          <a:p>
            <a:pPr lvl="1"/>
            <a:r>
              <a:rPr lang="en-CA" sz="2800" dirty="0"/>
              <a:t>High survival rate</a:t>
            </a:r>
          </a:p>
          <a:p>
            <a:pPr lvl="1"/>
            <a:r>
              <a:rPr lang="en-CA" sz="2800" dirty="0"/>
              <a:t>Requires physical contact between parents</a:t>
            </a:r>
          </a:p>
          <a:p>
            <a:endParaRPr lang="en-CA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A14C0-1F3D-4172-9654-E4F6EF247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773503"/>
            <a:ext cx="4722813" cy="576262"/>
          </a:xfrm>
        </p:spPr>
        <p:txBody>
          <a:bodyPr/>
          <a:lstStyle/>
          <a:p>
            <a:r>
              <a:rPr lang="en-CA" sz="3200" b="1" u="sng" dirty="0"/>
              <a:t>External Fertilization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CA579-105E-48B3-9D85-91E9BF240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513229"/>
            <a:ext cx="4995334" cy="3735171"/>
          </a:xfrm>
        </p:spPr>
        <p:txBody>
          <a:bodyPr>
            <a:normAutofit/>
          </a:bodyPr>
          <a:lstStyle/>
          <a:p>
            <a:pPr lvl="1"/>
            <a:r>
              <a:rPr lang="en-CA" sz="2800" dirty="0"/>
              <a:t>Low cost per offspring</a:t>
            </a:r>
          </a:p>
          <a:p>
            <a:pPr lvl="1"/>
            <a:r>
              <a:rPr lang="en-CA" sz="2800" dirty="0"/>
              <a:t>Many offspring produced</a:t>
            </a:r>
          </a:p>
          <a:p>
            <a:pPr lvl="1"/>
            <a:r>
              <a:rPr lang="en-CA" sz="2800" dirty="0"/>
              <a:t>Low survival rate</a:t>
            </a:r>
          </a:p>
          <a:p>
            <a:pPr lvl="1"/>
            <a:r>
              <a:rPr lang="en-CA" sz="2800" dirty="0"/>
              <a:t>No physical contact between parents (good for sessile* or slow-moving species)</a:t>
            </a:r>
          </a:p>
          <a:p>
            <a:endParaRPr lang="en-CA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64B969-1BCA-4C3B-9F2B-F1877E3C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1" y="6338790"/>
            <a:ext cx="7827659" cy="377825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* sessile: unable to move from one spot (e.g. plants, anemones)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4A24B1-5687-4318-BC97-6F1BB6B0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4DC-7B2E-4450-9937-F93182E57ED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5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8652</TotalTime>
  <Words>116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Palatino Linotype</vt:lpstr>
      <vt:lpstr>Celestial</vt:lpstr>
      <vt:lpstr>PowerPoint Presentation</vt:lpstr>
      <vt:lpstr>Internal Fertilization</vt:lpstr>
      <vt:lpstr>External Fertilization</vt:lpstr>
      <vt:lpstr>Pros and Cons</vt:lpstr>
    </vt:vector>
  </TitlesOfParts>
  <Company>LSSD#4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Cell Growth and Division</dc:title>
  <dc:creator>Lake Stevens</dc:creator>
  <cp:lastModifiedBy>Linda Au</cp:lastModifiedBy>
  <cp:revision>90</cp:revision>
  <dcterms:created xsi:type="dcterms:W3CDTF">2009-11-02T21:02:58Z</dcterms:created>
  <dcterms:modified xsi:type="dcterms:W3CDTF">2022-10-19T18:29:45Z</dcterms:modified>
</cp:coreProperties>
</file>