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notesMasterIdLst>
    <p:notesMasterId r:id="rId52"/>
  </p:notesMasterIdLst>
  <p:sldIdLst>
    <p:sldId id="256" r:id="rId2"/>
    <p:sldId id="285" r:id="rId3"/>
    <p:sldId id="284" r:id="rId4"/>
    <p:sldId id="286" r:id="rId5"/>
    <p:sldId id="280" r:id="rId6"/>
    <p:sldId id="281" r:id="rId7"/>
    <p:sldId id="282" r:id="rId8"/>
    <p:sldId id="289" r:id="rId9"/>
    <p:sldId id="288" r:id="rId10"/>
    <p:sldId id="293" r:id="rId11"/>
    <p:sldId id="290" r:id="rId12"/>
    <p:sldId id="291" r:id="rId13"/>
    <p:sldId id="292" r:id="rId14"/>
    <p:sldId id="314" r:id="rId15"/>
    <p:sldId id="315" r:id="rId16"/>
    <p:sldId id="361" r:id="rId17"/>
    <p:sldId id="343" r:id="rId18"/>
    <p:sldId id="342" r:id="rId19"/>
    <p:sldId id="344" r:id="rId20"/>
    <p:sldId id="318" r:id="rId21"/>
    <p:sldId id="321" r:id="rId22"/>
    <p:sldId id="358" r:id="rId23"/>
    <p:sldId id="323" r:id="rId24"/>
    <p:sldId id="319" r:id="rId25"/>
    <p:sldId id="346" r:id="rId26"/>
    <p:sldId id="348" r:id="rId27"/>
    <p:sldId id="349" r:id="rId28"/>
    <p:sldId id="328" r:id="rId29"/>
    <p:sldId id="325" r:id="rId30"/>
    <p:sldId id="327" r:id="rId31"/>
    <p:sldId id="326" r:id="rId32"/>
    <p:sldId id="322" r:id="rId33"/>
    <p:sldId id="335" r:id="rId34"/>
    <p:sldId id="336" r:id="rId35"/>
    <p:sldId id="360" r:id="rId36"/>
    <p:sldId id="330" r:id="rId37"/>
    <p:sldId id="350" r:id="rId38"/>
    <p:sldId id="351" r:id="rId39"/>
    <p:sldId id="352" r:id="rId40"/>
    <p:sldId id="357" r:id="rId41"/>
    <p:sldId id="353" r:id="rId42"/>
    <p:sldId id="332" r:id="rId43"/>
    <p:sldId id="354" r:id="rId44"/>
    <p:sldId id="359" r:id="rId45"/>
    <p:sldId id="333" r:id="rId46"/>
    <p:sldId id="334" r:id="rId47"/>
    <p:sldId id="340" r:id="rId48"/>
    <p:sldId id="356" r:id="rId49"/>
    <p:sldId id="355" r:id="rId50"/>
    <p:sldId id="341"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99DD"/>
    <a:srgbClr val="404040"/>
    <a:srgbClr val="0F0E0D"/>
    <a:srgbClr val="080808"/>
    <a:srgbClr val="999999"/>
    <a:srgbClr val="58916A"/>
    <a:srgbClr val="408C59"/>
    <a:srgbClr val="4E4F6B"/>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5972" autoAdjust="0"/>
  </p:normalViewPr>
  <p:slideViewPr>
    <p:cSldViewPr snapToGrid="0">
      <p:cViewPr varScale="1">
        <p:scale>
          <a:sx n="85" d="100"/>
          <a:sy n="85" d="100"/>
        </p:scale>
        <p:origin x="590"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6E0EE3-CAFF-41F3-A009-3CF9B770D41D}" type="datetimeFigureOut">
              <a:rPr lang="en-CA" smtClean="0"/>
              <a:t>2022-02-22</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099D68-2BAA-4D77-B606-43A401BB4F9F}" type="slidenum">
              <a:rPr lang="en-CA" smtClean="0"/>
              <a:t>‹#›</a:t>
            </a:fld>
            <a:endParaRPr lang="en-CA"/>
          </a:p>
        </p:txBody>
      </p:sp>
    </p:spTree>
    <p:extLst>
      <p:ext uri="{BB962C8B-B14F-4D97-AF65-F5344CB8AC3E}">
        <p14:creationId xmlns:p14="http://schemas.microsoft.com/office/powerpoint/2010/main" val="3096583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microbiologysociety.org/blog/bioremediation-the-pollution-solution.html"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Note: </a:t>
            </a:r>
            <a:r>
              <a:rPr lang="en-CA" dirty="0" err="1"/>
              <a:t>kurzgesagt</a:t>
            </a:r>
            <a:r>
              <a:rPr lang="en-CA" dirty="0"/>
              <a:t> video 10 minutes long and also talks about using phages against antibiotic-resistant bacteria</a:t>
            </a:r>
          </a:p>
        </p:txBody>
      </p:sp>
      <p:sp>
        <p:nvSpPr>
          <p:cNvPr id="4" name="Slide Number Placeholder 3"/>
          <p:cNvSpPr>
            <a:spLocks noGrp="1"/>
          </p:cNvSpPr>
          <p:nvPr>
            <p:ph type="sldNum" sz="quarter" idx="5"/>
          </p:nvPr>
        </p:nvSpPr>
        <p:spPr/>
        <p:txBody>
          <a:bodyPr/>
          <a:lstStyle/>
          <a:p>
            <a:fld id="{DE099D68-2BAA-4D77-B606-43A401BB4F9F}" type="slidenum">
              <a:rPr lang="en-CA" smtClean="0"/>
              <a:t>8</a:t>
            </a:fld>
            <a:endParaRPr lang="en-CA"/>
          </a:p>
        </p:txBody>
      </p:sp>
    </p:spTree>
    <p:extLst>
      <p:ext uri="{BB962C8B-B14F-4D97-AF65-F5344CB8AC3E}">
        <p14:creationId xmlns:p14="http://schemas.microsoft.com/office/powerpoint/2010/main" val="21365340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Plasmids can be inserted to bacteria and then the plasmids are replicated within the bacteria…important for genetic modification, recombination, etc. </a:t>
            </a:r>
          </a:p>
        </p:txBody>
      </p:sp>
      <p:sp>
        <p:nvSpPr>
          <p:cNvPr id="4" name="Slide Number Placeholder 3"/>
          <p:cNvSpPr>
            <a:spLocks noGrp="1"/>
          </p:cNvSpPr>
          <p:nvPr>
            <p:ph type="sldNum" sz="quarter" idx="5"/>
          </p:nvPr>
        </p:nvSpPr>
        <p:spPr/>
        <p:txBody>
          <a:bodyPr/>
          <a:lstStyle/>
          <a:p>
            <a:fld id="{DE099D68-2BAA-4D77-B606-43A401BB4F9F}" type="slidenum">
              <a:rPr lang="en-CA" smtClean="0"/>
              <a:t>30</a:t>
            </a:fld>
            <a:endParaRPr lang="en-CA"/>
          </a:p>
        </p:txBody>
      </p:sp>
    </p:spTree>
    <p:extLst>
      <p:ext uri="{BB962C8B-B14F-4D97-AF65-F5344CB8AC3E}">
        <p14:creationId xmlns:p14="http://schemas.microsoft.com/office/powerpoint/2010/main" val="9118268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Plasmids can be inserted to bacteria and then the plasmids are replicated within the bacteria…important for genetic modification, recombination, etc. </a:t>
            </a:r>
          </a:p>
        </p:txBody>
      </p:sp>
      <p:sp>
        <p:nvSpPr>
          <p:cNvPr id="4" name="Slide Number Placeholder 3"/>
          <p:cNvSpPr>
            <a:spLocks noGrp="1"/>
          </p:cNvSpPr>
          <p:nvPr>
            <p:ph type="sldNum" sz="quarter" idx="5"/>
          </p:nvPr>
        </p:nvSpPr>
        <p:spPr/>
        <p:txBody>
          <a:bodyPr/>
          <a:lstStyle/>
          <a:p>
            <a:fld id="{DE099D68-2BAA-4D77-B606-43A401BB4F9F}" type="slidenum">
              <a:rPr lang="en-CA" smtClean="0"/>
              <a:t>31</a:t>
            </a:fld>
            <a:endParaRPr lang="en-CA"/>
          </a:p>
        </p:txBody>
      </p:sp>
    </p:spTree>
    <p:extLst>
      <p:ext uri="{BB962C8B-B14F-4D97-AF65-F5344CB8AC3E}">
        <p14:creationId xmlns:p14="http://schemas.microsoft.com/office/powerpoint/2010/main" val="33283483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Flagella can be arranged in different ways but I don’t want them to memorize the vocab…so I cut out the names. </a:t>
            </a:r>
          </a:p>
          <a:p>
            <a:r>
              <a:rPr lang="en-CA" dirty="0"/>
              <a:t>Video shows euglena flagellum. Not much movement of the euglena per se but we do see the flagellum moving around</a:t>
            </a:r>
          </a:p>
        </p:txBody>
      </p:sp>
      <p:sp>
        <p:nvSpPr>
          <p:cNvPr id="4" name="Slide Number Placeholder 3"/>
          <p:cNvSpPr>
            <a:spLocks noGrp="1"/>
          </p:cNvSpPr>
          <p:nvPr>
            <p:ph type="sldNum" sz="quarter" idx="5"/>
          </p:nvPr>
        </p:nvSpPr>
        <p:spPr/>
        <p:txBody>
          <a:bodyPr/>
          <a:lstStyle/>
          <a:p>
            <a:fld id="{DE099D68-2BAA-4D77-B606-43A401BB4F9F}" type="slidenum">
              <a:rPr lang="en-CA" smtClean="0"/>
              <a:t>32</a:t>
            </a:fld>
            <a:endParaRPr lang="en-CA"/>
          </a:p>
        </p:txBody>
      </p:sp>
    </p:spTree>
    <p:extLst>
      <p:ext uri="{BB962C8B-B14F-4D97-AF65-F5344CB8AC3E}">
        <p14:creationId xmlns:p14="http://schemas.microsoft.com/office/powerpoint/2010/main" val="26535280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p:txBody>
      </p:sp>
      <p:sp>
        <p:nvSpPr>
          <p:cNvPr id="4" name="Slide Number Placeholder 3"/>
          <p:cNvSpPr>
            <a:spLocks noGrp="1"/>
          </p:cNvSpPr>
          <p:nvPr>
            <p:ph type="sldNum" sz="quarter" idx="5"/>
          </p:nvPr>
        </p:nvSpPr>
        <p:spPr/>
        <p:txBody>
          <a:bodyPr/>
          <a:lstStyle/>
          <a:p>
            <a:fld id="{DE099D68-2BAA-4D77-B606-43A401BB4F9F}" type="slidenum">
              <a:rPr lang="en-CA" smtClean="0"/>
              <a:t>34</a:t>
            </a:fld>
            <a:endParaRPr lang="en-CA"/>
          </a:p>
        </p:txBody>
      </p:sp>
    </p:spTree>
    <p:extLst>
      <p:ext uri="{BB962C8B-B14F-4D97-AF65-F5344CB8AC3E}">
        <p14:creationId xmlns:p14="http://schemas.microsoft.com/office/powerpoint/2010/main" val="30060718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More info </a:t>
            </a:r>
            <a:r>
              <a:rPr lang="en-CA" dirty="0">
                <a:hlinkClick r:id="rId3"/>
              </a:rPr>
              <a:t>https://microbiologysociety.org/blog/bioremediation-the-pollution-solution.html</a:t>
            </a:r>
            <a:r>
              <a:rPr lang="en-CA" dirty="0"/>
              <a:t> </a:t>
            </a:r>
          </a:p>
          <a:p>
            <a:r>
              <a:rPr lang="en-CA" dirty="0"/>
              <a:t> </a:t>
            </a:r>
          </a:p>
        </p:txBody>
      </p:sp>
      <p:sp>
        <p:nvSpPr>
          <p:cNvPr id="4" name="Slide Number Placeholder 3"/>
          <p:cNvSpPr>
            <a:spLocks noGrp="1"/>
          </p:cNvSpPr>
          <p:nvPr>
            <p:ph type="sldNum" sz="quarter" idx="5"/>
          </p:nvPr>
        </p:nvSpPr>
        <p:spPr/>
        <p:txBody>
          <a:bodyPr/>
          <a:lstStyle/>
          <a:p>
            <a:fld id="{DE099D68-2BAA-4D77-B606-43A401BB4F9F}" type="slidenum">
              <a:rPr lang="en-CA" smtClean="0"/>
              <a:t>35</a:t>
            </a:fld>
            <a:endParaRPr lang="en-CA"/>
          </a:p>
        </p:txBody>
      </p:sp>
    </p:spTree>
    <p:extLst>
      <p:ext uri="{BB962C8B-B14F-4D97-AF65-F5344CB8AC3E}">
        <p14:creationId xmlns:p14="http://schemas.microsoft.com/office/powerpoint/2010/main" val="8726777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Other linkages between microbiota imbalances: inflammatory bowel disease, irritable bowel syndrome, brain disorders (depression, neurodegeneration), cancer, allergies</a:t>
            </a:r>
          </a:p>
          <a:p>
            <a:endParaRPr lang="en-CA" dirty="0"/>
          </a:p>
        </p:txBody>
      </p:sp>
      <p:sp>
        <p:nvSpPr>
          <p:cNvPr id="4" name="Slide Number Placeholder 3"/>
          <p:cNvSpPr>
            <a:spLocks noGrp="1"/>
          </p:cNvSpPr>
          <p:nvPr>
            <p:ph type="sldNum" sz="quarter" idx="5"/>
          </p:nvPr>
        </p:nvSpPr>
        <p:spPr/>
        <p:txBody>
          <a:bodyPr/>
          <a:lstStyle/>
          <a:p>
            <a:fld id="{DE099D68-2BAA-4D77-B606-43A401BB4F9F}" type="slidenum">
              <a:rPr lang="en-CA" smtClean="0"/>
              <a:t>38</a:t>
            </a:fld>
            <a:endParaRPr lang="en-CA"/>
          </a:p>
        </p:txBody>
      </p:sp>
    </p:spTree>
    <p:extLst>
      <p:ext uri="{BB962C8B-B14F-4D97-AF65-F5344CB8AC3E}">
        <p14:creationId xmlns:p14="http://schemas.microsoft.com/office/powerpoint/2010/main" val="6568902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Note: stress and spicy foods do not cause ulcers, but they can make them worse. Ultimately, ulcers are a bacterial infection by h pylori. </a:t>
            </a:r>
          </a:p>
          <a:p>
            <a:r>
              <a:rPr lang="en-CA" dirty="0"/>
              <a:t>https://www.mayoclinic.org/diseases-conditions/peptic-ulcer/symptoms-causes/syc-20354223#:~:text=The%20most%20common%20causes%20of,do%20not%20cause%20peptic%20ulcers. </a:t>
            </a:r>
          </a:p>
        </p:txBody>
      </p:sp>
      <p:sp>
        <p:nvSpPr>
          <p:cNvPr id="4" name="Slide Number Placeholder 3"/>
          <p:cNvSpPr>
            <a:spLocks noGrp="1"/>
          </p:cNvSpPr>
          <p:nvPr>
            <p:ph type="sldNum" sz="quarter" idx="5"/>
          </p:nvPr>
        </p:nvSpPr>
        <p:spPr/>
        <p:txBody>
          <a:bodyPr/>
          <a:lstStyle/>
          <a:p>
            <a:fld id="{DE099D68-2BAA-4D77-B606-43A401BB4F9F}" type="slidenum">
              <a:rPr lang="en-CA" smtClean="0"/>
              <a:t>41</a:t>
            </a:fld>
            <a:endParaRPr lang="en-CA"/>
          </a:p>
        </p:txBody>
      </p:sp>
    </p:spTree>
    <p:extLst>
      <p:ext uri="{BB962C8B-B14F-4D97-AF65-F5344CB8AC3E}">
        <p14:creationId xmlns:p14="http://schemas.microsoft.com/office/powerpoint/2010/main" val="29504654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Alexander </a:t>
            </a:r>
            <a:r>
              <a:rPr lang="en-CA" dirty="0" err="1"/>
              <a:t>fleming</a:t>
            </a:r>
            <a:r>
              <a:rPr lang="en-CA" dirty="0"/>
              <a:t> accidentally discovered penicillin in 1928 by accident</a:t>
            </a:r>
          </a:p>
          <a:p>
            <a:r>
              <a:rPr lang="en-CA" dirty="0"/>
              <a:t>Came back from vacation and was sorting through petri dishes with staphylococcus on them…noticed that one petri dish had mold growing on it and around the mold there was no bacteria</a:t>
            </a:r>
          </a:p>
        </p:txBody>
      </p:sp>
      <p:sp>
        <p:nvSpPr>
          <p:cNvPr id="4" name="Slide Number Placeholder 3"/>
          <p:cNvSpPr>
            <a:spLocks noGrp="1"/>
          </p:cNvSpPr>
          <p:nvPr>
            <p:ph type="sldNum" sz="quarter" idx="5"/>
          </p:nvPr>
        </p:nvSpPr>
        <p:spPr/>
        <p:txBody>
          <a:bodyPr/>
          <a:lstStyle/>
          <a:p>
            <a:fld id="{DE099D68-2BAA-4D77-B606-43A401BB4F9F}" type="slidenum">
              <a:rPr lang="en-CA" smtClean="0"/>
              <a:t>42</a:t>
            </a:fld>
            <a:endParaRPr lang="en-CA"/>
          </a:p>
        </p:txBody>
      </p:sp>
    </p:spTree>
    <p:extLst>
      <p:ext uri="{BB962C8B-B14F-4D97-AF65-F5344CB8AC3E}">
        <p14:creationId xmlns:p14="http://schemas.microsoft.com/office/powerpoint/2010/main" val="37998084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Yellowstone hot springs (average 92 degrees C though Yellowstone will have steam vents as high as 135 degrees); that picture is from an article where some visitors were banned for trying to cook chicken in the hot springs</a:t>
            </a:r>
          </a:p>
          <a:p>
            <a:r>
              <a:rPr lang="en-CA" dirty="0"/>
              <a:t>hydrothermal vent (water comes out at 60-464 degrees C)</a:t>
            </a:r>
          </a:p>
        </p:txBody>
      </p:sp>
      <p:sp>
        <p:nvSpPr>
          <p:cNvPr id="4" name="Slide Number Placeholder 3"/>
          <p:cNvSpPr>
            <a:spLocks noGrp="1"/>
          </p:cNvSpPr>
          <p:nvPr>
            <p:ph type="sldNum" sz="quarter" idx="5"/>
          </p:nvPr>
        </p:nvSpPr>
        <p:spPr/>
        <p:txBody>
          <a:bodyPr/>
          <a:lstStyle/>
          <a:p>
            <a:fld id="{DE099D68-2BAA-4D77-B606-43A401BB4F9F}" type="slidenum">
              <a:rPr lang="en-CA" smtClean="0"/>
              <a:t>49</a:t>
            </a:fld>
            <a:endParaRPr lang="en-CA"/>
          </a:p>
        </p:txBody>
      </p:sp>
    </p:spTree>
    <p:extLst>
      <p:ext uri="{BB962C8B-B14F-4D97-AF65-F5344CB8AC3E}">
        <p14:creationId xmlns:p14="http://schemas.microsoft.com/office/powerpoint/2010/main" val="14330020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Just first 8 minutes and then he starts talking about protists</a:t>
            </a:r>
          </a:p>
        </p:txBody>
      </p:sp>
      <p:sp>
        <p:nvSpPr>
          <p:cNvPr id="4" name="Slide Number Placeholder 3"/>
          <p:cNvSpPr>
            <a:spLocks noGrp="1"/>
          </p:cNvSpPr>
          <p:nvPr>
            <p:ph type="sldNum" sz="quarter" idx="5"/>
          </p:nvPr>
        </p:nvSpPr>
        <p:spPr/>
        <p:txBody>
          <a:bodyPr/>
          <a:lstStyle/>
          <a:p>
            <a:fld id="{DE099D68-2BAA-4D77-B606-43A401BB4F9F}" type="slidenum">
              <a:rPr lang="en-CA" smtClean="0"/>
              <a:t>50</a:t>
            </a:fld>
            <a:endParaRPr lang="en-CA"/>
          </a:p>
        </p:txBody>
      </p:sp>
    </p:spTree>
    <p:extLst>
      <p:ext uri="{BB962C8B-B14F-4D97-AF65-F5344CB8AC3E}">
        <p14:creationId xmlns:p14="http://schemas.microsoft.com/office/powerpoint/2010/main" val="38837271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DE099D68-2BAA-4D77-B606-43A401BB4F9F}" type="slidenum">
              <a:rPr lang="en-CA" smtClean="0"/>
              <a:t>9</a:t>
            </a:fld>
            <a:endParaRPr lang="en-CA"/>
          </a:p>
        </p:txBody>
      </p:sp>
    </p:spTree>
    <p:extLst>
      <p:ext uri="{BB962C8B-B14F-4D97-AF65-F5344CB8AC3E}">
        <p14:creationId xmlns:p14="http://schemas.microsoft.com/office/powerpoint/2010/main" val="33278691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Note: I am simplifying this a bit from the textbook version. Textbook mentions prophage (the name of the viral DNA once it has been inserted).</a:t>
            </a:r>
          </a:p>
        </p:txBody>
      </p:sp>
      <p:sp>
        <p:nvSpPr>
          <p:cNvPr id="4" name="Slide Number Placeholder 3"/>
          <p:cNvSpPr>
            <a:spLocks noGrp="1"/>
          </p:cNvSpPr>
          <p:nvPr>
            <p:ph type="sldNum" sz="quarter" idx="5"/>
          </p:nvPr>
        </p:nvSpPr>
        <p:spPr/>
        <p:txBody>
          <a:bodyPr/>
          <a:lstStyle/>
          <a:p>
            <a:fld id="{DE099D68-2BAA-4D77-B606-43A401BB4F9F}" type="slidenum">
              <a:rPr lang="en-CA" smtClean="0"/>
              <a:t>12</a:t>
            </a:fld>
            <a:endParaRPr lang="en-CA"/>
          </a:p>
        </p:txBody>
      </p:sp>
    </p:spTree>
    <p:extLst>
      <p:ext uri="{BB962C8B-B14F-4D97-AF65-F5344CB8AC3E}">
        <p14:creationId xmlns:p14="http://schemas.microsoft.com/office/powerpoint/2010/main" val="7771871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Summary of virus structure, cycles</a:t>
            </a:r>
          </a:p>
        </p:txBody>
      </p:sp>
      <p:sp>
        <p:nvSpPr>
          <p:cNvPr id="4" name="Slide Number Placeholder 3"/>
          <p:cNvSpPr>
            <a:spLocks noGrp="1"/>
          </p:cNvSpPr>
          <p:nvPr>
            <p:ph type="sldNum" sz="quarter" idx="5"/>
          </p:nvPr>
        </p:nvSpPr>
        <p:spPr/>
        <p:txBody>
          <a:bodyPr/>
          <a:lstStyle/>
          <a:p>
            <a:fld id="{DE099D68-2BAA-4D77-B606-43A401BB4F9F}" type="slidenum">
              <a:rPr lang="en-CA" smtClean="0"/>
              <a:t>13</a:t>
            </a:fld>
            <a:endParaRPr lang="en-CA"/>
          </a:p>
        </p:txBody>
      </p:sp>
    </p:spTree>
    <p:extLst>
      <p:ext uri="{BB962C8B-B14F-4D97-AF65-F5344CB8AC3E}">
        <p14:creationId xmlns:p14="http://schemas.microsoft.com/office/powerpoint/2010/main" val="1667825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Videos:</a:t>
            </a:r>
          </a:p>
          <a:p>
            <a:r>
              <a:rPr lang="en-CA" dirty="0"/>
              <a:t>- https://www.youtube.com/watch?v=5DGwOJXSxqg&amp;ab_channel=NucleusMedicalMedia </a:t>
            </a:r>
          </a:p>
          <a:p>
            <a:endParaRPr lang="en-CA" dirty="0"/>
          </a:p>
          <a:p>
            <a:r>
              <a:rPr lang="en-CA" dirty="0"/>
              <a:t>Websites:</a:t>
            </a:r>
          </a:p>
          <a:p>
            <a:pPr marL="171450" indent="-171450">
              <a:buFontTx/>
              <a:buChar char="-"/>
            </a:pPr>
            <a:r>
              <a:rPr lang="en-CA" dirty="0"/>
              <a:t>https://stanmed.stanford.edu/2020issue2/how-coronavirus-destroys-cells-treatments.html very long, in-depth article</a:t>
            </a:r>
          </a:p>
          <a:p>
            <a:pPr marL="171450" indent="-171450">
              <a:buFontTx/>
              <a:buChar char="-"/>
            </a:pPr>
            <a:r>
              <a:rPr lang="en-CA" dirty="0"/>
              <a:t>https://www.statnews.com/2020/12/14/portrait-of-the-coronavirus-at-1/ Equally long, in-depth article</a:t>
            </a:r>
          </a:p>
          <a:p>
            <a:endParaRPr lang="en-CA" dirty="0"/>
          </a:p>
          <a:p>
            <a:r>
              <a:rPr lang="en-CA" dirty="0"/>
              <a:t>Multimedia:</a:t>
            </a:r>
          </a:p>
          <a:p>
            <a:pPr marL="171450" indent="-171450">
              <a:buFontTx/>
              <a:buChar char="-"/>
            </a:pPr>
            <a:r>
              <a:rPr lang="en-CA" dirty="0"/>
              <a:t>https://www.scripps.edu/covid-19/science-simplified/how-the-novel-coronavirus-infects-a-cell/index.html contains a short written summary and a short video “how the novel coronavirus infects a cell”</a:t>
            </a:r>
          </a:p>
          <a:p>
            <a:pPr marL="171450" indent="-171450">
              <a:buFontTx/>
              <a:buChar char="-"/>
            </a:pPr>
            <a:endParaRPr lang="en-CA" dirty="0"/>
          </a:p>
          <a:p>
            <a:pPr marL="0" indent="0">
              <a:buFontTx/>
              <a:buNone/>
            </a:pPr>
            <a:r>
              <a:rPr lang="en-CA" dirty="0"/>
              <a:t>The articles are quite long. Perhaps do a jigsaw or a “pick two” situation. Also, not totally sure about question 2b on reflection. Or have multiple research questions and information sources for each…</a:t>
            </a:r>
          </a:p>
          <a:p>
            <a:pPr marL="0" indent="0">
              <a:buFontTx/>
              <a:buNone/>
            </a:pPr>
            <a:r>
              <a:rPr lang="en-CA" dirty="0"/>
              <a:t>e.g. “How does COVID-19 infect our cells and bodies?” “How does the COVID-19 vaccine work?” </a:t>
            </a:r>
          </a:p>
        </p:txBody>
      </p:sp>
      <p:sp>
        <p:nvSpPr>
          <p:cNvPr id="4" name="Slide Number Placeholder 3"/>
          <p:cNvSpPr>
            <a:spLocks noGrp="1"/>
          </p:cNvSpPr>
          <p:nvPr>
            <p:ph type="sldNum" sz="quarter" idx="5"/>
          </p:nvPr>
        </p:nvSpPr>
        <p:spPr/>
        <p:txBody>
          <a:bodyPr/>
          <a:lstStyle/>
          <a:p>
            <a:fld id="{DE099D68-2BAA-4D77-B606-43A401BB4F9F}" type="slidenum">
              <a:rPr lang="en-CA" smtClean="0"/>
              <a:t>14</a:t>
            </a:fld>
            <a:endParaRPr lang="en-CA"/>
          </a:p>
        </p:txBody>
      </p:sp>
    </p:spTree>
    <p:extLst>
      <p:ext uri="{BB962C8B-B14F-4D97-AF65-F5344CB8AC3E}">
        <p14:creationId xmlns:p14="http://schemas.microsoft.com/office/powerpoint/2010/main" val="33602092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Hook: more than half of the cells in your body (</a:t>
            </a:r>
            <a:r>
              <a:rPr lang="en-CA" dirty="0" err="1"/>
              <a:t>est</a:t>
            </a:r>
            <a:r>
              <a:rPr lang="en-CA" dirty="0"/>
              <a:t> 56%) are bacterial cells. (However, because bacteria so small and weigh so little, by mass you are still 99.7% human)</a:t>
            </a:r>
          </a:p>
          <a:p>
            <a:endParaRPr lang="en-CA" dirty="0"/>
          </a:p>
          <a:p>
            <a:r>
              <a:rPr lang="en-CA" dirty="0"/>
              <a:t>Mass of all categories of living things on earth https://www.vox.com/science-and-health/2018/5/29/17386112/all-life-on-earth-chart-weight-plants-animals-pnas </a:t>
            </a:r>
          </a:p>
        </p:txBody>
      </p:sp>
      <p:sp>
        <p:nvSpPr>
          <p:cNvPr id="4" name="Slide Number Placeholder 3"/>
          <p:cNvSpPr>
            <a:spLocks noGrp="1"/>
          </p:cNvSpPr>
          <p:nvPr>
            <p:ph type="sldNum" sz="quarter" idx="5"/>
          </p:nvPr>
        </p:nvSpPr>
        <p:spPr/>
        <p:txBody>
          <a:bodyPr/>
          <a:lstStyle/>
          <a:p>
            <a:fld id="{DE099D68-2BAA-4D77-B606-43A401BB4F9F}" type="slidenum">
              <a:rPr lang="en-CA" smtClean="0"/>
              <a:t>21</a:t>
            </a:fld>
            <a:endParaRPr lang="en-CA"/>
          </a:p>
        </p:txBody>
      </p:sp>
    </p:spTree>
    <p:extLst>
      <p:ext uri="{BB962C8B-B14F-4D97-AF65-F5344CB8AC3E}">
        <p14:creationId xmlns:p14="http://schemas.microsoft.com/office/powerpoint/2010/main" val="42070984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DE099D68-2BAA-4D77-B606-43A401BB4F9F}" type="slidenum">
              <a:rPr lang="en-CA" smtClean="0"/>
              <a:t>23</a:t>
            </a:fld>
            <a:endParaRPr lang="en-CA"/>
          </a:p>
        </p:txBody>
      </p:sp>
    </p:spTree>
    <p:extLst>
      <p:ext uri="{BB962C8B-B14F-4D97-AF65-F5344CB8AC3E}">
        <p14:creationId xmlns:p14="http://schemas.microsoft.com/office/powerpoint/2010/main" val="40684728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Video is fairly complex. But it’s short…only 3 minutes. </a:t>
            </a:r>
          </a:p>
        </p:txBody>
      </p:sp>
      <p:sp>
        <p:nvSpPr>
          <p:cNvPr id="4" name="Slide Number Placeholder 3"/>
          <p:cNvSpPr>
            <a:spLocks noGrp="1"/>
          </p:cNvSpPr>
          <p:nvPr>
            <p:ph type="sldNum" sz="quarter" idx="5"/>
          </p:nvPr>
        </p:nvSpPr>
        <p:spPr/>
        <p:txBody>
          <a:bodyPr/>
          <a:lstStyle/>
          <a:p>
            <a:fld id="{DE099D68-2BAA-4D77-B606-43A401BB4F9F}" type="slidenum">
              <a:rPr lang="en-CA" smtClean="0"/>
              <a:t>28</a:t>
            </a:fld>
            <a:endParaRPr lang="en-CA"/>
          </a:p>
        </p:txBody>
      </p:sp>
    </p:spTree>
    <p:extLst>
      <p:ext uri="{BB962C8B-B14F-4D97-AF65-F5344CB8AC3E}">
        <p14:creationId xmlns:p14="http://schemas.microsoft.com/office/powerpoint/2010/main" val="4582720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Plasmids can be inserted to bacteria and then the plasmids are replicated within the bacteria…important for genetic modification etc. </a:t>
            </a:r>
          </a:p>
        </p:txBody>
      </p:sp>
      <p:sp>
        <p:nvSpPr>
          <p:cNvPr id="4" name="Slide Number Placeholder 3"/>
          <p:cNvSpPr>
            <a:spLocks noGrp="1"/>
          </p:cNvSpPr>
          <p:nvPr>
            <p:ph type="sldNum" sz="quarter" idx="5"/>
          </p:nvPr>
        </p:nvSpPr>
        <p:spPr/>
        <p:txBody>
          <a:bodyPr/>
          <a:lstStyle/>
          <a:p>
            <a:fld id="{DE099D68-2BAA-4D77-B606-43A401BB4F9F}" type="slidenum">
              <a:rPr lang="en-CA" smtClean="0"/>
              <a:t>29</a:t>
            </a:fld>
            <a:endParaRPr lang="en-CA"/>
          </a:p>
        </p:txBody>
      </p:sp>
    </p:spTree>
    <p:extLst>
      <p:ext uri="{BB962C8B-B14F-4D97-AF65-F5344CB8AC3E}">
        <p14:creationId xmlns:p14="http://schemas.microsoft.com/office/powerpoint/2010/main" val="14224369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BF4E480B-94D6-46F9-A2B6-B98D311FDC19}"/>
              </a:ext>
            </a:extLst>
          </p:cNvPr>
          <p:cNvGrpSpPr/>
          <p:nvPr/>
        </p:nvGrpSpPr>
        <p:grpSpPr>
          <a:xfrm>
            <a:off x="0" y="0"/>
            <a:ext cx="12191999" cy="6861600"/>
            <a:chOff x="1" y="0"/>
            <a:chExt cx="12191999" cy="6861600"/>
          </a:xfrm>
        </p:grpSpPr>
        <p:sp>
          <p:nvSpPr>
            <p:cNvPr id="10" name="Rectangle 9">
              <a:extLst>
                <a:ext uri="{FF2B5EF4-FFF2-40B4-BE49-F238E27FC236}">
                  <a16:creationId xmlns:a16="http://schemas.microsoft.com/office/drawing/2014/main" id="{07183CDE-91A1-40C3-8E80-66F89E1C2D53}"/>
                </a:ext>
              </a:extLst>
            </p:cNvPr>
            <p:cNvSpPr>
              <a:spLocks noChangeAspect="1"/>
            </p:cNvSpPr>
            <p:nvPr/>
          </p:nvSpPr>
          <p:spPr>
            <a:xfrm rot="16200000">
              <a:off x="1" y="1640114"/>
              <a:ext cx="5217886" cy="5217886"/>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1" name="Oval 10">
              <a:extLst>
                <a:ext uri="{FF2B5EF4-FFF2-40B4-BE49-F238E27FC236}">
                  <a16:creationId xmlns:a16="http://schemas.microsoft.com/office/drawing/2014/main" id="{A6756515-F9AA-46BD-8DD2-AA15BA492AC0}"/>
                </a:ext>
              </a:extLst>
            </p:cNvPr>
            <p:cNvSpPr>
              <a:spLocks noChangeAspect="1"/>
            </p:cNvSpPr>
            <p:nvPr/>
          </p:nvSpPr>
          <p:spPr>
            <a:xfrm>
              <a:off x="6384514" y="0"/>
              <a:ext cx="4320000" cy="4320000"/>
            </a:xfrm>
            <a:prstGeom prst="ellipse">
              <a:avLst/>
            </a:prstGeom>
            <a:solidFill>
              <a:schemeClr val="accent3">
                <a:alpha val="96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2" name="Oval 11">
              <a:extLst>
                <a:ext uri="{FF2B5EF4-FFF2-40B4-BE49-F238E27FC236}">
                  <a16:creationId xmlns:a16="http://schemas.microsoft.com/office/drawing/2014/main" id="{ABA365E2-8B71-408B-9092-0104216AC7AC}"/>
                </a:ext>
              </a:extLst>
            </p:cNvPr>
            <p:cNvSpPr>
              <a:spLocks noChangeAspect="1"/>
            </p:cNvSpPr>
            <p:nvPr/>
          </p:nvSpPr>
          <p:spPr>
            <a:xfrm>
              <a:off x="6119057" y="1230054"/>
              <a:ext cx="5506886" cy="5506886"/>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grpSp>
          <p:nvGrpSpPr>
            <p:cNvPr id="13" name="Group 12">
              <a:extLst>
                <a:ext uri="{FF2B5EF4-FFF2-40B4-BE49-F238E27FC236}">
                  <a16:creationId xmlns:a16="http://schemas.microsoft.com/office/drawing/2014/main" id="{BEDB8D7A-1BF6-4CDB-B93A-7736955F5043}"/>
                </a:ext>
              </a:extLst>
            </p:cNvPr>
            <p:cNvGrpSpPr>
              <a:grpSpLocks noChangeAspect="1"/>
            </p:cNvGrpSpPr>
            <p:nvPr/>
          </p:nvGrpSpPr>
          <p:grpSpPr>
            <a:xfrm>
              <a:off x="690092" y="0"/>
              <a:ext cx="10800000" cy="6858000"/>
              <a:chOff x="2328000" y="0"/>
              <a:chExt cx="2880000" cy="1440000"/>
            </a:xfrm>
          </p:grpSpPr>
          <p:sp>
            <p:nvSpPr>
              <p:cNvPr id="18" name="Rectangle 17">
                <a:extLst>
                  <a:ext uri="{FF2B5EF4-FFF2-40B4-BE49-F238E27FC236}">
                    <a16:creationId xmlns:a16="http://schemas.microsoft.com/office/drawing/2014/main" id="{5AACD774-5167-46C7-8A62-6E2FE4BE9469}"/>
                  </a:ext>
                </a:extLst>
              </p:cNvPr>
              <p:cNvSpPr/>
              <p:nvPr/>
            </p:nvSpPr>
            <p:spPr>
              <a:xfrm>
                <a:off x="376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9" name="Rectangle 18">
                <a:extLst>
                  <a:ext uri="{FF2B5EF4-FFF2-40B4-BE49-F238E27FC236}">
                    <a16:creationId xmlns:a16="http://schemas.microsoft.com/office/drawing/2014/main" id="{06E0F2D8-452E-48F9-9912-C47EAEAE1802}"/>
                  </a:ext>
                </a:extLst>
              </p:cNvPr>
              <p:cNvSpPr/>
              <p:nvPr/>
            </p:nvSpPr>
            <p:spPr>
              <a:xfrm flipH="1">
                <a:off x="232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grpSp>
          <p:nvGrpSpPr>
            <p:cNvPr id="14" name="Group 13">
              <a:extLst>
                <a:ext uri="{FF2B5EF4-FFF2-40B4-BE49-F238E27FC236}">
                  <a16:creationId xmlns:a16="http://schemas.microsoft.com/office/drawing/2014/main" id="{91FBBF95-430B-427C-A6E8-DB899217FC00}"/>
                </a:ext>
              </a:extLst>
            </p:cNvPr>
            <p:cNvGrpSpPr>
              <a:grpSpLocks noChangeAspect="1"/>
            </p:cNvGrpSpPr>
            <p:nvPr/>
          </p:nvGrpSpPr>
          <p:grpSpPr>
            <a:xfrm rot="5400000">
              <a:off x="7048499" y="1714500"/>
              <a:ext cx="6858000" cy="3429000"/>
              <a:chOff x="0" y="0"/>
              <a:chExt cx="2880000" cy="1440000"/>
            </a:xfrm>
          </p:grpSpPr>
          <p:sp>
            <p:nvSpPr>
              <p:cNvPr id="16" name="Rectangle 15">
                <a:extLst>
                  <a:ext uri="{FF2B5EF4-FFF2-40B4-BE49-F238E27FC236}">
                    <a16:creationId xmlns:a16="http://schemas.microsoft.com/office/drawing/2014/main" id="{BEE64698-3ED2-4395-B7FC-65248E437E0A}"/>
                  </a:ext>
                </a:extLst>
              </p:cNvPr>
              <p:cNvSpPr/>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7" name="Rectangle 16">
                <a:extLst>
                  <a:ext uri="{FF2B5EF4-FFF2-40B4-BE49-F238E27FC236}">
                    <a16:creationId xmlns:a16="http://schemas.microsoft.com/office/drawing/2014/main" id="{FE20B1E1-CE09-4C2A-A3FB-DB8026C54E98}"/>
                  </a:ext>
                </a:extLst>
              </p:cNvPr>
              <p:cNvSpPr/>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15" name="Rectangle 14">
              <a:extLst>
                <a:ext uri="{FF2B5EF4-FFF2-40B4-BE49-F238E27FC236}">
                  <a16:creationId xmlns:a16="http://schemas.microsoft.com/office/drawing/2014/main" id="{0CB2405B-A907-48B3-906A-FB3573C0B282}"/>
                </a:ext>
              </a:extLst>
            </p:cNvPr>
            <p:cNvSpPr>
              <a:spLocks noChangeAspect="1"/>
            </p:cNvSpPr>
            <p:nvPr/>
          </p:nvSpPr>
          <p:spPr>
            <a:xfrm rot="10800000">
              <a:off x="5602287" y="271887"/>
              <a:ext cx="6589713" cy="6589713"/>
            </a:xfrm>
            <a:prstGeom prst="rect">
              <a:avLst/>
            </a:prstGeom>
            <a:gradFill flip="none" rotWithShape="1">
              <a:gsLst>
                <a:gs pos="0">
                  <a:schemeClr val="accent3"/>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20" name="Rectangle 19">
            <a:extLst>
              <a:ext uri="{FF2B5EF4-FFF2-40B4-BE49-F238E27FC236}">
                <a16:creationId xmlns:a16="http://schemas.microsoft.com/office/drawing/2014/main" id="{6DC8E2D9-6729-4614-8667-C1016D3182E4}"/>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Title 1">
            <a:extLst>
              <a:ext uri="{FF2B5EF4-FFF2-40B4-BE49-F238E27FC236}">
                <a16:creationId xmlns:a16="http://schemas.microsoft.com/office/drawing/2014/main" id="{85CEEBB1-1A1F-4A2C-B805-719CF98F68AB}"/>
              </a:ext>
            </a:extLst>
          </p:cNvPr>
          <p:cNvSpPr>
            <a:spLocks noGrp="1"/>
          </p:cNvSpPr>
          <p:nvPr>
            <p:ph type="ctrTitle"/>
          </p:nvPr>
        </p:nvSpPr>
        <p:spPr>
          <a:xfrm>
            <a:off x="540000" y="540000"/>
            <a:ext cx="11090273" cy="3798000"/>
          </a:xfrm>
        </p:spPr>
        <p:txBody>
          <a:bodyPr anchor="b"/>
          <a:lstStyle>
            <a:lvl1pPr algn="l">
              <a:defRPr sz="8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D6CC87B-ED2D-4303-BD40-E7AF14C03EF1}"/>
              </a:ext>
            </a:extLst>
          </p:cNvPr>
          <p:cNvSpPr>
            <a:spLocks noGrp="1"/>
          </p:cNvSpPr>
          <p:nvPr>
            <p:ph type="subTitle" idx="1"/>
          </p:nvPr>
        </p:nvSpPr>
        <p:spPr>
          <a:xfrm>
            <a:off x="540000" y="4508500"/>
            <a:ext cx="7345362" cy="1800224"/>
          </a:xfrm>
        </p:spPr>
        <p:txBody>
          <a:bodyPr/>
          <a:lstStyle>
            <a:lvl1pPr marL="0" indent="0" algn="l">
              <a:buNone/>
              <a:defRPr sz="1600"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D5D880B4-5679-491C-963F-EC47B048C559}"/>
              </a:ext>
            </a:extLst>
          </p:cNvPr>
          <p:cNvSpPr>
            <a:spLocks noGrp="1"/>
          </p:cNvSpPr>
          <p:nvPr>
            <p:ph type="dt" sz="half" idx="10"/>
          </p:nvPr>
        </p:nvSpPr>
        <p:spPr/>
        <p:txBody>
          <a:bodyPr/>
          <a:lstStyle/>
          <a:p>
            <a:fld id="{7CF0BCE0-945C-4FDF-95A1-2149B1FF5B83}" type="datetimeFigureOut">
              <a:rPr lang="en-US" smtClean="0"/>
              <a:t>2/22/2022</a:t>
            </a:fld>
            <a:endParaRPr lang="en-US"/>
          </a:p>
        </p:txBody>
      </p:sp>
      <p:sp>
        <p:nvSpPr>
          <p:cNvPr id="5" name="Footer Placeholder 4">
            <a:extLst>
              <a:ext uri="{FF2B5EF4-FFF2-40B4-BE49-F238E27FC236}">
                <a16:creationId xmlns:a16="http://schemas.microsoft.com/office/drawing/2014/main" id="{01865D6D-3F98-4BE8-A069-B964099028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0CD51D-8E06-4959-88C9-647415079FC1}"/>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41764725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C461672-F18A-4768-9850-0531FD3720BA}"/>
              </a:ext>
            </a:extLst>
          </p:cNvPr>
          <p:cNvGrpSpPr/>
          <p:nvPr/>
        </p:nvGrpSpPr>
        <p:grpSpPr>
          <a:xfrm rot="10800000">
            <a:off x="5921828" y="2876440"/>
            <a:ext cx="6270171" cy="3981559"/>
            <a:chOff x="0" y="0"/>
            <a:chExt cx="10800000" cy="6858000"/>
          </a:xfrm>
        </p:grpSpPr>
        <p:sp>
          <p:nvSpPr>
            <p:cNvPr id="8" name="Rectangle 7">
              <a:extLst>
                <a:ext uri="{FF2B5EF4-FFF2-40B4-BE49-F238E27FC236}">
                  <a16:creationId xmlns:a16="http://schemas.microsoft.com/office/drawing/2014/main" id="{9FA73898-D78C-45F9-AFC1-2AB16F6725C2}"/>
                </a:ext>
              </a:extLst>
            </p:cNvPr>
            <p:cNvSpPr/>
            <p:nvPr/>
          </p:nvSpPr>
          <p:spPr>
            <a:xfrm>
              <a:off x="5400000" y="0"/>
              <a:ext cx="5400000" cy="6858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9" name="Rectangle 8">
              <a:extLst>
                <a:ext uri="{FF2B5EF4-FFF2-40B4-BE49-F238E27FC236}">
                  <a16:creationId xmlns:a16="http://schemas.microsoft.com/office/drawing/2014/main" id="{4FC423E3-700B-43D6-A2CB-F3C871632C20}"/>
                </a:ext>
              </a:extLst>
            </p:cNvPr>
            <p:cNvSpPr/>
            <p:nvPr/>
          </p:nvSpPr>
          <p:spPr>
            <a:xfrm flipH="1">
              <a:off x="0" y="0"/>
              <a:ext cx="5400000" cy="6858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grpSp>
        <p:nvGrpSpPr>
          <p:cNvPr id="10" name="Group 9">
            <a:extLst>
              <a:ext uri="{FF2B5EF4-FFF2-40B4-BE49-F238E27FC236}">
                <a16:creationId xmlns:a16="http://schemas.microsoft.com/office/drawing/2014/main" id="{82F05B2A-1EC7-4131-B899-C7ECB9A502EB}"/>
              </a:ext>
            </a:extLst>
          </p:cNvPr>
          <p:cNvGrpSpPr>
            <a:grpSpLocks noChangeAspect="1"/>
          </p:cNvGrpSpPr>
          <p:nvPr/>
        </p:nvGrpSpPr>
        <p:grpSpPr>
          <a:xfrm flipH="1">
            <a:off x="0" y="-1"/>
            <a:ext cx="9361714" cy="4680857"/>
            <a:chOff x="0" y="0"/>
            <a:chExt cx="2880000" cy="1440000"/>
          </a:xfrm>
        </p:grpSpPr>
        <p:sp>
          <p:nvSpPr>
            <p:cNvPr id="11" name="Rectangle 10">
              <a:extLst>
                <a:ext uri="{FF2B5EF4-FFF2-40B4-BE49-F238E27FC236}">
                  <a16:creationId xmlns:a16="http://schemas.microsoft.com/office/drawing/2014/main" id="{97711D4C-4FFE-4151-B53D-60890F0F5827}"/>
                </a:ext>
              </a:extLst>
            </p:cNvPr>
            <p:cNvSpPr/>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2" name="Rectangle 11">
              <a:extLst>
                <a:ext uri="{FF2B5EF4-FFF2-40B4-BE49-F238E27FC236}">
                  <a16:creationId xmlns:a16="http://schemas.microsoft.com/office/drawing/2014/main" id="{F69D6393-413D-4151-BC2C-43161BE4A799}"/>
                </a:ext>
              </a:extLst>
            </p:cNvPr>
            <p:cNvSpPr/>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13" name="Rectangle 12">
            <a:extLst>
              <a:ext uri="{FF2B5EF4-FFF2-40B4-BE49-F238E27FC236}">
                <a16:creationId xmlns:a16="http://schemas.microsoft.com/office/drawing/2014/main" id="{A96370B9-6459-4B05-9A8B-A9E7FA8966CD}"/>
              </a:ext>
            </a:extLst>
          </p:cNvPr>
          <p:cNvSpPr>
            <a:spLocks noChangeAspect="1"/>
          </p:cNvSpPr>
          <p:nvPr/>
        </p:nvSpPr>
        <p:spPr>
          <a:xfrm rot="10800000">
            <a:off x="8430794" y="3096793"/>
            <a:ext cx="3761205" cy="3761205"/>
          </a:xfrm>
          <a:prstGeom prst="rect">
            <a:avLst/>
          </a:prstGeom>
          <a:gradFill flip="none" rotWithShape="1">
            <a:gsLst>
              <a:gs pos="0">
                <a:schemeClr val="accent1">
                  <a:alpha val="4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4" name="Rectangle 13">
            <a:extLst>
              <a:ext uri="{FF2B5EF4-FFF2-40B4-BE49-F238E27FC236}">
                <a16:creationId xmlns:a16="http://schemas.microsoft.com/office/drawing/2014/main" id="{DA3AC0C6-74C3-4E55-AA42-A9F1A4B1B210}"/>
              </a:ext>
            </a:extLst>
          </p:cNvPr>
          <p:cNvSpPr>
            <a:spLocks noChangeAspect="1"/>
          </p:cNvSpPr>
          <p:nvPr/>
        </p:nvSpPr>
        <p:spPr>
          <a:xfrm>
            <a:off x="0" y="0"/>
            <a:ext cx="6589713" cy="6589713"/>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5" name="Rectangle 14">
            <a:extLst>
              <a:ext uri="{FF2B5EF4-FFF2-40B4-BE49-F238E27FC236}">
                <a16:creationId xmlns:a16="http://schemas.microsoft.com/office/drawing/2014/main" id="{132C27A4-86D3-4C83-8022-E37A8672A993}"/>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Title 1">
            <a:extLst>
              <a:ext uri="{FF2B5EF4-FFF2-40B4-BE49-F238E27FC236}">
                <a16:creationId xmlns:a16="http://schemas.microsoft.com/office/drawing/2014/main" id="{88F1FF59-E1BE-4475-953B-5BF6FBC10C57}"/>
              </a:ext>
            </a:extLst>
          </p:cNvPr>
          <p:cNvSpPr>
            <a:spLocks noGrp="1"/>
          </p:cNvSpPr>
          <p:nvPr>
            <p:ph type="title"/>
          </p:nvPr>
        </p:nvSpPr>
        <p:spPr>
          <a:xfrm>
            <a:off x="540000" y="540000"/>
            <a:ext cx="11090273" cy="1800224"/>
          </a:xfrm>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8F1F045-44C5-4165-A640-4E4D33A59580}"/>
              </a:ext>
            </a:extLst>
          </p:cNvPr>
          <p:cNvSpPr>
            <a:spLocks noGrp="1"/>
          </p:cNvSpPr>
          <p:nvPr>
            <p:ph type="body" orient="vert" idx="1"/>
          </p:nvPr>
        </p:nvSpPr>
        <p:spPr>
          <a:xfrm>
            <a:off x="540000" y="2528887"/>
            <a:ext cx="11090276" cy="37798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517047A-D05B-44E9-A240-BDB881C4296A}"/>
              </a:ext>
            </a:extLst>
          </p:cNvPr>
          <p:cNvSpPr>
            <a:spLocks noGrp="1"/>
          </p:cNvSpPr>
          <p:nvPr>
            <p:ph type="dt" sz="half" idx="10"/>
          </p:nvPr>
        </p:nvSpPr>
        <p:spPr/>
        <p:txBody>
          <a:bodyPr/>
          <a:lstStyle/>
          <a:p>
            <a:fld id="{7CF0BCE0-945C-4FDF-95A1-2149B1FF5B83}" type="datetimeFigureOut">
              <a:rPr lang="en-US" smtClean="0"/>
              <a:t>2/22/2022</a:t>
            </a:fld>
            <a:endParaRPr lang="en-US"/>
          </a:p>
        </p:txBody>
      </p:sp>
      <p:sp>
        <p:nvSpPr>
          <p:cNvPr id="5" name="Footer Placeholder 4">
            <a:extLst>
              <a:ext uri="{FF2B5EF4-FFF2-40B4-BE49-F238E27FC236}">
                <a16:creationId xmlns:a16="http://schemas.microsoft.com/office/drawing/2014/main" id="{7FDCB2E8-A68D-478D-A728-C9612848C8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7E4F1D-3280-4DB5-B2E0-DA7F10717EB4}"/>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20639777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3C627D45-FE54-49FF-A37F-6206993AEFD8}"/>
              </a:ext>
            </a:extLst>
          </p:cNvPr>
          <p:cNvGrpSpPr/>
          <p:nvPr/>
        </p:nvGrpSpPr>
        <p:grpSpPr>
          <a:xfrm>
            <a:off x="0" y="-3"/>
            <a:ext cx="12192000" cy="6858003"/>
            <a:chOff x="0" y="-3"/>
            <a:chExt cx="12192000" cy="6858003"/>
          </a:xfrm>
        </p:grpSpPr>
        <p:sp useBgFill="1">
          <p:nvSpPr>
            <p:cNvPr id="8" name="Rectangle 7">
              <a:extLst>
                <a:ext uri="{FF2B5EF4-FFF2-40B4-BE49-F238E27FC236}">
                  <a16:creationId xmlns:a16="http://schemas.microsoft.com/office/drawing/2014/main" id="{879CEFA6-CCA5-4FEF-B53D-E74B1E67E9C7}"/>
                </a:ext>
              </a:extLst>
            </p:cNvPr>
            <p:cNvSpPr/>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ACFCD768-2100-4B20-87EF-9F92EFBD8FA8}"/>
                </a:ext>
              </a:extLst>
            </p:cNvPr>
            <p:cNvGrpSpPr>
              <a:grpSpLocks noChangeAspect="1"/>
            </p:cNvGrpSpPr>
            <p:nvPr/>
          </p:nvGrpSpPr>
          <p:grpSpPr>
            <a:xfrm>
              <a:off x="672000" y="-3"/>
              <a:ext cx="11520000" cy="5760000"/>
              <a:chOff x="5981700" y="-1"/>
              <a:chExt cx="6042660" cy="3021330"/>
            </a:xfrm>
          </p:grpSpPr>
          <p:sp>
            <p:nvSpPr>
              <p:cNvPr id="16" name="Rectangle 15">
                <a:extLst>
                  <a:ext uri="{FF2B5EF4-FFF2-40B4-BE49-F238E27FC236}">
                    <a16:creationId xmlns:a16="http://schemas.microsoft.com/office/drawing/2014/main" id="{E0D1B599-DFF1-4E00-9EAE-EE32BD7B4860}"/>
                  </a:ext>
                </a:extLst>
              </p:cNvPr>
              <p:cNvSpPr/>
              <p:nvPr/>
            </p:nvSpPr>
            <p:spPr>
              <a:xfrm>
                <a:off x="9003030" y="-1"/>
                <a:ext cx="3021330" cy="3021330"/>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0FCF7F6-290B-4DE7-BA60-863CBF95C2AF}"/>
                  </a:ext>
                </a:extLst>
              </p:cNvPr>
              <p:cNvSpPr/>
              <p:nvPr/>
            </p:nvSpPr>
            <p:spPr>
              <a:xfrm flipH="1">
                <a:off x="5981700" y="-1"/>
                <a:ext cx="3021330" cy="3021330"/>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Rectangle 9">
              <a:extLst>
                <a:ext uri="{FF2B5EF4-FFF2-40B4-BE49-F238E27FC236}">
                  <a16:creationId xmlns:a16="http://schemas.microsoft.com/office/drawing/2014/main" id="{F59358AB-E1C9-402B-9F3F-28B4F50DAC6F}"/>
                </a:ext>
              </a:extLst>
            </p:cNvPr>
            <p:cNvSpPr>
              <a:spLocks noChangeAspect="1"/>
            </p:cNvSpPr>
            <p:nvPr/>
          </p:nvSpPr>
          <p:spPr>
            <a:xfrm rot="5400000">
              <a:off x="5334000" y="0"/>
              <a:ext cx="6858000" cy="6858000"/>
            </a:xfrm>
            <a:prstGeom prst="rect">
              <a:avLst/>
            </a:prstGeom>
            <a:gradFill flip="none" rotWithShape="1">
              <a:gsLst>
                <a:gs pos="0">
                  <a:schemeClr val="accent3">
                    <a:alpha val="60000"/>
                  </a:schemeClr>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78C24EC-8C5D-4A7E-9D57-C752E0DC9485}"/>
                </a:ext>
              </a:extLst>
            </p:cNvPr>
            <p:cNvSpPr>
              <a:spLocks noChangeAspect="1"/>
            </p:cNvSpPr>
            <p:nvPr/>
          </p:nvSpPr>
          <p:spPr>
            <a:xfrm>
              <a:off x="0" y="2538000"/>
              <a:ext cx="4320000" cy="4320000"/>
            </a:xfrm>
            <a:prstGeom prst="ellipse">
              <a:avLst/>
            </a:prstGeom>
            <a:solidFill>
              <a:schemeClr val="accent3">
                <a:alpha val="4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E6C0B30A-4855-4424-B3A8-AC110CA8356F}"/>
                </a:ext>
              </a:extLst>
            </p:cNvPr>
            <p:cNvGrpSpPr/>
            <p:nvPr/>
          </p:nvGrpSpPr>
          <p:grpSpPr>
            <a:xfrm rot="10800000">
              <a:off x="1" y="2948940"/>
              <a:ext cx="7818118" cy="3909059"/>
              <a:chOff x="0" y="0"/>
              <a:chExt cx="2880000" cy="1440000"/>
            </a:xfrm>
          </p:grpSpPr>
          <p:sp>
            <p:nvSpPr>
              <p:cNvPr id="14" name="Rectangle 13">
                <a:extLst>
                  <a:ext uri="{FF2B5EF4-FFF2-40B4-BE49-F238E27FC236}">
                    <a16:creationId xmlns:a16="http://schemas.microsoft.com/office/drawing/2014/main" id="{DC119EB9-1A9A-45A4-AE16-9968A70C5C35}"/>
                  </a:ext>
                </a:extLst>
              </p:cNvPr>
              <p:cNvSpPr/>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A5B7B85-4DC3-4343-B734-4852DD5DF033}"/>
                  </a:ext>
                </a:extLst>
              </p:cNvPr>
              <p:cNvSpPr/>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12">
              <a:extLst>
                <a:ext uri="{FF2B5EF4-FFF2-40B4-BE49-F238E27FC236}">
                  <a16:creationId xmlns:a16="http://schemas.microsoft.com/office/drawing/2014/main" id="{73F3733E-DBA5-4A25-9315-B7A1A5E7A1FF}"/>
                </a:ext>
              </a:extLst>
            </p:cNvPr>
            <p:cNvSpPr>
              <a:spLocks noChangeAspect="1"/>
            </p:cNvSpPr>
            <p:nvPr/>
          </p:nvSpPr>
          <p:spPr>
            <a:xfrm rot="10800000" flipH="1">
              <a:off x="0" y="521786"/>
              <a:ext cx="6336213" cy="6336213"/>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AAB30D07-BE85-45CD-8055-8C57B00E2957}"/>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Vertical Title 1">
            <a:extLst>
              <a:ext uri="{FF2B5EF4-FFF2-40B4-BE49-F238E27FC236}">
                <a16:creationId xmlns:a16="http://schemas.microsoft.com/office/drawing/2014/main" id="{737FFCCA-9DBF-4E0A-BDC6-F7B8F39BD72F}"/>
              </a:ext>
            </a:extLst>
          </p:cNvPr>
          <p:cNvSpPr>
            <a:spLocks noGrp="1"/>
          </p:cNvSpPr>
          <p:nvPr>
            <p:ph type="title" orient="vert"/>
          </p:nvPr>
        </p:nvSpPr>
        <p:spPr>
          <a:xfrm>
            <a:off x="9012238" y="539999"/>
            <a:ext cx="2628900" cy="5768726"/>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511F1B23-21CD-4A3B-938B-5502019A13CD}"/>
              </a:ext>
            </a:extLst>
          </p:cNvPr>
          <p:cNvSpPr>
            <a:spLocks noGrp="1"/>
          </p:cNvSpPr>
          <p:nvPr>
            <p:ph type="body" orient="vert" idx="1"/>
          </p:nvPr>
        </p:nvSpPr>
        <p:spPr>
          <a:xfrm>
            <a:off x="550863" y="539999"/>
            <a:ext cx="8245475" cy="576872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99C884-5A98-4C01-BB89-098AC6966496}"/>
              </a:ext>
            </a:extLst>
          </p:cNvPr>
          <p:cNvSpPr>
            <a:spLocks noGrp="1"/>
          </p:cNvSpPr>
          <p:nvPr>
            <p:ph type="dt" sz="half" idx="10"/>
          </p:nvPr>
        </p:nvSpPr>
        <p:spPr/>
        <p:txBody>
          <a:bodyPr/>
          <a:lstStyle/>
          <a:p>
            <a:fld id="{7CF0BCE0-945C-4FDF-95A1-2149B1FF5B83}" type="datetimeFigureOut">
              <a:rPr lang="en-US" smtClean="0"/>
              <a:t>2/22/2022</a:t>
            </a:fld>
            <a:endParaRPr lang="en-US"/>
          </a:p>
        </p:txBody>
      </p:sp>
      <p:sp>
        <p:nvSpPr>
          <p:cNvPr id="5" name="Footer Placeholder 4">
            <a:extLst>
              <a:ext uri="{FF2B5EF4-FFF2-40B4-BE49-F238E27FC236}">
                <a16:creationId xmlns:a16="http://schemas.microsoft.com/office/drawing/2014/main" id="{7DF54D22-9CD7-4FC6-9444-21948246C7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AECC14-D66C-401A-A0C9-DFCA5533A5C7}"/>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39458731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67416F32-9D98-4340-82E8-E90CE00AD2AC}"/>
              </a:ext>
            </a:extLst>
          </p:cNvPr>
          <p:cNvGrpSpPr/>
          <p:nvPr/>
        </p:nvGrpSpPr>
        <p:grpSpPr>
          <a:xfrm flipV="1">
            <a:off x="0" y="-1"/>
            <a:ext cx="12191999" cy="6861601"/>
            <a:chOff x="0" y="-1"/>
            <a:chExt cx="12191999" cy="6861601"/>
          </a:xfrm>
        </p:grpSpPr>
        <p:sp>
          <p:nvSpPr>
            <p:cNvPr id="20" name="Rectangle 19">
              <a:extLst>
                <a:ext uri="{FF2B5EF4-FFF2-40B4-BE49-F238E27FC236}">
                  <a16:creationId xmlns:a16="http://schemas.microsoft.com/office/drawing/2014/main" id="{66375AB4-82BB-418F-A50F-6180F68724A4}"/>
                </a:ext>
              </a:extLst>
            </p:cNvPr>
            <p:cNvSpPr>
              <a:spLocks noChangeAspect="1"/>
            </p:cNvSpPr>
            <p:nvPr/>
          </p:nvSpPr>
          <p:spPr>
            <a:xfrm>
              <a:off x="0" y="0"/>
              <a:ext cx="5217886" cy="5217886"/>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21" name="Oval 20">
              <a:extLst>
                <a:ext uri="{FF2B5EF4-FFF2-40B4-BE49-F238E27FC236}">
                  <a16:creationId xmlns:a16="http://schemas.microsoft.com/office/drawing/2014/main" id="{3FDD54B2-4A3F-4BFE-8FF0-82CA73F4AE8F}"/>
                </a:ext>
              </a:extLst>
            </p:cNvPr>
            <p:cNvSpPr>
              <a:spLocks noChangeAspect="1"/>
            </p:cNvSpPr>
            <p:nvPr/>
          </p:nvSpPr>
          <p:spPr>
            <a:xfrm>
              <a:off x="5750280" y="2148106"/>
              <a:ext cx="4320000" cy="4320000"/>
            </a:xfrm>
            <a:prstGeom prst="ellipse">
              <a:avLst/>
            </a:prstGeom>
            <a:solidFill>
              <a:schemeClr val="accent3">
                <a:alpha val="60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22" name="Oval 21">
              <a:extLst>
                <a:ext uri="{FF2B5EF4-FFF2-40B4-BE49-F238E27FC236}">
                  <a16:creationId xmlns:a16="http://schemas.microsoft.com/office/drawing/2014/main" id="{30876F96-77AB-4E72-B1D2-FA45F4E3C04D}"/>
                </a:ext>
              </a:extLst>
            </p:cNvPr>
            <p:cNvSpPr>
              <a:spLocks noChangeAspect="1"/>
            </p:cNvSpPr>
            <p:nvPr/>
          </p:nvSpPr>
          <p:spPr>
            <a:xfrm>
              <a:off x="0" y="0"/>
              <a:ext cx="6347046" cy="6347046"/>
            </a:xfrm>
            <a:prstGeom prst="ellipse">
              <a:avLst/>
            </a:prstGeom>
            <a:solidFill>
              <a:schemeClr val="accent3">
                <a:alpha val="2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grpSp>
          <p:nvGrpSpPr>
            <p:cNvPr id="23" name="Group 22">
              <a:extLst>
                <a:ext uri="{FF2B5EF4-FFF2-40B4-BE49-F238E27FC236}">
                  <a16:creationId xmlns:a16="http://schemas.microsoft.com/office/drawing/2014/main" id="{BB08A2E9-6518-449E-940B-8518A1D850BB}"/>
                </a:ext>
              </a:extLst>
            </p:cNvPr>
            <p:cNvGrpSpPr>
              <a:grpSpLocks noChangeAspect="1"/>
            </p:cNvGrpSpPr>
            <p:nvPr/>
          </p:nvGrpSpPr>
          <p:grpSpPr>
            <a:xfrm rot="10800000">
              <a:off x="0" y="-1"/>
              <a:ext cx="10800000" cy="6858000"/>
              <a:chOff x="2328000" y="0"/>
              <a:chExt cx="2880000" cy="1440000"/>
            </a:xfrm>
          </p:grpSpPr>
          <p:sp>
            <p:nvSpPr>
              <p:cNvPr id="28" name="Rectangle 27">
                <a:extLst>
                  <a:ext uri="{FF2B5EF4-FFF2-40B4-BE49-F238E27FC236}">
                    <a16:creationId xmlns:a16="http://schemas.microsoft.com/office/drawing/2014/main" id="{60A86BE0-76B3-4EA0-BA2D-05266013A814}"/>
                  </a:ext>
                </a:extLst>
              </p:cNvPr>
              <p:cNvSpPr/>
              <p:nvPr/>
            </p:nvSpPr>
            <p:spPr>
              <a:xfrm>
                <a:off x="376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29" name="Rectangle 28">
                <a:extLst>
                  <a:ext uri="{FF2B5EF4-FFF2-40B4-BE49-F238E27FC236}">
                    <a16:creationId xmlns:a16="http://schemas.microsoft.com/office/drawing/2014/main" id="{6BA13564-810C-4398-AA63-67B020811FCB}"/>
                  </a:ext>
                </a:extLst>
              </p:cNvPr>
              <p:cNvSpPr/>
              <p:nvPr/>
            </p:nvSpPr>
            <p:spPr>
              <a:xfrm flipH="1">
                <a:off x="232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25" name="Rectangle 24">
              <a:extLst>
                <a:ext uri="{FF2B5EF4-FFF2-40B4-BE49-F238E27FC236}">
                  <a16:creationId xmlns:a16="http://schemas.microsoft.com/office/drawing/2014/main" id="{3555E1EF-6216-47FA-BBCA-7C0C8C2DAB8C}"/>
                </a:ext>
              </a:extLst>
            </p:cNvPr>
            <p:cNvSpPr>
              <a:spLocks noChangeAspect="1"/>
            </p:cNvSpPr>
            <p:nvPr/>
          </p:nvSpPr>
          <p:spPr>
            <a:xfrm rot="10800000">
              <a:off x="5602286" y="271887"/>
              <a:ext cx="6589713" cy="6589713"/>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32" name="Rectangle 31">
            <a:extLst>
              <a:ext uri="{FF2B5EF4-FFF2-40B4-BE49-F238E27FC236}">
                <a16:creationId xmlns:a16="http://schemas.microsoft.com/office/drawing/2014/main" id="{D8D85657-6A77-4466-887F-EE948B9CD2B2}"/>
              </a:ext>
            </a:extLst>
          </p:cNvPr>
          <p:cNvSpPr/>
          <p:nvPr/>
        </p:nvSpPr>
        <p:spPr>
          <a:xfrm>
            <a:off x="0" y="19719"/>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5D35498-B0C3-40BD-9407-6D0C0587E52D}"/>
              </a:ext>
            </a:extLst>
          </p:cNvPr>
          <p:cNvSpPr>
            <a:spLocks noGrp="1"/>
          </p:cNvSpPr>
          <p:nvPr>
            <p:ph type="title"/>
          </p:nvPr>
        </p:nvSpPr>
        <p:spPr>
          <a:xfrm>
            <a:off x="539999" y="393491"/>
            <a:ext cx="11101136" cy="925238"/>
          </a:xfrm>
        </p:spPr>
        <p:txBody>
          <a:bodyPr/>
          <a:lstStyle>
            <a:lvl1pPr algn="l">
              <a:defRPr cap="small" baseline="0">
                <a:solidFill>
                  <a:schemeClr val="accent2">
                    <a:lumMod val="20000"/>
                    <a:lumOff val="80000"/>
                  </a:schemeClr>
                </a:solidFill>
              </a:defRPr>
            </a:lvl1pPr>
          </a:lstStyle>
          <a:p>
            <a:r>
              <a:rPr lang="en-US" dirty="0"/>
              <a:t>Click to edit Master</a:t>
            </a:r>
          </a:p>
        </p:txBody>
      </p:sp>
      <p:sp>
        <p:nvSpPr>
          <p:cNvPr id="3" name="Content Placeholder 2">
            <a:extLst>
              <a:ext uri="{FF2B5EF4-FFF2-40B4-BE49-F238E27FC236}">
                <a16:creationId xmlns:a16="http://schemas.microsoft.com/office/drawing/2014/main" id="{3492F85E-0893-4D8C-816A-5193CC6DC9C0}"/>
              </a:ext>
            </a:extLst>
          </p:cNvPr>
          <p:cNvSpPr>
            <a:spLocks noGrp="1"/>
          </p:cNvSpPr>
          <p:nvPr>
            <p:ph idx="1"/>
          </p:nvPr>
        </p:nvSpPr>
        <p:spPr>
          <a:xfrm>
            <a:off x="540000" y="1549869"/>
            <a:ext cx="11101136" cy="4575052"/>
          </a:xfrm>
        </p:spPr>
        <p:txBody>
          <a:bodyPr>
            <a:normAutofit/>
          </a:bodyPr>
          <a:lstStyle>
            <a:lvl1pPr marL="270000">
              <a:defRPr sz="3200">
                <a:latin typeface="+mn-lt"/>
              </a:defRPr>
            </a:lvl1pPr>
            <a:lvl2pPr>
              <a:defRPr sz="2800">
                <a:latin typeface="+mn-lt"/>
              </a:defRPr>
            </a:lvl2pPr>
            <a:lvl3pPr>
              <a:defRPr sz="2400">
                <a:latin typeface="+mn-lt"/>
              </a:defRPr>
            </a:lvl3pPr>
            <a:lvl4pPr>
              <a:defRPr sz="2400">
                <a:latin typeface="+mn-lt"/>
              </a:defRPr>
            </a:lvl4pPr>
            <a:lvl5pPr>
              <a:defRPr sz="24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5D46A9C-9655-49F5-85B3-A8A37F4F5A8F}"/>
              </a:ext>
            </a:extLst>
          </p:cNvPr>
          <p:cNvSpPr>
            <a:spLocks noGrp="1"/>
          </p:cNvSpPr>
          <p:nvPr>
            <p:ph type="dt" sz="half" idx="10"/>
          </p:nvPr>
        </p:nvSpPr>
        <p:spPr/>
        <p:txBody>
          <a:bodyPr/>
          <a:lstStyle/>
          <a:p>
            <a:fld id="{7CF0BCE0-945C-4FDF-95A1-2149B1FF5B83}" type="datetimeFigureOut">
              <a:rPr lang="en-US" smtClean="0"/>
              <a:t>2/22/2022</a:t>
            </a:fld>
            <a:endParaRPr lang="en-US"/>
          </a:p>
        </p:txBody>
      </p:sp>
      <p:sp>
        <p:nvSpPr>
          <p:cNvPr id="5" name="Footer Placeholder 4">
            <a:extLst>
              <a:ext uri="{FF2B5EF4-FFF2-40B4-BE49-F238E27FC236}">
                <a16:creationId xmlns:a16="http://schemas.microsoft.com/office/drawing/2014/main" id="{72EF896C-71D7-487F-A1B9-CBBE6DF4D6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8228E8-7B8A-4153-BEB2-BD5A69F25131}"/>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36211635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E54407D-DBA4-414C-ACA5-30D7B87C652B}"/>
              </a:ext>
            </a:extLst>
          </p:cNvPr>
          <p:cNvGrpSpPr/>
          <p:nvPr/>
        </p:nvGrpSpPr>
        <p:grpSpPr>
          <a:xfrm>
            <a:off x="0" y="0"/>
            <a:ext cx="12192000" cy="6858000"/>
            <a:chOff x="0" y="0"/>
            <a:chExt cx="12192000" cy="6858000"/>
          </a:xfrm>
        </p:grpSpPr>
        <p:sp>
          <p:nvSpPr>
            <p:cNvPr id="7" name="Rectangle 6">
              <a:extLst>
                <a:ext uri="{FF2B5EF4-FFF2-40B4-BE49-F238E27FC236}">
                  <a16:creationId xmlns:a16="http://schemas.microsoft.com/office/drawing/2014/main" id="{6BD518BC-8E44-4DAA-A8B9-2CFBD91DCDCD}"/>
                </a:ext>
              </a:extLst>
            </p:cNvPr>
            <p:cNvSpPr/>
            <p:nvPr/>
          </p:nvSpPr>
          <p:spPr>
            <a:xfrm rot="10800000" flipH="1">
              <a:off x="0" y="2019649"/>
              <a:ext cx="4838350" cy="483835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967C3660-39CD-431D-8E64-37508FFEAC96}"/>
                </a:ext>
              </a:extLst>
            </p:cNvPr>
            <p:cNvGrpSpPr>
              <a:grpSpLocks noChangeAspect="1"/>
            </p:cNvGrpSpPr>
            <p:nvPr/>
          </p:nvGrpSpPr>
          <p:grpSpPr>
            <a:xfrm>
              <a:off x="5603875" y="0"/>
              <a:ext cx="6521820" cy="3260910"/>
              <a:chOff x="0" y="0"/>
              <a:chExt cx="2880000" cy="1440000"/>
            </a:xfrm>
          </p:grpSpPr>
          <p:sp>
            <p:nvSpPr>
              <p:cNvPr id="9" name="Rectangle 8">
                <a:extLst>
                  <a:ext uri="{FF2B5EF4-FFF2-40B4-BE49-F238E27FC236}">
                    <a16:creationId xmlns:a16="http://schemas.microsoft.com/office/drawing/2014/main" id="{C4CCE569-E461-438A-A235-B96A542AF82F}"/>
                  </a:ext>
                </a:extLst>
              </p:cNvPr>
              <p:cNvSpPr/>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3F9DF1F-1F74-476C-AD41-22AC3F8A65A0}"/>
                  </a:ext>
                </a:extLst>
              </p:cNvPr>
              <p:cNvSpPr/>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ectangle 10">
              <a:extLst>
                <a:ext uri="{FF2B5EF4-FFF2-40B4-BE49-F238E27FC236}">
                  <a16:creationId xmlns:a16="http://schemas.microsoft.com/office/drawing/2014/main" id="{EBE49ED5-9713-43D1-AE9E-3F9FE5574077}"/>
                </a:ext>
              </a:extLst>
            </p:cNvPr>
            <p:cNvSpPr>
              <a:spLocks noChangeAspect="1"/>
            </p:cNvSpPr>
            <p:nvPr/>
          </p:nvSpPr>
          <p:spPr>
            <a:xfrm rot="5400000">
              <a:off x="5334000" y="0"/>
              <a:ext cx="6858000" cy="6858000"/>
            </a:xfrm>
            <a:prstGeom prst="rect">
              <a:avLst/>
            </a:prstGeom>
            <a:gradFill flip="none" rotWithShape="1">
              <a:gsLst>
                <a:gs pos="0">
                  <a:schemeClr val="accent3">
                    <a:alpha val="60000"/>
                  </a:schemeClr>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D21A2854-1482-4441-85EA-D7B9F3EF56D2}"/>
                </a:ext>
              </a:extLst>
            </p:cNvPr>
            <p:cNvSpPr>
              <a:spLocks noChangeAspect="1"/>
            </p:cNvSpPr>
            <p:nvPr/>
          </p:nvSpPr>
          <p:spPr>
            <a:xfrm>
              <a:off x="494887" y="2538000"/>
              <a:ext cx="4320000" cy="4320000"/>
            </a:xfrm>
            <a:prstGeom prst="ellipse">
              <a:avLst/>
            </a:prstGeom>
            <a:solidFill>
              <a:schemeClr val="accent2">
                <a:alpha val="20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FED36A6D-894D-44DA-851C-345A414F3F68}"/>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Title 1">
            <a:extLst>
              <a:ext uri="{FF2B5EF4-FFF2-40B4-BE49-F238E27FC236}">
                <a16:creationId xmlns:a16="http://schemas.microsoft.com/office/drawing/2014/main" id="{9D36F1DF-CD42-4695-A7D0-2F5B193057E9}"/>
              </a:ext>
            </a:extLst>
          </p:cNvPr>
          <p:cNvSpPr>
            <a:spLocks noGrp="1"/>
          </p:cNvSpPr>
          <p:nvPr>
            <p:ph type="title"/>
          </p:nvPr>
        </p:nvSpPr>
        <p:spPr>
          <a:xfrm>
            <a:off x="540000" y="540000"/>
            <a:ext cx="7345362" cy="5768725"/>
          </a:xfrm>
        </p:spPr>
        <p:txBody>
          <a:bodyPr anchor="t"/>
          <a:lstStyle>
            <a:lvl1pPr>
              <a:defRPr sz="8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A549160-0F86-4FCA-8718-6980E99C7938}"/>
              </a:ext>
            </a:extLst>
          </p:cNvPr>
          <p:cNvSpPr>
            <a:spLocks noGrp="1"/>
          </p:cNvSpPr>
          <p:nvPr>
            <p:ph type="body" idx="1"/>
          </p:nvPr>
        </p:nvSpPr>
        <p:spPr>
          <a:xfrm>
            <a:off x="8075612" y="540000"/>
            <a:ext cx="3565523" cy="5768725"/>
          </a:xfrm>
        </p:spPr>
        <p:txBody>
          <a:bodyPr anchor="t"/>
          <a:lstStyle>
            <a:lvl1pPr marL="0" indent="0">
              <a:buNone/>
              <a:defRPr sz="1800" cap="all" spc="30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B5C6CBB-DABA-4F2E-8574-46747E15EA1A}"/>
              </a:ext>
            </a:extLst>
          </p:cNvPr>
          <p:cNvSpPr>
            <a:spLocks noGrp="1"/>
          </p:cNvSpPr>
          <p:nvPr>
            <p:ph type="dt" sz="half" idx="10"/>
          </p:nvPr>
        </p:nvSpPr>
        <p:spPr/>
        <p:txBody>
          <a:bodyPr/>
          <a:lstStyle/>
          <a:p>
            <a:fld id="{7CF0BCE0-945C-4FDF-95A1-2149B1FF5B83}" type="datetimeFigureOut">
              <a:rPr lang="en-US" smtClean="0"/>
              <a:t>2/22/2022</a:t>
            </a:fld>
            <a:endParaRPr lang="en-US" dirty="0"/>
          </a:p>
        </p:txBody>
      </p:sp>
      <p:sp>
        <p:nvSpPr>
          <p:cNvPr id="5" name="Footer Placeholder 4">
            <a:extLst>
              <a:ext uri="{FF2B5EF4-FFF2-40B4-BE49-F238E27FC236}">
                <a16:creationId xmlns:a16="http://schemas.microsoft.com/office/drawing/2014/main" id="{8FAF86BC-9ECC-439C-BF2E-F0B7EF193B5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C742552-C4C9-44EE-B7CB-5A652393BA20}"/>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1262501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A5774299-531D-4CAC-881D-7EB68BC99FCC}"/>
              </a:ext>
            </a:extLst>
          </p:cNvPr>
          <p:cNvGrpSpPr/>
          <p:nvPr/>
        </p:nvGrpSpPr>
        <p:grpSpPr>
          <a:xfrm>
            <a:off x="0" y="-3"/>
            <a:ext cx="12192000" cy="6858003"/>
            <a:chOff x="0" y="-3"/>
            <a:chExt cx="12192000" cy="6858003"/>
          </a:xfrm>
        </p:grpSpPr>
        <p:sp useBgFill="1">
          <p:nvSpPr>
            <p:cNvPr id="9" name="Rectangle 8">
              <a:extLst>
                <a:ext uri="{FF2B5EF4-FFF2-40B4-BE49-F238E27FC236}">
                  <a16:creationId xmlns:a16="http://schemas.microsoft.com/office/drawing/2014/main" id="{A17676CF-DDCC-48C1-AC68-CDA0B9E47FD8}"/>
                </a:ext>
              </a:extLst>
            </p:cNvPr>
            <p:cNvSpPr/>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E052D363-F6F5-455B-A2F2-A12B30CEE528}"/>
                </a:ext>
              </a:extLst>
            </p:cNvPr>
            <p:cNvGrpSpPr>
              <a:grpSpLocks noChangeAspect="1"/>
            </p:cNvGrpSpPr>
            <p:nvPr/>
          </p:nvGrpSpPr>
          <p:grpSpPr>
            <a:xfrm>
              <a:off x="672000" y="-3"/>
              <a:ext cx="11520000" cy="5760000"/>
              <a:chOff x="5981700" y="-1"/>
              <a:chExt cx="6042660" cy="3021330"/>
            </a:xfrm>
          </p:grpSpPr>
          <p:sp>
            <p:nvSpPr>
              <p:cNvPr id="17" name="Rectangle 16">
                <a:extLst>
                  <a:ext uri="{FF2B5EF4-FFF2-40B4-BE49-F238E27FC236}">
                    <a16:creationId xmlns:a16="http://schemas.microsoft.com/office/drawing/2014/main" id="{D0C396B8-00CA-4AE9-A0A5-B4E2B2A2AC07}"/>
                  </a:ext>
                </a:extLst>
              </p:cNvPr>
              <p:cNvSpPr/>
              <p:nvPr/>
            </p:nvSpPr>
            <p:spPr>
              <a:xfrm>
                <a:off x="9003030" y="-1"/>
                <a:ext cx="3021330" cy="3021330"/>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6660166-3107-4058-A259-59B0527306BD}"/>
                  </a:ext>
                </a:extLst>
              </p:cNvPr>
              <p:cNvSpPr/>
              <p:nvPr/>
            </p:nvSpPr>
            <p:spPr>
              <a:xfrm flipH="1">
                <a:off x="5981700" y="-1"/>
                <a:ext cx="3021330" cy="3021330"/>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ectangle 10">
              <a:extLst>
                <a:ext uri="{FF2B5EF4-FFF2-40B4-BE49-F238E27FC236}">
                  <a16:creationId xmlns:a16="http://schemas.microsoft.com/office/drawing/2014/main" id="{42BE934E-3063-4D0F-AFDE-68D58D336CBE}"/>
                </a:ext>
              </a:extLst>
            </p:cNvPr>
            <p:cNvSpPr>
              <a:spLocks noChangeAspect="1"/>
            </p:cNvSpPr>
            <p:nvPr/>
          </p:nvSpPr>
          <p:spPr>
            <a:xfrm rot="5400000">
              <a:off x="5334000" y="0"/>
              <a:ext cx="6858000" cy="6858000"/>
            </a:xfrm>
            <a:prstGeom prst="rect">
              <a:avLst/>
            </a:prstGeom>
            <a:gradFill flip="none" rotWithShape="1">
              <a:gsLst>
                <a:gs pos="0">
                  <a:schemeClr val="accent3">
                    <a:alpha val="60000"/>
                  </a:schemeClr>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039660FA-744A-4CB3-9BED-C59793E3BF32}"/>
                </a:ext>
              </a:extLst>
            </p:cNvPr>
            <p:cNvSpPr>
              <a:spLocks noChangeAspect="1"/>
            </p:cNvSpPr>
            <p:nvPr/>
          </p:nvSpPr>
          <p:spPr>
            <a:xfrm>
              <a:off x="0" y="2538000"/>
              <a:ext cx="4320000" cy="4320000"/>
            </a:xfrm>
            <a:prstGeom prst="ellipse">
              <a:avLst/>
            </a:prstGeom>
            <a:solidFill>
              <a:schemeClr val="accent3">
                <a:alpha val="4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AE313EEC-733B-4019-8A0B-3FA768B8DB7A}"/>
                </a:ext>
              </a:extLst>
            </p:cNvPr>
            <p:cNvGrpSpPr/>
            <p:nvPr/>
          </p:nvGrpSpPr>
          <p:grpSpPr>
            <a:xfrm rot="10800000">
              <a:off x="1" y="2948940"/>
              <a:ext cx="7818118" cy="3909059"/>
              <a:chOff x="0" y="0"/>
              <a:chExt cx="2880000" cy="1440000"/>
            </a:xfrm>
          </p:grpSpPr>
          <p:sp>
            <p:nvSpPr>
              <p:cNvPr id="15" name="Rectangle 14">
                <a:extLst>
                  <a:ext uri="{FF2B5EF4-FFF2-40B4-BE49-F238E27FC236}">
                    <a16:creationId xmlns:a16="http://schemas.microsoft.com/office/drawing/2014/main" id="{421FE91F-780C-4ABD-ADE8-0EFDB7196A10}"/>
                  </a:ext>
                </a:extLst>
              </p:cNvPr>
              <p:cNvSpPr/>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109EA389-EE78-4475-A390-5EDED23C2D68}"/>
                  </a:ext>
                </a:extLst>
              </p:cNvPr>
              <p:cNvSpPr/>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5E492A94-8867-4C62-9D40-4023C41E0AF8}"/>
                </a:ext>
              </a:extLst>
            </p:cNvPr>
            <p:cNvSpPr>
              <a:spLocks noChangeAspect="1"/>
            </p:cNvSpPr>
            <p:nvPr/>
          </p:nvSpPr>
          <p:spPr>
            <a:xfrm rot="10800000" flipH="1">
              <a:off x="0" y="521786"/>
              <a:ext cx="6336213" cy="6336213"/>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Rectangle 18">
            <a:extLst>
              <a:ext uri="{FF2B5EF4-FFF2-40B4-BE49-F238E27FC236}">
                <a16:creationId xmlns:a16="http://schemas.microsoft.com/office/drawing/2014/main" id="{A3DAD7C5-BA12-4557-8BC4-72C69B0D59DD}"/>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Title 1">
            <a:extLst>
              <a:ext uri="{FF2B5EF4-FFF2-40B4-BE49-F238E27FC236}">
                <a16:creationId xmlns:a16="http://schemas.microsoft.com/office/drawing/2014/main" id="{854412EC-56C0-4009-B2E3-D63F9EECB9D4}"/>
              </a:ext>
            </a:extLst>
          </p:cNvPr>
          <p:cNvSpPr>
            <a:spLocks noGrp="1"/>
          </p:cNvSpPr>
          <p:nvPr>
            <p:ph type="title"/>
          </p:nvPr>
        </p:nvSpPr>
        <p:spPr>
          <a:xfrm>
            <a:off x="540000" y="539999"/>
            <a:ext cx="11090275" cy="1209600"/>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B70C84F-F3B7-4BF4-A328-BCF5ADD32944}"/>
              </a:ext>
            </a:extLst>
          </p:cNvPr>
          <p:cNvSpPr>
            <a:spLocks noGrp="1"/>
          </p:cNvSpPr>
          <p:nvPr>
            <p:ph sz="half" idx="1"/>
          </p:nvPr>
        </p:nvSpPr>
        <p:spPr>
          <a:xfrm>
            <a:off x="540000" y="1929600"/>
            <a:ext cx="5437186" cy="438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EF919CD5-DBB4-4749-980D-B5B40ECB67B9}"/>
              </a:ext>
            </a:extLst>
          </p:cNvPr>
          <p:cNvSpPr>
            <a:spLocks noGrp="1"/>
          </p:cNvSpPr>
          <p:nvPr>
            <p:ph sz="half" idx="2"/>
          </p:nvPr>
        </p:nvSpPr>
        <p:spPr>
          <a:xfrm>
            <a:off x="6203950" y="1929600"/>
            <a:ext cx="5437186" cy="438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0BCFC378-6572-43DF-8344-59DE8122CD12}"/>
              </a:ext>
            </a:extLst>
          </p:cNvPr>
          <p:cNvSpPr>
            <a:spLocks noGrp="1"/>
          </p:cNvSpPr>
          <p:nvPr>
            <p:ph type="dt" sz="half" idx="10"/>
          </p:nvPr>
        </p:nvSpPr>
        <p:spPr/>
        <p:txBody>
          <a:bodyPr/>
          <a:lstStyle/>
          <a:p>
            <a:fld id="{7CF0BCE0-945C-4FDF-95A1-2149B1FF5B83}" type="datetimeFigureOut">
              <a:rPr lang="en-US" smtClean="0"/>
              <a:t>2/22/2022</a:t>
            </a:fld>
            <a:endParaRPr lang="en-US"/>
          </a:p>
        </p:txBody>
      </p:sp>
      <p:sp>
        <p:nvSpPr>
          <p:cNvPr id="6" name="Footer Placeholder 5">
            <a:extLst>
              <a:ext uri="{FF2B5EF4-FFF2-40B4-BE49-F238E27FC236}">
                <a16:creationId xmlns:a16="http://schemas.microsoft.com/office/drawing/2014/main" id="{36967A14-246A-4DDF-865C-68F6E16906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9674B6D-E110-478C-94B9-2F8199E586DC}"/>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35661332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5130F7E5-A40E-4C9C-8E4F-3935B9182C4A}"/>
              </a:ext>
            </a:extLst>
          </p:cNvPr>
          <p:cNvGrpSpPr/>
          <p:nvPr/>
        </p:nvGrpSpPr>
        <p:grpSpPr>
          <a:xfrm>
            <a:off x="0" y="-2"/>
            <a:ext cx="12191999" cy="6858001"/>
            <a:chOff x="0" y="-2"/>
            <a:chExt cx="12191999" cy="6858001"/>
          </a:xfrm>
        </p:grpSpPr>
        <p:sp>
          <p:nvSpPr>
            <p:cNvPr id="12" name="Rectangle 11">
              <a:extLst>
                <a:ext uri="{FF2B5EF4-FFF2-40B4-BE49-F238E27FC236}">
                  <a16:creationId xmlns:a16="http://schemas.microsoft.com/office/drawing/2014/main" id="{AE67B504-02A7-4203-87D0-07D333D71917}"/>
                </a:ext>
              </a:extLst>
            </p:cNvPr>
            <p:cNvSpPr/>
            <p:nvPr/>
          </p:nvSpPr>
          <p:spPr>
            <a:xfrm>
              <a:off x="7995665" y="2562224"/>
              <a:ext cx="4196334" cy="4295775"/>
            </a:xfrm>
            <a:prstGeom prst="rect">
              <a:avLst/>
            </a:prstGeom>
            <a:gradFill flip="none" rotWithShape="1">
              <a:gsLst>
                <a:gs pos="0">
                  <a:schemeClr val="accent3">
                    <a:alpha val="40000"/>
                  </a:schemeClr>
                </a:gs>
                <a:gs pos="34000">
                  <a:schemeClr val="accent3">
                    <a:alpha val="20000"/>
                  </a:schemeClr>
                </a:gs>
                <a:gs pos="65000">
                  <a:schemeClr val="accent3">
                    <a:alpha val="0"/>
                  </a:schemeClr>
                </a:gs>
              </a:gsLst>
              <a:path path="circle">
                <a:fillToRect l="100000" t="100000"/>
              </a:path>
              <a:tileRect r="-100000" b="-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DA1158F3-E1C3-400D-8505-628DB94365CE}"/>
                </a:ext>
              </a:extLst>
            </p:cNvPr>
            <p:cNvGrpSpPr/>
            <p:nvPr/>
          </p:nvGrpSpPr>
          <p:grpSpPr>
            <a:xfrm rot="16200000">
              <a:off x="2295528" y="-2295528"/>
              <a:ext cx="6858000" cy="11449051"/>
              <a:chOff x="0" y="2333625"/>
              <a:chExt cx="9515474" cy="3766109"/>
            </a:xfrm>
          </p:grpSpPr>
          <p:sp>
            <p:nvSpPr>
              <p:cNvPr id="23" name="Rectangle 22">
                <a:extLst>
                  <a:ext uri="{FF2B5EF4-FFF2-40B4-BE49-F238E27FC236}">
                    <a16:creationId xmlns:a16="http://schemas.microsoft.com/office/drawing/2014/main" id="{0AEADDCE-3295-4F24-8700-C93B5457C2B7}"/>
                  </a:ext>
                </a:extLst>
              </p:cNvPr>
              <p:cNvSpPr/>
              <p:nvPr/>
            </p:nvSpPr>
            <p:spPr>
              <a:xfrm>
                <a:off x="4757737" y="2333625"/>
                <a:ext cx="4757737" cy="3766109"/>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1F95C76A-5429-458C-BC9D-E1053EF7B84F}"/>
                  </a:ext>
                </a:extLst>
              </p:cNvPr>
              <p:cNvSpPr/>
              <p:nvPr/>
            </p:nvSpPr>
            <p:spPr>
              <a:xfrm flipH="1">
                <a:off x="0" y="2333625"/>
                <a:ext cx="4757737" cy="3766109"/>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3D0E8A42-259A-43FA-B284-B459D7364097}"/>
                </a:ext>
              </a:extLst>
            </p:cNvPr>
            <p:cNvGrpSpPr>
              <a:grpSpLocks noChangeAspect="1"/>
            </p:cNvGrpSpPr>
            <p:nvPr/>
          </p:nvGrpSpPr>
          <p:grpSpPr>
            <a:xfrm rot="5400000">
              <a:off x="3583369" y="-3583369"/>
              <a:ext cx="4713262" cy="11880000"/>
              <a:chOff x="1" y="0"/>
              <a:chExt cx="8305797" cy="6858000"/>
            </a:xfrm>
          </p:grpSpPr>
          <p:sp>
            <p:nvSpPr>
              <p:cNvPr id="21" name="Rectangle 20">
                <a:extLst>
                  <a:ext uri="{FF2B5EF4-FFF2-40B4-BE49-F238E27FC236}">
                    <a16:creationId xmlns:a16="http://schemas.microsoft.com/office/drawing/2014/main" id="{7900B4F1-619C-4C0E-B749-1843F22C946A}"/>
                  </a:ext>
                </a:extLst>
              </p:cNvPr>
              <p:cNvSpPr/>
              <p:nvPr/>
            </p:nvSpPr>
            <p:spPr>
              <a:xfrm>
                <a:off x="931" y="3429000"/>
                <a:ext cx="8304867" cy="3429000"/>
              </a:xfrm>
              <a:prstGeom prst="rect">
                <a:avLst/>
              </a:prstGeom>
              <a:gradFill flip="none" rotWithShape="1">
                <a:gsLst>
                  <a:gs pos="0">
                    <a:schemeClr val="accent3">
                      <a:alpha val="60000"/>
                    </a:schemeClr>
                  </a:gs>
                  <a:gs pos="63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6E6F70BB-DCCC-4CF0-B5BB-95A965A99947}"/>
                  </a:ext>
                </a:extLst>
              </p:cNvPr>
              <p:cNvSpPr/>
              <p:nvPr/>
            </p:nvSpPr>
            <p:spPr>
              <a:xfrm flipV="1">
                <a:off x="1" y="0"/>
                <a:ext cx="8304867" cy="3429000"/>
              </a:xfrm>
              <a:prstGeom prst="rect">
                <a:avLst/>
              </a:prstGeom>
              <a:gradFill flip="none" rotWithShape="1">
                <a:gsLst>
                  <a:gs pos="0">
                    <a:schemeClr val="accent3">
                      <a:alpha val="60000"/>
                    </a:schemeClr>
                  </a:gs>
                  <a:gs pos="63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5" name="Group 14">
              <a:extLst>
                <a:ext uri="{FF2B5EF4-FFF2-40B4-BE49-F238E27FC236}">
                  <a16:creationId xmlns:a16="http://schemas.microsoft.com/office/drawing/2014/main" id="{83E6C50C-C1DA-44E1-B254-3B7228879DCD}"/>
                </a:ext>
              </a:extLst>
            </p:cNvPr>
            <p:cNvGrpSpPr/>
            <p:nvPr/>
          </p:nvGrpSpPr>
          <p:grpSpPr>
            <a:xfrm>
              <a:off x="2676525" y="0"/>
              <a:ext cx="9515473" cy="3766109"/>
              <a:chOff x="2333625" y="2433367"/>
              <a:chExt cx="9897159" cy="3766109"/>
            </a:xfrm>
          </p:grpSpPr>
          <p:sp>
            <p:nvSpPr>
              <p:cNvPr id="19" name="Rectangle 18">
                <a:extLst>
                  <a:ext uri="{FF2B5EF4-FFF2-40B4-BE49-F238E27FC236}">
                    <a16:creationId xmlns:a16="http://schemas.microsoft.com/office/drawing/2014/main" id="{DFC6EEED-A40A-4D1C-BE6B-11DD62770607}"/>
                  </a:ext>
                </a:extLst>
              </p:cNvPr>
              <p:cNvSpPr/>
              <p:nvPr/>
            </p:nvSpPr>
            <p:spPr>
              <a:xfrm>
                <a:off x="7282205" y="2433367"/>
                <a:ext cx="4948579" cy="3766109"/>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27FF3FB-FDFC-4659-A7D6-ABED74010E82}"/>
                  </a:ext>
                </a:extLst>
              </p:cNvPr>
              <p:cNvSpPr/>
              <p:nvPr/>
            </p:nvSpPr>
            <p:spPr>
              <a:xfrm flipH="1">
                <a:off x="2333625" y="2433367"/>
                <a:ext cx="4948579" cy="3766109"/>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51548ED5-6668-4672-88DC-40E92508ACA2}"/>
                </a:ext>
              </a:extLst>
            </p:cNvPr>
            <p:cNvGrpSpPr/>
            <p:nvPr/>
          </p:nvGrpSpPr>
          <p:grpSpPr>
            <a:xfrm>
              <a:off x="0" y="0"/>
              <a:ext cx="9515473" cy="3766109"/>
              <a:chOff x="0" y="2333625"/>
              <a:chExt cx="9515473" cy="3766109"/>
            </a:xfrm>
          </p:grpSpPr>
          <p:sp>
            <p:nvSpPr>
              <p:cNvPr id="17" name="Rectangle 16">
                <a:extLst>
                  <a:ext uri="{FF2B5EF4-FFF2-40B4-BE49-F238E27FC236}">
                    <a16:creationId xmlns:a16="http://schemas.microsoft.com/office/drawing/2014/main" id="{975AE1B2-E73F-4E6E-AAFB-FB1C02684D32}"/>
                  </a:ext>
                </a:extLst>
              </p:cNvPr>
              <p:cNvSpPr/>
              <p:nvPr/>
            </p:nvSpPr>
            <p:spPr>
              <a:xfrm>
                <a:off x="4757737" y="2333625"/>
                <a:ext cx="4757736" cy="3766109"/>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750F2D6-C0E1-4AFE-AB87-083292737609}"/>
                  </a:ext>
                </a:extLst>
              </p:cNvPr>
              <p:cNvSpPr/>
              <p:nvPr/>
            </p:nvSpPr>
            <p:spPr>
              <a:xfrm flipH="1">
                <a:off x="0" y="2333625"/>
                <a:ext cx="4757736" cy="3766109"/>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5" name="Rectangle 24">
            <a:extLst>
              <a:ext uri="{FF2B5EF4-FFF2-40B4-BE49-F238E27FC236}">
                <a16:creationId xmlns:a16="http://schemas.microsoft.com/office/drawing/2014/main" id="{4ECC0D66-F2BE-4BF4-87F6-CE618B5C8916}"/>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Title 1">
            <a:extLst>
              <a:ext uri="{FF2B5EF4-FFF2-40B4-BE49-F238E27FC236}">
                <a16:creationId xmlns:a16="http://schemas.microsoft.com/office/drawing/2014/main" id="{9A0BCA11-08C2-4C9A-B0A3-31C9051CDF9E}"/>
              </a:ext>
            </a:extLst>
          </p:cNvPr>
          <p:cNvSpPr>
            <a:spLocks noGrp="1"/>
          </p:cNvSpPr>
          <p:nvPr>
            <p:ph type="title"/>
          </p:nvPr>
        </p:nvSpPr>
        <p:spPr>
          <a:xfrm>
            <a:off x="540000" y="539999"/>
            <a:ext cx="11090273" cy="1210396"/>
          </a:xfrm>
        </p:spPr>
        <p:txBody>
          <a:bodyPr>
            <a:normAutofit/>
          </a:bodyPr>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662CEB0-C969-40EA-A5E2-8D875E28A6B6}"/>
              </a:ext>
            </a:extLst>
          </p:cNvPr>
          <p:cNvSpPr>
            <a:spLocks noGrp="1"/>
          </p:cNvSpPr>
          <p:nvPr>
            <p:ph type="body" idx="1"/>
          </p:nvPr>
        </p:nvSpPr>
        <p:spPr>
          <a:xfrm>
            <a:off x="540000" y="1929783"/>
            <a:ext cx="5448052" cy="792161"/>
          </a:xfrm>
        </p:spPr>
        <p:txBody>
          <a:bodyPr anchor="b"/>
          <a:lstStyle>
            <a:lvl1pPr marL="0" indent="0">
              <a:buNone/>
              <a:defRPr sz="1600" b="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40F41A6-112E-4305-A0BA-6E119A77AC10}"/>
              </a:ext>
            </a:extLst>
          </p:cNvPr>
          <p:cNvSpPr>
            <a:spLocks noGrp="1"/>
          </p:cNvSpPr>
          <p:nvPr>
            <p:ph sz="half" idx="2"/>
          </p:nvPr>
        </p:nvSpPr>
        <p:spPr>
          <a:xfrm>
            <a:off x="540000" y="2937844"/>
            <a:ext cx="5437186" cy="33765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9AC672C5-31B9-443B-8DEE-5523646891F7}"/>
              </a:ext>
            </a:extLst>
          </p:cNvPr>
          <p:cNvSpPr>
            <a:spLocks noGrp="1"/>
          </p:cNvSpPr>
          <p:nvPr>
            <p:ph type="body" sz="quarter" idx="3"/>
          </p:nvPr>
        </p:nvSpPr>
        <p:spPr>
          <a:xfrm>
            <a:off x="6203949" y="1929782"/>
            <a:ext cx="5437187" cy="792000"/>
          </a:xfrm>
        </p:spPr>
        <p:txBody>
          <a:bodyPr anchor="b"/>
          <a:lstStyle>
            <a:lvl1pPr marL="0" indent="0">
              <a:buNone/>
              <a:defRPr sz="1600" b="0" i="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4D18B9D-8B21-4249-A3AD-8FBE48F0F55B}"/>
              </a:ext>
            </a:extLst>
          </p:cNvPr>
          <p:cNvSpPr>
            <a:spLocks noGrp="1"/>
          </p:cNvSpPr>
          <p:nvPr>
            <p:ph sz="quarter" idx="4"/>
          </p:nvPr>
        </p:nvSpPr>
        <p:spPr>
          <a:xfrm>
            <a:off x="6203950" y="2937844"/>
            <a:ext cx="5437186" cy="33765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05B60881-13B2-4064-84FB-6D071F36C433}"/>
              </a:ext>
            </a:extLst>
          </p:cNvPr>
          <p:cNvSpPr>
            <a:spLocks noGrp="1"/>
          </p:cNvSpPr>
          <p:nvPr>
            <p:ph type="dt" sz="half" idx="10"/>
          </p:nvPr>
        </p:nvSpPr>
        <p:spPr/>
        <p:txBody>
          <a:bodyPr/>
          <a:lstStyle/>
          <a:p>
            <a:fld id="{7CF0BCE0-945C-4FDF-95A1-2149B1FF5B83}" type="datetimeFigureOut">
              <a:rPr lang="en-US" smtClean="0"/>
              <a:t>2/22/2022</a:t>
            </a:fld>
            <a:endParaRPr lang="en-US"/>
          </a:p>
        </p:txBody>
      </p:sp>
      <p:sp>
        <p:nvSpPr>
          <p:cNvPr id="8" name="Footer Placeholder 7">
            <a:extLst>
              <a:ext uri="{FF2B5EF4-FFF2-40B4-BE49-F238E27FC236}">
                <a16:creationId xmlns:a16="http://schemas.microsoft.com/office/drawing/2014/main" id="{249FCE5D-D5EF-485D-97FA-2614FF96429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7F204FC-4F66-417C-8E4B-74772ED05701}"/>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7822630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9521FD20-B9D4-4FD1-9AAD-F4157555AD62}"/>
              </a:ext>
            </a:extLst>
          </p:cNvPr>
          <p:cNvGrpSpPr/>
          <p:nvPr/>
        </p:nvGrpSpPr>
        <p:grpSpPr>
          <a:xfrm rot="10800000">
            <a:off x="1392000" y="0"/>
            <a:ext cx="10800000" cy="6858000"/>
            <a:chOff x="0" y="0"/>
            <a:chExt cx="10800000" cy="6858000"/>
          </a:xfrm>
        </p:grpSpPr>
        <p:sp>
          <p:nvSpPr>
            <p:cNvPr id="15" name="Rectangle 14">
              <a:extLst>
                <a:ext uri="{FF2B5EF4-FFF2-40B4-BE49-F238E27FC236}">
                  <a16:creationId xmlns:a16="http://schemas.microsoft.com/office/drawing/2014/main" id="{27477A35-8424-45D6-A66E-8ACFA6C405B5}"/>
                </a:ext>
              </a:extLst>
            </p:cNvPr>
            <p:cNvSpPr/>
            <p:nvPr/>
          </p:nvSpPr>
          <p:spPr>
            <a:xfrm>
              <a:off x="5400000" y="0"/>
              <a:ext cx="5400000" cy="6858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6" name="Rectangle 15">
              <a:extLst>
                <a:ext uri="{FF2B5EF4-FFF2-40B4-BE49-F238E27FC236}">
                  <a16:creationId xmlns:a16="http://schemas.microsoft.com/office/drawing/2014/main" id="{8BFBA1CE-E9AC-40C0-A7F9-E5671F5FEF9C}"/>
                </a:ext>
              </a:extLst>
            </p:cNvPr>
            <p:cNvSpPr/>
            <p:nvPr/>
          </p:nvSpPr>
          <p:spPr>
            <a:xfrm flipH="1">
              <a:off x="0" y="0"/>
              <a:ext cx="5400000" cy="6858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grpSp>
        <p:nvGrpSpPr>
          <p:cNvPr id="11" name="Group 10">
            <a:extLst>
              <a:ext uri="{FF2B5EF4-FFF2-40B4-BE49-F238E27FC236}">
                <a16:creationId xmlns:a16="http://schemas.microsoft.com/office/drawing/2014/main" id="{D0C2729A-59F8-46A4-9AAA-7665E5966E2D}"/>
              </a:ext>
            </a:extLst>
          </p:cNvPr>
          <p:cNvGrpSpPr>
            <a:grpSpLocks noChangeAspect="1"/>
          </p:cNvGrpSpPr>
          <p:nvPr/>
        </p:nvGrpSpPr>
        <p:grpSpPr>
          <a:xfrm rot="16200000" flipH="1">
            <a:off x="-1714500" y="1714500"/>
            <a:ext cx="6858000" cy="3429000"/>
            <a:chOff x="0" y="0"/>
            <a:chExt cx="2880000" cy="1440000"/>
          </a:xfrm>
        </p:grpSpPr>
        <p:sp>
          <p:nvSpPr>
            <p:cNvPr id="13" name="Rectangle 12">
              <a:extLst>
                <a:ext uri="{FF2B5EF4-FFF2-40B4-BE49-F238E27FC236}">
                  <a16:creationId xmlns:a16="http://schemas.microsoft.com/office/drawing/2014/main" id="{83EBBB96-590D-4704-87AD-A00AE2424DE8}"/>
                </a:ext>
              </a:extLst>
            </p:cNvPr>
            <p:cNvSpPr/>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4" name="Rectangle 13">
              <a:extLst>
                <a:ext uri="{FF2B5EF4-FFF2-40B4-BE49-F238E27FC236}">
                  <a16:creationId xmlns:a16="http://schemas.microsoft.com/office/drawing/2014/main" id="{889BAB7D-5298-40B9-910B-136D0C6A9934}"/>
                </a:ext>
              </a:extLst>
            </p:cNvPr>
            <p:cNvSpPr/>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12" name="Rectangle 11">
            <a:extLst>
              <a:ext uri="{FF2B5EF4-FFF2-40B4-BE49-F238E27FC236}">
                <a16:creationId xmlns:a16="http://schemas.microsoft.com/office/drawing/2014/main" id="{F323EA00-E168-4864-883B-358A7CDF9153}"/>
              </a:ext>
            </a:extLst>
          </p:cNvPr>
          <p:cNvSpPr>
            <a:spLocks noChangeAspect="1"/>
          </p:cNvSpPr>
          <p:nvPr/>
        </p:nvSpPr>
        <p:spPr>
          <a:xfrm rot="10800000">
            <a:off x="5602287" y="268286"/>
            <a:ext cx="6589713" cy="6589713"/>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8" name="Rectangle 17">
            <a:extLst>
              <a:ext uri="{FF2B5EF4-FFF2-40B4-BE49-F238E27FC236}">
                <a16:creationId xmlns:a16="http://schemas.microsoft.com/office/drawing/2014/main" id="{CA4F2DFA-2F27-43FB-B08C-0787FA44B0D1}"/>
              </a:ext>
            </a:extLst>
          </p:cNvPr>
          <p:cNvSpPr>
            <a:spLocks noChangeAspect="1"/>
          </p:cNvSpPr>
          <p:nvPr/>
        </p:nvSpPr>
        <p:spPr>
          <a:xfrm>
            <a:off x="0" y="0"/>
            <a:ext cx="6589713" cy="6589713"/>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9" name="Rectangle 18">
            <a:extLst>
              <a:ext uri="{FF2B5EF4-FFF2-40B4-BE49-F238E27FC236}">
                <a16:creationId xmlns:a16="http://schemas.microsoft.com/office/drawing/2014/main" id="{7D750354-CD8D-4A3B-A7AC-04622BCB0499}"/>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Title 1">
            <a:extLst>
              <a:ext uri="{FF2B5EF4-FFF2-40B4-BE49-F238E27FC236}">
                <a16:creationId xmlns:a16="http://schemas.microsoft.com/office/drawing/2014/main" id="{7F3ED3C6-DA43-4D1C-9056-407A4FB1C6AB}"/>
              </a:ext>
            </a:extLst>
          </p:cNvPr>
          <p:cNvSpPr>
            <a:spLocks noGrp="1"/>
          </p:cNvSpPr>
          <p:nvPr>
            <p:ph type="title"/>
          </p:nvPr>
        </p:nvSpPr>
        <p:spPr>
          <a:xfrm>
            <a:off x="550863" y="549276"/>
            <a:ext cx="11090275" cy="5759450"/>
          </a:xfrm>
        </p:spPr>
        <p:txBody>
          <a:bodyPr/>
          <a:lstStyle>
            <a:lvl1pPr>
              <a:defRPr sz="88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720CEB41-E921-45ED-951A-861E31E01336}"/>
              </a:ext>
            </a:extLst>
          </p:cNvPr>
          <p:cNvSpPr>
            <a:spLocks noGrp="1"/>
          </p:cNvSpPr>
          <p:nvPr>
            <p:ph type="dt" sz="half" idx="10"/>
          </p:nvPr>
        </p:nvSpPr>
        <p:spPr/>
        <p:txBody>
          <a:bodyPr/>
          <a:lstStyle/>
          <a:p>
            <a:fld id="{7CF0BCE0-945C-4FDF-95A1-2149B1FF5B83}" type="datetimeFigureOut">
              <a:rPr lang="en-US" smtClean="0"/>
              <a:t>2/22/2022</a:t>
            </a:fld>
            <a:endParaRPr lang="en-US"/>
          </a:p>
        </p:txBody>
      </p:sp>
      <p:sp>
        <p:nvSpPr>
          <p:cNvPr id="4" name="Footer Placeholder 3">
            <a:extLst>
              <a:ext uri="{FF2B5EF4-FFF2-40B4-BE49-F238E27FC236}">
                <a16:creationId xmlns:a16="http://schemas.microsoft.com/office/drawing/2014/main" id="{8F6B422D-769C-4E63-8763-ABBB885007E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D38FB6F-2D68-40C0-B628-142011F34A01}"/>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17410167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5ED88E92-14F3-4B58-9E48-1D79E139A89E}"/>
              </a:ext>
            </a:extLst>
          </p:cNvPr>
          <p:cNvGrpSpPr/>
          <p:nvPr/>
        </p:nvGrpSpPr>
        <p:grpSpPr>
          <a:xfrm>
            <a:off x="0" y="0"/>
            <a:ext cx="12191999" cy="6861600"/>
            <a:chOff x="1" y="0"/>
            <a:chExt cx="12191999" cy="6861600"/>
          </a:xfrm>
        </p:grpSpPr>
        <p:sp>
          <p:nvSpPr>
            <p:cNvPr id="6" name="Rectangle 5">
              <a:extLst>
                <a:ext uri="{FF2B5EF4-FFF2-40B4-BE49-F238E27FC236}">
                  <a16:creationId xmlns:a16="http://schemas.microsoft.com/office/drawing/2014/main" id="{A6466AE7-32B6-4334-AF41-B9387E6726C5}"/>
                </a:ext>
              </a:extLst>
            </p:cNvPr>
            <p:cNvSpPr>
              <a:spLocks noChangeAspect="1"/>
            </p:cNvSpPr>
            <p:nvPr/>
          </p:nvSpPr>
          <p:spPr>
            <a:xfrm rot="16200000">
              <a:off x="1" y="1640114"/>
              <a:ext cx="5217886" cy="5217886"/>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7" name="Oval 6">
              <a:extLst>
                <a:ext uri="{FF2B5EF4-FFF2-40B4-BE49-F238E27FC236}">
                  <a16:creationId xmlns:a16="http://schemas.microsoft.com/office/drawing/2014/main" id="{659C09F8-90CD-443F-9AA1-D08C56A605BB}"/>
                </a:ext>
              </a:extLst>
            </p:cNvPr>
            <p:cNvSpPr>
              <a:spLocks noChangeAspect="1"/>
            </p:cNvSpPr>
            <p:nvPr/>
          </p:nvSpPr>
          <p:spPr>
            <a:xfrm>
              <a:off x="6384514" y="0"/>
              <a:ext cx="4320000" cy="4320000"/>
            </a:xfrm>
            <a:prstGeom prst="ellipse">
              <a:avLst/>
            </a:prstGeom>
            <a:solidFill>
              <a:schemeClr val="accent3">
                <a:alpha val="96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8" name="Oval 7">
              <a:extLst>
                <a:ext uri="{FF2B5EF4-FFF2-40B4-BE49-F238E27FC236}">
                  <a16:creationId xmlns:a16="http://schemas.microsoft.com/office/drawing/2014/main" id="{DC7304AB-BE7D-45AC-A876-4A24543AE5B3}"/>
                </a:ext>
              </a:extLst>
            </p:cNvPr>
            <p:cNvSpPr>
              <a:spLocks noChangeAspect="1"/>
            </p:cNvSpPr>
            <p:nvPr/>
          </p:nvSpPr>
          <p:spPr>
            <a:xfrm>
              <a:off x="6119057" y="1230054"/>
              <a:ext cx="5506886" cy="5506886"/>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grpSp>
          <p:nvGrpSpPr>
            <p:cNvPr id="9" name="Group 8">
              <a:extLst>
                <a:ext uri="{FF2B5EF4-FFF2-40B4-BE49-F238E27FC236}">
                  <a16:creationId xmlns:a16="http://schemas.microsoft.com/office/drawing/2014/main" id="{8E11922B-DDB3-46D7-B1BD-C1CCDB3C42E3}"/>
                </a:ext>
              </a:extLst>
            </p:cNvPr>
            <p:cNvGrpSpPr>
              <a:grpSpLocks noChangeAspect="1"/>
            </p:cNvGrpSpPr>
            <p:nvPr/>
          </p:nvGrpSpPr>
          <p:grpSpPr>
            <a:xfrm>
              <a:off x="690092" y="0"/>
              <a:ext cx="10800000" cy="6858000"/>
              <a:chOff x="2328000" y="0"/>
              <a:chExt cx="2880000" cy="1440000"/>
            </a:xfrm>
          </p:grpSpPr>
          <p:sp>
            <p:nvSpPr>
              <p:cNvPr id="14" name="Rectangle 13">
                <a:extLst>
                  <a:ext uri="{FF2B5EF4-FFF2-40B4-BE49-F238E27FC236}">
                    <a16:creationId xmlns:a16="http://schemas.microsoft.com/office/drawing/2014/main" id="{C580F8F6-E662-4BCD-AC9C-7E5DDBD5A773}"/>
                  </a:ext>
                </a:extLst>
              </p:cNvPr>
              <p:cNvSpPr/>
              <p:nvPr/>
            </p:nvSpPr>
            <p:spPr>
              <a:xfrm>
                <a:off x="376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5" name="Rectangle 14">
                <a:extLst>
                  <a:ext uri="{FF2B5EF4-FFF2-40B4-BE49-F238E27FC236}">
                    <a16:creationId xmlns:a16="http://schemas.microsoft.com/office/drawing/2014/main" id="{9A333FE5-ADB0-48EE-A1A6-9AA36DA343A2}"/>
                  </a:ext>
                </a:extLst>
              </p:cNvPr>
              <p:cNvSpPr/>
              <p:nvPr/>
            </p:nvSpPr>
            <p:spPr>
              <a:xfrm flipH="1">
                <a:off x="232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grpSp>
          <p:nvGrpSpPr>
            <p:cNvPr id="10" name="Group 9">
              <a:extLst>
                <a:ext uri="{FF2B5EF4-FFF2-40B4-BE49-F238E27FC236}">
                  <a16:creationId xmlns:a16="http://schemas.microsoft.com/office/drawing/2014/main" id="{0B09CD4F-6DF4-48AA-BD35-23E3F2A643F7}"/>
                </a:ext>
              </a:extLst>
            </p:cNvPr>
            <p:cNvGrpSpPr>
              <a:grpSpLocks noChangeAspect="1"/>
            </p:cNvGrpSpPr>
            <p:nvPr/>
          </p:nvGrpSpPr>
          <p:grpSpPr>
            <a:xfrm rot="5400000">
              <a:off x="7048499" y="1714500"/>
              <a:ext cx="6858000" cy="3429000"/>
              <a:chOff x="0" y="0"/>
              <a:chExt cx="2880000" cy="1440000"/>
            </a:xfrm>
          </p:grpSpPr>
          <p:sp>
            <p:nvSpPr>
              <p:cNvPr id="12" name="Rectangle 11">
                <a:extLst>
                  <a:ext uri="{FF2B5EF4-FFF2-40B4-BE49-F238E27FC236}">
                    <a16:creationId xmlns:a16="http://schemas.microsoft.com/office/drawing/2014/main" id="{02223219-ACCC-42F2-A1B4-E3C8C8AB12A4}"/>
                  </a:ext>
                </a:extLst>
              </p:cNvPr>
              <p:cNvSpPr/>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3" name="Rectangle 12">
                <a:extLst>
                  <a:ext uri="{FF2B5EF4-FFF2-40B4-BE49-F238E27FC236}">
                    <a16:creationId xmlns:a16="http://schemas.microsoft.com/office/drawing/2014/main" id="{1510B0E9-9BA0-4357-9E04-554C19BAAC89}"/>
                  </a:ext>
                </a:extLst>
              </p:cNvPr>
              <p:cNvSpPr/>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11" name="Rectangle 10">
              <a:extLst>
                <a:ext uri="{FF2B5EF4-FFF2-40B4-BE49-F238E27FC236}">
                  <a16:creationId xmlns:a16="http://schemas.microsoft.com/office/drawing/2014/main" id="{DF06DA80-525A-4C9E-A441-50630AA772A4}"/>
                </a:ext>
              </a:extLst>
            </p:cNvPr>
            <p:cNvSpPr>
              <a:spLocks noChangeAspect="1"/>
            </p:cNvSpPr>
            <p:nvPr/>
          </p:nvSpPr>
          <p:spPr>
            <a:xfrm rot="10800000">
              <a:off x="5602287" y="271887"/>
              <a:ext cx="6589713" cy="6589713"/>
            </a:xfrm>
            <a:prstGeom prst="rect">
              <a:avLst/>
            </a:prstGeom>
            <a:gradFill flip="none" rotWithShape="1">
              <a:gsLst>
                <a:gs pos="0">
                  <a:schemeClr val="accent3"/>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16" name="Rectangle 15">
            <a:extLst>
              <a:ext uri="{FF2B5EF4-FFF2-40B4-BE49-F238E27FC236}">
                <a16:creationId xmlns:a16="http://schemas.microsoft.com/office/drawing/2014/main" id="{E841E027-8E53-4FEB-8605-2124D85731CA}"/>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Date Placeholder 1">
            <a:extLst>
              <a:ext uri="{FF2B5EF4-FFF2-40B4-BE49-F238E27FC236}">
                <a16:creationId xmlns:a16="http://schemas.microsoft.com/office/drawing/2014/main" id="{7DD871A2-AE80-4408-AA95-DC60D132E9E3}"/>
              </a:ext>
            </a:extLst>
          </p:cNvPr>
          <p:cNvSpPr>
            <a:spLocks noGrp="1"/>
          </p:cNvSpPr>
          <p:nvPr>
            <p:ph type="dt" sz="half" idx="10"/>
          </p:nvPr>
        </p:nvSpPr>
        <p:spPr/>
        <p:txBody>
          <a:bodyPr/>
          <a:lstStyle/>
          <a:p>
            <a:fld id="{7CF0BCE0-945C-4FDF-95A1-2149B1FF5B83}" type="datetimeFigureOut">
              <a:rPr lang="en-US" smtClean="0"/>
              <a:t>2/22/2022</a:t>
            </a:fld>
            <a:endParaRPr lang="en-US"/>
          </a:p>
        </p:txBody>
      </p:sp>
      <p:sp>
        <p:nvSpPr>
          <p:cNvPr id="3" name="Footer Placeholder 2">
            <a:extLst>
              <a:ext uri="{FF2B5EF4-FFF2-40B4-BE49-F238E27FC236}">
                <a16:creationId xmlns:a16="http://schemas.microsoft.com/office/drawing/2014/main" id="{DDD122A1-7B97-4979-B319-1CE0A4A4978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6209A76-7DCD-477A-A6BA-EEA63FF94082}"/>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793118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0D5C0F5C-A529-490C-8941-78F10C6A00D3}"/>
              </a:ext>
            </a:extLst>
          </p:cNvPr>
          <p:cNvGrpSpPr/>
          <p:nvPr/>
        </p:nvGrpSpPr>
        <p:grpSpPr>
          <a:xfrm flipH="1">
            <a:off x="0" y="0"/>
            <a:ext cx="12191999" cy="6858001"/>
            <a:chOff x="0" y="-2"/>
            <a:chExt cx="12191999" cy="6858001"/>
          </a:xfrm>
        </p:grpSpPr>
        <p:sp>
          <p:nvSpPr>
            <p:cNvPr id="9" name="Rectangle 8">
              <a:extLst>
                <a:ext uri="{FF2B5EF4-FFF2-40B4-BE49-F238E27FC236}">
                  <a16:creationId xmlns:a16="http://schemas.microsoft.com/office/drawing/2014/main" id="{14A8D739-B942-4545-9459-A6CAF0444D1F}"/>
                </a:ext>
              </a:extLst>
            </p:cNvPr>
            <p:cNvSpPr/>
            <p:nvPr/>
          </p:nvSpPr>
          <p:spPr>
            <a:xfrm>
              <a:off x="7995665" y="2562224"/>
              <a:ext cx="4196334" cy="4295775"/>
            </a:xfrm>
            <a:prstGeom prst="rect">
              <a:avLst/>
            </a:prstGeom>
            <a:gradFill flip="none" rotWithShape="1">
              <a:gsLst>
                <a:gs pos="0">
                  <a:schemeClr val="accent3">
                    <a:alpha val="40000"/>
                  </a:schemeClr>
                </a:gs>
                <a:gs pos="34000">
                  <a:schemeClr val="accent3">
                    <a:alpha val="20000"/>
                  </a:schemeClr>
                </a:gs>
                <a:gs pos="65000">
                  <a:schemeClr val="accent3">
                    <a:alpha val="0"/>
                  </a:schemeClr>
                </a:gs>
              </a:gsLst>
              <a:path path="circle">
                <a:fillToRect l="100000" t="100000"/>
              </a:path>
              <a:tileRect r="-100000" b="-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4BB38CCA-110B-4404-9363-BFFA76C096D2}"/>
                </a:ext>
              </a:extLst>
            </p:cNvPr>
            <p:cNvGrpSpPr/>
            <p:nvPr/>
          </p:nvGrpSpPr>
          <p:grpSpPr>
            <a:xfrm rot="16200000">
              <a:off x="2295528" y="-2295528"/>
              <a:ext cx="6858000" cy="11449051"/>
              <a:chOff x="0" y="2333625"/>
              <a:chExt cx="9515474" cy="3766109"/>
            </a:xfrm>
          </p:grpSpPr>
          <p:sp>
            <p:nvSpPr>
              <p:cNvPr id="20" name="Rectangle 19">
                <a:extLst>
                  <a:ext uri="{FF2B5EF4-FFF2-40B4-BE49-F238E27FC236}">
                    <a16:creationId xmlns:a16="http://schemas.microsoft.com/office/drawing/2014/main" id="{B223FE99-C58F-4A56-8F8E-2942FF74E4BD}"/>
                  </a:ext>
                </a:extLst>
              </p:cNvPr>
              <p:cNvSpPr/>
              <p:nvPr/>
            </p:nvSpPr>
            <p:spPr>
              <a:xfrm>
                <a:off x="4757737" y="2333625"/>
                <a:ext cx="4757737" cy="3766109"/>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BBD4511-8AB6-4BD3-8410-7FB3EC8D42B2}"/>
                  </a:ext>
                </a:extLst>
              </p:cNvPr>
              <p:cNvSpPr/>
              <p:nvPr/>
            </p:nvSpPr>
            <p:spPr>
              <a:xfrm flipH="1">
                <a:off x="0" y="2333625"/>
                <a:ext cx="4757737" cy="3766109"/>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6A8CA067-2248-4BD3-B56E-2C014AEB2273}"/>
                </a:ext>
              </a:extLst>
            </p:cNvPr>
            <p:cNvGrpSpPr>
              <a:grpSpLocks noChangeAspect="1"/>
            </p:cNvGrpSpPr>
            <p:nvPr/>
          </p:nvGrpSpPr>
          <p:grpSpPr>
            <a:xfrm rot="5400000">
              <a:off x="3583369" y="-3583369"/>
              <a:ext cx="4713262" cy="11880000"/>
              <a:chOff x="1" y="0"/>
              <a:chExt cx="8305797" cy="6858000"/>
            </a:xfrm>
          </p:grpSpPr>
          <p:sp>
            <p:nvSpPr>
              <p:cNvPr id="18" name="Rectangle 17">
                <a:extLst>
                  <a:ext uri="{FF2B5EF4-FFF2-40B4-BE49-F238E27FC236}">
                    <a16:creationId xmlns:a16="http://schemas.microsoft.com/office/drawing/2014/main" id="{8C017B9B-2727-4255-8F80-9D4C2A5AE297}"/>
                  </a:ext>
                </a:extLst>
              </p:cNvPr>
              <p:cNvSpPr/>
              <p:nvPr/>
            </p:nvSpPr>
            <p:spPr>
              <a:xfrm>
                <a:off x="931" y="3429000"/>
                <a:ext cx="8304867" cy="3429000"/>
              </a:xfrm>
              <a:prstGeom prst="rect">
                <a:avLst/>
              </a:prstGeom>
              <a:gradFill flip="none" rotWithShape="1">
                <a:gsLst>
                  <a:gs pos="0">
                    <a:schemeClr val="accent3">
                      <a:alpha val="60000"/>
                    </a:schemeClr>
                  </a:gs>
                  <a:gs pos="63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693C5F16-BC47-4707-B6B7-DC5262ACDC51}"/>
                  </a:ext>
                </a:extLst>
              </p:cNvPr>
              <p:cNvSpPr/>
              <p:nvPr/>
            </p:nvSpPr>
            <p:spPr>
              <a:xfrm flipV="1">
                <a:off x="1" y="0"/>
                <a:ext cx="8304867" cy="3429000"/>
              </a:xfrm>
              <a:prstGeom prst="rect">
                <a:avLst/>
              </a:prstGeom>
              <a:gradFill flip="none" rotWithShape="1">
                <a:gsLst>
                  <a:gs pos="0">
                    <a:schemeClr val="accent3">
                      <a:alpha val="60000"/>
                    </a:schemeClr>
                  </a:gs>
                  <a:gs pos="63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a:extLst>
                <a:ext uri="{FF2B5EF4-FFF2-40B4-BE49-F238E27FC236}">
                  <a16:creationId xmlns:a16="http://schemas.microsoft.com/office/drawing/2014/main" id="{2E88FE13-0734-4BB3-B4D1-7C53A194DA84}"/>
                </a:ext>
              </a:extLst>
            </p:cNvPr>
            <p:cNvGrpSpPr/>
            <p:nvPr/>
          </p:nvGrpSpPr>
          <p:grpSpPr>
            <a:xfrm>
              <a:off x="2676525" y="0"/>
              <a:ext cx="9515473" cy="3766109"/>
              <a:chOff x="2333625" y="2433367"/>
              <a:chExt cx="9897159" cy="3766109"/>
            </a:xfrm>
          </p:grpSpPr>
          <p:sp>
            <p:nvSpPr>
              <p:cNvPr id="16" name="Rectangle 15">
                <a:extLst>
                  <a:ext uri="{FF2B5EF4-FFF2-40B4-BE49-F238E27FC236}">
                    <a16:creationId xmlns:a16="http://schemas.microsoft.com/office/drawing/2014/main" id="{5C9B7EF7-1EDF-4AC7-8E40-C2801783AC85}"/>
                  </a:ext>
                </a:extLst>
              </p:cNvPr>
              <p:cNvSpPr/>
              <p:nvPr/>
            </p:nvSpPr>
            <p:spPr>
              <a:xfrm>
                <a:off x="7282205" y="2433367"/>
                <a:ext cx="4948579" cy="3766109"/>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25CA0A0-9A3F-498E-983D-B3285EF5AD9A}"/>
                  </a:ext>
                </a:extLst>
              </p:cNvPr>
              <p:cNvSpPr/>
              <p:nvPr/>
            </p:nvSpPr>
            <p:spPr>
              <a:xfrm flipH="1">
                <a:off x="2333625" y="2433367"/>
                <a:ext cx="4948579" cy="3766109"/>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A5171814-E4F0-44B5-BC3F-588512210991}"/>
                </a:ext>
              </a:extLst>
            </p:cNvPr>
            <p:cNvGrpSpPr/>
            <p:nvPr/>
          </p:nvGrpSpPr>
          <p:grpSpPr>
            <a:xfrm>
              <a:off x="0" y="0"/>
              <a:ext cx="9515473" cy="3766109"/>
              <a:chOff x="0" y="2333625"/>
              <a:chExt cx="9515473" cy="3766109"/>
            </a:xfrm>
          </p:grpSpPr>
          <p:sp>
            <p:nvSpPr>
              <p:cNvPr id="14" name="Rectangle 13">
                <a:extLst>
                  <a:ext uri="{FF2B5EF4-FFF2-40B4-BE49-F238E27FC236}">
                    <a16:creationId xmlns:a16="http://schemas.microsoft.com/office/drawing/2014/main" id="{8E666ACD-EB1C-4732-971B-C3B26061DB82}"/>
                  </a:ext>
                </a:extLst>
              </p:cNvPr>
              <p:cNvSpPr/>
              <p:nvPr/>
            </p:nvSpPr>
            <p:spPr>
              <a:xfrm>
                <a:off x="4757737" y="2333625"/>
                <a:ext cx="4757736" cy="3766109"/>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A4E213B-7F96-44C1-90B3-B72E9387BF73}"/>
                  </a:ext>
                </a:extLst>
              </p:cNvPr>
              <p:cNvSpPr/>
              <p:nvPr/>
            </p:nvSpPr>
            <p:spPr>
              <a:xfrm flipH="1">
                <a:off x="0" y="2333625"/>
                <a:ext cx="4757736" cy="3766109"/>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2" name="Rectangle 21">
            <a:extLst>
              <a:ext uri="{FF2B5EF4-FFF2-40B4-BE49-F238E27FC236}">
                <a16:creationId xmlns:a16="http://schemas.microsoft.com/office/drawing/2014/main" id="{BFE392AA-35E5-40E5-9309-284A0C541061}"/>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Title 1">
            <a:extLst>
              <a:ext uri="{FF2B5EF4-FFF2-40B4-BE49-F238E27FC236}">
                <a16:creationId xmlns:a16="http://schemas.microsoft.com/office/drawing/2014/main" id="{71A8188C-9713-46E1-AA5C-C84FE515F3A2}"/>
              </a:ext>
            </a:extLst>
          </p:cNvPr>
          <p:cNvSpPr>
            <a:spLocks noGrp="1"/>
          </p:cNvSpPr>
          <p:nvPr>
            <p:ph type="title"/>
          </p:nvPr>
        </p:nvSpPr>
        <p:spPr>
          <a:xfrm>
            <a:off x="539999" y="540000"/>
            <a:ext cx="4511425" cy="2771774"/>
          </a:xfrm>
        </p:spPr>
        <p:txBody>
          <a:bodyPr anchor="t"/>
          <a:lstStyle>
            <a:lvl1pPr>
              <a:defRPr sz="6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9E192CC-893A-4A84-A7E9-F389D83F0B16}"/>
              </a:ext>
            </a:extLst>
          </p:cNvPr>
          <p:cNvSpPr>
            <a:spLocks noGrp="1"/>
          </p:cNvSpPr>
          <p:nvPr>
            <p:ph idx="1"/>
          </p:nvPr>
        </p:nvSpPr>
        <p:spPr>
          <a:xfrm>
            <a:off x="5232400" y="540000"/>
            <a:ext cx="6408736" cy="5759450"/>
          </a:xfrm>
        </p:spPr>
        <p:txBody>
          <a:bodyPr/>
          <a:lstStyle>
            <a:lvl1pPr>
              <a:defRPr sz="3200"/>
            </a:lvl1pPr>
            <a:lvl2pPr>
              <a:defRPr sz="24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86CC7765-7D44-43DD-A1DF-419D3E1C625F}"/>
              </a:ext>
            </a:extLst>
          </p:cNvPr>
          <p:cNvSpPr>
            <a:spLocks noGrp="1"/>
          </p:cNvSpPr>
          <p:nvPr>
            <p:ph type="body" sz="half" idx="2"/>
          </p:nvPr>
        </p:nvSpPr>
        <p:spPr>
          <a:xfrm>
            <a:off x="540000" y="3536950"/>
            <a:ext cx="4511426" cy="2771775"/>
          </a:xfrm>
        </p:spPr>
        <p:txBody>
          <a:bodyPr/>
          <a:lstStyle>
            <a:lvl1pPr marL="0" indent="0">
              <a:buNone/>
              <a:defRPr sz="1600" cap="all" spc="300"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6D36875-AFB0-4905-8C9E-A72B4F59775E}"/>
              </a:ext>
            </a:extLst>
          </p:cNvPr>
          <p:cNvSpPr>
            <a:spLocks noGrp="1"/>
          </p:cNvSpPr>
          <p:nvPr>
            <p:ph type="dt" sz="half" idx="10"/>
          </p:nvPr>
        </p:nvSpPr>
        <p:spPr/>
        <p:txBody>
          <a:bodyPr/>
          <a:lstStyle/>
          <a:p>
            <a:fld id="{7CF0BCE0-945C-4FDF-95A1-2149B1FF5B83}" type="datetimeFigureOut">
              <a:rPr lang="en-US" smtClean="0"/>
              <a:t>2/22/2022</a:t>
            </a:fld>
            <a:endParaRPr lang="en-US"/>
          </a:p>
        </p:txBody>
      </p:sp>
      <p:sp>
        <p:nvSpPr>
          <p:cNvPr id="6" name="Footer Placeholder 5">
            <a:extLst>
              <a:ext uri="{FF2B5EF4-FFF2-40B4-BE49-F238E27FC236}">
                <a16:creationId xmlns:a16="http://schemas.microsoft.com/office/drawing/2014/main" id="{25437ABF-7E70-4E45-A67B-C503BF1820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8016CA-2983-47BF-BA09-2130A40C8763}"/>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16638618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D97E00A2-2906-4C97-9D1F-C789D3ADD373}"/>
              </a:ext>
            </a:extLst>
          </p:cNvPr>
          <p:cNvGrpSpPr/>
          <p:nvPr/>
        </p:nvGrpSpPr>
        <p:grpSpPr>
          <a:xfrm rot="10800000">
            <a:off x="1392000" y="0"/>
            <a:ext cx="10800000" cy="6858000"/>
            <a:chOff x="0" y="0"/>
            <a:chExt cx="10800000" cy="6858000"/>
          </a:xfrm>
        </p:grpSpPr>
        <p:sp>
          <p:nvSpPr>
            <p:cNvPr id="9" name="Rectangle 8">
              <a:extLst>
                <a:ext uri="{FF2B5EF4-FFF2-40B4-BE49-F238E27FC236}">
                  <a16:creationId xmlns:a16="http://schemas.microsoft.com/office/drawing/2014/main" id="{59CE8EF9-87D6-47FD-B7D3-2D48D8E48AC3}"/>
                </a:ext>
              </a:extLst>
            </p:cNvPr>
            <p:cNvSpPr/>
            <p:nvPr/>
          </p:nvSpPr>
          <p:spPr>
            <a:xfrm>
              <a:off x="5400000" y="0"/>
              <a:ext cx="5400000" cy="6858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0" name="Rectangle 9">
              <a:extLst>
                <a:ext uri="{FF2B5EF4-FFF2-40B4-BE49-F238E27FC236}">
                  <a16:creationId xmlns:a16="http://schemas.microsoft.com/office/drawing/2014/main" id="{6784998E-9D37-4D0D-889A-C67531E5295C}"/>
                </a:ext>
              </a:extLst>
            </p:cNvPr>
            <p:cNvSpPr/>
            <p:nvPr/>
          </p:nvSpPr>
          <p:spPr>
            <a:xfrm flipH="1">
              <a:off x="0" y="0"/>
              <a:ext cx="5400000" cy="6858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grpSp>
        <p:nvGrpSpPr>
          <p:cNvPr id="11" name="Group 10">
            <a:extLst>
              <a:ext uri="{FF2B5EF4-FFF2-40B4-BE49-F238E27FC236}">
                <a16:creationId xmlns:a16="http://schemas.microsoft.com/office/drawing/2014/main" id="{8B575B0B-C502-438E-967C-64D268031426}"/>
              </a:ext>
            </a:extLst>
          </p:cNvPr>
          <p:cNvGrpSpPr>
            <a:grpSpLocks noChangeAspect="1"/>
          </p:cNvGrpSpPr>
          <p:nvPr/>
        </p:nvGrpSpPr>
        <p:grpSpPr>
          <a:xfrm rot="16200000" flipH="1">
            <a:off x="-1714500" y="1714500"/>
            <a:ext cx="6858000" cy="3429000"/>
            <a:chOff x="0" y="0"/>
            <a:chExt cx="2880000" cy="1440000"/>
          </a:xfrm>
        </p:grpSpPr>
        <p:sp>
          <p:nvSpPr>
            <p:cNvPr id="12" name="Rectangle 11">
              <a:extLst>
                <a:ext uri="{FF2B5EF4-FFF2-40B4-BE49-F238E27FC236}">
                  <a16:creationId xmlns:a16="http://schemas.microsoft.com/office/drawing/2014/main" id="{4FC29931-00EB-4F74-BE4C-172A4C282A26}"/>
                </a:ext>
              </a:extLst>
            </p:cNvPr>
            <p:cNvSpPr/>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3" name="Rectangle 12">
              <a:extLst>
                <a:ext uri="{FF2B5EF4-FFF2-40B4-BE49-F238E27FC236}">
                  <a16:creationId xmlns:a16="http://schemas.microsoft.com/office/drawing/2014/main" id="{989B4C87-FDD3-406D-BE06-3ABF69905E03}"/>
                </a:ext>
              </a:extLst>
            </p:cNvPr>
            <p:cNvSpPr/>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14" name="Rectangle 13">
            <a:extLst>
              <a:ext uri="{FF2B5EF4-FFF2-40B4-BE49-F238E27FC236}">
                <a16:creationId xmlns:a16="http://schemas.microsoft.com/office/drawing/2014/main" id="{FD817A89-A0E1-4190-90AE-0571E6CE8FC6}"/>
              </a:ext>
            </a:extLst>
          </p:cNvPr>
          <p:cNvSpPr>
            <a:spLocks noChangeAspect="1"/>
          </p:cNvSpPr>
          <p:nvPr/>
        </p:nvSpPr>
        <p:spPr>
          <a:xfrm rot="10800000">
            <a:off x="5602287" y="268286"/>
            <a:ext cx="6589713" cy="6589713"/>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5" name="Rectangle 14">
            <a:extLst>
              <a:ext uri="{FF2B5EF4-FFF2-40B4-BE49-F238E27FC236}">
                <a16:creationId xmlns:a16="http://schemas.microsoft.com/office/drawing/2014/main" id="{4FD20388-C666-4992-920D-5F034214950C}"/>
              </a:ext>
            </a:extLst>
          </p:cNvPr>
          <p:cNvSpPr>
            <a:spLocks noChangeAspect="1"/>
          </p:cNvSpPr>
          <p:nvPr/>
        </p:nvSpPr>
        <p:spPr>
          <a:xfrm>
            <a:off x="0" y="0"/>
            <a:ext cx="6589713" cy="6589713"/>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6" name="Rectangle 15">
            <a:extLst>
              <a:ext uri="{FF2B5EF4-FFF2-40B4-BE49-F238E27FC236}">
                <a16:creationId xmlns:a16="http://schemas.microsoft.com/office/drawing/2014/main" id="{FCAB0CC3-A07E-43B8-9B34-0A67C1806DE1}"/>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Title 1">
            <a:extLst>
              <a:ext uri="{FF2B5EF4-FFF2-40B4-BE49-F238E27FC236}">
                <a16:creationId xmlns:a16="http://schemas.microsoft.com/office/drawing/2014/main" id="{F91800A6-9706-4B81-B957-C950A5F77490}"/>
              </a:ext>
            </a:extLst>
          </p:cNvPr>
          <p:cNvSpPr>
            <a:spLocks noGrp="1"/>
          </p:cNvSpPr>
          <p:nvPr>
            <p:ph type="title"/>
          </p:nvPr>
        </p:nvSpPr>
        <p:spPr>
          <a:xfrm>
            <a:off x="539999" y="540000"/>
            <a:ext cx="4511425" cy="2771774"/>
          </a:xfrm>
        </p:spPr>
        <p:txBody>
          <a:bodyPr anchor="t"/>
          <a:lstStyle>
            <a:lvl1pPr>
              <a:defRPr sz="60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CA17652B-AA0D-4574-AF1D-7F7442D84B0B}"/>
              </a:ext>
            </a:extLst>
          </p:cNvPr>
          <p:cNvSpPr>
            <a:spLocks noGrp="1"/>
          </p:cNvSpPr>
          <p:nvPr>
            <p:ph type="pic" idx="1"/>
          </p:nvPr>
        </p:nvSpPr>
        <p:spPr>
          <a:xfrm>
            <a:off x="5232400" y="549275"/>
            <a:ext cx="6408736" cy="57594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ECA19547-D24B-4BD1-8C26-318450B171B3}"/>
              </a:ext>
            </a:extLst>
          </p:cNvPr>
          <p:cNvSpPr>
            <a:spLocks noGrp="1"/>
          </p:cNvSpPr>
          <p:nvPr>
            <p:ph type="body" sz="half" idx="2"/>
          </p:nvPr>
        </p:nvSpPr>
        <p:spPr>
          <a:xfrm>
            <a:off x="539999" y="3536950"/>
            <a:ext cx="4511425" cy="2771774"/>
          </a:xfrm>
        </p:spPr>
        <p:txBody>
          <a:bodyPr/>
          <a:lstStyle>
            <a:lvl1pPr marL="0" indent="0">
              <a:buNone/>
              <a:defRPr sz="1600" cap="all" spc="300"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C3A22E6-7E01-4547-8555-B2C197543921}"/>
              </a:ext>
            </a:extLst>
          </p:cNvPr>
          <p:cNvSpPr>
            <a:spLocks noGrp="1"/>
          </p:cNvSpPr>
          <p:nvPr>
            <p:ph type="dt" sz="half" idx="10"/>
          </p:nvPr>
        </p:nvSpPr>
        <p:spPr/>
        <p:txBody>
          <a:bodyPr/>
          <a:lstStyle/>
          <a:p>
            <a:fld id="{7CF0BCE0-945C-4FDF-95A1-2149B1FF5B83}" type="datetimeFigureOut">
              <a:rPr lang="en-US" smtClean="0"/>
              <a:t>2/22/2022</a:t>
            </a:fld>
            <a:endParaRPr lang="en-US"/>
          </a:p>
        </p:txBody>
      </p:sp>
      <p:sp>
        <p:nvSpPr>
          <p:cNvPr id="6" name="Footer Placeholder 5">
            <a:extLst>
              <a:ext uri="{FF2B5EF4-FFF2-40B4-BE49-F238E27FC236}">
                <a16:creationId xmlns:a16="http://schemas.microsoft.com/office/drawing/2014/main" id="{A90F6BEC-98F3-43FE-BA9B-B046D8917FF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D2FAF54-57F0-46F9-A1BA-B554E14017DF}"/>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8086008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1749C77-AA3A-4DA0-9E20-32FCD2B8BD5F}"/>
              </a:ext>
            </a:extLst>
          </p:cNvPr>
          <p:cNvSpPr>
            <a:spLocks noGrp="1"/>
          </p:cNvSpPr>
          <p:nvPr>
            <p:ph type="title"/>
          </p:nvPr>
        </p:nvSpPr>
        <p:spPr>
          <a:xfrm>
            <a:off x="540000" y="540000"/>
            <a:ext cx="11101135" cy="18095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98DC81A-9B5E-4A92-AA7B-3D750F95F434}"/>
              </a:ext>
            </a:extLst>
          </p:cNvPr>
          <p:cNvSpPr>
            <a:spLocks noGrp="1"/>
          </p:cNvSpPr>
          <p:nvPr>
            <p:ph type="body" idx="1"/>
          </p:nvPr>
        </p:nvSpPr>
        <p:spPr>
          <a:xfrm>
            <a:off x="540000" y="2528887"/>
            <a:ext cx="11101136" cy="377983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604B8083-48FB-4D6A-B77A-262FE3E23D6C}"/>
              </a:ext>
            </a:extLst>
          </p:cNvPr>
          <p:cNvSpPr>
            <a:spLocks noGrp="1"/>
          </p:cNvSpPr>
          <p:nvPr>
            <p:ph type="ftr" sz="quarter" idx="3"/>
          </p:nvPr>
        </p:nvSpPr>
        <p:spPr>
          <a:xfrm>
            <a:off x="540000" y="6314400"/>
            <a:ext cx="7350795" cy="365125"/>
          </a:xfrm>
          <a:prstGeom prst="rect">
            <a:avLst/>
          </a:prstGeom>
        </p:spPr>
        <p:txBody>
          <a:bodyPr vert="horz" lIns="91440" tIns="45720" rIns="91440" bIns="45720" rtlCol="0" anchor="ctr"/>
          <a:lstStyle>
            <a:lvl1pPr algn="l">
              <a:defRPr sz="1000" spc="100" baseline="0">
                <a:solidFill>
                  <a:schemeClr val="tx1"/>
                </a:solidFill>
              </a:defRPr>
            </a:lvl1pPr>
          </a:lstStyle>
          <a:p>
            <a:endParaRPr lang="en-US" sz="1000" dirty="0"/>
          </a:p>
        </p:txBody>
      </p:sp>
      <p:sp>
        <p:nvSpPr>
          <p:cNvPr id="4" name="Date Placeholder 3">
            <a:extLst>
              <a:ext uri="{FF2B5EF4-FFF2-40B4-BE49-F238E27FC236}">
                <a16:creationId xmlns:a16="http://schemas.microsoft.com/office/drawing/2014/main" id="{41EDA5BD-F7C8-4883-81D1-EF1F6F00EF72}"/>
              </a:ext>
            </a:extLst>
          </p:cNvPr>
          <p:cNvSpPr>
            <a:spLocks noGrp="1"/>
          </p:cNvSpPr>
          <p:nvPr>
            <p:ph type="dt" sz="half" idx="2"/>
          </p:nvPr>
        </p:nvSpPr>
        <p:spPr>
          <a:xfrm>
            <a:off x="8075613" y="6314400"/>
            <a:ext cx="2623468" cy="365125"/>
          </a:xfrm>
          <a:prstGeom prst="rect">
            <a:avLst/>
          </a:prstGeom>
        </p:spPr>
        <p:txBody>
          <a:bodyPr vert="horz" lIns="91440" tIns="45720" rIns="91440" bIns="45720" rtlCol="0" anchor="ctr"/>
          <a:lstStyle>
            <a:lvl1pPr algn="r">
              <a:defRPr sz="1000" cap="none" spc="100" baseline="0">
                <a:solidFill>
                  <a:schemeClr val="tx1"/>
                </a:solidFill>
              </a:defRPr>
            </a:lvl1pPr>
          </a:lstStyle>
          <a:p>
            <a:pPr algn="r"/>
            <a:fld id="{7CF0BCE0-945C-4FDF-95A1-2149B1FF5B83}" type="datetimeFigureOut">
              <a:rPr lang="en-US" smtClean="0"/>
              <a:pPr algn="r"/>
              <a:t>2/22/2022</a:t>
            </a:fld>
            <a:endParaRPr lang="en-US" dirty="0"/>
          </a:p>
        </p:txBody>
      </p:sp>
      <p:sp>
        <p:nvSpPr>
          <p:cNvPr id="6" name="Slide Number Placeholder 5">
            <a:extLst>
              <a:ext uri="{FF2B5EF4-FFF2-40B4-BE49-F238E27FC236}">
                <a16:creationId xmlns:a16="http://schemas.microsoft.com/office/drawing/2014/main" id="{AB48FEDB-2614-400B-9C19-0F4D448D98AB}"/>
              </a:ext>
            </a:extLst>
          </p:cNvPr>
          <p:cNvSpPr>
            <a:spLocks noGrp="1"/>
          </p:cNvSpPr>
          <p:nvPr>
            <p:ph type="sldNum" sz="quarter" idx="4"/>
          </p:nvPr>
        </p:nvSpPr>
        <p:spPr>
          <a:xfrm>
            <a:off x="10883899" y="6314400"/>
            <a:ext cx="757237" cy="365125"/>
          </a:xfrm>
          <a:prstGeom prst="rect">
            <a:avLst/>
          </a:prstGeom>
        </p:spPr>
        <p:txBody>
          <a:bodyPr vert="horz" lIns="91440" tIns="45720" rIns="91440" bIns="45720" rtlCol="0" anchor="ctr"/>
          <a:lstStyle>
            <a:lvl1pPr algn="r">
              <a:defRPr sz="1000" spc="100" baseline="0">
                <a:solidFill>
                  <a:schemeClr val="tx1"/>
                </a:solidFill>
              </a:defRPr>
            </a:lvl1pPr>
          </a:lstStyle>
          <a:p>
            <a:fld id="{4CD77608-3819-479B-BB98-C216BA724EFE}" type="slidenum">
              <a:rPr lang="en-US" smtClean="0"/>
              <a:pPr/>
              <a:t>‹#›</a:t>
            </a:fld>
            <a:endParaRPr lang="en-US" sz="1000" dirty="0"/>
          </a:p>
        </p:txBody>
      </p:sp>
    </p:spTree>
    <p:extLst>
      <p:ext uri="{BB962C8B-B14F-4D97-AF65-F5344CB8AC3E}">
        <p14:creationId xmlns:p14="http://schemas.microsoft.com/office/powerpoint/2010/main" val="286755243"/>
      </p:ext>
    </p:extLst>
  </p:cSld>
  <p:clrMap bg1="dk1" tx1="lt1" bg2="dk2" tx2="lt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79" r:id="rId6"/>
    <p:sldLayoutId id="2147483675" r:id="rId7"/>
    <p:sldLayoutId id="2147483676" r:id="rId8"/>
    <p:sldLayoutId id="2147483677" r:id="rId9"/>
    <p:sldLayoutId id="2147483678" r:id="rId10"/>
    <p:sldLayoutId id="2147483680" r:id="rId11"/>
  </p:sldLayoutIdLst>
  <p:txStyles>
    <p:titleStyle>
      <a:lvl1pPr algn="l" defTabSz="914400" rtl="0" eaLnBrk="1" latinLnBrk="0" hangingPunct="1">
        <a:lnSpc>
          <a:spcPct val="90000"/>
        </a:lnSpc>
        <a:spcBef>
          <a:spcPct val="0"/>
        </a:spcBef>
        <a:buNone/>
        <a:defRPr sz="6000" kern="1200">
          <a:solidFill>
            <a:schemeClr val="tx1"/>
          </a:solidFill>
          <a:latin typeface="+mj-lt"/>
          <a:ea typeface="+mj-ea"/>
          <a:cs typeface="+mj-cs"/>
        </a:defRPr>
      </a:lvl1pPr>
    </p:titleStyle>
    <p:bodyStyle>
      <a:lvl1pPr marL="270000" indent="-270000" algn="l" defTabSz="914400" rtl="0" eaLnBrk="1" latinLnBrk="0" hangingPunct="1">
        <a:lnSpc>
          <a:spcPct val="125000"/>
        </a:lnSpc>
        <a:spcBef>
          <a:spcPts val="1000"/>
        </a:spcBef>
        <a:buFont typeface="Arial" panose="020B0604020202020204" pitchFamily="34" charset="0"/>
        <a:buChar char="•"/>
        <a:defRPr sz="1800" kern="1200" spc="50" baseline="0">
          <a:solidFill>
            <a:schemeClr val="tx1"/>
          </a:solidFill>
          <a:latin typeface="+mn-lt"/>
          <a:ea typeface="+mn-ea"/>
          <a:cs typeface="+mn-cs"/>
        </a:defRPr>
      </a:lvl1pPr>
      <a:lvl2pPr marL="720000" indent="-270000" algn="l" defTabSz="914400" rtl="0" eaLnBrk="1" latinLnBrk="0" hangingPunct="1">
        <a:lnSpc>
          <a:spcPct val="125000"/>
        </a:lnSpc>
        <a:spcBef>
          <a:spcPts val="500"/>
        </a:spcBef>
        <a:buFont typeface="Arial" panose="020B0604020202020204" pitchFamily="34" charset="0"/>
        <a:buChar char="•"/>
        <a:defRPr sz="1800" kern="1200" spc="50" baseline="0">
          <a:solidFill>
            <a:schemeClr val="tx1"/>
          </a:solidFill>
          <a:latin typeface="+mn-lt"/>
          <a:ea typeface="+mn-ea"/>
          <a:cs typeface="+mn-cs"/>
        </a:defRPr>
      </a:lvl2pPr>
      <a:lvl3pPr marL="1080000" indent="-270000" algn="l" defTabSz="914400" rtl="0" eaLnBrk="1" latinLnBrk="0" hangingPunct="1">
        <a:lnSpc>
          <a:spcPct val="125000"/>
        </a:lnSpc>
        <a:spcBef>
          <a:spcPts val="500"/>
        </a:spcBef>
        <a:buFont typeface="Arial" panose="020B0604020202020204" pitchFamily="34" charset="0"/>
        <a:buChar char="•"/>
        <a:defRPr sz="1800" kern="1200" spc="50" baseline="0">
          <a:solidFill>
            <a:schemeClr val="tx1"/>
          </a:solidFill>
          <a:latin typeface="+mn-lt"/>
          <a:ea typeface="+mn-ea"/>
          <a:cs typeface="+mn-cs"/>
        </a:defRPr>
      </a:lvl3pPr>
      <a:lvl4pPr marL="1440000" indent="-270000" algn="l" defTabSz="914400" rtl="0" eaLnBrk="1" latinLnBrk="0" hangingPunct="1">
        <a:lnSpc>
          <a:spcPct val="125000"/>
        </a:lnSpc>
        <a:spcBef>
          <a:spcPts val="500"/>
        </a:spcBef>
        <a:buFont typeface="Arial" panose="020B0604020202020204" pitchFamily="34" charset="0"/>
        <a:buChar char="•"/>
        <a:defRPr sz="1800" kern="1200" spc="50" baseline="0">
          <a:solidFill>
            <a:schemeClr val="tx1"/>
          </a:solidFill>
          <a:latin typeface="+mn-lt"/>
          <a:ea typeface="+mn-ea"/>
          <a:cs typeface="+mn-cs"/>
        </a:defRPr>
      </a:lvl4pPr>
      <a:lvl5pPr marL="1800000" indent="-270000" algn="l" defTabSz="914400" rtl="0" eaLnBrk="1" latinLnBrk="0" hangingPunct="1">
        <a:lnSpc>
          <a:spcPct val="125000"/>
        </a:lnSpc>
        <a:spcBef>
          <a:spcPts val="500"/>
        </a:spcBef>
        <a:buFont typeface="Arial" panose="020B0604020202020204" pitchFamily="34" charset="0"/>
        <a:buChar char="•"/>
        <a:defRPr sz="1800"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ideo" Target="https://www.youtube.com/embed/8FqlTslU22s?feature=oembed" TargetMode="External"/><Relationship Id="rId5" Type="http://schemas.openxmlformats.org/officeDocument/2006/relationships/hyperlink" Target="https://www.youtube.com/watch?v=8FqlTslU22s&amp;ab_channel=AmoebaSisters" TargetMode="External"/><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microbiologysociety.org/why-microbiology-matters/what-is-microbiology/bacteria.html"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hyperlink" Target="https://flexbooks.ck12.org/cbook/ck-12-middle-school-life-science-2.0/section/5.4/primary/lesson/bacteria-reproduction-ms-ls/"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www.youtube.com/watch?v=Didrc3wJ3E8&amp;ab_channel=NeuralAcademy"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hyperlink" Target="https://www.youtube.com/watch?v=jl0TzaWUQWk&amp;ab_channel=TheMicrobiology09" TargetMode="External"/><Relationship Id="rId4" Type="http://schemas.openxmlformats.org/officeDocument/2006/relationships/image" Target="../media/image26.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3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s://microbiologysociety.org/blog/bioremediation-the-pollution-solution.html"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3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43.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7.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video" Target="https://www.youtube.com/embed/vAR47-g6tlA?feature=oembed" TargetMode="External"/><Relationship Id="rId5" Type="http://schemas.openxmlformats.org/officeDocument/2006/relationships/hyperlink" Target="https://www.youtube.com/watch?v=vAR47-g6tlA&amp;ab_channel=CrashCourse" TargetMode="External"/><Relationship Id="rId4" Type="http://schemas.openxmlformats.org/officeDocument/2006/relationships/image" Target="../media/image48.jpeg"/></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hyperlink" Target="https://www.youtube.com/watch?v=YI3tsmFsrOg&amp;ab_channel=Kurzgesagt%E2%80%93InaNutshell" TargetMode="External"/><Relationship Id="rId4" Type="http://schemas.openxmlformats.org/officeDocument/2006/relationships/hyperlink" Target="https://www.youtube.com/watch?v=V73nEGXUeBY&amp;ab_channel=biolution"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5" name="Picture 94" descr="Close-up of a slide in a microscope">
            <a:extLst>
              <a:ext uri="{FF2B5EF4-FFF2-40B4-BE49-F238E27FC236}">
                <a16:creationId xmlns:a16="http://schemas.microsoft.com/office/drawing/2014/main" id="{F96705DA-14B4-4557-97B5-F2DADBA10CB7}"/>
              </a:ext>
            </a:extLst>
          </p:cNvPr>
          <p:cNvPicPr>
            <a:picLocks noChangeAspect="1"/>
          </p:cNvPicPr>
          <p:nvPr/>
        </p:nvPicPr>
        <p:blipFill rotWithShape="1">
          <a:blip r:embed="rId2">
            <a:alphaModFix/>
          </a:blip>
          <a:srcRect t="7265" r="1" b="8471"/>
          <a:stretch/>
        </p:blipFill>
        <p:spPr>
          <a:xfrm>
            <a:off x="-688" y="-4"/>
            <a:ext cx="12192687" cy="6858000"/>
          </a:xfrm>
          <a:prstGeom prst="rect">
            <a:avLst/>
          </a:prstGeom>
        </p:spPr>
      </p:pic>
      <p:grpSp>
        <p:nvGrpSpPr>
          <p:cNvPr id="124" name="Group 123">
            <a:extLst>
              <a:ext uri="{FF2B5EF4-FFF2-40B4-BE49-F238E27FC236}">
                <a16:creationId xmlns:a16="http://schemas.microsoft.com/office/drawing/2014/main" id="{24A5CBF4-323E-4A2D-A9CD-A3CC0050D94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2406074" y="-5"/>
            <a:ext cx="9785926" cy="6858004"/>
            <a:chOff x="0" y="-3"/>
            <a:chExt cx="9785926" cy="6858004"/>
          </a:xfrm>
        </p:grpSpPr>
        <p:grpSp>
          <p:nvGrpSpPr>
            <p:cNvPr id="125" name="Group 124">
              <a:extLst>
                <a:ext uri="{FF2B5EF4-FFF2-40B4-BE49-F238E27FC236}">
                  <a16:creationId xmlns:a16="http://schemas.microsoft.com/office/drawing/2014/main" id="{45BFDCD0-B536-4527-AB6E-79B0E4EDD0CA}"/>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3"/>
              <a:ext cx="9767888" cy="6858003"/>
              <a:chOff x="0" y="-3"/>
              <a:chExt cx="9767888" cy="6858003"/>
            </a:xfrm>
          </p:grpSpPr>
          <p:sp>
            <p:nvSpPr>
              <p:cNvPr id="133" name="Rectangle 132">
                <a:extLst>
                  <a:ext uri="{FF2B5EF4-FFF2-40B4-BE49-F238E27FC236}">
                    <a16:creationId xmlns:a16="http://schemas.microsoft.com/office/drawing/2014/main" id="{1850C5E2-9BE7-4321-8945-320FE5AA9C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428999"/>
                <a:ext cx="9767888" cy="3429001"/>
              </a:xfrm>
              <a:prstGeom prst="rect">
                <a:avLst/>
              </a:prstGeom>
              <a:gradFill flip="none" rotWithShape="1">
                <a:gsLst>
                  <a:gs pos="32000">
                    <a:schemeClr val="bg1">
                      <a:alpha val="60000"/>
                    </a:schemeClr>
                  </a:gs>
                  <a:gs pos="0">
                    <a:schemeClr val="bg1">
                      <a:alpha val="80000"/>
                    </a:schemeClr>
                  </a:gs>
                  <a:gs pos="63000">
                    <a:schemeClr val="bg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Rectangle 133">
                <a:extLst>
                  <a:ext uri="{FF2B5EF4-FFF2-40B4-BE49-F238E27FC236}">
                    <a16:creationId xmlns:a16="http://schemas.microsoft.com/office/drawing/2014/main" id="{07B89D3D-F057-4F89-87AC-DBA5FD04CE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V="1">
                <a:off x="0" y="-3"/>
                <a:ext cx="9767888" cy="3428999"/>
              </a:xfrm>
              <a:prstGeom prst="rect">
                <a:avLst/>
              </a:prstGeom>
              <a:gradFill flip="none" rotWithShape="1">
                <a:gsLst>
                  <a:gs pos="32000">
                    <a:schemeClr val="bg1">
                      <a:alpha val="60000"/>
                    </a:schemeClr>
                  </a:gs>
                  <a:gs pos="0">
                    <a:schemeClr val="bg1">
                      <a:alpha val="80000"/>
                    </a:schemeClr>
                  </a:gs>
                  <a:gs pos="63000">
                    <a:schemeClr val="bg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6" name="Group 125">
              <a:extLst>
                <a:ext uri="{FF2B5EF4-FFF2-40B4-BE49-F238E27FC236}">
                  <a16:creationId xmlns:a16="http://schemas.microsoft.com/office/drawing/2014/main" id="{95B5518D-4B46-4866-BF9F-D6550DA00285}"/>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1"/>
              <a:ext cx="9785926" cy="6858002"/>
              <a:chOff x="0" y="-1"/>
              <a:chExt cx="9785926" cy="6858002"/>
            </a:xfrm>
          </p:grpSpPr>
          <p:sp>
            <p:nvSpPr>
              <p:cNvPr id="131" name="Rectangle 130">
                <a:extLst>
                  <a:ext uri="{FF2B5EF4-FFF2-40B4-BE49-F238E27FC236}">
                    <a16:creationId xmlns:a16="http://schemas.microsoft.com/office/drawing/2014/main" id="{71673445-12E5-48F8-BEF8-87016BBC52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429000"/>
                <a:ext cx="9785926" cy="3429001"/>
              </a:xfrm>
              <a:prstGeom prst="rect">
                <a:avLst/>
              </a:prstGeom>
              <a:gradFill flip="none" rotWithShape="1">
                <a:gsLst>
                  <a:gs pos="0">
                    <a:schemeClr val="accent3"/>
                  </a:gs>
                  <a:gs pos="63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2" name="Rectangle 131">
                <a:extLst>
                  <a:ext uri="{FF2B5EF4-FFF2-40B4-BE49-F238E27FC236}">
                    <a16:creationId xmlns:a16="http://schemas.microsoft.com/office/drawing/2014/main" id="{3ACC629B-B138-4925-BE58-F4E4E2CC83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V="1">
                <a:off x="0" y="-1"/>
                <a:ext cx="9785926" cy="3428999"/>
              </a:xfrm>
              <a:prstGeom prst="rect">
                <a:avLst/>
              </a:prstGeom>
              <a:gradFill flip="none" rotWithShape="1">
                <a:gsLst>
                  <a:gs pos="0">
                    <a:schemeClr val="accent3"/>
                  </a:gs>
                  <a:gs pos="63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7" name="Rectangle 126">
              <a:extLst>
                <a:ext uri="{FF2B5EF4-FFF2-40B4-BE49-F238E27FC236}">
                  <a16:creationId xmlns:a16="http://schemas.microsoft.com/office/drawing/2014/main" id="{8F565D01-6AAA-4149-B7F9-257DDE044A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V="1">
              <a:off x="1241733" y="-1241732"/>
              <a:ext cx="6312874" cy="8796338"/>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8" name="Group 127">
              <a:extLst>
                <a:ext uri="{FF2B5EF4-FFF2-40B4-BE49-F238E27FC236}">
                  <a16:creationId xmlns:a16="http://schemas.microsoft.com/office/drawing/2014/main" id="{4A26A215-743C-44FA-BCDF-557D447DD8B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1"/>
              <a:ext cx="9768670" cy="6858002"/>
              <a:chOff x="0" y="-1"/>
              <a:chExt cx="9768670" cy="6858002"/>
            </a:xfrm>
          </p:grpSpPr>
          <p:sp>
            <p:nvSpPr>
              <p:cNvPr id="129" name="Rectangle 128">
                <a:extLst>
                  <a:ext uri="{FF2B5EF4-FFF2-40B4-BE49-F238E27FC236}">
                    <a16:creationId xmlns:a16="http://schemas.microsoft.com/office/drawing/2014/main" id="{DDC24E92-BC4D-4062-B4E9-06E64DFC6F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2" y="3429000"/>
                <a:ext cx="9767888" cy="3429001"/>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0" name="Rectangle 129">
                <a:extLst>
                  <a:ext uri="{FF2B5EF4-FFF2-40B4-BE49-F238E27FC236}">
                    <a16:creationId xmlns:a16="http://schemas.microsoft.com/office/drawing/2014/main" id="{736FDDFC-223B-4390-8055-FA8AA406EF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V="1">
                <a:off x="0" y="-1"/>
                <a:ext cx="9767888" cy="3428999"/>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 name="Title 1">
            <a:extLst>
              <a:ext uri="{FF2B5EF4-FFF2-40B4-BE49-F238E27FC236}">
                <a16:creationId xmlns:a16="http://schemas.microsoft.com/office/drawing/2014/main" id="{E6F69290-A60F-4825-A953-A72A2B318E6A}"/>
              </a:ext>
            </a:extLst>
          </p:cNvPr>
          <p:cNvSpPr>
            <a:spLocks noGrp="1"/>
          </p:cNvSpPr>
          <p:nvPr>
            <p:ph type="ctrTitle"/>
          </p:nvPr>
        </p:nvSpPr>
        <p:spPr>
          <a:xfrm>
            <a:off x="7153200" y="540000"/>
            <a:ext cx="4500561" cy="4259814"/>
          </a:xfrm>
        </p:spPr>
        <p:txBody>
          <a:bodyPr>
            <a:normAutofit/>
          </a:bodyPr>
          <a:lstStyle/>
          <a:p>
            <a:r>
              <a:rPr lang="en-CA" sz="5500">
                <a:solidFill>
                  <a:srgbClr val="FFFFFF"/>
                </a:solidFill>
              </a:rPr>
              <a:t>Microbiology</a:t>
            </a:r>
            <a:br>
              <a:rPr lang="en-CA" sz="5500">
                <a:solidFill>
                  <a:srgbClr val="FFFFFF"/>
                </a:solidFill>
              </a:rPr>
            </a:br>
            <a:endParaRPr lang="en-CA" sz="5500">
              <a:solidFill>
                <a:srgbClr val="FFFFFF"/>
              </a:solidFill>
            </a:endParaRPr>
          </a:p>
        </p:txBody>
      </p:sp>
      <p:sp>
        <p:nvSpPr>
          <p:cNvPr id="3" name="Subtitle 2">
            <a:extLst>
              <a:ext uri="{FF2B5EF4-FFF2-40B4-BE49-F238E27FC236}">
                <a16:creationId xmlns:a16="http://schemas.microsoft.com/office/drawing/2014/main" id="{23714689-1CC5-4B9A-8917-625B6F2044C1}"/>
              </a:ext>
            </a:extLst>
          </p:cNvPr>
          <p:cNvSpPr>
            <a:spLocks noGrp="1"/>
          </p:cNvSpPr>
          <p:nvPr>
            <p:ph type="subTitle" idx="1"/>
          </p:nvPr>
        </p:nvSpPr>
        <p:spPr>
          <a:xfrm>
            <a:off x="7153200" y="4988476"/>
            <a:ext cx="4500561" cy="1320249"/>
          </a:xfrm>
        </p:spPr>
        <p:txBody>
          <a:bodyPr>
            <a:normAutofit/>
          </a:bodyPr>
          <a:lstStyle/>
          <a:p>
            <a:endParaRPr lang="en-CA">
              <a:solidFill>
                <a:srgbClr val="FFFFFF"/>
              </a:solidFill>
            </a:endParaRPr>
          </a:p>
        </p:txBody>
      </p:sp>
    </p:spTree>
    <p:extLst>
      <p:ext uri="{BB962C8B-B14F-4D97-AF65-F5344CB8AC3E}">
        <p14:creationId xmlns:p14="http://schemas.microsoft.com/office/powerpoint/2010/main" val="402760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338EA9-0ABB-4C53-B916-03C542CE53A6}"/>
              </a:ext>
            </a:extLst>
          </p:cNvPr>
          <p:cNvSpPr>
            <a:spLocks noGrp="1"/>
          </p:cNvSpPr>
          <p:nvPr>
            <p:ph type="title"/>
          </p:nvPr>
        </p:nvSpPr>
        <p:spPr/>
        <p:txBody>
          <a:bodyPr/>
          <a:lstStyle/>
          <a:p>
            <a:r>
              <a:rPr lang="en-CA" dirty="0"/>
              <a:t>‘Life’ Cycle of a Virus</a:t>
            </a:r>
          </a:p>
        </p:txBody>
      </p:sp>
      <p:sp>
        <p:nvSpPr>
          <p:cNvPr id="3" name="Content Placeholder 2">
            <a:extLst>
              <a:ext uri="{FF2B5EF4-FFF2-40B4-BE49-F238E27FC236}">
                <a16:creationId xmlns:a16="http://schemas.microsoft.com/office/drawing/2014/main" id="{3F872B33-4D89-4E0E-812B-B941536E17C6}"/>
              </a:ext>
            </a:extLst>
          </p:cNvPr>
          <p:cNvSpPr>
            <a:spLocks noGrp="1"/>
          </p:cNvSpPr>
          <p:nvPr>
            <p:ph idx="1"/>
          </p:nvPr>
        </p:nvSpPr>
        <p:spPr/>
        <p:txBody>
          <a:bodyPr/>
          <a:lstStyle/>
          <a:p>
            <a:endParaRPr lang="en-CA"/>
          </a:p>
        </p:txBody>
      </p:sp>
      <p:pic>
        <p:nvPicPr>
          <p:cNvPr id="41986" name="Picture 2" descr="Lytic and Lysogenic Cycle">
            <a:extLst>
              <a:ext uri="{FF2B5EF4-FFF2-40B4-BE49-F238E27FC236}">
                <a16:creationId xmlns:a16="http://schemas.microsoft.com/office/drawing/2014/main" id="{2276B994-9AF2-43EB-A63B-542E385788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8788" y="1327557"/>
            <a:ext cx="8310562" cy="55509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54594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51AFB-2C4B-4526-BD23-7267C505B86B}"/>
              </a:ext>
            </a:extLst>
          </p:cNvPr>
          <p:cNvSpPr>
            <a:spLocks noGrp="1"/>
          </p:cNvSpPr>
          <p:nvPr>
            <p:ph type="title"/>
          </p:nvPr>
        </p:nvSpPr>
        <p:spPr/>
        <p:txBody>
          <a:bodyPr/>
          <a:lstStyle/>
          <a:p>
            <a:r>
              <a:rPr lang="en-CA" dirty="0"/>
              <a:t>Lytic Cycle</a:t>
            </a:r>
          </a:p>
        </p:txBody>
      </p:sp>
      <p:sp>
        <p:nvSpPr>
          <p:cNvPr id="3" name="Content Placeholder 2">
            <a:extLst>
              <a:ext uri="{FF2B5EF4-FFF2-40B4-BE49-F238E27FC236}">
                <a16:creationId xmlns:a16="http://schemas.microsoft.com/office/drawing/2014/main" id="{1B7DA92D-ED2C-426B-A759-269FF5DD68FD}"/>
              </a:ext>
            </a:extLst>
          </p:cNvPr>
          <p:cNvSpPr>
            <a:spLocks noGrp="1"/>
          </p:cNvSpPr>
          <p:nvPr>
            <p:ph idx="1"/>
          </p:nvPr>
        </p:nvSpPr>
        <p:spPr/>
        <p:txBody>
          <a:bodyPr>
            <a:normAutofit/>
          </a:bodyPr>
          <a:lstStyle/>
          <a:p>
            <a:r>
              <a:rPr lang="en-CA" dirty="0"/>
              <a:t>Infection: virus contacts specific cell type and injects genetic material into the cell</a:t>
            </a:r>
          </a:p>
          <a:p>
            <a:r>
              <a:rPr lang="en-CA" dirty="0"/>
              <a:t>Growth and Replication:</a:t>
            </a:r>
          </a:p>
          <a:p>
            <a:pPr lvl="1"/>
            <a:r>
              <a:rPr lang="en-CA" dirty="0"/>
              <a:t>Cell uses viral genetic material to make viral proteins, often shutting down or destroying cellular DNA in the process</a:t>
            </a:r>
          </a:p>
          <a:p>
            <a:pPr lvl="1"/>
            <a:r>
              <a:rPr lang="en-CA" dirty="0"/>
              <a:t>Host cell fills up with virus molecules</a:t>
            </a:r>
          </a:p>
          <a:p>
            <a:r>
              <a:rPr lang="en-CA" b="1" i="1" dirty="0">
                <a:solidFill>
                  <a:schemeClr val="accent5">
                    <a:lumMod val="40000"/>
                    <a:lumOff val="60000"/>
                  </a:schemeClr>
                </a:solidFill>
              </a:rPr>
              <a:t>Lysis</a:t>
            </a:r>
            <a:r>
              <a:rPr lang="en-CA" dirty="0"/>
              <a:t>: cell bursts, freeing up virus to infect other cells</a:t>
            </a:r>
          </a:p>
        </p:txBody>
      </p:sp>
    </p:spTree>
    <p:extLst>
      <p:ext uri="{BB962C8B-B14F-4D97-AF65-F5344CB8AC3E}">
        <p14:creationId xmlns:p14="http://schemas.microsoft.com/office/powerpoint/2010/main" val="1673371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7BD3C-25A7-4F23-89DA-CDA881C71906}"/>
              </a:ext>
            </a:extLst>
          </p:cNvPr>
          <p:cNvSpPr>
            <a:spLocks noGrp="1"/>
          </p:cNvSpPr>
          <p:nvPr>
            <p:ph type="title"/>
          </p:nvPr>
        </p:nvSpPr>
        <p:spPr/>
        <p:txBody>
          <a:bodyPr/>
          <a:lstStyle/>
          <a:p>
            <a:r>
              <a:rPr lang="en-CA" dirty="0"/>
              <a:t>Lysogenic Cycle</a:t>
            </a:r>
          </a:p>
        </p:txBody>
      </p:sp>
      <p:sp>
        <p:nvSpPr>
          <p:cNvPr id="3" name="Content Placeholder 2">
            <a:extLst>
              <a:ext uri="{FF2B5EF4-FFF2-40B4-BE49-F238E27FC236}">
                <a16:creationId xmlns:a16="http://schemas.microsoft.com/office/drawing/2014/main" id="{96AD9D23-9EC7-4541-8EA3-FE5E888CE9E6}"/>
              </a:ext>
            </a:extLst>
          </p:cNvPr>
          <p:cNvSpPr>
            <a:spLocks noGrp="1"/>
          </p:cNvSpPr>
          <p:nvPr>
            <p:ph idx="1"/>
          </p:nvPr>
        </p:nvSpPr>
        <p:spPr/>
        <p:txBody>
          <a:bodyPr>
            <a:normAutofit lnSpcReduction="10000"/>
          </a:bodyPr>
          <a:lstStyle/>
          <a:p>
            <a:r>
              <a:rPr lang="en-CA" dirty="0"/>
              <a:t>Infection: virus contacts specific cell type and inserts its genetic material into the DNA of the host cell (this inserted viral genetic material is now known as a </a:t>
            </a:r>
            <a:r>
              <a:rPr lang="en-CA" b="1" i="1" dirty="0">
                <a:solidFill>
                  <a:schemeClr val="accent5">
                    <a:lumMod val="40000"/>
                    <a:lumOff val="60000"/>
                  </a:schemeClr>
                </a:solidFill>
              </a:rPr>
              <a:t>prophage</a:t>
            </a:r>
            <a:r>
              <a:rPr lang="en-CA" dirty="0"/>
              <a:t>)</a:t>
            </a:r>
          </a:p>
          <a:p>
            <a:r>
              <a:rPr lang="en-CA" dirty="0"/>
              <a:t>Dormant Phase: cell reproduces normally, making more copies of itself and the viral genetic material</a:t>
            </a:r>
          </a:p>
          <a:p>
            <a:r>
              <a:rPr lang="en-CA" dirty="0"/>
              <a:t>Activation: an environmental factor activates the viral genetic material, causing it to enter the lytic cycle</a:t>
            </a:r>
          </a:p>
          <a:p>
            <a:pPr lvl="1"/>
            <a:endParaRPr lang="en-CA" dirty="0"/>
          </a:p>
        </p:txBody>
      </p:sp>
    </p:spTree>
    <p:extLst>
      <p:ext uri="{BB962C8B-B14F-4D97-AF65-F5344CB8AC3E}">
        <p14:creationId xmlns:p14="http://schemas.microsoft.com/office/powerpoint/2010/main" val="2153047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9A9AB-A331-4FA2-9F7B-9EB645A87411}"/>
              </a:ext>
            </a:extLst>
          </p:cNvPr>
          <p:cNvSpPr>
            <a:spLocks noGrp="1"/>
          </p:cNvSpPr>
          <p:nvPr>
            <p:ph type="title"/>
          </p:nvPr>
        </p:nvSpPr>
        <p:spPr/>
        <p:txBody>
          <a:bodyPr/>
          <a:lstStyle/>
          <a:p>
            <a:endParaRPr lang="en-CA" dirty="0"/>
          </a:p>
        </p:txBody>
      </p:sp>
      <p:pic>
        <p:nvPicPr>
          <p:cNvPr id="4" name="Online Media 3" title="Viruses (Updated)">
            <a:hlinkClick r:id="" action="ppaction://media"/>
            <a:extLst>
              <a:ext uri="{FF2B5EF4-FFF2-40B4-BE49-F238E27FC236}">
                <a16:creationId xmlns:a16="http://schemas.microsoft.com/office/drawing/2014/main" id="{702C38A2-EF72-4E2D-B0CB-B1F70053DA0E}"/>
              </a:ext>
            </a:extLst>
          </p:cNvPr>
          <p:cNvPicPr>
            <a:picLocks noGrp="1" noRot="1" noChangeAspect="1"/>
          </p:cNvPicPr>
          <p:nvPr>
            <p:ph idx="1"/>
            <a:videoFile r:link="rId1"/>
          </p:nvPr>
        </p:nvPicPr>
        <p:blipFill>
          <a:blip r:embed="rId4"/>
          <a:stretch>
            <a:fillRect/>
          </a:stretch>
        </p:blipFill>
        <p:spPr>
          <a:xfrm>
            <a:off x="2041525" y="1549400"/>
            <a:ext cx="8097838" cy="4575175"/>
          </a:xfrm>
          <a:prstGeom prst="rect">
            <a:avLst/>
          </a:prstGeom>
        </p:spPr>
      </p:pic>
      <p:sp>
        <p:nvSpPr>
          <p:cNvPr id="5" name="TextBox 4">
            <a:extLst>
              <a:ext uri="{FF2B5EF4-FFF2-40B4-BE49-F238E27FC236}">
                <a16:creationId xmlns:a16="http://schemas.microsoft.com/office/drawing/2014/main" id="{4EBCCA51-8354-4F85-8FA9-860309491989}"/>
              </a:ext>
            </a:extLst>
          </p:cNvPr>
          <p:cNvSpPr txBox="1"/>
          <p:nvPr/>
        </p:nvSpPr>
        <p:spPr>
          <a:xfrm>
            <a:off x="674689" y="486778"/>
            <a:ext cx="9945685" cy="369332"/>
          </a:xfrm>
          <a:prstGeom prst="rect">
            <a:avLst/>
          </a:prstGeom>
          <a:noFill/>
        </p:spPr>
        <p:txBody>
          <a:bodyPr wrap="square">
            <a:spAutoFit/>
          </a:bodyPr>
          <a:lstStyle/>
          <a:p>
            <a:r>
              <a:rPr lang="en-CA" dirty="0">
                <a:hlinkClick r:id="rId5"/>
              </a:rPr>
              <a:t>https://www.youtube.com/watch?v=8FqlTslU22s&amp;ab_channel=AmoebaSisters</a:t>
            </a:r>
            <a:r>
              <a:rPr lang="en-CA" dirty="0"/>
              <a:t> </a:t>
            </a:r>
          </a:p>
        </p:txBody>
      </p:sp>
    </p:spTree>
    <p:extLst>
      <p:ext uri="{BB962C8B-B14F-4D97-AF65-F5344CB8AC3E}">
        <p14:creationId xmlns:p14="http://schemas.microsoft.com/office/powerpoint/2010/main" val="3131349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80EA621-B859-401F-832C-80FC8BE42DDE}"/>
              </a:ext>
            </a:extLst>
          </p:cNvPr>
          <p:cNvSpPr>
            <a:spLocks noGrp="1"/>
          </p:cNvSpPr>
          <p:nvPr>
            <p:ph idx="1"/>
          </p:nvPr>
        </p:nvSpPr>
        <p:spPr>
          <a:xfrm>
            <a:off x="540000" y="2171699"/>
            <a:ext cx="11101136" cy="4454732"/>
          </a:xfrm>
        </p:spPr>
        <p:txBody>
          <a:bodyPr>
            <a:normAutofit fontScale="77500" lnSpcReduction="20000"/>
          </a:bodyPr>
          <a:lstStyle/>
          <a:p>
            <a:pPr marL="0" indent="0">
              <a:buNone/>
            </a:pPr>
            <a:r>
              <a:rPr lang="en-CA" dirty="0"/>
              <a:t>For this exercise, you will be presented with a number of different information sources. For each source, record the following:</a:t>
            </a:r>
          </a:p>
          <a:p>
            <a:pPr marL="514350" indent="-514350">
              <a:buFont typeface="+mj-lt"/>
              <a:buAutoNum type="arabicPeriod"/>
            </a:pPr>
            <a:r>
              <a:rPr lang="en-CA" dirty="0"/>
              <a:t>What are 3 key takeaways from this information source? </a:t>
            </a:r>
          </a:p>
          <a:p>
            <a:pPr marL="514350" indent="-514350">
              <a:buFont typeface="+mj-lt"/>
              <a:buAutoNum type="arabicPeriod"/>
            </a:pPr>
            <a:r>
              <a:rPr lang="en-CA" dirty="0"/>
              <a:t>What questions do you still have? What did you find confusing?</a:t>
            </a:r>
          </a:p>
          <a:p>
            <a:pPr marL="0" indent="0">
              <a:buNone/>
            </a:pPr>
            <a:endParaRPr lang="en-CA" dirty="0"/>
          </a:p>
          <a:p>
            <a:pPr marL="0" indent="0">
              <a:buNone/>
            </a:pPr>
            <a:r>
              <a:rPr lang="en-CA" dirty="0"/>
              <a:t>After compiling a summary of your research from 3 different sources, write a paragraph that summarizes your answer to the research question: “How does COVID-19 infect our cells and bodies?” Cite specific sources in your answer. </a:t>
            </a:r>
          </a:p>
          <a:p>
            <a:pPr marL="0" indent="0">
              <a:buNone/>
            </a:pPr>
            <a:endParaRPr lang="en-CA" dirty="0"/>
          </a:p>
        </p:txBody>
      </p:sp>
      <p:sp>
        <p:nvSpPr>
          <p:cNvPr id="6" name="Title 1">
            <a:extLst>
              <a:ext uri="{FF2B5EF4-FFF2-40B4-BE49-F238E27FC236}">
                <a16:creationId xmlns:a16="http://schemas.microsoft.com/office/drawing/2014/main" id="{C72A90B0-8707-4E79-97B6-A448C00E89A3}"/>
              </a:ext>
            </a:extLst>
          </p:cNvPr>
          <p:cNvSpPr>
            <a:spLocks noGrp="1"/>
          </p:cNvSpPr>
          <p:nvPr>
            <p:ph type="title"/>
          </p:nvPr>
        </p:nvSpPr>
        <p:spPr>
          <a:xfrm>
            <a:off x="539750" y="393700"/>
            <a:ext cx="11101388" cy="925513"/>
          </a:xfrm>
        </p:spPr>
        <p:txBody>
          <a:bodyPr>
            <a:normAutofit fontScale="90000"/>
          </a:bodyPr>
          <a:lstStyle/>
          <a:p>
            <a:pPr marL="0" indent="0" algn="ctr">
              <a:buNone/>
            </a:pPr>
            <a:r>
              <a:rPr lang="en-CA" dirty="0"/>
              <a:t>Research: “How does COVID-19 infect our cells and bodies?”</a:t>
            </a:r>
          </a:p>
        </p:txBody>
      </p:sp>
    </p:spTree>
    <p:extLst>
      <p:ext uri="{BB962C8B-B14F-4D97-AF65-F5344CB8AC3E}">
        <p14:creationId xmlns:p14="http://schemas.microsoft.com/office/powerpoint/2010/main" val="19533523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80EA621-B859-401F-832C-80FC8BE42DDE}"/>
              </a:ext>
            </a:extLst>
          </p:cNvPr>
          <p:cNvSpPr>
            <a:spLocks noGrp="1"/>
          </p:cNvSpPr>
          <p:nvPr>
            <p:ph idx="1"/>
          </p:nvPr>
        </p:nvSpPr>
        <p:spPr>
          <a:xfrm>
            <a:off x="540000" y="2266950"/>
            <a:ext cx="11101136" cy="4324349"/>
          </a:xfrm>
        </p:spPr>
        <p:txBody>
          <a:bodyPr>
            <a:normAutofit fontScale="85000" lnSpcReduction="20000"/>
          </a:bodyPr>
          <a:lstStyle/>
          <a:p>
            <a:pPr marL="0" indent="0">
              <a:buNone/>
            </a:pPr>
            <a:r>
              <a:rPr lang="en-CA" dirty="0"/>
              <a:t>Reflect on your experience with this research assignment.</a:t>
            </a:r>
          </a:p>
          <a:p>
            <a:pPr marL="514350" indent="-514350">
              <a:buFont typeface="+mj-lt"/>
              <a:buAutoNum type="arabicPeriod"/>
            </a:pPr>
            <a:r>
              <a:rPr lang="en-CA" dirty="0"/>
              <a:t>Which types of information sources did you find most helpful </a:t>
            </a:r>
            <a:r>
              <a:rPr lang="en-CA" i="1" dirty="0"/>
              <a:t>or</a:t>
            </a:r>
            <a:r>
              <a:rPr lang="en-CA" dirty="0"/>
              <a:t> easiest to understand? Why?</a:t>
            </a:r>
          </a:p>
          <a:p>
            <a:pPr marL="514350" indent="-514350">
              <a:buFont typeface="+mj-lt"/>
              <a:buAutoNum type="arabicPeriod"/>
            </a:pPr>
            <a:r>
              <a:rPr lang="en-CA" dirty="0"/>
              <a:t> </a:t>
            </a:r>
          </a:p>
          <a:p>
            <a:pPr marL="964350" lvl="1" indent="-514350">
              <a:buFont typeface="+mj-lt"/>
              <a:buAutoNum type="alphaLcParenR"/>
            </a:pPr>
            <a:r>
              <a:rPr lang="en-CA" dirty="0"/>
              <a:t>Which types of information sources did you find most difficult to understand? Why?</a:t>
            </a:r>
          </a:p>
          <a:p>
            <a:pPr marL="964350" lvl="1" indent="-514350">
              <a:buFont typeface="+mj-lt"/>
              <a:buAutoNum type="alphaLcParenR"/>
            </a:pPr>
            <a:r>
              <a:rPr lang="en-CA" dirty="0"/>
              <a:t>When encountering this type of information source in the future, what are some strategies you can use to help yourself understand what is being communicated?</a:t>
            </a:r>
          </a:p>
          <a:p>
            <a:pPr marL="0" indent="0">
              <a:buNone/>
            </a:pPr>
            <a:endParaRPr lang="en-CA" dirty="0"/>
          </a:p>
        </p:txBody>
      </p:sp>
      <p:sp>
        <p:nvSpPr>
          <p:cNvPr id="7" name="Title 1">
            <a:extLst>
              <a:ext uri="{FF2B5EF4-FFF2-40B4-BE49-F238E27FC236}">
                <a16:creationId xmlns:a16="http://schemas.microsoft.com/office/drawing/2014/main" id="{42E2D55B-FAF8-4023-83A4-2C6F2CA0200D}"/>
              </a:ext>
            </a:extLst>
          </p:cNvPr>
          <p:cNvSpPr>
            <a:spLocks noGrp="1"/>
          </p:cNvSpPr>
          <p:nvPr>
            <p:ph type="title"/>
          </p:nvPr>
        </p:nvSpPr>
        <p:spPr>
          <a:xfrm>
            <a:off x="539750" y="393700"/>
            <a:ext cx="11101388" cy="925513"/>
          </a:xfrm>
        </p:spPr>
        <p:txBody>
          <a:bodyPr>
            <a:normAutofit fontScale="90000"/>
          </a:bodyPr>
          <a:lstStyle/>
          <a:p>
            <a:pPr marL="0" indent="0" algn="ctr">
              <a:buNone/>
            </a:pPr>
            <a:r>
              <a:rPr lang="en-CA" dirty="0"/>
              <a:t>Research: “How does COVID-19 infect our cells and bodies?”</a:t>
            </a:r>
          </a:p>
        </p:txBody>
      </p:sp>
    </p:spTree>
    <p:extLst>
      <p:ext uri="{BB962C8B-B14F-4D97-AF65-F5344CB8AC3E}">
        <p14:creationId xmlns:p14="http://schemas.microsoft.com/office/powerpoint/2010/main" val="34906516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FB4C6-FBEA-4F5E-B879-ED41186430C7}"/>
              </a:ext>
            </a:extLst>
          </p:cNvPr>
          <p:cNvSpPr>
            <a:spLocks noGrp="1"/>
          </p:cNvSpPr>
          <p:nvPr>
            <p:ph type="ctrTitle"/>
          </p:nvPr>
        </p:nvSpPr>
        <p:spPr/>
        <p:txBody>
          <a:bodyPr/>
          <a:lstStyle/>
          <a:p>
            <a:r>
              <a:rPr lang="en-CA" dirty="0"/>
              <a:t>Prokaryotes</a:t>
            </a:r>
          </a:p>
        </p:txBody>
      </p:sp>
      <p:sp>
        <p:nvSpPr>
          <p:cNvPr id="3" name="Subtitle 2">
            <a:extLst>
              <a:ext uri="{FF2B5EF4-FFF2-40B4-BE49-F238E27FC236}">
                <a16:creationId xmlns:a16="http://schemas.microsoft.com/office/drawing/2014/main" id="{EDB1CAF3-4AB4-4DC0-BB6E-95436F739CEE}"/>
              </a:ext>
            </a:extLst>
          </p:cNvPr>
          <p:cNvSpPr>
            <a:spLocks noGrp="1"/>
          </p:cNvSpPr>
          <p:nvPr>
            <p:ph type="subTitle" idx="1"/>
          </p:nvPr>
        </p:nvSpPr>
        <p:spPr/>
        <p:txBody>
          <a:bodyPr/>
          <a:lstStyle/>
          <a:p>
            <a:endParaRPr lang="en-CA"/>
          </a:p>
        </p:txBody>
      </p:sp>
    </p:spTree>
    <p:extLst>
      <p:ext uri="{BB962C8B-B14F-4D97-AF65-F5344CB8AC3E}">
        <p14:creationId xmlns:p14="http://schemas.microsoft.com/office/powerpoint/2010/main" val="20279103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73A14-74DF-4DF7-98DF-943AF074211E}"/>
              </a:ext>
            </a:extLst>
          </p:cNvPr>
          <p:cNvSpPr>
            <a:spLocks noGrp="1"/>
          </p:cNvSpPr>
          <p:nvPr>
            <p:ph type="title"/>
          </p:nvPr>
        </p:nvSpPr>
        <p:spPr/>
        <p:txBody>
          <a:bodyPr/>
          <a:lstStyle/>
          <a:p>
            <a:r>
              <a:rPr lang="en-CA" dirty="0"/>
              <a:t>The 3 Domains of Life</a:t>
            </a:r>
          </a:p>
        </p:txBody>
      </p:sp>
      <p:grpSp>
        <p:nvGrpSpPr>
          <p:cNvPr id="7" name="Group 6">
            <a:extLst>
              <a:ext uri="{FF2B5EF4-FFF2-40B4-BE49-F238E27FC236}">
                <a16:creationId xmlns:a16="http://schemas.microsoft.com/office/drawing/2014/main" id="{8304E897-878A-436A-A3A5-511DB1C9E279}"/>
              </a:ext>
            </a:extLst>
          </p:cNvPr>
          <p:cNvGrpSpPr/>
          <p:nvPr/>
        </p:nvGrpSpPr>
        <p:grpSpPr>
          <a:xfrm>
            <a:off x="2311110" y="1410973"/>
            <a:ext cx="7770440" cy="5266517"/>
            <a:chOff x="2513929" y="1616284"/>
            <a:chExt cx="7153275" cy="4848225"/>
          </a:xfrm>
        </p:grpSpPr>
        <p:pic>
          <p:nvPicPr>
            <p:cNvPr id="5" name="Picture 4">
              <a:extLst>
                <a:ext uri="{FF2B5EF4-FFF2-40B4-BE49-F238E27FC236}">
                  <a16:creationId xmlns:a16="http://schemas.microsoft.com/office/drawing/2014/main" id="{E17C7FAE-B588-4D59-9ABF-9EB533332651}"/>
                </a:ext>
              </a:extLst>
            </p:cNvPr>
            <p:cNvPicPr>
              <a:picLocks noChangeAspect="1"/>
            </p:cNvPicPr>
            <p:nvPr/>
          </p:nvPicPr>
          <p:blipFill>
            <a:blip r:embed="rId2"/>
            <a:stretch>
              <a:fillRect/>
            </a:stretch>
          </p:blipFill>
          <p:spPr>
            <a:xfrm>
              <a:off x="2513929" y="1616284"/>
              <a:ext cx="7153275" cy="4848225"/>
            </a:xfrm>
            <a:prstGeom prst="rect">
              <a:avLst/>
            </a:prstGeom>
          </p:spPr>
        </p:pic>
        <p:sp>
          <p:nvSpPr>
            <p:cNvPr id="6" name="Rectangle 5">
              <a:extLst>
                <a:ext uri="{FF2B5EF4-FFF2-40B4-BE49-F238E27FC236}">
                  <a16:creationId xmlns:a16="http://schemas.microsoft.com/office/drawing/2014/main" id="{B2878135-71D2-4D07-B296-88085063C922}"/>
                </a:ext>
              </a:extLst>
            </p:cNvPr>
            <p:cNvSpPr/>
            <p:nvPr/>
          </p:nvSpPr>
          <p:spPr>
            <a:xfrm>
              <a:off x="4903596" y="1616284"/>
              <a:ext cx="2100105" cy="25883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Tree>
    <p:extLst>
      <p:ext uri="{BB962C8B-B14F-4D97-AF65-F5344CB8AC3E}">
        <p14:creationId xmlns:p14="http://schemas.microsoft.com/office/powerpoint/2010/main" val="15533772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73A14-74DF-4DF7-98DF-943AF074211E}"/>
              </a:ext>
            </a:extLst>
          </p:cNvPr>
          <p:cNvSpPr>
            <a:spLocks noGrp="1"/>
          </p:cNvSpPr>
          <p:nvPr>
            <p:ph type="title"/>
          </p:nvPr>
        </p:nvSpPr>
        <p:spPr/>
        <p:txBody>
          <a:bodyPr/>
          <a:lstStyle/>
          <a:p>
            <a:r>
              <a:rPr lang="en-CA" dirty="0"/>
              <a:t>The 3 Domains of Life</a:t>
            </a:r>
          </a:p>
        </p:txBody>
      </p:sp>
      <p:sp>
        <p:nvSpPr>
          <p:cNvPr id="3" name="Content Placeholder 2">
            <a:extLst>
              <a:ext uri="{FF2B5EF4-FFF2-40B4-BE49-F238E27FC236}">
                <a16:creationId xmlns:a16="http://schemas.microsoft.com/office/drawing/2014/main" id="{EB1E42EE-1F3B-48C4-AEDF-39F8AC6E90C9}"/>
              </a:ext>
            </a:extLst>
          </p:cNvPr>
          <p:cNvSpPr>
            <a:spLocks noGrp="1"/>
          </p:cNvSpPr>
          <p:nvPr>
            <p:ph idx="1"/>
          </p:nvPr>
        </p:nvSpPr>
        <p:spPr>
          <a:xfrm>
            <a:off x="539999" y="1549869"/>
            <a:ext cx="5779777" cy="4575052"/>
          </a:xfrm>
        </p:spPr>
        <p:txBody>
          <a:bodyPr>
            <a:normAutofit/>
          </a:bodyPr>
          <a:lstStyle/>
          <a:p>
            <a:r>
              <a:rPr lang="en-CA" dirty="0"/>
              <a:t>All living things can be grouped into 3 domains: Bacteria, Archaea, and Eukarya</a:t>
            </a:r>
          </a:p>
        </p:txBody>
      </p:sp>
      <p:pic>
        <p:nvPicPr>
          <p:cNvPr id="2050" name="Picture 2" descr="Archaea: Structure, Characteristics &amp;amp; Domain">
            <a:extLst>
              <a:ext uri="{FF2B5EF4-FFF2-40B4-BE49-F238E27FC236}">
                <a16:creationId xmlns:a16="http://schemas.microsoft.com/office/drawing/2014/main" id="{84E6AB12-0C82-425C-92CB-EA7C505702A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540" r="23029"/>
          <a:stretch/>
        </p:blipFill>
        <p:spPr bwMode="auto">
          <a:xfrm>
            <a:off x="6520404" y="1549869"/>
            <a:ext cx="5131596" cy="476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88460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73A14-74DF-4DF7-98DF-943AF074211E}"/>
              </a:ext>
            </a:extLst>
          </p:cNvPr>
          <p:cNvSpPr>
            <a:spLocks noGrp="1"/>
          </p:cNvSpPr>
          <p:nvPr>
            <p:ph type="title"/>
          </p:nvPr>
        </p:nvSpPr>
        <p:spPr/>
        <p:txBody>
          <a:bodyPr/>
          <a:lstStyle/>
          <a:p>
            <a:r>
              <a:rPr lang="en-CA" dirty="0"/>
              <a:t>Prokaryotes</a:t>
            </a:r>
          </a:p>
        </p:txBody>
      </p:sp>
      <p:sp>
        <p:nvSpPr>
          <p:cNvPr id="3" name="Content Placeholder 2">
            <a:extLst>
              <a:ext uri="{FF2B5EF4-FFF2-40B4-BE49-F238E27FC236}">
                <a16:creationId xmlns:a16="http://schemas.microsoft.com/office/drawing/2014/main" id="{EB1E42EE-1F3B-48C4-AEDF-39F8AC6E90C9}"/>
              </a:ext>
            </a:extLst>
          </p:cNvPr>
          <p:cNvSpPr>
            <a:spLocks noGrp="1"/>
          </p:cNvSpPr>
          <p:nvPr>
            <p:ph idx="1"/>
          </p:nvPr>
        </p:nvSpPr>
        <p:spPr>
          <a:xfrm>
            <a:off x="539999" y="1549869"/>
            <a:ext cx="5779777" cy="4575052"/>
          </a:xfrm>
        </p:spPr>
        <p:txBody>
          <a:bodyPr>
            <a:normAutofit/>
          </a:bodyPr>
          <a:lstStyle/>
          <a:p>
            <a:r>
              <a:rPr lang="en-CA" dirty="0"/>
              <a:t>Unicellular organisms</a:t>
            </a:r>
          </a:p>
          <a:p>
            <a:r>
              <a:rPr lang="en-CA" dirty="0"/>
              <a:t>Made of prokaryotic cells</a:t>
            </a:r>
          </a:p>
          <a:p>
            <a:r>
              <a:rPr lang="en-CA" dirty="0"/>
              <a:t>Includes Bacteria and Archaea</a:t>
            </a:r>
          </a:p>
        </p:txBody>
      </p:sp>
      <p:pic>
        <p:nvPicPr>
          <p:cNvPr id="2050" name="Picture 2" descr="Archaea: Structure, Characteristics &amp;amp; Domain">
            <a:extLst>
              <a:ext uri="{FF2B5EF4-FFF2-40B4-BE49-F238E27FC236}">
                <a16:creationId xmlns:a16="http://schemas.microsoft.com/office/drawing/2014/main" id="{84E6AB12-0C82-425C-92CB-EA7C505702A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540" r="23029"/>
          <a:stretch/>
        </p:blipFill>
        <p:spPr bwMode="auto">
          <a:xfrm>
            <a:off x="6520404" y="1549869"/>
            <a:ext cx="5131596" cy="476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035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8091F-44AC-4E2F-A851-314E90490F27}"/>
              </a:ext>
            </a:extLst>
          </p:cNvPr>
          <p:cNvSpPr>
            <a:spLocks noGrp="1"/>
          </p:cNvSpPr>
          <p:nvPr>
            <p:ph type="title"/>
          </p:nvPr>
        </p:nvSpPr>
        <p:spPr/>
        <p:txBody>
          <a:bodyPr>
            <a:normAutofit fontScale="90000"/>
          </a:bodyPr>
          <a:lstStyle/>
          <a:p>
            <a:r>
              <a:rPr lang="en-CA" dirty="0"/>
              <a:t>Case Study: Tobacco Mosaic Disease</a:t>
            </a:r>
          </a:p>
        </p:txBody>
      </p:sp>
      <p:sp>
        <p:nvSpPr>
          <p:cNvPr id="3" name="Content Placeholder 2">
            <a:extLst>
              <a:ext uri="{FF2B5EF4-FFF2-40B4-BE49-F238E27FC236}">
                <a16:creationId xmlns:a16="http://schemas.microsoft.com/office/drawing/2014/main" id="{F17A2BE9-49A1-4A44-8E9F-7831E0803001}"/>
              </a:ext>
            </a:extLst>
          </p:cNvPr>
          <p:cNvSpPr>
            <a:spLocks noGrp="1"/>
          </p:cNvSpPr>
          <p:nvPr>
            <p:ph idx="1"/>
          </p:nvPr>
        </p:nvSpPr>
        <p:spPr>
          <a:xfrm>
            <a:off x="540000" y="1549869"/>
            <a:ext cx="6175125" cy="4575052"/>
          </a:xfrm>
        </p:spPr>
        <p:txBody>
          <a:bodyPr/>
          <a:lstStyle/>
          <a:p>
            <a:pPr marL="0" indent="0">
              <a:buNone/>
            </a:pPr>
            <a:r>
              <a:rPr lang="en-CA" sz="2800" dirty="0"/>
              <a:t>A disease is making tobacco plants very sick. You are trying to find the bacteria responsible for this disease.</a:t>
            </a:r>
          </a:p>
          <a:p>
            <a:pPr marL="0" indent="0">
              <a:buNone/>
            </a:pPr>
            <a:r>
              <a:rPr lang="en-CA" sz="2800" dirty="0"/>
              <a:t>How do you go about this? Design an experiment. </a:t>
            </a:r>
            <a:br>
              <a:rPr lang="en-CA" sz="2800" dirty="0"/>
            </a:br>
            <a:r>
              <a:rPr lang="en-CA" sz="2800" dirty="0"/>
              <a:t>(Hint: how would you know for sure you had found the right bacteria?)</a:t>
            </a:r>
          </a:p>
          <a:p>
            <a:endParaRPr lang="en-CA" dirty="0"/>
          </a:p>
        </p:txBody>
      </p:sp>
      <p:pic>
        <p:nvPicPr>
          <p:cNvPr id="4" name="Picture 4" descr="The Virus was First Discovered in Plants | Gardening in the Panhandle">
            <a:extLst>
              <a:ext uri="{FF2B5EF4-FFF2-40B4-BE49-F238E27FC236}">
                <a16:creationId xmlns:a16="http://schemas.microsoft.com/office/drawing/2014/main" id="{514E5A2B-C0B0-4907-9E51-3D013E6DFC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8529679" y="2837440"/>
            <a:ext cx="4293883" cy="248783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Leaf phenotypes of tobacco plants expressing CA HvRACB or CA HvRAC3.... |  Download Scientific Diagram">
            <a:extLst>
              <a:ext uri="{FF2B5EF4-FFF2-40B4-BE49-F238E27FC236}">
                <a16:creationId xmlns:a16="http://schemas.microsoft.com/office/drawing/2014/main" id="{BBF4E8EB-D3D0-46C5-A5F4-0C935CED9E0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253" t="-348" r="72390" b="50000"/>
          <a:stretch/>
        </p:blipFill>
        <p:spPr bwMode="auto">
          <a:xfrm>
            <a:off x="7077076" y="1832015"/>
            <a:ext cx="2195792" cy="4542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81755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3" name="Group 72">
            <a:extLst>
              <a:ext uri="{FF2B5EF4-FFF2-40B4-BE49-F238E27FC236}">
                <a16:creationId xmlns:a16="http://schemas.microsoft.com/office/drawing/2014/main" id="{67416F32-9D98-4340-82E8-E90CE00AD2A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V="1">
            <a:off x="0" y="-1"/>
            <a:ext cx="12191999" cy="6861601"/>
            <a:chOff x="0" y="-1"/>
            <a:chExt cx="12191999" cy="6861601"/>
          </a:xfrm>
        </p:grpSpPr>
        <p:sp>
          <p:nvSpPr>
            <p:cNvPr id="74" name="Rectangle 73">
              <a:extLst>
                <a:ext uri="{FF2B5EF4-FFF2-40B4-BE49-F238E27FC236}">
                  <a16:creationId xmlns:a16="http://schemas.microsoft.com/office/drawing/2014/main" id="{66375AB4-82BB-418F-A50F-6180F68724A4}"/>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0" y="0"/>
              <a:ext cx="5217886" cy="5217886"/>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75" name="Oval 74">
              <a:extLst>
                <a:ext uri="{FF2B5EF4-FFF2-40B4-BE49-F238E27FC236}">
                  <a16:creationId xmlns:a16="http://schemas.microsoft.com/office/drawing/2014/main" id="{3FDD54B2-4A3F-4BFE-8FF0-82CA73F4AE8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5750280" y="2148106"/>
              <a:ext cx="4320000" cy="4320000"/>
            </a:xfrm>
            <a:prstGeom prst="ellipse">
              <a:avLst/>
            </a:prstGeom>
            <a:solidFill>
              <a:schemeClr val="accent3">
                <a:alpha val="60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76" name="Oval 75">
              <a:extLst>
                <a:ext uri="{FF2B5EF4-FFF2-40B4-BE49-F238E27FC236}">
                  <a16:creationId xmlns:a16="http://schemas.microsoft.com/office/drawing/2014/main" id="{30876F96-77AB-4E72-B1D2-FA45F4E3C04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0" y="0"/>
              <a:ext cx="6347046" cy="6347046"/>
            </a:xfrm>
            <a:prstGeom prst="ellipse">
              <a:avLst/>
            </a:prstGeom>
            <a:solidFill>
              <a:schemeClr val="accent3">
                <a:alpha val="2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grpSp>
          <p:nvGrpSpPr>
            <p:cNvPr id="77" name="Group 76">
              <a:extLst>
                <a:ext uri="{FF2B5EF4-FFF2-40B4-BE49-F238E27FC236}">
                  <a16:creationId xmlns:a16="http://schemas.microsoft.com/office/drawing/2014/main" id="{BB08A2E9-6518-449E-940B-8518A1D850BB}"/>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10800000">
              <a:off x="0" y="-1"/>
              <a:ext cx="10800000" cy="6858000"/>
              <a:chOff x="2328000" y="0"/>
              <a:chExt cx="2880000" cy="1440000"/>
            </a:xfrm>
          </p:grpSpPr>
          <p:sp>
            <p:nvSpPr>
              <p:cNvPr id="79" name="Rectangle 78">
                <a:extLst>
                  <a:ext uri="{FF2B5EF4-FFF2-40B4-BE49-F238E27FC236}">
                    <a16:creationId xmlns:a16="http://schemas.microsoft.com/office/drawing/2014/main" id="{60A86BE0-76B3-4EA0-BA2D-05266013A8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6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80" name="Rectangle 79">
                <a:extLst>
                  <a:ext uri="{FF2B5EF4-FFF2-40B4-BE49-F238E27FC236}">
                    <a16:creationId xmlns:a16="http://schemas.microsoft.com/office/drawing/2014/main" id="{6BA13564-810C-4398-AA63-67B020811F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232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78" name="Rectangle 77">
              <a:extLst>
                <a:ext uri="{FF2B5EF4-FFF2-40B4-BE49-F238E27FC236}">
                  <a16:creationId xmlns:a16="http://schemas.microsoft.com/office/drawing/2014/main" id="{3555E1EF-6216-47FA-BBCA-7C0C8C2DAB8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a:off x="5602286" y="271887"/>
              <a:ext cx="6589713" cy="6589713"/>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82" name="Rectangle 81">
            <a:extLst>
              <a:ext uri="{FF2B5EF4-FFF2-40B4-BE49-F238E27FC236}">
                <a16:creationId xmlns:a16="http://schemas.microsoft.com/office/drawing/2014/main" id="{D8D85657-6A77-4466-887F-EE948B9CD2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grpSp>
        <p:nvGrpSpPr>
          <p:cNvPr id="84" name="Group 83">
            <a:extLst>
              <a:ext uri="{FF2B5EF4-FFF2-40B4-BE49-F238E27FC236}">
                <a16:creationId xmlns:a16="http://schemas.microsoft.com/office/drawing/2014/main" id="{30D050C3-946A-4155-B469-3FE5492E6E9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0"/>
            <a:ext cx="12191999" cy="6861600"/>
            <a:chOff x="1" y="0"/>
            <a:chExt cx="12191999" cy="6861600"/>
          </a:xfrm>
        </p:grpSpPr>
        <p:sp>
          <p:nvSpPr>
            <p:cNvPr id="85" name="Rectangle 84">
              <a:extLst>
                <a:ext uri="{FF2B5EF4-FFF2-40B4-BE49-F238E27FC236}">
                  <a16:creationId xmlns:a16="http://schemas.microsoft.com/office/drawing/2014/main" id="{70D7BFBB-BF60-4EF1-AF1C-731347DB115A}"/>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6200000">
              <a:off x="1" y="1640114"/>
              <a:ext cx="5217886" cy="5217886"/>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40150CBC-E30B-417C-9BB2-CE6BB1A6440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384514" y="0"/>
              <a:ext cx="4320000" cy="4320000"/>
            </a:xfrm>
            <a:prstGeom prst="ellipse">
              <a:avLst/>
            </a:prstGeom>
            <a:solidFill>
              <a:schemeClr val="accent3">
                <a:alpha val="96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476020D6-6ADB-408E-A69F-4EA6F51A7F1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119057" y="1230054"/>
              <a:ext cx="5506886" cy="5506886"/>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8226C8E5-1D99-421D-AB3C-2AF296A15325}"/>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690092" y="0"/>
              <a:ext cx="10800000" cy="6858000"/>
              <a:chOff x="2328000" y="0"/>
              <a:chExt cx="2880000" cy="1440000"/>
            </a:xfrm>
          </p:grpSpPr>
          <p:sp>
            <p:nvSpPr>
              <p:cNvPr id="93" name="Rectangle 92">
                <a:extLst>
                  <a:ext uri="{FF2B5EF4-FFF2-40B4-BE49-F238E27FC236}">
                    <a16:creationId xmlns:a16="http://schemas.microsoft.com/office/drawing/2014/main" id="{67669339-D0C4-4CF0-9A76-5BFBCDB798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6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38B31604-91C4-4CB0-8097-02EE0ADDC1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232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9" name="Group 88">
              <a:extLst>
                <a:ext uri="{FF2B5EF4-FFF2-40B4-BE49-F238E27FC236}">
                  <a16:creationId xmlns:a16="http://schemas.microsoft.com/office/drawing/2014/main" id="{548340F5-A593-469A-98DC-B6D90D3B22B4}"/>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5400000">
              <a:off x="7048499" y="1714500"/>
              <a:ext cx="6858000" cy="3429000"/>
              <a:chOff x="0" y="0"/>
              <a:chExt cx="2880000" cy="1440000"/>
            </a:xfrm>
          </p:grpSpPr>
          <p:sp>
            <p:nvSpPr>
              <p:cNvPr id="91" name="Rectangle 90">
                <a:extLst>
                  <a:ext uri="{FF2B5EF4-FFF2-40B4-BE49-F238E27FC236}">
                    <a16:creationId xmlns:a16="http://schemas.microsoft.com/office/drawing/2014/main" id="{B59E3068-3000-4C82-ACA8-367498951E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C2E1C398-D8F7-4828-9F7F-80D61DAE2B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Rectangle 89">
              <a:extLst>
                <a:ext uri="{FF2B5EF4-FFF2-40B4-BE49-F238E27FC236}">
                  <a16:creationId xmlns:a16="http://schemas.microsoft.com/office/drawing/2014/main" id="{813B333C-60FD-4260-80E0-190666C9DE7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a:off x="5602287" y="271887"/>
              <a:ext cx="6589713" cy="6589713"/>
            </a:xfrm>
            <a:prstGeom prst="rect">
              <a:avLst/>
            </a:prstGeom>
            <a:gradFill flip="none" rotWithShape="1">
              <a:gsLst>
                <a:gs pos="0">
                  <a:schemeClr val="accent3"/>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Rectangle 95">
            <a:extLst>
              <a:ext uri="{FF2B5EF4-FFF2-40B4-BE49-F238E27FC236}">
                <a16:creationId xmlns:a16="http://schemas.microsoft.com/office/drawing/2014/main" id="{DC05F582-AA63-4A8C-915E-66057E4BEE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92000" cy="6858000"/>
          </a:xfrm>
          <a:prstGeom prst="rect">
            <a:avLst/>
          </a:prstGeom>
          <a:gradFill flip="none" rotWithShape="1">
            <a:gsLst>
              <a:gs pos="0">
                <a:schemeClr val="bg2">
                  <a:alpha val="60000"/>
                </a:schemeClr>
              </a:gs>
              <a:gs pos="37000">
                <a:schemeClr val="bg2">
                  <a:alpha val="60000"/>
                </a:schemeClr>
              </a:gs>
              <a:gs pos="79000">
                <a:schemeClr val="bg2">
                  <a:alpha val="0"/>
                </a:schemeClr>
              </a:gs>
            </a:gsLst>
            <a:lin ang="0" scaled="1"/>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 name="Title 1">
            <a:extLst>
              <a:ext uri="{FF2B5EF4-FFF2-40B4-BE49-F238E27FC236}">
                <a16:creationId xmlns:a16="http://schemas.microsoft.com/office/drawing/2014/main" id="{08FB7541-D107-41F0-87A3-3E1CCB57AF50}"/>
              </a:ext>
            </a:extLst>
          </p:cNvPr>
          <p:cNvSpPr>
            <a:spLocks noGrp="1"/>
          </p:cNvSpPr>
          <p:nvPr>
            <p:ph type="title"/>
          </p:nvPr>
        </p:nvSpPr>
        <p:spPr>
          <a:xfrm>
            <a:off x="6686859" y="223197"/>
            <a:ext cx="5459562" cy="2186096"/>
          </a:xfrm>
        </p:spPr>
        <p:txBody>
          <a:bodyPr vert="horz" lIns="91440" tIns="45720" rIns="91440" bIns="45720" rtlCol="0" anchor="b">
            <a:normAutofit/>
          </a:bodyPr>
          <a:lstStyle/>
          <a:p>
            <a:r>
              <a:rPr lang="en-US" dirty="0">
                <a:solidFill>
                  <a:schemeClr val="tx1"/>
                </a:solidFill>
              </a:rPr>
              <a:t>Prokaryotic Cells</a:t>
            </a:r>
          </a:p>
        </p:txBody>
      </p:sp>
      <p:pic>
        <p:nvPicPr>
          <p:cNvPr id="1028" name="Picture 4" descr="Bacteria: Types, characteristics, where they live, hazards, and more">
            <a:extLst>
              <a:ext uri="{FF2B5EF4-FFF2-40B4-BE49-F238E27FC236}">
                <a16:creationId xmlns:a16="http://schemas.microsoft.com/office/drawing/2014/main" id="{92B9FCF8-1BF7-41D7-8993-620EAB21ADE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1571" r="-2" b="17484"/>
          <a:stretch/>
        </p:blipFill>
        <p:spPr bwMode="auto">
          <a:xfrm>
            <a:off x="20" y="10"/>
            <a:ext cx="6444556" cy="342899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Explainer: Prokaryotes and Eukaryotes | Science News for Students">
            <a:extLst>
              <a:ext uri="{FF2B5EF4-FFF2-40B4-BE49-F238E27FC236}">
                <a16:creationId xmlns:a16="http://schemas.microsoft.com/office/drawing/2014/main" id="{25FC4404-B461-4E13-A2AA-7DAE40B17AB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486"/>
          <a:stretch/>
        </p:blipFill>
        <p:spPr bwMode="auto">
          <a:xfrm>
            <a:off x="20" y="3427200"/>
            <a:ext cx="6443980" cy="34308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7FBEBF09-D2BC-4CF1-8322-DD210CD7595F}"/>
              </a:ext>
            </a:extLst>
          </p:cNvPr>
          <p:cNvSpPr>
            <a:spLocks noGrp="1"/>
          </p:cNvSpPr>
          <p:nvPr>
            <p:ph idx="1"/>
          </p:nvPr>
        </p:nvSpPr>
        <p:spPr>
          <a:xfrm>
            <a:off x="6686858" y="2677580"/>
            <a:ext cx="5359407" cy="4033739"/>
          </a:xfrm>
        </p:spPr>
        <p:txBody>
          <a:bodyPr vert="horz" lIns="91440" tIns="45720" rIns="91440" bIns="45720" rtlCol="0" anchor="t">
            <a:normAutofit fontScale="92500"/>
          </a:bodyPr>
          <a:lstStyle/>
          <a:p>
            <a:r>
              <a:rPr lang="en-US" dirty="0"/>
              <a:t>Smallest type of cell </a:t>
            </a:r>
            <a:br>
              <a:rPr lang="en-US" dirty="0"/>
            </a:br>
            <a:r>
              <a:rPr lang="en-US" dirty="0"/>
              <a:t>(1-10 um long)</a:t>
            </a:r>
          </a:p>
          <a:p>
            <a:r>
              <a:rPr lang="en-US" dirty="0"/>
              <a:t>Lack a nucleus and other membrane-bound organelles</a:t>
            </a:r>
          </a:p>
          <a:p>
            <a:r>
              <a:rPr lang="en-US" dirty="0"/>
              <a:t>Bacteria and Archaea made of prokaryotic cells</a:t>
            </a:r>
          </a:p>
          <a:p>
            <a:endParaRPr lang="en-US" dirty="0"/>
          </a:p>
          <a:p>
            <a:endParaRPr lang="en-US" dirty="0"/>
          </a:p>
        </p:txBody>
      </p:sp>
    </p:spTree>
    <p:extLst>
      <p:ext uri="{BB962C8B-B14F-4D97-AF65-F5344CB8AC3E}">
        <p14:creationId xmlns:p14="http://schemas.microsoft.com/office/powerpoint/2010/main" val="22842134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268BD-EC82-4D23-8A26-FACBAA962E2C}"/>
              </a:ext>
            </a:extLst>
          </p:cNvPr>
          <p:cNvSpPr>
            <a:spLocks noGrp="1"/>
          </p:cNvSpPr>
          <p:nvPr>
            <p:ph type="ctrTitle"/>
          </p:nvPr>
        </p:nvSpPr>
        <p:spPr/>
        <p:txBody>
          <a:bodyPr/>
          <a:lstStyle/>
          <a:p>
            <a:r>
              <a:rPr lang="en-CA" dirty="0"/>
              <a:t>Domain Bacteria</a:t>
            </a:r>
          </a:p>
        </p:txBody>
      </p:sp>
      <p:sp>
        <p:nvSpPr>
          <p:cNvPr id="3" name="Subtitle 2">
            <a:extLst>
              <a:ext uri="{FF2B5EF4-FFF2-40B4-BE49-F238E27FC236}">
                <a16:creationId xmlns:a16="http://schemas.microsoft.com/office/drawing/2014/main" id="{180B4F4C-3F7B-4815-A3A1-66B927E0DD83}"/>
              </a:ext>
            </a:extLst>
          </p:cNvPr>
          <p:cNvSpPr>
            <a:spLocks noGrp="1"/>
          </p:cNvSpPr>
          <p:nvPr>
            <p:ph type="subTitle" idx="1"/>
          </p:nvPr>
        </p:nvSpPr>
        <p:spPr>
          <a:xfrm>
            <a:off x="539999" y="4508500"/>
            <a:ext cx="10947807" cy="2270672"/>
          </a:xfrm>
        </p:spPr>
        <p:txBody>
          <a:bodyPr>
            <a:normAutofit fontScale="77500" lnSpcReduction="20000"/>
          </a:bodyPr>
          <a:lstStyle/>
          <a:p>
            <a:r>
              <a:rPr lang="en-CA" dirty="0"/>
              <a:t>Simple prokaryotes, interact with us daily</a:t>
            </a:r>
          </a:p>
          <a:p>
            <a:r>
              <a:rPr lang="en-CA" dirty="0"/>
              <a:t>Chapter 17</a:t>
            </a:r>
          </a:p>
          <a:p>
            <a:r>
              <a:rPr lang="en-CA" sz="1600" dirty="0"/>
              <a:t>(</a:t>
            </a:r>
            <a:r>
              <a:rPr lang="en-CA" sz="1600" i="1" dirty="0"/>
              <a:t>Note: your textbook refers to this as Kingdom Eubacteria. Recent phylogenetic advances classify bacteria as their own domain.)</a:t>
            </a:r>
          </a:p>
          <a:p>
            <a:r>
              <a:rPr lang="en-CA" sz="1600" dirty="0">
                <a:hlinkClick r:id="rId3"/>
              </a:rPr>
              <a:t>https://microbiologysociety.org/why-microbiology-matters/what-is-microbiology/bacteria.html</a:t>
            </a:r>
            <a:r>
              <a:rPr lang="en-CA" sz="1600" dirty="0"/>
              <a:t> </a:t>
            </a:r>
          </a:p>
          <a:p>
            <a:r>
              <a:rPr lang="en-CA" sz="1600" dirty="0">
                <a:hlinkClick r:id="rId4"/>
              </a:rPr>
              <a:t>https://flexbooks.ck12.org/cbook/ck-12-middle-school-life-science-2.0/section/5.4/primary/lesson/bacteria-reproduction-ms-ls/</a:t>
            </a:r>
            <a:r>
              <a:rPr lang="en-CA" sz="1600" dirty="0"/>
              <a:t> </a:t>
            </a:r>
          </a:p>
          <a:p>
            <a:endParaRPr lang="en-CA" dirty="0"/>
          </a:p>
        </p:txBody>
      </p:sp>
    </p:spTree>
    <p:extLst>
      <p:ext uri="{BB962C8B-B14F-4D97-AF65-F5344CB8AC3E}">
        <p14:creationId xmlns:p14="http://schemas.microsoft.com/office/powerpoint/2010/main" val="34400738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86296-380D-4139-904D-1DDFAA3644BC}"/>
              </a:ext>
            </a:extLst>
          </p:cNvPr>
          <p:cNvSpPr>
            <a:spLocks noGrp="1"/>
          </p:cNvSpPr>
          <p:nvPr>
            <p:ph type="title"/>
          </p:nvPr>
        </p:nvSpPr>
        <p:spPr/>
        <p:txBody>
          <a:bodyPr/>
          <a:lstStyle/>
          <a:p>
            <a:r>
              <a:rPr lang="en-CA" dirty="0"/>
              <a:t>Summary</a:t>
            </a:r>
          </a:p>
        </p:txBody>
      </p:sp>
      <p:sp>
        <p:nvSpPr>
          <p:cNvPr id="3" name="Content Placeholder 2">
            <a:extLst>
              <a:ext uri="{FF2B5EF4-FFF2-40B4-BE49-F238E27FC236}">
                <a16:creationId xmlns:a16="http://schemas.microsoft.com/office/drawing/2014/main" id="{B0E4C6A1-B94F-4886-B50F-EDFDDBBF98AE}"/>
              </a:ext>
            </a:extLst>
          </p:cNvPr>
          <p:cNvSpPr>
            <a:spLocks noGrp="1"/>
          </p:cNvSpPr>
          <p:nvPr>
            <p:ph idx="1"/>
          </p:nvPr>
        </p:nvSpPr>
        <p:spPr>
          <a:xfrm>
            <a:off x="540000" y="1549869"/>
            <a:ext cx="11101136" cy="4914640"/>
          </a:xfrm>
        </p:spPr>
        <p:txBody>
          <a:bodyPr>
            <a:normAutofit fontScale="92500" lnSpcReduction="20000"/>
          </a:bodyPr>
          <a:lstStyle/>
          <a:p>
            <a:r>
              <a:rPr lang="en-CA" dirty="0"/>
              <a:t>Appearance and Structure</a:t>
            </a:r>
          </a:p>
          <a:p>
            <a:r>
              <a:rPr lang="en-CA" dirty="0"/>
              <a:t>Gram Staining</a:t>
            </a:r>
          </a:p>
          <a:p>
            <a:r>
              <a:rPr lang="en-CA" dirty="0"/>
              <a:t>Genetic Info, Reproduction</a:t>
            </a:r>
          </a:p>
          <a:p>
            <a:r>
              <a:rPr lang="en-CA" dirty="0"/>
              <a:t>Locomotion</a:t>
            </a:r>
          </a:p>
          <a:p>
            <a:r>
              <a:rPr lang="en-CA" dirty="0"/>
              <a:t>Obtaining Energy</a:t>
            </a:r>
          </a:p>
          <a:p>
            <a:r>
              <a:rPr lang="en-CA" dirty="0"/>
              <a:t>Helpful Bacteria</a:t>
            </a:r>
          </a:p>
          <a:p>
            <a:r>
              <a:rPr lang="en-CA" dirty="0"/>
              <a:t>Harmful Bacteria</a:t>
            </a:r>
          </a:p>
          <a:p>
            <a:r>
              <a:rPr lang="en-CA" dirty="0"/>
              <a:t>Antibiotics and Resistance</a:t>
            </a:r>
          </a:p>
          <a:p>
            <a:endParaRPr lang="en-CA" dirty="0"/>
          </a:p>
          <a:p>
            <a:endParaRPr lang="en-CA" dirty="0"/>
          </a:p>
          <a:p>
            <a:endParaRPr lang="en-CA" dirty="0"/>
          </a:p>
        </p:txBody>
      </p:sp>
    </p:spTree>
    <p:extLst>
      <p:ext uri="{BB962C8B-B14F-4D97-AF65-F5344CB8AC3E}">
        <p14:creationId xmlns:p14="http://schemas.microsoft.com/office/powerpoint/2010/main" val="20816490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CA69E-2CD0-4166-A840-D75B4C9DEA8A}"/>
              </a:ext>
            </a:extLst>
          </p:cNvPr>
          <p:cNvSpPr>
            <a:spLocks noGrp="1"/>
          </p:cNvSpPr>
          <p:nvPr>
            <p:ph type="title"/>
          </p:nvPr>
        </p:nvSpPr>
        <p:spPr/>
        <p:txBody>
          <a:bodyPr/>
          <a:lstStyle/>
          <a:p>
            <a:r>
              <a:rPr lang="en-CA" dirty="0"/>
              <a:t>What do Bacteria Look Like?</a:t>
            </a:r>
          </a:p>
        </p:txBody>
      </p:sp>
      <p:sp>
        <p:nvSpPr>
          <p:cNvPr id="3" name="Content Placeholder 2">
            <a:extLst>
              <a:ext uri="{FF2B5EF4-FFF2-40B4-BE49-F238E27FC236}">
                <a16:creationId xmlns:a16="http://schemas.microsoft.com/office/drawing/2014/main" id="{F1310414-60DD-4414-8FC6-2A4B1359CEBF}"/>
              </a:ext>
            </a:extLst>
          </p:cNvPr>
          <p:cNvSpPr>
            <a:spLocks noGrp="1"/>
          </p:cNvSpPr>
          <p:nvPr>
            <p:ph idx="1"/>
          </p:nvPr>
        </p:nvSpPr>
        <p:spPr>
          <a:xfrm>
            <a:off x="540000" y="1549869"/>
            <a:ext cx="11101136" cy="4914640"/>
          </a:xfrm>
        </p:spPr>
        <p:txBody>
          <a:bodyPr>
            <a:normAutofit lnSpcReduction="10000"/>
          </a:bodyPr>
          <a:lstStyle/>
          <a:p>
            <a:pPr marL="0" indent="0">
              <a:buNone/>
            </a:pPr>
            <a:r>
              <a:rPr lang="en-CA" dirty="0"/>
              <a:t>Bacteria can be classified according to their shapes:</a:t>
            </a:r>
          </a:p>
          <a:p>
            <a:pPr lvl="1"/>
            <a:r>
              <a:rPr lang="en-CA" dirty="0"/>
              <a:t>Spherical (</a:t>
            </a:r>
            <a:r>
              <a:rPr lang="en-CA" b="1" dirty="0">
                <a:solidFill>
                  <a:schemeClr val="accent2">
                    <a:lumMod val="40000"/>
                    <a:lumOff val="60000"/>
                  </a:schemeClr>
                </a:solidFill>
              </a:rPr>
              <a:t>cocci</a:t>
            </a:r>
            <a:r>
              <a:rPr lang="en-CA" dirty="0"/>
              <a:t>)</a:t>
            </a:r>
          </a:p>
          <a:p>
            <a:pPr lvl="1"/>
            <a:r>
              <a:rPr lang="en-CA" dirty="0"/>
              <a:t>Rod (</a:t>
            </a:r>
            <a:r>
              <a:rPr lang="en-CA" b="1" dirty="0">
                <a:solidFill>
                  <a:schemeClr val="accent2">
                    <a:lumMod val="40000"/>
                    <a:lumOff val="60000"/>
                  </a:schemeClr>
                </a:solidFill>
              </a:rPr>
              <a:t>bacilli</a:t>
            </a:r>
            <a:r>
              <a:rPr lang="en-CA" dirty="0"/>
              <a:t>)</a:t>
            </a:r>
          </a:p>
          <a:p>
            <a:pPr lvl="1"/>
            <a:r>
              <a:rPr lang="en-CA" dirty="0"/>
              <a:t>Spiral (</a:t>
            </a:r>
            <a:r>
              <a:rPr lang="en-CA" b="1" dirty="0">
                <a:solidFill>
                  <a:schemeClr val="accent2">
                    <a:lumMod val="40000"/>
                    <a:lumOff val="60000"/>
                  </a:schemeClr>
                </a:solidFill>
              </a:rPr>
              <a:t>spirilla</a:t>
            </a:r>
            <a:r>
              <a:rPr lang="en-CA" dirty="0"/>
              <a:t>)</a:t>
            </a:r>
          </a:p>
          <a:p>
            <a:pPr lvl="1"/>
            <a:r>
              <a:rPr lang="en-CA" dirty="0"/>
              <a:t>…and more!</a:t>
            </a:r>
          </a:p>
          <a:p>
            <a:pPr marL="0" indent="0">
              <a:buNone/>
            </a:pPr>
            <a:r>
              <a:rPr lang="en-CA" dirty="0"/>
              <a:t>Bacteria can exist alone, </a:t>
            </a:r>
            <a:br>
              <a:rPr lang="en-CA" dirty="0"/>
            </a:br>
            <a:r>
              <a:rPr lang="en-CA" dirty="0"/>
              <a:t>in pairs, chains, or </a:t>
            </a:r>
            <a:br>
              <a:rPr lang="en-CA" dirty="0"/>
            </a:br>
            <a:r>
              <a:rPr lang="en-CA" dirty="0"/>
              <a:t>clusters</a:t>
            </a:r>
          </a:p>
        </p:txBody>
      </p:sp>
      <p:pic>
        <p:nvPicPr>
          <p:cNvPr id="1028" name="Picture 4" descr="175 Spirillum Stock Photos, Pictures &amp;amp; Royalty-Free Images - iStock">
            <a:extLst>
              <a:ext uri="{FF2B5EF4-FFF2-40B4-BE49-F238E27FC236}">
                <a16:creationId xmlns:a16="http://schemas.microsoft.com/office/drawing/2014/main" id="{CB173C30-1C65-4B4F-B819-B0FD619E4B7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5005"/>
          <a:stretch/>
        </p:blipFill>
        <p:spPr bwMode="auto">
          <a:xfrm>
            <a:off x="5358260" y="2312276"/>
            <a:ext cx="6527932" cy="41522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3108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FC16E-ECFF-4A86-ACDF-F80CAF926CC0}"/>
              </a:ext>
            </a:extLst>
          </p:cNvPr>
          <p:cNvSpPr>
            <a:spLocks noGrp="1"/>
          </p:cNvSpPr>
          <p:nvPr>
            <p:ph type="title"/>
          </p:nvPr>
        </p:nvSpPr>
        <p:spPr/>
        <p:txBody>
          <a:bodyPr/>
          <a:lstStyle/>
          <a:p>
            <a:r>
              <a:rPr lang="en-CA" dirty="0"/>
              <a:t>Structure</a:t>
            </a:r>
          </a:p>
        </p:txBody>
      </p:sp>
      <p:sp>
        <p:nvSpPr>
          <p:cNvPr id="3" name="Content Placeholder 2">
            <a:extLst>
              <a:ext uri="{FF2B5EF4-FFF2-40B4-BE49-F238E27FC236}">
                <a16:creationId xmlns:a16="http://schemas.microsoft.com/office/drawing/2014/main" id="{A835A586-F808-498D-8E6B-762048715190}"/>
              </a:ext>
            </a:extLst>
          </p:cNvPr>
          <p:cNvSpPr>
            <a:spLocks noGrp="1"/>
          </p:cNvSpPr>
          <p:nvPr>
            <p:ph idx="1"/>
          </p:nvPr>
        </p:nvSpPr>
        <p:spPr>
          <a:xfrm>
            <a:off x="540000" y="1549869"/>
            <a:ext cx="5556000" cy="4914640"/>
          </a:xfrm>
        </p:spPr>
        <p:txBody>
          <a:bodyPr>
            <a:normAutofit/>
          </a:bodyPr>
          <a:lstStyle/>
          <a:p>
            <a:r>
              <a:rPr lang="en-CA" b="1" dirty="0">
                <a:solidFill>
                  <a:schemeClr val="accent2">
                    <a:lumMod val="40000"/>
                    <a:lumOff val="60000"/>
                  </a:schemeClr>
                </a:solidFill>
              </a:rPr>
              <a:t>Unicellular prokaryotes</a:t>
            </a:r>
          </a:p>
          <a:p>
            <a:r>
              <a:rPr lang="en-CA" b="1" dirty="0">
                <a:solidFill>
                  <a:schemeClr val="accent2">
                    <a:lumMod val="40000"/>
                    <a:lumOff val="60000"/>
                  </a:schemeClr>
                </a:solidFill>
              </a:rPr>
              <a:t>Cell wall </a:t>
            </a:r>
            <a:r>
              <a:rPr lang="en-CA" dirty="0"/>
              <a:t>for protection</a:t>
            </a:r>
          </a:p>
          <a:p>
            <a:r>
              <a:rPr lang="en-CA" dirty="0"/>
              <a:t>Cell membrane surrounding cytoplasm</a:t>
            </a:r>
          </a:p>
          <a:p>
            <a:r>
              <a:rPr lang="en-CA" b="1" dirty="0">
                <a:solidFill>
                  <a:schemeClr val="accent2">
                    <a:lumMod val="40000"/>
                    <a:lumOff val="60000"/>
                  </a:schemeClr>
                </a:solidFill>
              </a:rPr>
              <a:t>No nucleus </a:t>
            </a:r>
            <a:r>
              <a:rPr lang="en-CA" dirty="0"/>
              <a:t>or membrane-bound organelles</a:t>
            </a:r>
          </a:p>
          <a:p>
            <a:endParaRPr lang="en-CA" dirty="0"/>
          </a:p>
        </p:txBody>
      </p:sp>
      <p:pic>
        <p:nvPicPr>
          <p:cNvPr id="5122" name="Picture 2" descr="Molecular Expressions Cell Biology: Bacteria Cell Structure">
            <a:extLst>
              <a:ext uri="{FF2B5EF4-FFF2-40B4-BE49-F238E27FC236}">
                <a16:creationId xmlns:a16="http://schemas.microsoft.com/office/drawing/2014/main" id="{9F4F7914-977C-4E67-8071-72213B7296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56439" y="564878"/>
            <a:ext cx="4995561" cy="57282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8118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0AAFC-0A10-4774-83D1-34160707CE2D}"/>
              </a:ext>
            </a:extLst>
          </p:cNvPr>
          <p:cNvSpPr>
            <a:spLocks noGrp="1"/>
          </p:cNvSpPr>
          <p:nvPr>
            <p:ph type="title"/>
          </p:nvPr>
        </p:nvSpPr>
        <p:spPr/>
        <p:txBody>
          <a:bodyPr/>
          <a:lstStyle/>
          <a:p>
            <a:r>
              <a:rPr lang="en-CA" dirty="0"/>
              <a:t>Gram-Staining</a:t>
            </a:r>
          </a:p>
        </p:txBody>
      </p:sp>
      <p:sp>
        <p:nvSpPr>
          <p:cNvPr id="3" name="Content Placeholder 2">
            <a:extLst>
              <a:ext uri="{FF2B5EF4-FFF2-40B4-BE49-F238E27FC236}">
                <a16:creationId xmlns:a16="http://schemas.microsoft.com/office/drawing/2014/main" id="{EDC0D54C-02E2-45FD-8D67-A4A30BD5932A}"/>
              </a:ext>
            </a:extLst>
          </p:cNvPr>
          <p:cNvSpPr>
            <a:spLocks noGrp="1"/>
          </p:cNvSpPr>
          <p:nvPr>
            <p:ph idx="1"/>
          </p:nvPr>
        </p:nvSpPr>
        <p:spPr>
          <a:xfrm>
            <a:off x="540001" y="1549868"/>
            <a:ext cx="5374662" cy="5082159"/>
          </a:xfrm>
        </p:spPr>
        <p:txBody>
          <a:bodyPr>
            <a:normAutofit/>
          </a:bodyPr>
          <a:lstStyle/>
          <a:p>
            <a:pPr marL="0" indent="0">
              <a:buNone/>
            </a:pPr>
            <a:r>
              <a:rPr lang="en-CA" b="1" dirty="0">
                <a:solidFill>
                  <a:schemeClr val="accent2">
                    <a:lumMod val="40000"/>
                    <a:lumOff val="60000"/>
                  </a:schemeClr>
                </a:solidFill>
              </a:rPr>
              <a:t>Gram-staining </a:t>
            </a:r>
            <a:r>
              <a:rPr lang="en-CA" dirty="0"/>
              <a:t>is a lab technique to distinguish between two categories of bacteria: </a:t>
            </a:r>
            <a:r>
              <a:rPr lang="en-CA" b="1" dirty="0">
                <a:solidFill>
                  <a:schemeClr val="accent2">
                    <a:lumMod val="40000"/>
                    <a:lumOff val="60000"/>
                  </a:schemeClr>
                </a:solidFill>
              </a:rPr>
              <a:t>Gram-positive</a:t>
            </a:r>
            <a:r>
              <a:rPr lang="en-CA" dirty="0"/>
              <a:t> and </a:t>
            </a:r>
            <a:r>
              <a:rPr lang="en-CA" b="1" dirty="0">
                <a:solidFill>
                  <a:schemeClr val="accent2">
                    <a:lumMod val="40000"/>
                    <a:lumOff val="60000"/>
                  </a:schemeClr>
                </a:solidFill>
              </a:rPr>
              <a:t>Gram-negative</a:t>
            </a:r>
            <a:r>
              <a:rPr lang="en-CA" dirty="0"/>
              <a:t>. </a:t>
            </a:r>
          </a:p>
          <a:p>
            <a:pPr marL="0" indent="0">
              <a:buNone/>
            </a:pPr>
            <a:r>
              <a:rPr lang="en-CA" dirty="0"/>
              <a:t>The purple Gram stain is absorbed by peptidoglycan.</a:t>
            </a:r>
          </a:p>
        </p:txBody>
      </p:sp>
      <p:pic>
        <p:nvPicPr>
          <p:cNvPr id="5" name="Picture 2" descr="Gram-Positive vs Gram-Negative Bacteria- 31 Differences with Examples">
            <a:extLst>
              <a:ext uri="{FF2B5EF4-FFF2-40B4-BE49-F238E27FC236}">
                <a16:creationId xmlns:a16="http://schemas.microsoft.com/office/drawing/2014/main" id="{51F13710-5F04-416A-96ED-482C4B440A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82393" y="3344969"/>
            <a:ext cx="6261063" cy="328705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Describe the structure of Gram positive and Gram negative bacterial cell  wall using diagram. - Sarthaks eConnect | Largest Online Education Community">
            <a:extLst>
              <a:ext uri="{FF2B5EF4-FFF2-40B4-BE49-F238E27FC236}">
                <a16:creationId xmlns:a16="http://schemas.microsoft.com/office/drawing/2014/main" id="{2B5127A4-DBF7-458C-9F8A-CF14D49EAEC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5" t="-50" r="284" b="936"/>
          <a:stretch/>
        </p:blipFill>
        <p:spPr bwMode="auto">
          <a:xfrm>
            <a:off x="5782393" y="225973"/>
            <a:ext cx="6261063" cy="28167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1967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0AAFC-0A10-4774-83D1-34160707CE2D}"/>
              </a:ext>
            </a:extLst>
          </p:cNvPr>
          <p:cNvSpPr>
            <a:spLocks noGrp="1"/>
          </p:cNvSpPr>
          <p:nvPr>
            <p:ph type="title"/>
          </p:nvPr>
        </p:nvSpPr>
        <p:spPr/>
        <p:txBody>
          <a:bodyPr/>
          <a:lstStyle/>
          <a:p>
            <a:r>
              <a:rPr lang="en-CA" dirty="0"/>
              <a:t>Gram-Positive</a:t>
            </a:r>
          </a:p>
        </p:txBody>
      </p:sp>
      <p:sp>
        <p:nvSpPr>
          <p:cNvPr id="3" name="Content Placeholder 2">
            <a:extLst>
              <a:ext uri="{FF2B5EF4-FFF2-40B4-BE49-F238E27FC236}">
                <a16:creationId xmlns:a16="http://schemas.microsoft.com/office/drawing/2014/main" id="{EDC0D54C-02E2-45FD-8D67-A4A30BD5932A}"/>
              </a:ext>
            </a:extLst>
          </p:cNvPr>
          <p:cNvSpPr>
            <a:spLocks noGrp="1"/>
          </p:cNvSpPr>
          <p:nvPr>
            <p:ph idx="1"/>
          </p:nvPr>
        </p:nvSpPr>
        <p:spPr>
          <a:xfrm>
            <a:off x="540000" y="1549868"/>
            <a:ext cx="4286000" cy="5082159"/>
          </a:xfrm>
        </p:spPr>
        <p:txBody>
          <a:bodyPr>
            <a:normAutofit/>
          </a:bodyPr>
          <a:lstStyle/>
          <a:p>
            <a:r>
              <a:rPr lang="en-CA" dirty="0"/>
              <a:t>Thick peptidoglycan cell wall</a:t>
            </a:r>
          </a:p>
          <a:p>
            <a:r>
              <a:rPr lang="en-CA" dirty="0"/>
              <a:t>Stains purple</a:t>
            </a:r>
          </a:p>
          <a:p>
            <a:r>
              <a:rPr lang="en-CA" dirty="0"/>
              <a:t>Examples: </a:t>
            </a:r>
          </a:p>
          <a:p>
            <a:pPr lvl="1"/>
            <a:r>
              <a:rPr lang="en-CA" dirty="0"/>
              <a:t>MRSA</a:t>
            </a:r>
          </a:p>
          <a:p>
            <a:pPr lvl="1"/>
            <a:r>
              <a:rPr lang="en-CA" dirty="0"/>
              <a:t>Strep bacteria</a:t>
            </a:r>
          </a:p>
          <a:p>
            <a:pPr lvl="1"/>
            <a:r>
              <a:rPr lang="en-CA" dirty="0"/>
              <a:t>Toxic shock</a:t>
            </a:r>
          </a:p>
        </p:txBody>
      </p:sp>
      <p:pic>
        <p:nvPicPr>
          <p:cNvPr id="5122" name="Picture 2" descr="Describe the structure of Gram positive and Gram negative bacterial cell  wall using diagram. - Sarthaks eConnect | Largest Online Education Community">
            <a:extLst>
              <a:ext uri="{FF2B5EF4-FFF2-40B4-BE49-F238E27FC236}">
                <a16:creationId xmlns:a16="http://schemas.microsoft.com/office/drawing/2014/main" id="{2B8D954D-7A6D-45D5-B1D7-1BE0414F68F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8948" r="36133" b="21809"/>
          <a:stretch/>
        </p:blipFill>
        <p:spPr bwMode="auto">
          <a:xfrm>
            <a:off x="5423509" y="3737967"/>
            <a:ext cx="6486772" cy="272654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Gram-Positive vs Gram-Negative Bacteria- 31 Differences with Examples">
            <a:extLst>
              <a:ext uri="{FF2B5EF4-FFF2-40B4-BE49-F238E27FC236}">
                <a16:creationId xmlns:a16="http://schemas.microsoft.com/office/drawing/2014/main" id="{7BEFE8DD-38E3-4A43-B519-536099B7555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364" t="38157" r="57421"/>
          <a:stretch/>
        </p:blipFill>
        <p:spPr bwMode="auto">
          <a:xfrm>
            <a:off x="9062720" y="820708"/>
            <a:ext cx="2847561" cy="2537488"/>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Funny Biology Be Positive Like Bacteria&amp;quot; Zipper Pouch by BioPositive |  Redbubble">
            <a:extLst>
              <a:ext uri="{FF2B5EF4-FFF2-40B4-BE49-F238E27FC236}">
                <a16:creationId xmlns:a16="http://schemas.microsoft.com/office/drawing/2014/main" id="{26D60F6D-FE56-4C43-A8B5-1326AE8C6E3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622" t="13075" r="5734" b="20933"/>
          <a:stretch/>
        </p:blipFill>
        <p:spPr bwMode="auto">
          <a:xfrm>
            <a:off x="5423509" y="820708"/>
            <a:ext cx="3370065" cy="2537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6723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0AAFC-0A10-4774-83D1-34160707CE2D}"/>
              </a:ext>
            </a:extLst>
          </p:cNvPr>
          <p:cNvSpPr>
            <a:spLocks noGrp="1"/>
          </p:cNvSpPr>
          <p:nvPr>
            <p:ph type="title"/>
          </p:nvPr>
        </p:nvSpPr>
        <p:spPr/>
        <p:txBody>
          <a:bodyPr/>
          <a:lstStyle/>
          <a:p>
            <a:r>
              <a:rPr lang="en-CA" dirty="0"/>
              <a:t>Gram-Negative</a:t>
            </a:r>
          </a:p>
        </p:txBody>
      </p:sp>
      <p:sp>
        <p:nvSpPr>
          <p:cNvPr id="3" name="Content Placeholder 2">
            <a:extLst>
              <a:ext uri="{FF2B5EF4-FFF2-40B4-BE49-F238E27FC236}">
                <a16:creationId xmlns:a16="http://schemas.microsoft.com/office/drawing/2014/main" id="{EDC0D54C-02E2-45FD-8D67-A4A30BD5932A}"/>
              </a:ext>
            </a:extLst>
          </p:cNvPr>
          <p:cNvSpPr>
            <a:spLocks noGrp="1"/>
          </p:cNvSpPr>
          <p:nvPr>
            <p:ph idx="1"/>
          </p:nvPr>
        </p:nvSpPr>
        <p:spPr>
          <a:xfrm>
            <a:off x="540000" y="1549868"/>
            <a:ext cx="7506719" cy="5082159"/>
          </a:xfrm>
        </p:spPr>
        <p:txBody>
          <a:bodyPr>
            <a:normAutofit lnSpcReduction="10000"/>
          </a:bodyPr>
          <a:lstStyle/>
          <a:p>
            <a:r>
              <a:rPr lang="en-CA" dirty="0"/>
              <a:t>Cell wall is a thin peptidoglycan layer and an extra membrane layer</a:t>
            </a:r>
          </a:p>
          <a:p>
            <a:r>
              <a:rPr lang="en-CA" dirty="0"/>
              <a:t>Stains red or pink</a:t>
            </a:r>
          </a:p>
          <a:p>
            <a:r>
              <a:rPr lang="en-CA" dirty="0"/>
              <a:t>Examples: </a:t>
            </a:r>
          </a:p>
          <a:p>
            <a:pPr lvl="1"/>
            <a:r>
              <a:rPr lang="en-CA" dirty="0"/>
              <a:t>Salmonella</a:t>
            </a:r>
          </a:p>
          <a:p>
            <a:pPr lvl="1"/>
            <a:r>
              <a:rPr lang="en-CA" dirty="0"/>
              <a:t>Pneumonia</a:t>
            </a:r>
          </a:p>
          <a:p>
            <a:pPr lvl="1"/>
            <a:r>
              <a:rPr lang="en-CA" dirty="0"/>
              <a:t>Urinary tract infections</a:t>
            </a:r>
          </a:p>
          <a:p>
            <a:pPr lvl="1"/>
            <a:r>
              <a:rPr lang="en-CA" dirty="0"/>
              <a:t>Gonorrhea</a:t>
            </a:r>
          </a:p>
        </p:txBody>
      </p:sp>
      <p:pic>
        <p:nvPicPr>
          <p:cNvPr id="5" name="Picture 2" descr="Describe the structure of Gram positive and Gram negative bacterial cell  wall using diagram. - Sarthaks eConnect | Largest Online Education Community">
            <a:extLst>
              <a:ext uri="{FF2B5EF4-FFF2-40B4-BE49-F238E27FC236}">
                <a16:creationId xmlns:a16="http://schemas.microsoft.com/office/drawing/2014/main" id="{F049F159-AB51-44EB-9826-A655FBD98BB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4872" t="14311" r="1261" b="21809"/>
          <a:stretch/>
        </p:blipFill>
        <p:spPr bwMode="auto">
          <a:xfrm>
            <a:off x="5438685" y="3596769"/>
            <a:ext cx="6486772" cy="293996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Gram-Positive vs Gram-Negative Bacteria- 31 Differences with Examples">
            <a:extLst>
              <a:ext uri="{FF2B5EF4-FFF2-40B4-BE49-F238E27FC236}">
                <a16:creationId xmlns:a16="http://schemas.microsoft.com/office/drawing/2014/main" id="{B6916E41-D64C-4775-9956-E0B801D17D5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7530" t="20947" r="62"/>
          <a:stretch/>
        </p:blipFill>
        <p:spPr bwMode="auto">
          <a:xfrm>
            <a:off x="8682071" y="306856"/>
            <a:ext cx="3190240" cy="3122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5049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When do gram negative bacteria appear gram positive and vice versa? - Quora">
            <a:extLst>
              <a:ext uri="{FF2B5EF4-FFF2-40B4-BE49-F238E27FC236}">
                <a16:creationId xmlns:a16="http://schemas.microsoft.com/office/drawing/2014/main" id="{D82F87AD-1F5E-4AF3-BD02-5FAD4BEE3D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5705" y="489030"/>
            <a:ext cx="7480589" cy="5879939"/>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C5EBF672-4EF6-4A6F-8C7C-18604D365642}"/>
              </a:ext>
            </a:extLst>
          </p:cNvPr>
          <p:cNvSpPr txBox="1"/>
          <p:nvPr/>
        </p:nvSpPr>
        <p:spPr>
          <a:xfrm>
            <a:off x="3159760" y="6368969"/>
            <a:ext cx="9254796" cy="307777"/>
          </a:xfrm>
          <a:prstGeom prst="rect">
            <a:avLst/>
          </a:prstGeom>
          <a:noFill/>
        </p:spPr>
        <p:txBody>
          <a:bodyPr wrap="square">
            <a:spAutoFit/>
          </a:bodyPr>
          <a:lstStyle/>
          <a:p>
            <a:r>
              <a:rPr lang="en-CA" sz="1400" dirty="0"/>
              <a:t>Video on gram positive and negative: </a:t>
            </a:r>
            <a:r>
              <a:rPr lang="en-CA" sz="1400" dirty="0">
                <a:hlinkClick r:id="rId4"/>
              </a:rPr>
              <a:t>https://www.youtube.com/watch?v=Didrc3wJ3E8&amp;ab_channel=NeuralAcademy</a:t>
            </a:r>
            <a:r>
              <a:rPr lang="en-CA" sz="1400" dirty="0"/>
              <a:t> </a:t>
            </a:r>
          </a:p>
        </p:txBody>
      </p:sp>
    </p:spTree>
    <p:extLst>
      <p:ext uri="{BB962C8B-B14F-4D97-AF65-F5344CB8AC3E}">
        <p14:creationId xmlns:p14="http://schemas.microsoft.com/office/powerpoint/2010/main" val="6855356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F7FD2-2E7B-411B-92EB-4A12885D69FD}"/>
              </a:ext>
            </a:extLst>
          </p:cNvPr>
          <p:cNvSpPr>
            <a:spLocks noGrp="1"/>
          </p:cNvSpPr>
          <p:nvPr>
            <p:ph type="title"/>
          </p:nvPr>
        </p:nvSpPr>
        <p:spPr/>
        <p:txBody>
          <a:bodyPr/>
          <a:lstStyle/>
          <a:p>
            <a:r>
              <a:rPr lang="en-CA" dirty="0"/>
              <a:t>Genetic Information</a:t>
            </a:r>
          </a:p>
        </p:txBody>
      </p:sp>
      <p:sp>
        <p:nvSpPr>
          <p:cNvPr id="3" name="Content Placeholder 2">
            <a:extLst>
              <a:ext uri="{FF2B5EF4-FFF2-40B4-BE49-F238E27FC236}">
                <a16:creationId xmlns:a16="http://schemas.microsoft.com/office/drawing/2014/main" id="{47235E31-FC88-438F-978D-A6BD558B252D}"/>
              </a:ext>
            </a:extLst>
          </p:cNvPr>
          <p:cNvSpPr>
            <a:spLocks noGrp="1"/>
          </p:cNvSpPr>
          <p:nvPr>
            <p:ph idx="1"/>
          </p:nvPr>
        </p:nvSpPr>
        <p:spPr/>
        <p:txBody>
          <a:bodyPr/>
          <a:lstStyle/>
          <a:p>
            <a:r>
              <a:rPr lang="en-CA" dirty="0"/>
              <a:t>Bacterial chromosome is a circular molecule of </a:t>
            </a:r>
            <a:r>
              <a:rPr lang="en-CA" b="1" dirty="0">
                <a:solidFill>
                  <a:srgbClr val="92D050"/>
                </a:solidFill>
              </a:rPr>
              <a:t>DNA</a:t>
            </a:r>
          </a:p>
          <a:p>
            <a:r>
              <a:rPr lang="en-CA" dirty="0"/>
              <a:t>Sometimes, bacteria also have </a:t>
            </a:r>
            <a:r>
              <a:rPr lang="en-CA" b="1" dirty="0">
                <a:solidFill>
                  <a:srgbClr val="92D050"/>
                </a:solidFill>
              </a:rPr>
              <a:t>plasmids</a:t>
            </a:r>
            <a:r>
              <a:rPr lang="en-CA" dirty="0"/>
              <a:t>: small circular pieces of DNA</a:t>
            </a:r>
          </a:p>
        </p:txBody>
      </p:sp>
      <p:pic>
        <p:nvPicPr>
          <p:cNvPr id="3074" name="Picture 2" descr="Bacterial DNA – the role of plasmids — Science Learning Hub">
            <a:extLst>
              <a:ext uri="{FF2B5EF4-FFF2-40B4-BE49-F238E27FC236}">
                <a16:creationId xmlns:a16="http://schemas.microsoft.com/office/drawing/2014/main" id="{208BE7EE-E61E-4699-9784-B108BA8EEE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8391" y="3124917"/>
            <a:ext cx="6679184" cy="33395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8910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3562E-255E-4E4C-9656-2A50166DEA95}"/>
              </a:ext>
            </a:extLst>
          </p:cNvPr>
          <p:cNvSpPr>
            <a:spLocks noGrp="1"/>
          </p:cNvSpPr>
          <p:nvPr>
            <p:ph type="title"/>
          </p:nvPr>
        </p:nvSpPr>
        <p:spPr/>
        <p:txBody>
          <a:bodyPr/>
          <a:lstStyle/>
          <a:p>
            <a:r>
              <a:rPr lang="en-CA" dirty="0"/>
              <a:t>Microbiology in the 19</a:t>
            </a:r>
            <a:r>
              <a:rPr lang="en-CA" baseline="30000" dirty="0"/>
              <a:t>th</a:t>
            </a:r>
            <a:r>
              <a:rPr lang="en-CA" dirty="0"/>
              <a:t> century</a:t>
            </a:r>
          </a:p>
        </p:txBody>
      </p:sp>
      <p:sp>
        <p:nvSpPr>
          <p:cNvPr id="3" name="Content Placeholder 2">
            <a:extLst>
              <a:ext uri="{FF2B5EF4-FFF2-40B4-BE49-F238E27FC236}">
                <a16:creationId xmlns:a16="http://schemas.microsoft.com/office/drawing/2014/main" id="{DD3BBE71-7D3A-40ED-A0F5-28510F0BEDA6}"/>
              </a:ext>
            </a:extLst>
          </p:cNvPr>
          <p:cNvSpPr>
            <a:spLocks noGrp="1"/>
          </p:cNvSpPr>
          <p:nvPr>
            <p:ph idx="1"/>
          </p:nvPr>
        </p:nvSpPr>
        <p:spPr>
          <a:xfrm>
            <a:off x="540000" y="1549869"/>
            <a:ext cx="5051175" cy="4914640"/>
          </a:xfrm>
        </p:spPr>
        <p:txBody>
          <a:bodyPr>
            <a:normAutofit fontScale="85000" lnSpcReduction="10000"/>
          </a:bodyPr>
          <a:lstStyle/>
          <a:p>
            <a:r>
              <a:rPr lang="en-CA" dirty="0"/>
              <a:t>Louis Pasteur published his ‘germ theory’ in 1861, proving that bacteria caused diseases. </a:t>
            </a:r>
          </a:p>
          <a:p>
            <a:r>
              <a:rPr lang="en-CA" dirty="0"/>
              <a:t>Robert Koch set out “Koch’s Postulates” in 1890: a list of criteria to determine whether a disease was caused by bacteria. </a:t>
            </a:r>
          </a:p>
        </p:txBody>
      </p:sp>
      <p:pic>
        <p:nvPicPr>
          <p:cNvPr id="38914" name="Picture 2" descr="16.2 How Pathogens Cause Disease – Microbiology: Canadian Edition">
            <a:extLst>
              <a:ext uri="{FF2B5EF4-FFF2-40B4-BE49-F238E27FC236}">
                <a16:creationId xmlns:a16="http://schemas.microsoft.com/office/drawing/2014/main" id="{AE2E9AF6-CDF2-4067-AC7C-01D332DD5F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91175" y="1629121"/>
            <a:ext cx="6334703" cy="45716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1893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F7FD2-2E7B-411B-92EB-4A12885D69FD}"/>
              </a:ext>
            </a:extLst>
          </p:cNvPr>
          <p:cNvSpPr>
            <a:spLocks noGrp="1"/>
          </p:cNvSpPr>
          <p:nvPr>
            <p:ph type="title"/>
          </p:nvPr>
        </p:nvSpPr>
        <p:spPr/>
        <p:txBody>
          <a:bodyPr/>
          <a:lstStyle/>
          <a:p>
            <a:r>
              <a:rPr lang="en-CA" dirty="0"/>
              <a:t>Asexual Reproduction</a:t>
            </a:r>
          </a:p>
        </p:txBody>
      </p:sp>
      <p:sp>
        <p:nvSpPr>
          <p:cNvPr id="3" name="Content Placeholder 2">
            <a:extLst>
              <a:ext uri="{FF2B5EF4-FFF2-40B4-BE49-F238E27FC236}">
                <a16:creationId xmlns:a16="http://schemas.microsoft.com/office/drawing/2014/main" id="{47235E31-FC88-438F-978D-A6BD558B252D}"/>
              </a:ext>
            </a:extLst>
          </p:cNvPr>
          <p:cNvSpPr>
            <a:spLocks noGrp="1"/>
          </p:cNvSpPr>
          <p:nvPr>
            <p:ph idx="1"/>
          </p:nvPr>
        </p:nvSpPr>
        <p:spPr/>
        <p:txBody>
          <a:bodyPr/>
          <a:lstStyle/>
          <a:p>
            <a:pPr marL="0" indent="0">
              <a:buNone/>
            </a:pPr>
            <a:r>
              <a:rPr lang="en-CA" b="1" dirty="0">
                <a:solidFill>
                  <a:srgbClr val="92D050"/>
                </a:solidFill>
              </a:rPr>
              <a:t>Binary fission</a:t>
            </a:r>
            <a:r>
              <a:rPr lang="en-CA" b="1" dirty="0"/>
              <a:t>:</a:t>
            </a:r>
          </a:p>
          <a:p>
            <a:pPr lvl="1"/>
            <a:r>
              <a:rPr lang="en-CA" dirty="0"/>
              <a:t>Chromosome copies itself</a:t>
            </a:r>
          </a:p>
          <a:p>
            <a:pPr lvl="1"/>
            <a:r>
              <a:rPr lang="en-CA" dirty="0"/>
              <a:t>Cell divides into identical two daughter cells</a:t>
            </a:r>
          </a:p>
          <a:p>
            <a:endParaRPr lang="en-CA" dirty="0"/>
          </a:p>
        </p:txBody>
      </p:sp>
      <p:pic>
        <p:nvPicPr>
          <p:cNvPr id="5122" name="Picture 2" descr="Binary Fission - Definition, Steps and Examples | Biology Dictionary">
            <a:extLst>
              <a:ext uri="{FF2B5EF4-FFF2-40B4-BE49-F238E27FC236}">
                <a16:creationId xmlns:a16="http://schemas.microsoft.com/office/drawing/2014/main" id="{CE2F3789-C5C7-4807-951C-172A57C48A5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4477" b="16517"/>
          <a:stretch/>
        </p:blipFill>
        <p:spPr bwMode="auto">
          <a:xfrm>
            <a:off x="2235912" y="3686065"/>
            <a:ext cx="7720176" cy="27784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1577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F7FD2-2E7B-411B-92EB-4A12885D69FD}"/>
              </a:ext>
            </a:extLst>
          </p:cNvPr>
          <p:cNvSpPr>
            <a:spLocks noGrp="1"/>
          </p:cNvSpPr>
          <p:nvPr>
            <p:ph type="title"/>
          </p:nvPr>
        </p:nvSpPr>
        <p:spPr/>
        <p:txBody>
          <a:bodyPr>
            <a:normAutofit/>
          </a:bodyPr>
          <a:lstStyle/>
          <a:p>
            <a:r>
              <a:rPr lang="en-CA" dirty="0"/>
              <a:t>Sexual Reproduction…Sort Of.</a:t>
            </a:r>
          </a:p>
        </p:txBody>
      </p:sp>
      <p:sp>
        <p:nvSpPr>
          <p:cNvPr id="3" name="Content Placeholder 2">
            <a:extLst>
              <a:ext uri="{FF2B5EF4-FFF2-40B4-BE49-F238E27FC236}">
                <a16:creationId xmlns:a16="http://schemas.microsoft.com/office/drawing/2014/main" id="{47235E31-FC88-438F-978D-A6BD558B252D}"/>
              </a:ext>
            </a:extLst>
          </p:cNvPr>
          <p:cNvSpPr>
            <a:spLocks noGrp="1"/>
          </p:cNvSpPr>
          <p:nvPr>
            <p:ph idx="1"/>
          </p:nvPr>
        </p:nvSpPr>
        <p:spPr>
          <a:xfrm>
            <a:off x="540000" y="1549869"/>
            <a:ext cx="9686566" cy="4575052"/>
          </a:xfrm>
        </p:spPr>
        <p:txBody>
          <a:bodyPr>
            <a:normAutofit fontScale="92500" lnSpcReduction="20000"/>
          </a:bodyPr>
          <a:lstStyle/>
          <a:p>
            <a:pPr marL="0" indent="0">
              <a:buNone/>
            </a:pPr>
            <a:r>
              <a:rPr lang="en-CA" dirty="0"/>
              <a:t>Bacteria do not have sexes. However, they have different strategies for exchanging DNA.</a:t>
            </a:r>
          </a:p>
          <a:p>
            <a:r>
              <a:rPr lang="en-CA" b="1" dirty="0">
                <a:solidFill>
                  <a:srgbClr val="92D050"/>
                </a:solidFill>
              </a:rPr>
              <a:t>Conjugation</a:t>
            </a:r>
            <a:r>
              <a:rPr lang="en-CA" dirty="0">
                <a:solidFill>
                  <a:srgbClr val="92D050"/>
                </a:solidFill>
              </a:rPr>
              <a:t>: </a:t>
            </a:r>
            <a:r>
              <a:rPr lang="en-CA" dirty="0"/>
              <a:t>DNA is passed from one bacterium to another</a:t>
            </a:r>
          </a:p>
          <a:p>
            <a:r>
              <a:rPr lang="en-CA" b="1" dirty="0">
                <a:solidFill>
                  <a:srgbClr val="92D050"/>
                </a:solidFill>
              </a:rPr>
              <a:t>Transformation</a:t>
            </a:r>
            <a:r>
              <a:rPr lang="en-CA" dirty="0">
                <a:solidFill>
                  <a:srgbClr val="92D050"/>
                </a:solidFill>
              </a:rPr>
              <a:t>:</a:t>
            </a:r>
            <a:r>
              <a:rPr lang="en-CA" dirty="0"/>
              <a:t> DNA is picked up from the environment</a:t>
            </a:r>
          </a:p>
          <a:p>
            <a:r>
              <a:rPr lang="en-CA" b="1" dirty="0">
                <a:solidFill>
                  <a:srgbClr val="92D050"/>
                </a:solidFill>
              </a:rPr>
              <a:t>Transduction</a:t>
            </a:r>
            <a:r>
              <a:rPr lang="en-CA" dirty="0">
                <a:solidFill>
                  <a:srgbClr val="92D050"/>
                </a:solidFill>
              </a:rPr>
              <a:t>:</a:t>
            </a:r>
            <a:r>
              <a:rPr lang="en-CA" dirty="0"/>
              <a:t> viruses carry DNA from one bacterium </a:t>
            </a:r>
            <a:br>
              <a:rPr lang="en-CA" dirty="0"/>
            </a:br>
            <a:r>
              <a:rPr lang="en-CA" dirty="0"/>
              <a:t>to another</a:t>
            </a:r>
          </a:p>
          <a:p>
            <a:endParaRPr lang="en-CA" dirty="0"/>
          </a:p>
        </p:txBody>
      </p:sp>
      <p:pic>
        <p:nvPicPr>
          <p:cNvPr id="4098" name="Picture 2" descr="Plasmids 101: Transformation, Transduction, Bacterial Conjugation, and  Transfection">
            <a:extLst>
              <a:ext uri="{FF2B5EF4-FFF2-40B4-BE49-F238E27FC236}">
                <a16:creationId xmlns:a16="http://schemas.microsoft.com/office/drawing/2014/main" id="{6DB37C85-CEA2-416D-879E-10B2AFAD570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56" t="14705" r="74501" b="8731"/>
          <a:stretch/>
        </p:blipFill>
        <p:spPr bwMode="auto">
          <a:xfrm>
            <a:off x="10384045" y="3326774"/>
            <a:ext cx="1371778" cy="147311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Plasmids 101: Transformation, Transduction, Bacterial Conjugation, and  Transfection">
            <a:extLst>
              <a:ext uri="{FF2B5EF4-FFF2-40B4-BE49-F238E27FC236}">
                <a16:creationId xmlns:a16="http://schemas.microsoft.com/office/drawing/2014/main" id="{8EC5C24A-E961-4F5A-A7F7-7D5F79D7E2C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5974" t="21851" r="49983" b="8705"/>
          <a:stretch/>
        </p:blipFill>
        <p:spPr bwMode="auto">
          <a:xfrm>
            <a:off x="10384045" y="4799884"/>
            <a:ext cx="1371778" cy="133614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Plasmids 101: Transformation, Transduction, Bacterial Conjugation, and  Transfection">
            <a:extLst>
              <a:ext uri="{FF2B5EF4-FFF2-40B4-BE49-F238E27FC236}">
                <a16:creationId xmlns:a16="http://schemas.microsoft.com/office/drawing/2014/main" id="{066A111D-2B71-4E35-948D-0BB76DF966F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0659" r="25298"/>
          <a:stretch/>
        </p:blipFill>
        <p:spPr bwMode="auto">
          <a:xfrm>
            <a:off x="10384045" y="1549869"/>
            <a:ext cx="1371778" cy="1924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8518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09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BB791E-AB49-4B9E-8F62-D866F84CA801}"/>
              </a:ext>
            </a:extLst>
          </p:cNvPr>
          <p:cNvSpPr>
            <a:spLocks noGrp="1"/>
          </p:cNvSpPr>
          <p:nvPr>
            <p:ph type="title"/>
          </p:nvPr>
        </p:nvSpPr>
        <p:spPr/>
        <p:txBody>
          <a:bodyPr/>
          <a:lstStyle/>
          <a:p>
            <a:r>
              <a:rPr lang="en-CA" dirty="0"/>
              <a:t>Locomotion</a:t>
            </a:r>
          </a:p>
        </p:txBody>
      </p:sp>
      <p:sp>
        <p:nvSpPr>
          <p:cNvPr id="3" name="Content Placeholder 2">
            <a:extLst>
              <a:ext uri="{FF2B5EF4-FFF2-40B4-BE49-F238E27FC236}">
                <a16:creationId xmlns:a16="http://schemas.microsoft.com/office/drawing/2014/main" id="{A30C760A-EEB4-428B-AE23-73FAD1DA5C01}"/>
              </a:ext>
            </a:extLst>
          </p:cNvPr>
          <p:cNvSpPr>
            <a:spLocks noGrp="1"/>
          </p:cNvSpPr>
          <p:nvPr>
            <p:ph idx="1"/>
          </p:nvPr>
        </p:nvSpPr>
        <p:spPr>
          <a:xfrm>
            <a:off x="540000" y="1549869"/>
            <a:ext cx="7563476" cy="4575052"/>
          </a:xfrm>
        </p:spPr>
        <p:txBody>
          <a:bodyPr/>
          <a:lstStyle/>
          <a:p>
            <a:r>
              <a:rPr lang="en-CA" dirty="0"/>
              <a:t>Different strategies for locomotion, including </a:t>
            </a:r>
            <a:r>
              <a:rPr lang="en-CA" b="1" dirty="0"/>
              <a:t>flagella</a:t>
            </a:r>
          </a:p>
          <a:p>
            <a:r>
              <a:rPr lang="en-CA" dirty="0"/>
              <a:t>Flagella rotate in a corkscrew motion</a:t>
            </a:r>
          </a:p>
          <a:p>
            <a:endParaRPr lang="en-CA" dirty="0"/>
          </a:p>
        </p:txBody>
      </p:sp>
      <p:pic>
        <p:nvPicPr>
          <p:cNvPr id="2050" name="Picture 2" descr="Structure and arrangement of flagella in bacterial cell and types of  flagellar motility - Online Science Notes">
            <a:extLst>
              <a:ext uri="{FF2B5EF4-FFF2-40B4-BE49-F238E27FC236}">
                <a16:creationId xmlns:a16="http://schemas.microsoft.com/office/drawing/2014/main" id="{632CCCB8-C8E9-468C-A794-50E827FDF7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1973" y="3692104"/>
            <a:ext cx="5645875" cy="283870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55 BEST Amphitrichous IMAGES, STOCK PHOTOS &amp;amp; VECTORS | Adobe Stock">
            <a:extLst>
              <a:ext uri="{FF2B5EF4-FFF2-40B4-BE49-F238E27FC236}">
                <a16:creationId xmlns:a16="http://schemas.microsoft.com/office/drawing/2014/main" id="{5222112B-4EE8-44CC-87BE-821837E2366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36108" b="10537"/>
          <a:stretch/>
        </p:blipFill>
        <p:spPr bwMode="auto">
          <a:xfrm>
            <a:off x="8387583" y="337628"/>
            <a:ext cx="3415534" cy="619318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DE9970A8-8C40-40A1-8466-996C14D17691}"/>
              </a:ext>
            </a:extLst>
          </p:cNvPr>
          <p:cNvSpPr txBox="1"/>
          <p:nvPr/>
        </p:nvSpPr>
        <p:spPr>
          <a:xfrm>
            <a:off x="6486122" y="6505240"/>
            <a:ext cx="6094070" cy="276999"/>
          </a:xfrm>
          <a:prstGeom prst="rect">
            <a:avLst/>
          </a:prstGeom>
          <a:noFill/>
        </p:spPr>
        <p:txBody>
          <a:bodyPr wrap="square">
            <a:spAutoFit/>
          </a:bodyPr>
          <a:lstStyle/>
          <a:p>
            <a:r>
              <a:rPr lang="en-CA" sz="1200" dirty="0">
                <a:hlinkClick r:id="rId5"/>
              </a:rPr>
              <a:t>https://www.youtube.com/watch?v=jl0TzaWUQWk&amp;ab_channel=TheMicrobiology09</a:t>
            </a:r>
            <a:r>
              <a:rPr lang="en-CA" sz="1200" dirty="0"/>
              <a:t> </a:t>
            </a:r>
          </a:p>
        </p:txBody>
      </p:sp>
    </p:spTree>
    <p:extLst>
      <p:ext uri="{BB962C8B-B14F-4D97-AF65-F5344CB8AC3E}">
        <p14:creationId xmlns:p14="http://schemas.microsoft.com/office/powerpoint/2010/main" val="3226277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BD2A1-D14E-4E35-AA8F-4FD124BC352A}"/>
              </a:ext>
            </a:extLst>
          </p:cNvPr>
          <p:cNvSpPr>
            <a:spLocks noGrp="1"/>
          </p:cNvSpPr>
          <p:nvPr>
            <p:ph type="title"/>
          </p:nvPr>
        </p:nvSpPr>
        <p:spPr/>
        <p:txBody>
          <a:bodyPr/>
          <a:lstStyle/>
          <a:p>
            <a:r>
              <a:rPr lang="en-CA" dirty="0"/>
              <a:t>Obtaining Energy</a:t>
            </a:r>
          </a:p>
        </p:txBody>
      </p:sp>
      <p:sp>
        <p:nvSpPr>
          <p:cNvPr id="3" name="Content Placeholder 2">
            <a:extLst>
              <a:ext uri="{FF2B5EF4-FFF2-40B4-BE49-F238E27FC236}">
                <a16:creationId xmlns:a16="http://schemas.microsoft.com/office/drawing/2014/main" id="{5BFB8FE4-31EE-4D81-B1E8-BD7235794A63}"/>
              </a:ext>
            </a:extLst>
          </p:cNvPr>
          <p:cNvSpPr>
            <a:spLocks noGrp="1"/>
          </p:cNvSpPr>
          <p:nvPr>
            <p:ph idx="1"/>
          </p:nvPr>
        </p:nvSpPr>
        <p:spPr/>
        <p:txBody>
          <a:bodyPr>
            <a:normAutofit/>
          </a:bodyPr>
          <a:lstStyle/>
          <a:p>
            <a:pPr marL="0" indent="0">
              <a:buNone/>
            </a:pPr>
            <a:r>
              <a:rPr lang="en-CA" dirty="0"/>
              <a:t>Many strategies:</a:t>
            </a:r>
          </a:p>
          <a:p>
            <a:r>
              <a:rPr lang="en-CA" b="1" dirty="0">
                <a:solidFill>
                  <a:srgbClr val="EF99DD"/>
                </a:solidFill>
              </a:rPr>
              <a:t>Phototrophs</a:t>
            </a:r>
            <a:r>
              <a:rPr lang="en-CA" dirty="0"/>
              <a:t>: trap the energy of sunlight through photosynthesis </a:t>
            </a:r>
          </a:p>
          <a:p>
            <a:r>
              <a:rPr lang="en-CA" b="1" dirty="0">
                <a:solidFill>
                  <a:srgbClr val="EF99DD"/>
                </a:solidFill>
              </a:rPr>
              <a:t>Chemotrophs</a:t>
            </a:r>
            <a:r>
              <a:rPr lang="en-CA" dirty="0"/>
              <a:t>: break down organic or inorganic compounds to obtain energy</a:t>
            </a:r>
          </a:p>
        </p:txBody>
      </p:sp>
    </p:spTree>
    <p:extLst>
      <p:ext uri="{BB962C8B-B14F-4D97-AF65-F5344CB8AC3E}">
        <p14:creationId xmlns:p14="http://schemas.microsoft.com/office/powerpoint/2010/main" val="2908911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F10A4-A782-4E13-A2A1-E11178CDA96B}"/>
              </a:ext>
            </a:extLst>
          </p:cNvPr>
          <p:cNvSpPr>
            <a:spLocks noGrp="1"/>
          </p:cNvSpPr>
          <p:nvPr>
            <p:ph type="title"/>
          </p:nvPr>
        </p:nvSpPr>
        <p:spPr/>
        <p:txBody>
          <a:bodyPr/>
          <a:lstStyle/>
          <a:p>
            <a:r>
              <a:rPr lang="en-CA" dirty="0"/>
              <a:t>Helpful Bacteria</a:t>
            </a:r>
          </a:p>
        </p:txBody>
      </p:sp>
      <p:sp>
        <p:nvSpPr>
          <p:cNvPr id="3" name="Content Placeholder 2">
            <a:extLst>
              <a:ext uri="{FF2B5EF4-FFF2-40B4-BE49-F238E27FC236}">
                <a16:creationId xmlns:a16="http://schemas.microsoft.com/office/drawing/2014/main" id="{B5B86D86-CEE3-46A3-BB36-8583D0ED1AF5}"/>
              </a:ext>
            </a:extLst>
          </p:cNvPr>
          <p:cNvSpPr>
            <a:spLocks noGrp="1"/>
          </p:cNvSpPr>
          <p:nvPr>
            <p:ph idx="1"/>
          </p:nvPr>
        </p:nvSpPr>
        <p:spPr>
          <a:xfrm>
            <a:off x="539999" y="1549869"/>
            <a:ext cx="5556001" cy="4821434"/>
          </a:xfrm>
        </p:spPr>
        <p:txBody>
          <a:bodyPr>
            <a:normAutofit/>
          </a:bodyPr>
          <a:lstStyle/>
          <a:p>
            <a:pPr marL="0" indent="0">
              <a:buNone/>
            </a:pPr>
            <a:r>
              <a:rPr lang="en-US" b="1" dirty="0">
                <a:solidFill>
                  <a:srgbClr val="EF99DD"/>
                </a:solidFill>
              </a:rPr>
              <a:t>Cyanobacteria</a:t>
            </a:r>
          </a:p>
          <a:p>
            <a:r>
              <a:rPr lang="en-US" sz="2800" dirty="0"/>
              <a:t>Phototroph, has photosynthetic pigments</a:t>
            </a:r>
          </a:p>
          <a:p>
            <a:r>
              <a:rPr lang="en-US" sz="2800" dirty="0"/>
              <a:t>Is responsible for 10% of global </a:t>
            </a:r>
            <a:r>
              <a:rPr lang="en-US" sz="2800" b="1" dirty="0">
                <a:solidFill>
                  <a:srgbClr val="EF99DD"/>
                </a:solidFill>
              </a:rPr>
              <a:t>oxygen production</a:t>
            </a:r>
          </a:p>
        </p:txBody>
      </p:sp>
      <p:pic>
        <p:nvPicPr>
          <p:cNvPr id="7" name="Picture 2" descr="Fresh Air, Courtesy of Cyanobacteria | Microbiology">
            <a:extLst>
              <a:ext uri="{FF2B5EF4-FFF2-40B4-BE49-F238E27FC236}">
                <a16:creationId xmlns:a16="http://schemas.microsoft.com/office/drawing/2014/main" id="{9F3F37C3-912A-42A7-8890-40B4D07AEAD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761" r="10239"/>
          <a:stretch/>
        </p:blipFill>
        <p:spPr bwMode="auto">
          <a:xfrm>
            <a:off x="5688282" y="2371382"/>
            <a:ext cx="4320000" cy="4320000"/>
          </a:xfrm>
          <a:custGeom>
            <a:avLst/>
            <a:gdLst/>
            <a:ahLst/>
            <a:cxnLst/>
            <a:rect l="l" t="t" r="r" b="b"/>
            <a:pathLst>
              <a:path w="6858000" h="6858000">
                <a:moveTo>
                  <a:pt x="3429001" y="0"/>
                </a:moveTo>
                <a:cubicBezTo>
                  <a:pt x="5322784" y="0"/>
                  <a:pt x="6858000" y="1535216"/>
                  <a:pt x="6858000" y="3429001"/>
                </a:cubicBezTo>
                <a:cubicBezTo>
                  <a:pt x="6858000" y="5322785"/>
                  <a:pt x="5322784" y="6858000"/>
                  <a:pt x="3429001" y="6858000"/>
                </a:cubicBezTo>
                <a:cubicBezTo>
                  <a:pt x="1535216" y="6858000"/>
                  <a:pt x="0" y="5322785"/>
                  <a:pt x="0" y="3429001"/>
                </a:cubicBezTo>
                <a:cubicBezTo>
                  <a:pt x="0" y="1535216"/>
                  <a:pt x="1535216" y="0"/>
                  <a:pt x="3429001" y="0"/>
                </a:cubicBezTo>
                <a:close/>
              </a:path>
            </a:pathLst>
          </a:custGeom>
          <a:noFill/>
          <a:effectLst>
            <a:softEdge rad="508000"/>
          </a:effectLst>
          <a:extLst>
            <a:ext uri="{909E8E84-426E-40DD-AFC4-6F175D3DCCD1}">
              <a14:hiddenFill xmlns:a14="http://schemas.microsoft.com/office/drawing/2010/main">
                <a:solidFill>
                  <a:srgbClr val="FFFFFF"/>
                </a:solidFill>
              </a14:hiddenFill>
            </a:ext>
          </a:extLst>
        </p:spPr>
      </p:pic>
      <p:pic>
        <p:nvPicPr>
          <p:cNvPr id="8" name="Picture 4" descr="Cyanobacteria - Wikipedia">
            <a:extLst>
              <a:ext uri="{FF2B5EF4-FFF2-40B4-BE49-F238E27FC236}">
                <a16:creationId xmlns:a16="http://schemas.microsoft.com/office/drawing/2014/main" id="{976D4A3F-32F5-402B-8CA8-5E964E7D5D8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2" b="-2"/>
          <a:stretch/>
        </p:blipFill>
        <p:spPr bwMode="auto">
          <a:xfrm>
            <a:off x="7332004" y="0"/>
            <a:ext cx="4320000" cy="4320000"/>
          </a:xfrm>
          <a:custGeom>
            <a:avLst/>
            <a:gdLst/>
            <a:ahLst/>
            <a:cxnLst/>
            <a:rect l="l" t="t" r="r" b="b"/>
            <a:pathLst>
              <a:path w="6858000" h="6858000">
                <a:moveTo>
                  <a:pt x="3429001" y="0"/>
                </a:moveTo>
                <a:cubicBezTo>
                  <a:pt x="5322784" y="0"/>
                  <a:pt x="6858000" y="1535216"/>
                  <a:pt x="6858000" y="3429001"/>
                </a:cubicBezTo>
                <a:cubicBezTo>
                  <a:pt x="6858000" y="5322785"/>
                  <a:pt x="5322784" y="6858000"/>
                  <a:pt x="3429001" y="6858000"/>
                </a:cubicBezTo>
                <a:cubicBezTo>
                  <a:pt x="1535216" y="6858000"/>
                  <a:pt x="0" y="5322785"/>
                  <a:pt x="0" y="3429001"/>
                </a:cubicBezTo>
                <a:cubicBezTo>
                  <a:pt x="0" y="1535216"/>
                  <a:pt x="1535216" y="0"/>
                  <a:pt x="3429001" y="0"/>
                </a:cubicBezTo>
                <a:close/>
              </a:path>
            </a:pathLst>
          </a:custGeom>
          <a:noFill/>
          <a:effectLst>
            <a:softEdge rad="508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0756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F10A4-A782-4E13-A2A1-E11178CDA96B}"/>
              </a:ext>
            </a:extLst>
          </p:cNvPr>
          <p:cNvSpPr>
            <a:spLocks noGrp="1"/>
          </p:cNvSpPr>
          <p:nvPr>
            <p:ph type="title"/>
          </p:nvPr>
        </p:nvSpPr>
        <p:spPr/>
        <p:txBody>
          <a:bodyPr/>
          <a:lstStyle/>
          <a:p>
            <a:r>
              <a:rPr lang="en-CA" dirty="0"/>
              <a:t>Helpful Bacteria</a:t>
            </a:r>
          </a:p>
        </p:txBody>
      </p:sp>
      <p:sp>
        <p:nvSpPr>
          <p:cNvPr id="3" name="Content Placeholder 2">
            <a:extLst>
              <a:ext uri="{FF2B5EF4-FFF2-40B4-BE49-F238E27FC236}">
                <a16:creationId xmlns:a16="http://schemas.microsoft.com/office/drawing/2014/main" id="{B5B86D86-CEE3-46A3-BB36-8583D0ED1AF5}"/>
              </a:ext>
            </a:extLst>
          </p:cNvPr>
          <p:cNvSpPr>
            <a:spLocks noGrp="1"/>
          </p:cNvSpPr>
          <p:nvPr>
            <p:ph idx="1"/>
          </p:nvPr>
        </p:nvSpPr>
        <p:spPr>
          <a:xfrm>
            <a:off x="540000" y="1549869"/>
            <a:ext cx="3790262" cy="4821434"/>
          </a:xfrm>
        </p:spPr>
        <p:txBody>
          <a:bodyPr>
            <a:normAutofit fontScale="92500" lnSpcReduction="20000"/>
          </a:bodyPr>
          <a:lstStyle/>
          <a:p>
            <a:pPr marL="0" indent="0">
              <a:buNone/>
            </a:pPr>
            <a:r>
              <a:rPr lang="en-CA" b="1" i="1" dirty="0" err="1">
                <a:solidFill>
                  <a:srgbClr val="EF99DD"/>
                </a:solidFill>
              </a:rPr>
              <a:t>Ideonella</a:t>
            </a:r>
            <a:r>
              <a:rPr lang="en-CA" b="1" i="1" dirty="0">
                <a:solidFill>
                  <a:srgbClr val="EF99DD"/>
                </a:solidFill>
              </a:rPr>
              <a:t> </a:t>
            </a:r>
            <a:r>
              <a:rPr lang="en-CA" b="1" i="1" dirty="0" err="1">
                <a:solidFill>
                  <a:srgbClr val="EF99DD"/>
                </a:solidFill>
              </a:rPr>
              <a:t>sakaiensis</a:t>
            </a:r>
            <a:r>
              <a:rPr lang="en-CA" b="1" dirty="0">
                <a:solidFill>
                  <a:srgbClr val="EF99DD"/>
                </a:solidFill>
              </a:rPr>
              <a:t> </a:t>
            </a:r>
            <a:r>
              <a:rPr lang="en-CA" dirty="0"/>
              <a:t>is a chemotroph that </a:t>
            </a:r>
            <a:r>
              <a:rPr lang="en-CA" b="1" dirty="0">
                <a:solidFill>
                  <a:srgbClr val="EF99DD"/>
                </a:solidFill>
              </a:rPr>
              <a:t>breaks down </a:t>
            </a:r>
            <a:r>
              <a:rPr lang="en-CA" dirty="0"/>
              <a:t>PET - a type of </a:t>
            </a:r>
            <a:r>
              <a:rPr lang="en-CA" b="1" dirty="0">
                <a:solidFill>
                  <a:srgbClr val="EF99DD"/>
                </a:solidFill>
              </a:rPr>
              <a:t>plastic</a:t>
            </a:r>
            <a:r>
              <a:rPr lang="en-CA" dirty="0">
                <a:solidFill>
                  <a:srgbClr val="EF99DD"/>
                </a:solidFill>
              </a:rPr>
              <a:t> </a:t>
            </a:r>
            <a:r>
              <a:rPr lang="en-CA" dirty="0"/>
              <a:t>used in plastic bottles</a:t>
            </a:r>
          </a:p>
          <a:p>
            <a:pPr marL="0" indent="0">
              <a:buNone/>
            </a:pPr>
            <a:r>
              <a:rPr lang="en-CA" dirty="0"/>
              <a:t>Bacteria may be used in the near future to solve many types of pollution</a:t>
            </a:r>
          </a:p>
        </p:txBody>
      </p:sp>
      <p:pic>
        <p:nvPicPr>
          <p:cNvPr id="8194" name="Picture 2" descr="First plastic-eating bacteria might one day help solve our trash problems">
            <a:extLst>
              <a:ext uri="{FF2B5EF4-FFF2-40B4-BE49-F238E27FC236}">
                <a16:creationId xmlns:a16="http://schemas.microsoft.com/office/drawing/2014/main" id="{3953D2CF-764F-4880-8E30-B646A86F99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4355" y="1657650"/>
            <a:ext cx="7265816" cy="435949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9245973B-0E92-41F8-B31A-6C3E3402070C}"/>
              </a:ext>
            </a:extLst>
          </p:cNvPr>
          <p:cNvSpPr txBox="1"/>
          <p:nvPr/>
        </p:nvSpPr>
        <p:spPr>
          <a:xfrm>
            <a:off x="5161934" y="6464509"/>
            <a:ext cx="7601797" cy="261610"/>
          </a:xfrm>
          <a:prstGeom prst="rect">
            <a:avLst/>
          </a:prstGeom>
          <a:noFill/>
        </p:spPr>
        <p:txBody>
          <a:bodyPr wrap="square">
            <a:spAutoFit/>
          </a:bodyPr>
          <a:lstStyle/>
          <a:p>
            <a:r>
              <a:rPr lang="en-CA" sz="1100" dirty="0"/>
              <a:t>More reading on bioremediation </a:t>
            </a:r>
            <a:r>
              <a:rPr lang="en-CA" sz="1100" dirty="0">
                <a:hlinkClick r:id="rId4"/>
              </a:rPr>
              <a:t>https://microbiologysociety.org/blog/bioremediation-the-pollution-solution.html</a:t>
            </a:r>
            <a:r>
              <a:rPr lang="en-CA" sz="1100" dirty="0"/>
              <a:t> </a:t>
            </a:r>
          </a:p>
        </p:txBody>
      </p:sp>
    </p:spTree>
    <p:extLst>
      <p:ext uri="{BB962C8B-B14F-4D97-AF65-F5344CB8AC3E}">
        <p14:creationId xmlns:p14="http://schemas.microsoft.com/office/powerpoint/2010/main" val="4203975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F6D59-21C5-4C89-A6D1-3F2DE52C786D}"/>
              </a:ext>
            </a:extLst>
          </p:cNvPr>
          <p:cNvSpPr>
            <a:spLocks noGrp="1"/>
          </p:cNvSpPr>
          <p:nvPr>
            <p:ph type="title"/>
          </p:nvPr>
        </p:nvSpPr>
        <p:spPr/>
        <p:txBody>
          <a:bodyPr/>
          <a:lstStyle/>
          <a:p>
            <a:r>
              <a:rPr lang="en-CA" dirty="0"/>
              <a:t>Helpful Bacteria</a:t>
            </a:r>
          </a:p>
        </p:txBody>
      </p:sp>
      <p:sp>
        <p:nvSpPr>
          <p:cNvPr id="3" name="Content Placeholder 2">
            <a:extLst>
              <a:ext uri="{FF2B5EF4-FFF2-40B4-BE49-F238E27FC236}">
                <a16:creationId xmlns:a16="http://schemas.microsoft.com/office/drawing/2014/main" id="{7D5F5C47-33EB-40C9-A8EF-6C06B4E7C9DC}"/>
              </a:ext>
            </a:extLst>
          </p:cNvPr>
          <p:cNvSpPr>
            <a:spLocks noGrp="1"/>
          </p:cNvSpPr>
          <p:nvPr>
            <p:ph idx="1"/>
          </p:nvPr>
        </p:nvSpPr>
        <p:spPr>
          <a:xfrm>
            <a:off x="539999" y="1549869"/>
            <a:ext cx="7142753" cy="5071064"/>
          </a:xfrm>
        </p:spPr>
        <p:txBody>
          <a:bodyPr>
            <a:normAutofit lnSpcReduction="10000"/>
          </a:bodyPr>
          <a:lstStyle/>
          <a:p>
            <a:pPr marL="0" indent="0">
              <a:buNone/>
            </a:pPr>
            <a:r>
              <a:rPr lang="en-CA" b="1" dirty="0">
                <a:solidFill>
                  <a:schemeClr val="accent5">
                    <a:lumMod val="60000"/>
                    <a:lumOff val="40000"/>
                  </a:schemeClr>
                </a:solidFill>
              </a:rPr>
              <a:t>Nitrogen-fixing bacteria </a:t>
            </a:r>
            <a:r>
              <a:rPr lang="en-CA" dirty="0">
                <a:solidFill>
                  <a:schemeClr val="accent5">
                    <a:lumMod val="60000"/>
                    <a:lumOff val="40000"/>
                  </a:schemeClr>
                </a:solidFill>
              </a:rPr>
              <a:t>(e.g. </a:t>
            </a:r>
            <a:r>
              <a:rPr lang="en-CA" b="1" i="1" dirty="0">
                <a:solidFill>
                  <a:schemeClr val="accent5">
                    <a:lumMod val="60000"/>
                    <a:lumOff val="40000"/>
                  </a:schemeClr>
                </a:solidFill>
              </a:rPr>
              <a:t>Rhizobium</a:t>
            </a:r>
            <a:r>
              <a:rPr lang="en-CA" dirty="0">
                <a:solidFill>
                  <a:schemeClr val="accent5">
                    <a:lumMod val="60000"/>
                    <a:lumOff val="40000"/>
                  </a:schemeClr>
                </a:solidFill>
              </a:rPr>
              <a:t>)</a:t>
            </a:r>
          </a:p>
          <a:p>
            <a:pPr lvl="1"/>
            <a:r>
              <a:rPr lang="en-CA" dirty="0"/>
              <a:t>Live in the roots of legumes (e.g. peas, beans, soy) </a:t>
            </a:r>
          </a:p>
          <a:p>
            <a:pPr lvl="1"/>
            <a:r>
              <a:rPr lang="en-CA" dirty="0"/>
              <a:t>Turn atmospheric nitrogen into forms that are useable by living organisms</a:t>
            </a:r>
          </a:p>
          <a:p>
            <a:pPr lvl="1"/>
            <a:r>
              <a:rPr lang="en-CA" dirty="0"/>
              <a:t>Symbiotic relationship: bacteria provide nitrogen to the plant in exchange for protection, oxygen, and sugar</a:t>
            </a:r>
          </a:p>
        </p:txBody>
      </p:sp>
      <p:pic>
        <p:nvPicPr>
          <p:cNvPr id="1026" name="Picture 2">
            <a:extLst>
              <a:ext uri="{FF2B5EF4-FFF2-40B4-BE49-F238E27FC236}">
                <a16:creationId xmlns:a16="http://schemas.microsoft.com/office/drawing/2014/main" id="{F1626996-DEB5-4D1E-B3F7-AECC719180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82751" y="3067504"/>
            <a:ext cx="4355886" cy="364936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4E6F955B-035C-45D0-A4FB-277144FFC2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82752" y="127282"/>
            <a:ext cx="4355885" cy="29402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4788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F6D59-21C5-4C89-A6D1-3F2DE52C786D}"/>
              </a:ext>
            </a:extLst>
          </p:cNvPr>
          <p:cNvSpPr>
            <a:spLocks noGrp="1"/>
          </p:cNvSpPr>
          <p:nvPr>
            <p:ph type="title"/>
          </p:nvPr>
        </p:nvSpPr>
        <p:spPr/>
        <p:txBody>
          <a:bodyPr/>
          <a:lstStyle/>
          <a:p>
            <a:r>
              <a:rPr lang="en-CA" dirty="0"/>
              <a:t>Helpful Bacteria</a:t>
            </a:r>
          </a:p>
        </p:txBody>
      </p:sp>
      <p:sp>
        <p:nvSpPr>
          <p:cNvPr id="3" name="Content Placeholder 2">
            <a:extLst>
              <a:ext uri="{FF2B5EF4-FFF2-40B4-BE49-F238E27FC236}">
                <a16:creationId xmlns:a16="http://schemas.microsoft.com/office/drawing/2014/main" id="{7D5F5C47-33EB-40C9-A8EF-6C06B4E7C9DC}"/>
              </a:ext>
            </a:extLst>
          </p:cNvPr>
          <p:cNvSpPr>
            <a:spLocks noGrp="1"/>
          </p:cNvSpPr>
          <p:nvPr>
            <p:ph idx="1"/>
          </p:nvPr>
        </p:nvSpPr>
        <p:spPr>
          <a:xfrm>
            <a:off x="540000" y="1549869"/>
            <a:ext cx="5263641" cy="5071064"/>
          </a:xfrm>
        </p:spPr>
        <p:txBody>
          <a:bodyPr>
            <a:normAutofit/>
          </a:bodyPr>
          <a:lstStyle/>
          <a:p>
            <a:pPr marL="0" indent="0">
              <a:buNone/>
            </a:pPr>
            <a:r>
              <a:rPr lang="en-CA" dirty="0"/>
              <a:t>Bacteria used in the production of yogurt, wine, kimchi, cheese, and many other </a:t>
            </a:r>
            <a:r>
              <a:rPr lang="en-CA" b="1" dirty="0">
                <a:solidFill>
                  <a:schemeClr val="accent5">
                    <a:lumMod val="60000"/>
                    <a:lumOff val="40000"/>
                  </a:schemeClr>
                </a:solidFill>
              </a:rPr>
              <a:t>fermented foods</a:t>
            </a:r>
          </a:p>
          <a:p>
            <a:endParaRPr lang="en-CA" dirty="0"/>
          </a:p>
        </p:txBody>
      </p:sp>
      <p:pic>
        <p:nvPicPr>
          <p:cNvPr id="1026" name="Picture 2" descr="Do Eating Fermented Foods Boost Immunity? - Pienkowski, M.D. Clinic">
            <a:extLst>
              <a:ext uri="{FF2B5EF4-FFF2-40B4-BE49-F238E27FC236}">
                <a16:creationId xmlns:a16="http://schemas.microsoft.com/office/drawing/2014/main" id="{254764DF-C8EB-4788-8D72-A49F9CE799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549869"/>
            <a:ext cx="5761881" cy="51706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9997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F6D59-21C5-4C89-A6D1-3F2DE52C786D}"/>
              </a:ext>
            </a:extLst>
          </p:cNvPr>
          <p:cNvSpPr>
            <a:spLocks noGrp="1"/>
          </p:cNvSpPr>
          <p:nvPr>
            <p:ph type="title"/>
          </p:nvPr>
        </p:nvSpPr>
        <p:spPr/>
        <p:txBody>
          <a:bodyPr/>
          <a:lstStyle/>
          <a:p>
            <a:r>
              <a:rPr lang="en-CA" dirty="0"/>
              <a:t>Helpful Bacteria</a:t>
            </a:r>
          </a:p>
        </p:txBody>
      </p:sp>
      <p:sp>
        <p:nvSpPr>
          <p:cNvPr id="3" name="Content Placeholder 2">
            <a:extLst>
              <a:ext uri="{FF2B5EF4-FFF2-40B4-BE49-F238E27FC236}">
                <a16:creationId xmlns:a16="http://schemas.microsoft.com/office/drawing/2014/main" id="{7D5F5C47-33EB-40C9-A8EF-6C06B4E7C9DC}"/>
              </a:ext>
            </a:extLst>
          </p:cNvPr>
          <p:cNvSpPr>
            <a:spLocks noGrp="1"/>
          </p:cNvSpPr>
          <p:nvPr>
            <p:ph idx="1"/>
          </p:nvPr>
        </p:nvSpPr>
        <p:spPr>
          <a:xfrm>
            <a:off x="540001" y="1549869"/>
            <a:ext cx="11219380" cy="5071064"/>
          </a:xfrm>
        </p:spPr>
        <p:txBody>
          <a:bodyPr>
            <a:normAutofit/>
          </a:bodyPr>
          <a:lstStyle/>
          <a:p>
            <a:pPr marL="0" indent="0">
              <a:buNone/>
            </a:pPr>
            <a:r>
              <a:rPr lang="en-CA" dirty="0"/>
              <a:t>‘Good’ bacteria live in your digestive system:</a:t>
            </a:r>
          </a:p>
          <a:p>
            <a:pPr lvl="1"/>
            <a:r>
              <a:rPr lang="en-CA" dirty="0"/>
              <a:t>Help with </a:t>
            </a:r>
            <a:r>
              <a:rPr lang="en-CA" b="1" dirty="0">
                <a:solidFill>
                  <a:schemeClr val="accent5">
                    <a:lumMod val="60000"/>
                    <a:lumOff val="40000"/>
                  </a:schemeClr>
                </a:solidFill>
              </a:rPr>
              <a:t>digestion</a:t>
            </a:r>
            <a:endParaRPr lang="en-CA" dirty="0">
              <a:solidFill>
                <a:schemeClr val="accent5">
                  <a:lumMod val="60000"/>
                  <a:lumOff val="40000"/>
                </a:schemeClr>
              </a:solidFill>
            </a:endParaRPr>
          </a:p>
          <a:p>
            <a:pPr lvl="1"/>
            <a:r>
              <a:rPr lang="en-CA" b="1" dirty="0">
                <a:solidFill>
                  <a:schemeClr val="accent5">
                    <a:lumMod val="60000"/>
                    <a:lumOff val="40000"/>
                  </a:schemeClr>
                </a:solidFill>
              </a:rPr>
              <a:t>Health</a:t>
            </a:r>
            <a:r>
              <a:rPr lang="en-CA" dirty="0"/>
              <a:t>: prevent harmful </a:t>
            </a:r>
            <a:br>
              <a:rPr lang="en-CA" dirty="0"/>
            </a:br>
            <a:r>
              <a:rPr lang="en-CA" dirty="0"/>
              <a:t>bacteria from living there </a:t>
            </a:r>
          </a:p>
          <a:p>
            <a:pPr marL="0" indent="0">
              <a:buNone/>
            </a:pPr>
            <a:r>
              <a:rPr lang="en-CA" dirty="0"/>
              <a:t>Imbalances in gut microbiota </a:t>
            </a:r>
            <a:br>
              <a:rPr lang="en-CA" dirty="0"/>
            </a:br>
            <a:r>
              <a:rPr lang="en-CA" dirty="0"/>
              <a:t>have been linked to many </a:t>
            </a:r>
            <a:br>
              <a:rPr lang="en-CA" dirty="0"/>
            </a:br>
            <a:r>
              <a:rPr lang="en-CA" dirty="0"/>
              <a:t>health conditions, including </a:t>
            </a:r>
            <a:br>
              <a:rPr lang="en-CA" dirty="0"/>
            </a:br>
            <a:r>
              <a:rPr lang="en-CA" dirty="0"/>
              <a:t>obesity and type 2 diabetes</a:t>
            </a:r>
          </a:p>
        </p:txBody>
      </p:sp>
      <p:pic>
        <p:nvPicPr>
          <p:cNvPr id="2050" name="Picture 2" descr="A Closer Look at the Importance of Gut Mechanisms in Depression -  Psychiatry Advisor">
            <a:extLst>
              <a:ext uri="{FF2B5EF4-FFF2-40B4-BE49-F238E27FC236}">
                <a16:creationId xmlns:a16="http://schemas.microsoft.com/office/drawing/2014/main" id="{F07F03FD-9259-4710-B1D4-2C52CE0D20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0369" y="3214324"/>
            <a:ext cx="4978275" cy="331692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15 Best Probiotic Yogurts for Gut Health 2022, Per Dietitians">
            <a:extLst>
              <a:ext uri="{FF2B5EF4-FFF2-40B4-BE49-F238E27FC236}">
                <a16:creationId xmlns:a16="http://schemas.microsoft.com/office/drawing/2014/main" id="{43329923-1C8B-49FE-BA6D-4716E7AA84C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50358" y="393491"/>
            <a:ext cx="2587422" cy="25874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6787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5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77A09-413D-4716-AD66-78A5A6F0505E}"/>
              </a:ext>
            </a:extLst>
          </p:cNvPr>
          <p:cNvSpPr>
            <a:spLocks noGrp="1"/>
          </p:cNvSpPr>
          <p:nvPr>
            <p:ph type="title"/>
          </p:nvPr>
        </p:nvSpPr>
        <p:spPr/>
        <p:txBody>
          <a:bodyPr/>
          <a:lstStyle/>
          <a:p>
            <a:r>
              <a:rPr lang="en-CA" dirty="0"/>
              <a:t>Harmful Bacteria</a:t>
            </a:r>
          </a:p>
        </p:txBody>
      </p:sp>
      <p:sp>
        <p:nvSpPr>
          <p:cNvPr id="3" name="Content Placeholder 2">
            <a:extLst>
              <a:ext uri="{FF2B5EF4-FFF2-40B4-BE49-F238E27FC236}">
                <a16:creationId xmlns:a16="http://schemas.microsoft.com/office/drawing/2014/main" id="{324253D8-36E2-435B-87D0-AFA7D7B53267}"/>
              </a:ext>
            </a:extLst>
          </p:cNvPr>
          <p:cNvSpPr>
            <a:spLocks noGrp="1"/>
          </p:cNvSpPr>
          <p:nvPr>
            <p:ph idx="1"/>
          </p:nvPr>
        </p:nvSpPr>
        <p:spPr>
          <a:xfrm>
            <a:off x="540000" y="1549868"/>
            <a:ext cx="6903019" cy="5308131"/>
          </a:xfrm>
        </p:spPr>
        <p:txBody>
          <a:bodyPr>
            <a:normAutofit/>
          </a:bodyPr>
          <a:lstStyle/>
          <a:p>
            <a:pPr marL="0" indent="0">
              <a:buNone/>
            </a:pPr>
            <a:r>
              <a:rPr lang="en-CA" b="1" dirty="0">
                <a:solidFill>
                  <a:srgbClr val="FFFF00"/>
                </a:solidFill>
              </a:rPr>
              <a:t>Food poisoning</a:t>
            </a:r>
            <a:r>
              <a:rPr lang="en-CA" dirty="0"/>
              <a:t>:</a:t>
            </a:r>
          </a:p>
          <a:p>
            <a:pPr lvl="1"/>
            <a:r>
              <a:rPr lang="en-CA" b="1" i="1" dirty="0">
                <a:solidFill>
                  <a:srgbClr val="FFFF00"/>
                </a:solidFill>
              </a:rPr>
              <a:t>E. coli</a:t>
            </a:r>
            <a:r>
              <a:rPr lang="en-CA" b="1" dirty="0">
                <a:solidFill>
                  <a:srgbClr val="FFFF00"/>
                </a:solidFill>
              </a:rPr>
              <a:t> </a:t>
            </a:r>
            <a:r>
              <a:rPr lang="en-CA" dirty="0"/>
              <a:t>normally lives in the digestive tract. Contaminates food/water to cause food poisoning.</a:t>
            </a:r>
          </a:p>
          <a:p>
            <a:pPr lvl="1"/>
            <a:r>
              <a:rPr lang="en-CA" b="1" i="1" dirty="0">
                <a:solidFill>
                  <a:srgbClr val="FFFF00"/>
                </a:solidFill>
              </a:rPr>
              <a:t>Salmonella</a:t>
            </a:r>
            <a:r>
              <a:rPr lang="en-CA" dirty="0">
                <a:solidFill>
                  <a:srgbClr val="FFFF00"/>
                </a:solidFill>
              </a:rPr>
              <a:t> </a:t>
            </a:r>
            <a:r>
              <a:rPr lang="en-CA" dirty="0"/>
              <a:t>causes infections through spoiled or contaminated food. </a:t>
            </a:r>
            <a:endParaRPr lang="en-CA" i="1" dirty="0"/>
          </a:p>
          <a:p>
            <a:endParaRPr lang="en-CA" i="1" dirty="0"/>
          </a:p>
          <a:p>
            <a:endParaRPr lang="en-CA" i="1" dirty="0"/>
          </a:p>
        </p:txBody>
      </p:sp>
      <p:pic>
        <p:nvPicPr>
          <p:cNvPr id="3076" name="Picture 4" descr="E. coli: What is It, How Does it Cause Infection, Symptoms &amp;amp; Causes">
            <a:extLst>
              <a:ext uri="{FF2B5EF4-FFF2-40B4-BE49-F238E27FC236}">
                <a16:creationId xmlns:a16="http://schemas.microsoft.com/office/drawing/2014/main" id="{376EA79D-6E27-4917-B545-FE684F2FD5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01899" y="1549867"/>
            <a:ext cx="2712139" cy="2712139"/>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Salmonella Sources of Infection">
            <a:extLst>
              <a:ext uri="{FF2B5EF4-FFF2-40B4-BE49-F238E27FC236}">
                <a16:creationId xmlns:a16="http://schemas.microsoft.com/office/drawing/2014/main" id="{F9DA201A-4408-4223-95C3-11BEA22628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12837" y="3715342"/>
            <a:ext cx="3415369" cy="2557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4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4C4CF8-810C-4E25-916D-C07F59A73D08}"/>
              </a:ext>
            </a:extLst>
          </p:cNvPr>
          <p:cNvSpPr>
            <a:spLocks noGrp="1"/>
          </p:cNvSpPr>
          <p:nvPr>
            <p:ph type="title"/>
          </p:nvPr>
        </p:nvSpPr>
        <p:spPr/>
        <p:txBody>
          <a:bodyPr>
            <a:normAutofit/>
          </a:bodyPr>
          <a:lstStyle/>
          <a:p>
            <a:r>
              <a:rPr lang="en-CA" dirty="0"/>
              <a:t>Tobacco Mosaic Disease</a:t>
            </a:r>
          </a:p>
        </p:txBody>
      </p:sp>
      <p:sp>
        <p:nvSpPr>
          <p:cNvPr id="3" name="Content Placeholder 2">
            <a:extLst>
              <a:ext uri="{FF2B5EF4-FFF2-40B4-BE49-F238E27FC236}">
                <a16:creationId xmlns:a16="http://schemas.microsoft.com/office/drawing/2014/main" id="{2CBA69E7-CBAC-4C76-A729-BC10CFD02923}"/>
              </a:ext>
            </a:extLst>
          </p:cNvPr>
          <p:cNvSpPr>
            <a:spLocks noGrp="1"/>
          </p:cNvSpPr>
          <p:nvPr>
            <p:ph idx="1"/>
          </p:nvPr>
        </p:nvSpPr>
        <p:spPr>
          <a:xfrm>
            <a:off x="540000" y="1549869"/>
            <a:ext cx="6755745" cy="4575052"/>
          </a:xfrm>
        </p:spPr>
        <p:txBody>
          <a:bodyPr>
            <a:normAutofit fontScale="92500"/>
          </a:bodyPr>
          <a:lstStyle/>
          <a:p>
            <a:r>
              <a:rPr lang="en-CA" dirty="0"/>
              <a:t>Dmitri </a:t>
            </a:r>
            <a:r>
              <a:rPr lang="en-CA" dirty="0" err="1"/>
              <a:t>Ivanovsky</a:t>
            </a:r>
            <a:r>
              <a:rPr lang="en-CA" dirty="0"/>
              <a:t> (1892) completed experiments to show that infectious agent is non-bacterial and very small</a:t>
            </a:r>
          </a:p>
          <a:p>
            <a:r>
              <a:rPr lang="en-CA" dirty="0" err="1"/>
              <a:t>Martinus</a:t>
            </a:r>
            <a:r>
              <a:rPr lang="en-CA" dirty="0"/>
              <a:t> </a:t>
            </a:r>
            <a:r>
              <a:rPr lang="en-CA" dirty="0" err="1"/>
              <a:t>Beijerinck</a:t>
            </a:r>
            <a:r>
              <a:rPr lang="en-CA" dirty="0"/>
              <a:t> (1898): replicated </a:t>
            </a:r>
            <a:r>
              <a:rPr lang="en-CA" dirty="0" err="1"/>
              <a:t>Ivanovsky’s</a:t>
            </a:r>
            <a:r>
              <a:rPr lang="en-CA" dirty="0"/>
              <a:t> experiments </a:t>
            </a:r>
          </a:p>
          <a:p>
            <a:r>
              <a:rPr lang="en-CA" dirty="0"/>
              <a:t>Wendell Stanley (1935): isolated tobacco mosaic virus</a:t>
            </a:r>
          </a:p>
        </p:txBody>
      </p:sp>
      <p:pic>
        <p:nvPicPr>
          <p:cNvPr id="4" name="Picture 8">
            <a:extLst>
              <a:ext uri="{FF2B5EF4-FFF2-40B4-BE49-F238E27FC236}">
                <a16:creationId xmlns:a16="http://schemas.microsoft.com/office/drawing/2014/main" id="{63BBC03C-4D60-4CBE-AEDE-4C36C0A087E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1211" t="24972" r="1122" b="1973"/>
          <a:stretch/>
        </p:blipFill>
        <p:spPr bwMode="auto">
          <a:xfrm>
            <a:off x="7295745" y="1702364"/>
            <a:ext cx="4338538" cy="49869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09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77A09-413D-4716-AD66-78A5A6F0505E}"/>
              </a:ext>
            </a:extLst>
          </p:cNvPr>
          <p:cNvSpPr>
            <a:spLocks noGrp="1"/>
          </p:cNvSpPr>
          <p:nvPr>
            <p:ph type="title"/>
          </p:nvPr>
        </p:nvSpPr>
        <p:spPr/>
        <p:txBody>
          <a:bodyPr/>
          <a:lstStyle/>
          <a:p>
            <a:r>
              <a:rPr lang="en-CA" dirty="0"/>
              <a:t>Harmful Bacteria</a:t>
            </a:r>
          </a:p>
        </p:txBody>
      </p:sp>
      <p:sp>
        <p:nvSpPr>
          <p:cNvPr id="3" name="Content Placeholder 2">
            <a:extLst>
              <a:ext uri="{FF2B5EF4-FFF2-40B4-BE49-F238E27FC236}">
                <a16:creationId xmlns:a16="http://schemas.microsoft.com/office/drawing/2014/main" id="{324253D8-36E2-435B-87D0-AFA7D7B53267}"/>
              </a:ext>
            </a:extLst>
          </p:cNvPr>
          <p:cNvSpPr>
            <a:spLocks noGrp="1"/>
          </p:cNvSpPr>
          <p:nvPr>
            <p:ph idx="1"/>
          </p:nvPr>
        </p:nvSpPr>
        <p:spPr>
          <a:xfrm>
            <a:off x="540001" y="1549868"/>
            <a:ext cx="4641600" cy="5308131"/>
          </a:xfrm>
        </p:spPr>
        <p:txBody>
          <a:bodyPr>
            <a:normAutofit/>
          </a:bodyPr>
          <a:lstStyle/>
          <a:p>
            <a:pPr marL="0" indent="0">
              <a:buNone/>
            </a:pPr>
            <a:r>
              <a:rPr lang="en-CA" b="1" i="1" dirty="0">
                <a:solidFill>
                  <a:srgbClr val="FFFF00"/>
                </a:solidFill>
              </a:rPr>
              <a:t>Staphylococcus</a:t>
            </a:r>
            <a:r>
              <a:rPr lang="en-CA" dirty="0"/>
              <a:t> is harmless and lives on the skin but causes </a:t>
            </a:r>
            <a:r>
              <a:rPr lang="en-CA" b="1" dirty="0">
                <a:solidFill>
                  <a:srgbClr val="FFFF00"/>
                </a:solidFill>
              </a:rPr>
              <a:t>disease</a:t>
            </a:r>
            <a:r>
              <a:rPr lang="en-CA" dirty="0"/>
              <a:t> if it enters the body (e.g. through a wound)</a:t>
            </a:r>
          </a:p>
          <a:p>
            <a:endParaRPr lang="en-CA" i="1" dirty="0"/>
          </a:p>
          <a:p>
            <a:endParaRPr lang="en-CA" i="1" dirty="0"/>
          </a:p>
          <a:p>
            <a:endParaRPr lang="en-CA" i="1" dirty="0"/>
          </a:p>
        </p:txBody>
      </p:sp>
      <p:pic>
        <p:nvPicPr>
          <p:cNvPr id="3080" name="Picture 8" descr="Staphylococcus aureus - Wikipedia">
            <a:extLst>
              <a:ext uri="{FF2B5EF4-FFF2-40B4-BE49-F238E27FC236}">
                <a16:creationId xmlns:a16="http://schemas.microsoft.com/office/drawing/2014/main" id="{5FE4250A-74A1-4420-83F2-3E77927AA2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37938" y="1597989"/>
            <a:ext cx="4125636" cy="3169616"/>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Staphylococcus Aureus | Antagonists Wiki | Fandom">
            <a:extLst>
              <a:ext uri="{FF2B5EF4-FFF2-40B4-BE49-F238E27FC236}">
                <a16:creationId xmlns:a16="http://schemas.microsoft.com/office/drawing/2014/main" id="{70278478-753D-484A-9E32-87969FCC01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58632" y="3367234"/>
            <a:ext cx="2381494" cy="32250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3416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77A09-413D-4716-AD66-78A5A6F0505E}"/>
              </a:ext>
            </a:extLst>
          </p:cNvPr>
          <p:cNvSpPr>
            <a:spLocks noGrp="1"/>
          </p:cNvSpPr>
          <p:nvPr>
            <p:ph type="title"/>
          </p:nvPr>
        </p:nvSpPr>
        <p:spPr/>
        <p:txBody>
          <a:bodyPr/>
          <a:lstStyle/>
          <a:p>
            <a:r>
              <a:rPr lang="en-CA" dirty="0"/>
              <a:t>Harmful Bacteria</a:t>
            </a:r>
          </a:p>
        </p:txBody>
      </p:sp>
      <p:sp>
        <p:nvSpPr>
          <p:cNvPr id="3" name="Content Placeholder 2">
            <a:extLst>
              <a:ext uri="{FF2B5EF4-FFF2-40B4-BE49-F238E27FC236}">
                <a16:creationId xmlns:a16="http://schemas.microsoft.com/office/drawing/2014/main" id="{324253D8-36E2-435B-87D0-AFA7D7B53267}"/>
              </a:ext>
            </a:extLst>
          </p:cNvPr>
          <p:cNvSpPr>
            <a:spLocks noGrp="1"/>
          </p:cNvSpPr>
          <p:nvPr>
            <p:ph idx="1"/>
          </p:nvPr>
        </p:nvSpPr>
        <p:spPr>
          <a:xfrm>
            <a:off x="540000" y="1549868"/>
            <a:ext cx="4680929" cy="5308131"/>
          </a:xfrm>
        </p:spPr>
        <p:txBody>
          <a:bodyPr/>
          <a:lstStyle/>
          <a:p>
            <a:pPr marL="0" indent="0">
              <a:buNone/>
            </a:pPr>
            <a:r>
              <a:rPr lang="en-CA" b="1" i="1" dirty="0">
                <a:solidFill>
                  <a:srgbClr val="FFFF00"/>
                </a:solidFill>
              </a:rPr>
              <a:t>H. pylori </a:t>
            </a:r>
            <a:r>
              <a:rPr lang="en-CA" dirty="0"/>
              <a:t>lives in the stomach. Under certain conditions, can cause </a:t>
            </a:r>
            <a:r>
              <a:rPr lang="en-CA" b="1" dirty="0">
                <a:solidFill>
                  <a:srgbClr val="FFFF00"/>
                </a:solidFill>
              </a:rPr>
              <a:t>peptic ulcers</a:t>
            </a:r>
            <a:r>
              <a:rPr lang="en-CA" dirty="0"/>
              <a:t>. </a:t>
            </a:r>
          </a:p>
          <a:p>
            <a:endParaRPr lang="en-CA" i="1" dirty="0"/>
          </a:p>
          <a:p>
            <a:endParaRPr lang="en-CA" i="1" dirty="0"/>
          </a:p>
          <a:p>
            <a:endParaRPr lang="en-CA" i="1" dirty="0"/>
          </a:p>
        </p:txBody>
      </p:sp>
      <p:pic>
        <p:nvPicPr>
          <p:cNvPr id="3074" name="Picture 2" descr="Peptic Ulcer Disease: Prevention, Diagnosis and treatment">
            <a:extLst>
              <a:ext uri="{FF2B5EF4-FFF2-40B4-BE49-F238E27FC236}">
                <a16:creationId xmlns:a16="http://schemas.microsoft.com/office/drawing/2014/main" id="{FA61D93F-D7B2-4A56-A130-BCFD966ED9A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2330" b="2509"/>
          <a:stretch/>
        </p:blipFill>
        <p:spPr bwMode="auto">
          <a:xfrm>
            <a:off x="5348748" y="1731181"/>
            <a:ext cx="6435228" cy="45319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2813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77A09-413D-4716-AD66-78A5A6F0505E}"/>
              </a:ext>
            </a:extLst>
          </p:cNvPr>
          <p:cNvSpPr>
            <a:spLocks noGrp="1"/>
          </p:cNvSpPr>
          <p:nvPr>
            <p:ph type="title"/>
          </p:nvPr>
        </p:nvSpPr>
        <p:spPr/>
        <p:txBody>
          <a:bodyPr/>
          <a:lstStyle/>
          <a:p>
            <a:r>
              <a:rPr lang="en-CA" dirty="0"/>
              <a:t>Antibiotics and Resistance</a:t>
            </a:r>
          </a:p>
        </p:txBody>
      </p:sp>
      <p:sp>
        <p:nvSpPr>
          <p:cNvPr id="3" name="Content Placeholder 2">
            <a:extLst>
              <a:ext uri="{FF2B5EF4-FFF2-40B4-BE49-F238E27FC236}">
                <a16:creationId xmlns:a16="http://schemas.microsoft.com/office/drawing/2014/main" id="{324253D8-36E2-435B-87D0-AFA7D7B53267}"/>
              </a:ext>
            </a:extLst>
          </p:cNvPr>
          <p:cNvSpPr>
            <a:spLocks noGrp="1"/>
          </p:cNvSpPr>
          <p:nvPr>
            <p:ph idx="1"/>
          </p:nvPr>
        </p:nvSpPr>
        <p:spPr>
          <a:xfrm>
            <a:off x="539999" y="1549868"/>
            <a:ext cx="5959123" cy="5308131"/>
          </a:xfrm>
        </p:spPr>
        <p:txBody>
          <a:bodyPr/>
          <a:lstStyle/>
          <a:p>
            <a:r>
              <a:rPr lang="en-CA" dirty="0"/>
              <a:t>Bacterial infections are fought through the use of antibiotics (e.g. penicillin, amoxicillin)</a:t>
            </a:r>
          </a:p>
          <a:p>
            <a:r>
              <a:rPr lang="en-CA" dirty="0"/>
              <a:t>Overuse of antibiotics has sped up bacterial evolution; antibiotic-resistant strains exist.</a:t>
            </a:r>
          </a:p>
        </p:txBody>
      </p:sp>
      <p:pic>
        <p:nvPicPr>
          <p:cNvPr id="4100" name="Picture 4" descr="Penicillin History: What Happened to First American Patient | Time">
            <a:extLst>
              <a:ext uri="{FF2B5EF4-FFF2-40B4-BE49-F238E27FC236}">
                <a16:creationId xmlns:a16="http://schemas.microsoft.com/office/drawing/2014/main" id="{3CA2BF83-1E27-413E-9614-D67641C82F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65978" y="1318728"/>
            <a:ext cx="3998316" cy="2732161"/>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Penicillin | BioNinja">
            <a:extLst>
              <a:ext uri="{FF2B5EF4-FFF2-40B4-BE49-F238E27FC236}">
                <a16:creationId xmlns:a16="http://schemas.microsoft.com/office/drawing/2014/main" id="{7BFA250B-02AE-48BA-898A-28518B9F403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52010"/>
          <a:stretch/>
        </p:blipFill>
        <p:spPr bwMode="auto">
          <a:xfrm>
            <a:off x="7661486" y="3732348"/>
            <a:ext cx="3990514" cy="2952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4596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0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77A09-413D-4716-AD66-78A5A6F0505E}"/>
              </a:ext>
            </a:extLst>
          </p:cNvPr>
          <p:cNvSpPr>
            <a:spLocks noGrp="1"/>
          </p:cNvSpPr>
          <p:nvPr>
            <p:ph type="title"/>
          </p:nvPr>
        </p:nvSpPr>
        <p:spPr/>
        <p:txBody>
          <a:bodyPr/>
          <a:lstStyle/>
          <a:p>
            <a:r>
              <a:rPr lang="en-CA" dirty="0"/>
              <a:t>Antibiotics and Resistance</a:t>
            </a:r>
          </a:p>
        </p:txBody>
      </p:sp>
      <p:sp>
        <p:nvSpPr>
          <p:cNvPr id="3" name="Content Placeholder 2">
            <a:extLst>
              <a:ext uri="{FF2B5EF4-FFF2-40B4-BE49-F238E27FC236}">
                <a16:creationId xmlns:a16="http://schemas.microsoft.com/office/drawing/2014/main" id="{324253D8-36E2-435B-87D0-AFA7D7B53267}"/>
              </a:ext>
            </a:extLst>
          </p:cNvPr>
          <p:cNvSpPr>
            <a:spLocks noGrp="1"/>
          </p:cNvSpPr>
          <p:nvPr>
            <p:ph idx="1"/>
          </p:nvPr>
        </p:nvSpPr>
        <p:spPr>
          <a:xfrm>
            <a:off x="540000" y="1549868"/>
            <a:ext cx="5556000" cy="5308131"/>
          </a:xfrm>
        </p:spPr>
        <p:txBody>
          <a:bodyPr>
            <a:normAutofit/>
          </a:bodyPr>
          <a:lstStyle/>
          <a:p>
            <a:r>
              <a:rPr lang="en-CA" dirty="0"/>
              <a:t>MRSA (methicillin-resistant </a:t>
            </a:r>
            <a:r>
              <a:rPr lang="en-CA" i="1" dirty="0"/>
              <a:t>Staphylococcus aureus</a:t>
            </a:r>
            <a:r>
              <a:rPr lang="en-CA" dirty="0"/>
              <a:t>) resists multiple common antibiotics. </a:t>
            </a:r>
          </a:p>
          <a:p>
            <a:r>
              <a:rPr lang="en-CA" dirty="0"/>
              <a:t>Outbreaks in hospitals are becoming more common.</a:t>
            </a:r>
          </a:p>
        </p:txBody>
      </p:sp>
      <p:pic>
        <p:nvPicPr>
          <p:cNvPr id="4098" name="Picture 2" descr="How to Help Prevent MRSA From Spreading at Home">
            <a:extLst>
              <a:ext uri="{FF2B5EF4-FFF2-40B4-BE49-F238E27FC236}">
                <a16:creationId xmlns:a16="http://schemas.microsoft.com/office/drawing/2014/main" id="{F9A06F41-91AC-4BAD-9A03-904EABEF97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454127"/>
            <a:ext cx="5830270" cy="51743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3974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15CEE-982F-4AFC-8D84-2BAFEA0CE292}"/>
              </a:ext>
            </a:extLst>
          </p:cNvPr>
          <p:cNvSpPr>
            <a:spLocks noGrp="1"/>
          </p:cNvSpPr>
          <p:nvPr>
            <p:ph type="title"/>
          </p:nvPr>
        </p:nvSpPr>
        <p:spPr/>
        <p:txBody>
          <a:bodyPr/>
          <a:lstStyle/>
          <a:p>
            <a:r>
              <a:rPr lang="en-CA" dirty="0"/>
              <a:t>Questions</a:t>
            </a:r>
          </a:p>
        </p:txBody>
      </p:sp>
      <p:sp>
        <p:nvSpPr>
          <p:cNvPr id="3" name="Content Placeholder 2">
            <a:extLst>
              <a:ext uri="{FF2B5EF4-FFF2-40B4-BE49-F238E27FC236}">
                <a16:creationId xmlns:a16="http://schemas.microsoft.com/office/drawing/2014/main" id="{B35455E4-056D-4E53-A5FE-841C67D9AEB7}"/>
              </a:ext>
            </a:extLst>
          </p:cNvPr>
          <p:cNvSpPr>
            <a:spLocks noGrp="1"/>
          </p:cNvSpPr>
          <p:nvPr>
            <p:ph idx="1"/>
          </p:nvPr>
        </p:nvSpPr>
        <p:spPr/>
        <p:txBody>
          <a:bodyPr>
            <a:normAutofit fontScale="92500"/>
          </a:bodyPr>
          <a:lstStyle/>
          <a:p>
            <a:pPr marL="514350" indent="-514350">
              <a:buFont typeface="+mj-lt"/>
              <a:buAutoNum type="arabicPeriod"/>
            </a:pPr>
            <a:r>
              <a:rPr lang="en-CA" dirty="0"/>
              <a:t>What are some of the ways that you can differentiate between bacteria? List them, with point-form details.</a:t>
            </a:r>
          </a:p>
          <a:p>
            <a:pPr marL="514350" indent="-514350">
              <a:buFont typeface="+mj-lt"/>
              <a:buAutoNum type="arabicPeriod"/>
            </a:pPr>
            <a:r>
              <a:rPr lang="en-CA" dirty="0"/>
              <a:t>What does gram staining tell you? Why is it useful?</a:t>
            </a:r>
          </a:p>
          <a:p>
            <a:pPr marL="514350" indent="-514350">
              <a:buFont typeface="+mj-lt"/>
              <a:buAutoNum type="arabicPeriod"/>
            </a:pPr>
            <a:r>
              <a:rPr lang="en-CA" dirty="0"/>
              <a:t>Bacteria have different ways of obtaining energy. What is a phototroph and a chemotroph, and give one example of each. </a:t>
            </a:r>
          </a:p>
          <a:p>
            <a:pPr marL="514350" indent="-514350">
              <a:buFont typeface="+mj-lt"/>
              <a:buAutoNum type="arabicPeriod"/>
            </a:pPr>
            <a:r>
              <a:rPr lang="en-CA" dirty="0"/>
              <a:t>Make a table detailing the ways in which bacteria can be helpful and harmful. </a:t>
            </a:r>
            <a:r>
              <a:rPr lang="en-CA"/>
              <a:t>Include examples of each. </a:t>
            </a:r>
            <a:endParaRPr lang="en-CA" dirty="0"/>
          </a:p>
        </p:txBody>
      </p:sp>
    </p:spTree>
    <p:extLst>
      <p:ext uri="{BB962C8B-B14F-4D97-AF65-F5344CB8AC3E}">
        <p14:creationId xmlns:p14="http://schemas.microsoft.com/office/powerpoint/2010/main" val="395159924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54A2B9-AEDF-4E11-9292-4613B7C0D9EF}"/>
              </a:ext>
            </a:extLst>
          </p:cNvPr>
          <p:cNvSpPr>
            <a:spLocks noGrp="1"/>
          </p:cNvSpPr>
          <p:nvPr>
            <p:ph type="ctrTitle"/>
          </p:nvPr>
        </p:nvSpPr>
        <p:spPr/>
        <p:txBody>
          <a:bodyPr/>
          <a:lstStyle/>
          <a:p>
            <a:r>
              <a:rPr lang="en-CA" dirty="0"/>
              <a:t>Domain Archaea</a:t>
            </a:r>
          </a:p>
        </p:txBody>
      </p:sp>
      <p:sp>
        <p:nvSpPr>
          <p:cNvPr id="3" name="Subtitle 2">
            <a:extLst>
              <a:ext uri="{FF2B5EF4-FFF2-40B4-BE49-F238E27FC236}">
                <a16:creationId xmlns:a16="http://schemas.microsoft.com/office/drawing/2014/main" id="{79D27126-7699-430A-9DC5-8E34C771A615}"/>
              </a:ext>
            </a:extLst>
          </p:cNvPr>
          <p:cNvSpPr>
            <a:spLocks noGrp="1"/>
          </p:cNvSpPr>
          <p:nvPr>
            <p:ph type="subTitle" idx="1"/>
          </p:nvPr>
        </p:nvSpPr>
        <p:spPr>
          <a:xfrm>
            <a:off x="540000" y="4508500"/>
            <a:ext cx="11820166" cy="2249652"/>
          </a:xfrm>
        </p:spPr>
        <p:txBody>
          <a:bodyPr>
            <a:normAutofit/>
          </a:bodyPr>
          <a:lstStyle/>
          <a:p>
            <a:r>
              <a:rPr lang="en-CA" dirty="0"/>
              <a:t>Simple prokaryotes, live in oppressive environments</a:t>
            </a:r>
          </a:p>
          <a:p>
            <a:r>
              <a:rPr lang="en-CA" dirty="0"/>
              <a:t>Chapter 17</a:t>
            </a:r>
          </a:p>
          <a:p>
            <a:r>
              <a:rPr lang="en-CA" sz="1600" dirty="0"/>
              <a:t>(</a:t>
            </a:r>
            <a:r>
              <a:rPr lang="en-CA" sz="1600" i="1" dirty="0"/>
              <a:t>Note: your textbook refers to this as Kingdom archaebacteria. Recent phylogenetic advances classify bacteria as their own domain.)</a:t>
            </a:r>
          </a:p>
          <a:p>
            <a:r>
              <a:rPr lang="en-CA" sz="1600" i="1" dirty="0"/>
              <a:t>https://microbenotes.com/archaea-vs-bacteria/</a:t>
            </a:r>
          </a:p>
          <a:p>
            <a:endParaRPr lang="en-CA" dirty="0"/>
          </a:p>
        </p:txBody>
      </p:sp>
    </p:spTree>
    <p:extLst>
      <p:ext uri="{BB962C8B-B14F-4D97-AF65-F5344CB8AC3E}">
        <p14:creationId xmlns:p14="http://schemas.microsoft.com/office/powerpoint/2010/main" val="266116088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ED84B-9C61-43BB-AA1A-26FCEBBB9C59}"/>
              </a:ext>
            </a:extLst>
          </p:cNvPr>
          <p:cNvSpPr>
            <a:spLocks noGrp="1"/>
          </p:cNvSpPr>
          <p:nvPr>
            <p:ph type="title"/>
          </p:nvPr>
        </p:nvSpPr>
        <p:spPr/>
        <p:txBody>
          <a:bodyPr/>
          <a:lstStyle/>
          <a:p>
            <a:r>
              <a:rPr lang="en-CA" dirty="0"/>
              <a:t>What are Archaea?</a:t>
            </a:r>
          </a:p>
        </p:txBody>
      </p:sp>
      <p:sp>
        <p:nvSpPr>
          <p:cNvPr id="3" name="Content Placeholder 2">
            <a:extLst>
              <a:ext uri="{FF2B5EF4-FFF2-40B4-BE49-F238E27FC236}">
                <a16:creationId xmlns:a16="http://schemas.microsoft.com/office/drawing/2014/main" id="{8E921E54-DE34-4ED8-B571-1114E2647439}"/>
              </a:ext>
            </a:extLst>
          </p:cNvPr>
          <p:cNvSpPr>
            <a:spLocks noGrp="1"/>
          </p:cNvSpPr>
          <p:nvPr>
            <p:ph idx="1"/>
          </p:nvPr>
        </p:nvSpPr>
        <p:spPr>
          <a:xfrm>
            <a:off x="540000" y="1549869"/>
            <a:ext cx="11101136" cy="5101302"/>
          </a:xfrm>
        </p:spPr>
        <p:txBody>
          <a:bodyPr>
            <a:normAutofit/>
          </a:bodyPr>
          <a:lstStyle/>
          <a:p>
            <a:r>
              <a:rPr lang="en-CA" dirty="0"/>
              <a:t>‘</a:t>
            </a:r>
            <a:r>
              <a:rPr lang="en-CA" dirty="0" err="1"/>
              <a:t>Archaios</a:t>
            </a:r>
            <a:r>
              <a:rPr lang="en-CA" dirty="0"/>
              <a:t>’ (Greek) means primitive or ancient; oldest fossils 3.5 billion years old</a:t>
            </a:r>
          </a:p>
          <a:p>
            <a:r>
              <a:rPr lang="en-CA" dirty="0">
                <a:sym typeface="Wingdings" panose="05000000000000000000" pitchFamily="2" charset="2"/>
              </a:rPr>
              <a:t>Structurally similar to bacteria; have adaptations to permit life in extreme conditions</a:t>
            </a:r>
            <a:endParaRPr lang="en-CA" dirty="0"/>
          </a:p>
          <a:p>
            <a:r>
              <a:rPr lang="en-CA" dirty="0"/>
              <a:t>Inhabit extreme, low-oxygen environments: deep-sea vents, very salty water, hot springs, oil wells</a:t>
            </a:r>
          </a:p>
          <a:p>
            <a:r>
              <a:rPr lang="en-CA" dirty="0">
                <a:sym typeface="Wingdings" panose="05000000000000000000" pitchFamily="2" charset="2"/>
              </a:rPr>
              <a:t>Poorly understood – hard to study!</a:t>
            </a:r>
          </a:p>
        </p:txBody>
      </p:sp>
    </p:spTree>
    <p:extLst>
      <p:ext uri="{BB962C8B-B14F-4D97-AF65-F5344CB8AC3E}">
        <p14:creationId xmlns:p14="http://schemas.microsoft.com/office/powerpoint/2010/main" val="2417334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ED84B-9C61-43BB-AA1A-26FCEBBB9C59}"/>
              </a:ext>
            </a:extLst>
          </p:cNvPr>
          <p:cNvSpPr>
            <a:spLocks noGrp="1"/>
          </p:cNvSpPr>
          <p:nvPr>
            <p:ph type="title"/>
          </p:nvPr>
        </p:nvSpPr>
        <p:spPr/>
        <p:txBody>
          <a:bodyPr/>
          <a:lstStyle/>
          <a:p>
            <a:r>
              <a:rPr lang="en-CA" dirty="0"/>
              <a:t>Major Groups of Archaea</a:t>
            </a:r>
          </a:p>
        </p:txBody>
      </p:sp>
      <p:sp>
        <p:nvSpPr>
          <p:cNvPr id="3" name="Content Placeholder 2">
            <a:extLst>
              <a:ext uri="{FF2B5EF4-FFF2-40B4-BE49-F238E27FC236}">
                <a16:creationId xmlns:a16="http://schemas.microsoft.com/office/drawing/2014/main" id="{8E921E54-DE34-4ED8-B571-1114E2647439}"/>
              </a:ext>
            </a:extLst>
          </p:cNvPr>
          <p:cNvSpPr>
            <a:spLocks noGrp="1"/>
          </p:cNvSpPr>
          <p:nvPr>
            <p:ph idx="1"/>
          </p:nvPr>
        </p:nvSpPr>
        <p:spPr>
          <a:xfrm>
            <a:off x="540000" y="1549869"/>
            <a:ext cx="4710425" cy="5101302"/>
          </a:xfrm>
        </p:spPr>
        <p:txBody>
          <a:bodyPr>
            <a:normAutofit/>
          </a:bodyPr>
          <a:lstStyle/>
          <a:p>
            <a:r>
              <a:rPr lang="en-CA" b="1" dirty="0">
                <a:sym typeface="Wingdings" panose="05000000000000000000" pitchFamily="2" charset="2"/>
              </a:rPr>
              <a:t>Methanogens</a:t>
            </a:r>
            <a:r>
              <a:rPr lang="en-CA" dirty="0">
                <a:sym typeface="Wingdings" panose="05000000000000000000" pitchFamily="2" charset="2"/>
              </a:rPr>
              <a:t>: live in moderate environments (swamps, intestines), use carbon dioxide and hydrogen to produce methane as </a:t>
            </a:r>
            <a:r>
              <a:rPr lang="en-CA" dirty="0" err="1">
                <a:sym typeface="Wingdings" panose="05000000000000000000" pitchFamily="2" charset="2"/>
              </a:rPr>
              <a:t>byproduct</a:t>
            </a:r>
            <a:r>
              <a:rPr lang="en-CA" dirty="0">
                <a:sym typeface="Wingdings" panose="05000000000000000000" pitchFamily="2" charset="2"/>
              </a:rPr>
              <a:t> of cellular respiration</a:t>
            </a:r>
          </a:p>
        </p:txBody>
      </p:sp>
      <p:pic>
        <p:nvPicPr>
          <p:cNvPr id="7170" name="Picture 2" descr="Methanogens - YouTube">
            <a:extLst>
              <a:ext uri="{FF2B5EF4-FFF2-40B4-BE49-F238E27FC236}">
                <a16:creationId xmlns:a16="http://schemas.microsoft.com/office/drawing/2014/main" id="{0115D718-0AF8-49D3-A4CB-4ADABBCDFC7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048" t="8889" r="16452" b="10537"/>
          <a:stretch/>
        </p:blipFill>
        <p:spPr bwMode="auto">
          <a:xfrm>
            <a:off x="5455011" y="1777180"/>
            <a:ext cx="6314975" cy="42401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246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ED84B-9C61-43BB-AA1A-26FCEBBB9C59}"/>
              </a:ext>
            </a:extLst>
          </p:cNvPr>
          <p:cNvSpPr>
            <a:spLocks noGrp="1"/>
          </p:cNvSpPr>
          <p:nvPr>
            <p:ph type="title"/>
          </p:nvPr>
        </p:nvSpPr>
        <p:spPr/>
        <p:txBody>
          <a:bodyPr/>
          <a:lstStyle/>
          <a:p>
            <a:r>
              <a:rPr lang="en-CA" dirty="0"/>
              <a:t>Major Groups of Archaea</a:t>
            </a:r>
          </a:p>
        </p:txBody>
      </p:sp>
      <p:sp>
        <p:nvSpPr>
          <p:cNvPr id="3" name="Content Placeholder 2">
            <a:extLst>
              <a:ext uri="{FF2B5EF4-FFF2-40B4-BE49-F238E27FC236}">
                <a16:creationId xmlns:a16="http://schemas.microsoft.com/office/drawing/2014/main" id="{8E921E54-DE34-4ED8-B571-1114E2647439}"/>
              </a:ext>
            </a:extLst>
          </p:cNvPr>
          <p:cNvSpPr>
            <a:spLocks noGrp="1"/>
          </p:cNvSpPr>
          <p:nvPr>
            <p:ph idx="1"/>
          </p:nvPr>
        </p:nvSpPr>
        <p:spPr>
          <a:xfrm>
            <a:off x="540000" y="1549869"/>
            <a:ext cx="11101136" cy="5101302"/>
          </a:xfrm>
        </p:spPr>
        <p:txBody>
          <a:bodyPr>
            <a:normAutofit/>
          </a:bodyPr>
          <a:lstStyle/>
          <a:p>
            <a:r>
              <a:rPr lang="en-CA" b="1" dirty="0">
                <a:sym typeface="Symbol" panose="05050102010706020507" pitchFamily="18" charset="2"/>
              </a:rPr>
              <a:t>Halophiles</a:t>
            </a:r>
            <a:r>
              <a:rPr lang="en-CA" dirty="0">
                <a:sym typeface="Symbol" panose="05050102010706020507" pitchFamily="18" charset="2"/>
              </a:rPr>
              <a:t>: tolerate high-salt environments (e.g. Dead Sea, Great Salt Lake)</a:t>
            </a:r>
            <a:endParaRPr lang="en-CA" dirty="0">
              <a:sym typeface="Wingdings" panose="05000000000000000000" pitchFamily="2" charset="2"/>
            </a:endParaRPr>
          </a:p>
        </p:txBody>
      </p:sp>
      <p:pic>
        <p:nvPicPr>
          <p:cNvPr id="6150" name="Picture 6" descr="What is the Dead Sea? The Complete Guide | Dead Sea">
            <a:extLst>
              <a:ext uri="{FF2B5EF4-FFF2-40B4-BE49-F238E27FC236}">
                <a16:creationId xmlns:a16="http://schemas.microsoft.com/office/drawing/2014/main" id="{A64B2E28-3F4B-4B0A-A790-2BCD9D9183D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497" r="11692"/>
          <a:stretch/>
        </p:blipFill>
        <p:spPr bwMode="auto">
          <a:xfrm>
            <a:off x="1012722" y="2926808"/>
            <a:ext cx="3903250" cy="3823761"/>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How to Get to the Dead Sea - Best Routes &amp;amp; Travel Advice | kimkim">
            <a:extLst>
              <a:ext uri="{FF2B5EF4-FFF2-40B4-BE49-F238E27FC236}">
                <a16:creationId xmlns:a16="http://schemas.microsoft.com/office/drawing/2014/main" id="{EF8BA899-4760-4B22-B525-EFC478098C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0142" y="2926808"/>
            <a:ext cx="5737122" cy="38098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0645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ED84B-9C61-43BB-AA1A-26FCEBBB9C59}"/>
              </a:ext>
            </a:extLst>
          </p:cNvPr>
          <p:cNvSpPr>
            <a:spLocks noGrp="1"/>
          </p:cNvSpPr>
          <p:nvPr>
            <p:ph type="title"/>
          </p:nvPr>
        </p:nvSpPr>
        <p:spPr/>
        <p:txBody>
          <a:bodyPr/>
          <a:lstStyle/>
          <a:p>
            <a:r>
              <a:rPr lang="en-CA" dirty="0"/>
              <a:t>Major Groups of Archaea</a:t>
            </a:r>
          </a:p>
        </p:txBody>
      </p:sp>
      <p:sp>
        <p:nvSpPr>
          <p:cNvPr id="3" name="Content Placeholder 2">
            <a:extLst>
              <a:ext uri="{FF2B5EF4-FFF2-40B4-BE49-F238E27FC236}">
                <a16:creationId xmlns:a16="http://schemas.microsoft.com/office/drawing/2014/main" id="{8E921E54-DE34-4ED8-B571-1114E2647439}"/>
              </a:ext>
            </a:extLst>
          </p:cNvPr>
          <p:cNvSpPr>
            <a:spLocks noGrp="1"/>
          </p:cNvSpPr>
          <p:nvPr>
            <p:ph idx="1"/>
          </p:nvPr>
        </p:nvSpPr>
        <p:spPr>
          <a:xfrm>
            <a:off x="540000" y="1549869"/>
            <a:ext cx="11101136" cy="5101302"/>
          </a:xfrm>
        </p:spPr>
        <p:txBody>
          <a:bodyPr>
            <a:normAutofit/>
          </a:bodyPr>
          <a:lstStyle/>
          <a:p>
            <a:r>
              <a:rPr lang="en-CA" b="1" dirty="0">
                <a:sym typeface="Wingdings" panose="05000000000000000000" pitchFamily="2" charset="2"/>
              </a:rPr>
              <a:t>Thermophiles</a:t>
            </a:r>
            <a:r>
              <a:rPr lang="en-CA" dirty="0">
                <a:sym typeface="Wingdings" panose="05000000000000000000" pitchFamily="2" charset="2"/>
              </a:rPr>
              <a:t>: tolerate extremely high temperatures (113</a:t>
            </a:r>
            <a:r>
              <a:rPr lang="en-CA" dirty="0">
                <a:sym typeface="Symbol" panose="05050102010706020507" pitchFamily="18" charset="2"/>
              </a:rPr>
              <a:t>C!)</a:t>
            </a:r>
            <a:endParaRPr lang="en-CA" dirty="0">
              <a:sym typeface="Wingdings" panose="05000000000000000000" pitchFamily="2" charset="2"/>
            </a:endParaRPr>
          </a:p>
        </p:txBody>
      </p:sp>
      <p:pic>
        <p:nvPicPr>
          <p:cNvPr id="4" name="Picture 2" descr="Yellowstone bans three visitors who tried cooking chicken in hot spring |  Mapped">
            <a:extLst>
              <a:ext uri="{FF2B5EF4-FFF2-40B4-BE49-F238E27FC236}">
                <a16:creationId xmlns:a16="http://schemas.microsoft.com/office/drawing/2014/main" id="{BB23CCE9-D6A3-411B-B23D-69EA7ABCE63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889" r="1" b="1"/>
          <a:stretch/>
        </p:blipFill>
        <p:spPr bwMode="auto">
          <a:xfrm>
            <a:off x="296392" y="3273801"/>
            <a:ext cx="5672372" cy="3190710"/>
          </a:xfrm>
          <a:custGeom>
            <a:avLst/>
            <a:gdLst/>
            <a:ahLst/>
            <a:cxnLst/>
            <a:rect l="l" t="t" r="r" b="b"/>
            <a:pathLst>
              <a:path w="12192000" h="6858000">
                <a:moveTo>
                  <a:pt x="0" y="0"/>
                </a:moveTo>
                <a:lnTo>
                  <a:pt x="12192000" y="0"/>
                </a:lnTo>
                <a:lnTo>
                  <a:pt x="12192000"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pic>
        <p:nvPicPr>
          <p:cNvPr id="5" name="Picture 4" descr="SETI to use deep-sea vents for practice hunting alien life | Astronomy.com">
            <a:extLst>
              <a:ext uri="{FF2B5EF4-FFF2-40B4-BE49-F238E27FC236}">
                <a16:creationId xmlns:a16="http://schemas.microsoft.com/office/drawing/2014/main" id="{678A5DF6-54CE-4F50-83F0-4DC74ADE72E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1765"/>
          <a:stretch/>
        </p:blipFill>
        <p:spPr bwMode="auto">
          <a:xfrm>
            <a:off x="6212372" y="3273800"/>
            <a:ext cx="5672372" cy="3190709"/>
          </a:xfrm>
          <a:custGeom>
            <a:avLst/>
            <a:gdLst/>
            <a:ahLst/>
            <a:cxnLst/>
            <a:rect l="l" t="t" r="r" b="b"/>
            <a:pathLst>
              <a:path w="12192000" h="6858000">
                <a:moveTo>
                  <a:pt x="0" y="0"/>
                </a:moveTo>
                <a:lnTo>
                  <a:pt x="12192000" y="0"/>
                </a:lnTo>
                <a:lnTo>
                  <a:pt x="12192000"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3985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2EED15-06D3-4F47-B71C-EB1AE819E877}"/>
              </a:ext>
            </a:extLst>
          </p:cNvPr>
          <p:cNvSpPr>
            <a:spLocks noGrp="1"/>
          </p:cNvSpPr>
          <p:nvPr>
            <p:ph type="ctrTitle"/>
          </p:nvPr>
        </p:nvSpPr>
        <p:spPr/>
        <p:txBody>
          <a:bodyPr/>
          <a:lstStyle/>
          <a:p>
            <a:r>
              <a:rPr lang="en-CA" dirty="0"/>
              <a:t>Viruses</a:t>
            </a:r>
          </a:p>
        </p:txBody>
      </p:sp>
      <p:sp>
        <p:nvSpPr>
          <p:cNvPr id="3" name="Subtitle 2">
            <a:extLst>
              <a:ext uri="{FF2B5EF4-FFF2-40B4-BE49-F238E27FC236}">
                <a16:creationId xmlns:a16="http://schemas.microsoft.com/office/drawing/2014/main" id="{555678CE-06F3-4CAB-9DC9-15CC08F5C07B}"/>
              </a:ext>
            </a:extLst>
          </p:cNvPr>
          <p:cNvSpPr>
            <a:spLocks noGrp="1"/>
          </p:cNvSpPr>
          <p:nvPr>
            <p:ph type="subTitle" idx="1"/>
          </p:nvPr>
        </p:nvSpPr>
        <p:spPr/>
        <p:txBody>
          <a:bodyPr/>
          <a:lstStyle/>
          <a:p>
            <a:endParaRPr lang="en-CA"/>
          </a:p>
        </p:txBody>
      </p:sp>
    </p:spTree>
    <p:extLst>
      <p:ext uri="{BB962C8B-B14F-4D97-AF65-F5344CB8AC3E}">
        <p14:creationId xmlns:p14="http://schemas.microsoft.com/office/powerpoint/2010/main" val="119568974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Old &amp; Odd: Archaea, Bacteria &amp; Protists - CrashCourse Biology #35">
            <a:hlinkClick r:id="" action="ppaction://media"/>
            <a:extLst>
              <a:ext uri="{FF2B5EF4-FFF2-40B4-BE49-F238E27FC236}">
                <a16:creationId xmlns:a16="http://schemas.microsoft.com/office/drawing/2014/main" id="{23ED8EE5-BDE2-41F6-A789-D298F2C11B19}"/>
              </a:ext>
            </a:extLst>
          </p:cNvPr>
          <p:cNvPicPr>
            <a:picLocks noRot="1" noChangeAspect="1"/>
          </p:cNvPicPr>
          <p:nvPr>
            <a:videoFile r:link="rId1"/>
          </p:nvPr>
        </p:nvPicPr>
        <p:blipFill>
          <a:blip r:embed="rId4"/>
          <a:stretch>
            <a:fillRect/>
          </a:stretch>
        </p:blipFill>
        <p:spPr>
          <a:xfrm>
            <a:off x="854697" y="263950"/>
            <a:ext cx="10482606" cy="5922672"/>
          </a:xfrm>
          <a:prstGeom prst="rect">
            <a:avLst/>
          </a:prstGeom>
        </p:spPr>
      </p:pic>
      <p:sp>
        <p:nvSpPr>
          <p:cNvPr id="4" name="TextBox 3">
            <a:extLst>
              <a:ext uri="{FF2B5EF4-FFF2-40B4-BE49-F238E27FC236}">
                <a16:creationId xmlns:a16="http://schemas.microsoft.com/office/drawing/2014/main" id="{A0BB9535-893C-4AE4-B3DF-9BBB3460B684}"/>
              </a:ext>
            </a:extLst>
          </p:cNvPr>
          <p:cNvSpPr txBox="1"/>
          <p:nvPr/>
        </p:nvSpPr>
        <p:spPr>
          <a:xfrm>
            <a:off x="4637987" y="6456518"/>
            <a:ext cx="9462155" cy="369332"/>
          </a:xfrm>
          <a:prstGeom prst="rect">
            <a:avLst/>
          </a:prstGeom>
          <a:noFill/>
        </p:spPr>
        <p:txBody>
          <a:bodyPr wrap="square">
            <a:spAutoFit/>
          </a:bodyPr>
          <a:lstStyle/>
          <a:p>
            <a:r>
              <a:rPr lang="en-CA" dirty="0">
                <a:hlinkClick r:id="rId5"/>
              </a:rPr>
              <a:t>https://www.youtube.com/watch?v=vAR47-g6tlA&amp;ab_channel=CrashCourse</a:t>
            </a:r>
            <a:r>
              <a:rPr lang="en-CA" dirty="0"/>
              <a:t> </a:t>
            </a:r>
          </a:p>
        </p:txBody>
      </p:sp>
    </p:spTree>
    <p:extLst>
      <p:ext uri="{BB962C8B-B14F-4D97-AF65-F5344CB8AC3E}">
        <p14:creationId xmlns:p14="http://schemas.microsoft.com/office/powerpoint/2010/main" val="2787769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1" name="Group 70">
            <a:extLst>
              <a:ext uri="{FF2B5EF4-FFF2-40B4-BE49-F238E27FC236}">
                <a16:creationId xmlns:a16="http://schemas.microsoft.com/office/drawing/2014/main" id="{67416F32-9D98-4340-82E8-E90CE00AD2A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V="1">
            <a:off x="0" y="-1"/>
            <a:ext cx="12191999" cy="6861601"/>
            <a:chOff x="0" y="-1"/>
            <a:chExt cx="12191999" cy="6861601"/>
          </a:xfrm>
        </p:grpSpPr>
        <p:sp>
          <p:nvSpPr>
            <p:cNvPr id="72" name="Rectangle 71">
              <a:extLst>
                <a:ext uri="{FF2B5EF4-FFF2-40B4-BE49-F238E27FC236}">
                  <a16:creationId xmlns:a16="http://schemas.microsoft.com/office/drawing/2014/main" id="{66375AB4-82BB-418F-A50F-6180F68724A4}"/>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0" y="0"/>
              <a:ext cx="5217886" cy="5217886"/>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73" name="Oval 72">
              <a:extLst>
                <a:ext uri="{FF2B5EF4-FFF2-40B4-BE49-F238E27FC236}">
                  <a16:creationId xmlns:a16="http://schemas.microsoft.com/office/drawing/2014/main" id="{3FDD54B2-4A3F-4BFE-8FF0-82CA73F4AE8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5750280" y="2148106"/>
              <a:ext cx="4320000" cy="4320000"/>
            </a:xfrm>
            <a:prstGeom prst="ellipse">
              <a:avLst/>
            </a:prstGeom>
            <a:solidFill>
              <a:schemeClr val="accent3">
                <a:alpha val="60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74" name="Oval 73">
              <a:extLst>
                <a:ext uri="{FF2B5EF4-FFF2-40B4-BE49-F238E27FC236}">
                  <a16:creationId xmlns:a16="http://schemas.microsoft.com/office/drawing/2014/main" id="{30876F96-77AB-4E72-B1D2-FA45F4E3C04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0" y="0"/>
              <a:ext cx="6347046" cy="6347046"/>
            </a:xfrm>
            <a:prstGeom prst="ellipse">
              <a:avLst/>
            </a:prstGeom>
            <a:solidFill>
              <a:schemeClr val="accent3">
                <a:alpha val="2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grpSp>
          <p:nvGrpSpPr>
            <p:cNvPr id="75" name="Group 74">
              <a:extLst>
                <a:ext uri="{FF2B5EF4-FFF2-40B4-BE49-F238E27FC236}">
                  <a16:creationId xmlns:a16="http://schemas.microsoft.com/office/drawing/2014/main" id="{BB08A2E9-6518-449E-940B-8518A1D850BB}"/>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10800000">
              <a:off x="0" y="-1"/>
              <a:ext cx="10800000" cy="6858000"/>
              <a:chOff x="2328000" y="0"/>
              <a:chExt cx="2880000" cy="1440000"/>
            </a:xfrm>
          </p:grpSpPr>
          <p:sp>
            <p:nvSpPr>
              <p:cNvPr id="77" name="Rectangle 76">
                <a:extLst>
                  <a:ext uri="{FF2B5EF4-FFF2-40B4-BE49-F238E27FC236}">
                    <a16:creationId xmlns:a16="http://schemas.microsoft.com/office/drawing/2014/main" id="{60A86BE0-76B3-4EA0-BA2D-05266013A8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6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78" name="Rectangle 77">
                <a:extLst>
                  <a:ext uri="{FF2B5EF4-FFF2-40B4-BE49-F238E27FC236}">
                    <a16:creationId xmlns:a16="http://schemas.microsoft.com/office/drawing/2014/main" id="{6BA13564-810C-4398-AA63-67B020811F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232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76" name="Rectangle 75">
              <a:extLst>
                <a:ext uri="{FF2B5EF4-FFF2-40B4-BE49-F238E27FC236}">
                  <a16:creationId xmlns:a16="http://schemas.microsoft.com/office/drawing/2014/main" id="{3555E1EF-6216-47FA-BBCA-7C0C8C2DAB8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a:off x="5602286" y="271887"/>
              <a:ext cx="6589713" cy="6589713"/>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80" name="Rectangle 79">
            <a:extLst>
              <a:ext uri="{FF2B5EF4-FFF2-40B4-BE49-F238E27FC236}">
                <a16:creationId xmlns:a16="http://schemas.microsoft.com/office/drawing/2014/main" id="{D8D85657-6A77-4466-887F-EE948B9CD2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grpSp>
        <p:nvGrpSpPr>
          <p:cNvPr id="82" name="Group 81">
            <a:extLst>
              <a:ext uri="{FF2B5EF4-FFF2-40B4-BE49-F238E27FC236}">
                <a16:creationId xmlns:a16="http://schemas.microsoft.com/office/drawing/2014/main" id="{30D050C3-946A-4155-B469-3FE5492E6E9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0"/>
            <a:ext cx="12191999" cy="6861600"/>
            <a:chOff x="1" y="0"/>
            <a:chExt cx="12191999" cy="6861600"/>
          </a:xfrm>
        </p:grpSpPr>
        <p:sp>
          <p:nvSpPr>
            <p:cNvPr id="83" name="Rectangle 82">
              <a:extLst>
                <a:ext uri="{FF2B5EF4-FFF2-40B4-BE49-F238E27FC236}">
                  <a16:creationId xmlns:a16="http://schemas.microsoft.com/office/drawing/2014/main" id="{70D7BFBB-BF60-4EF1-AF1C-731347DB115A}"/>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6200000">
              <a:off x="1" y="1640114"/>
              <a:ext cx="5217886" cy="5217886"/>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40150CBC-E30B-417C-9BB2-CE6BB1A6440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384514" y="0"/>
              <a:ext cx="4320000" cy="4320000"/>
            </a:xfrm>
            <a:prstGeom prst="ellipse">
              <a:avLst/>
            </a:prstGeom>
            <a:solidFill>
              <a:schemeClr val="accent3">
                <a:alpha val="96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476020D6-6ADB-408E-A69F-4EA6F51A7F1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119057" y="1230054"/>
              <a:ext cx="5506886" cy="5506886"/>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6" name="Group 85">
              <a:extLst>
                <a:ext uri="{FF2B5EF4-FFF2-40B4-BE49-F238E27FC236}">
                  <a16:creationId xmlns:a16="http://schemas.microsoft.com/office/drawing/2014/main" id="{8226C8E5-1D99-421D-AB3C-2AF296A15325}"/>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690092" y="0"/>
              <a:ext cx="10800000" cy="6858000"/>
              <a:chOff x="2328000" y="0"/>
              <a:chExt cx="2880000" cy="1440000"/>
            </a:xfrm>
          </p:grpSpPr>
          <p:sp>
            <p:nvSpPr>
              <p:cNvPr id="91" name="Rectangle 90">
                <a:extLst>
                  <a:ext uri="{FF2B5EF4-FFF2-40B4-BE49-F238E27FC236}">
                    <a16:creationId xmlns:a16="http://schemas.microsoft.com/office/drawing/2014/main" id="{67669339-D0C4-4CF0-9A76-5BFBCDB798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6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38B31604-91C4-4CB0-8097-02EE0ADDC1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232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548340F5-A593-469A-98DC-B6D90D3B22B4}"/>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5400000">
              <a:off x="7048499" y="1714500"/>
              <a:ext cx="6858000" cy="3429000"/>
              <a:chOff x="0" y="0"/>
              <a:chExt cx="2880000" cy="1440000"/>
            </a:xfrm>
          </p:grpSpPr>
          <p:sp>
            <p:nvSpPr>
              <p:cNvPr id="89" name="Rectangle 88">
                <a:extLst>
                  <a:ext uri="{FF2B5EF4-FFF2-40B4-BE49-F238E27FC236}">
                    <a16:creationId xmlns:a16="http://schemas.microsoft.com/office/drawing/2014/main" id="{B59E3068-3000-4C82-ACA8-367498951E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a:extLst>
                  <a:ext uri="{FF2B5EF4-FFF2-40B4-BE49-F238E27FC236}">
                    <a16:creationId xmlns:a16="http://schemas.microsoft.com/office/drawing/2014/main" id="{C2E1C398-D8F7-4828-9F7F-80D61DAE2B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8" name="Rectangle 87">
              <a:extLst>
                <a:ext uri="{FF2B5EF4-FFF2-40B4-BE49-F238E27FC236}">
                  <a16:creationId xmlns:a16="http://schemas.microsoft.com/office/drawing/2014/main" id="{813B333C-60FD-4260-80E0-190666C9DE7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a:off x="5602287" y="271887"/>
              <a:ext cx="6589713" cy="6589713"/>
            </a:xfrm>
            <a:prstGeom prst="rect">
              <a:avLst/>
            </a:prstGeom>
            <a:gradFill flip="none" rotWithShape="1">
              <a:gsLst>
                <a:gs pos="0">
                  <a:schemeClr val="accent3"/>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a:extLst>
              <a:ext uri="{FF2B5EF4-FFF2-40B4-BE49-F238E27FC236}">
                <a16:creationId xmlns:a16="http://schemas.microsoft.com/office/drawing/2014/main" id="{DC05F582-AA63-4A8C-915E-66057E4BEE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92000" cy="6858000"/>
          </a:xfrm>
          <a:prstGeom prst="rect">
            <a:avLst/>
          </a:prstGeom>
          <a:gradFill flip="none" rotWithShape="1">
            <a:gsLst>
              <a:gs pos="0">
                <a:schemeClr val="bg2">
                  <a:alpha val="60000"/>
                </a:schemeClr>
              </a:gs>
              <a:gs pos="37000">
                <a:schemeClr val="bg2">
                  <a:alpha val="60000"/>
                </a:schemeClr>
              </a:gs>
              <a:gs pos="79000">
                <a:schemeClr val="bg2">
                  <a:alpha val="0"/>
                </a:schemeClr>
              </a:gs>
            </a:gsLst>
            <a:lin ang="0" scaled="1"/>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 name="Title 1">
            <a:extLst>
              <a:ext uri="{FF2B5EF4-FFF2-40B4-BE49-F238E27FC236}">
                <a16:creationId xmlns:a16="http://schemas.microsoft.com/office/drawing/2014/main" id="{A48F262D-306F-4877-B9D3-6B29E486120D}"/>
              </a:ext>
            </a:extLst>
          </p:cNvPr>
          <p:cNvSpPr>
            <a:spLocks noGrp="1"/>
          </p:cNvSpPr>
          <p:nvPr>
            <p:ph type="title"/>
          </p:nvPr>
        </p:nvSpPr>
        <p:spPr>
          <a:xfrm>
            <a:off x="6626689" y="65627"/>
            <a:ext cx="5351208" cy="1155727"/>
          </a:xfrm>
        </p:spPr>
        <p:txBody>
          <a:bodyPr vert="horz" lIns="91440" tIns="45720" rIns="91440" bIns="45720" rtlCol="0" anchor="b">
            <a:normAutofit/>
          </a:bodyPr>
          <a:lstStyle/>
          <a:p>
            <a:r>
              <a:rPr lang="en-US" dirty="0">
                <a:solidFill>
                  <a:schemeClr val="tx1"/>
                </a:solidFill>
              </a:rPr>
              <a:t>What is a Virus?</a:t>
            </a:r>
          </a:p>
        </p:txBody>
      </p:sp>
      <p:pic>
        <p:nvPicPr>
          <p:cNvPr id="40962" name="Picture 2" descr="Beyond coronavirus: the virus discoveries transforming biology">
            <a:extLst>
              <a:ext uri="{FF2B5EF4-FFF2-40B4-BE49-F238E27FC236}">
                <a16:creationId xmlns:a16="http://schemas.microsoft.com/office/drawing/2014/main" id="{AE8B7726-7344-4A84-9DD1-B29F6DF7741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4575" r="12566"/>
          <a:stretch/>
        </p:blipFill>
        <p:spPr bwMode="auto">
          <a:xfrm>
            <a:off x="20" y="10"/>
            <a:ext cx="6444556" cy="685799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E219BD15-CC0F-47F3-934C-9352978FDEE4}"/>
              </a:ext>
            </a:extLst>
          </p:cNvPr>
          <p:cNvSpPr>
            <a:spLocks noGrp="1"/>
          </p:cNvSpPr>
          <p:nvPr>
            <p:ph idx="1"/>
          </p:nvPr>
        </p:nvSpPr>
        <p:spPr>
          <a:xfrm>
            <a:off x="6780165" y="1427614"/>
            <a:ext cx="5140200" cy="5165689"/>
          </a:xfrm>
        </p:spPr>
        <p:txBody>
          <a:bodyPr vert="horz" lIns="91440" tIns="45720" rIns="91440" bIns="45720" rtlCol="0" anchor="t">
            <a:normAutofit/>
          </a:bodyPr>
          <a:lstStyle/>
          <a:p>
            <a:r>
              <a:rPr lang="en-US" sz="2800" dirty="0"/>
              <a:t>Non-living, not made of cells, requires a host to reproduce</a:t>
            </a:r>
          </a:p>
          <a:p>
            <a:r>
              <a:rPr lang="en-US" sz="2800" dirty="0"/>
              <a:t>Parasitic: invades living cells and hijacks cellular machinery to make more copies of virus</a:t>
            </a:r>
          </a:p>
          <a:p>
            <a:r>
              <a:rPr lang="en-US" sz="2800" dirty="0"/>
              <a:t>Very specific: in general, each virus only infects one type of cell</a:t>
            </a:r>
          </a:p>
          <a:p>
            <a:endParaRPr lang="en-US" sz="2800" dirty="0"/>
          </a:p>
        </p:txBody>
      </p:sp>
    </p:spTree>
    <p:extLst>
      <p:ext uri="{BB962C8B-B14F-4D97-AF65-F5344CB8AC3E}">
        <p14:creationId xmlns:p14="http://schemas.microsoft.com/office/powerpoint/2010/main" val="4162034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BA8D60-FEFA-488D-B4E7-CD5A87F5D813}"/>
              </a:ext>
            </a:extLst>
          </p:cNvPr>
          <p:cNvSpPr>
            <a:spLocks noGrp="1"/>
          </p:cNvSpPr>
          <p:nvPr>
            <p:ph type="title"/>
          </p:nvPr>
        </p:nvSpPr>
        <p:spPr/>
        <p:txBody>
          <a:bodyPr/>
          <a:lstStyle/>
          <a:p>
            <a:r>
              <a:rPr lang="en-CA" dirty="0"/>
              <a:t>Virus Structure</a:t>
            </a:r>
          </a:p>
        </p:txBody>
      </p:sp>
      <p:sp>
        <p:nvSpPr>
          <p:cNvPr id="3" name="Content Placeholder 2">
            <a:extLst>
              <a:ext uri="{FF2B5EF4-FFF2-40B4-BE49-F238E27FC236}">
                <a16:creationId xmlns:a16="http://schemas.microsoft.com/office/drawing/2014/main" id="{ABA99F33-44BF-4CA1-926E-FC59A4DA2046}"/>
              </a:ext>
            </a:extLst>
          </p:cNvPr>
          <p:cNvSpPr>
            <a:spLocks noGrp="1"/>
          </p:cNvSpPr>
          <p:nvPr>
            <p:ph idx="1"/>
          </p:nvPr>
        </p:nvSpPr>
        <p:spPr>
          <a:xfrm>
            <a:off x="539999" y="1549869"/>
            <a:ext cx="11242425" cy="4194050"/>
          </a:xfrm>
        </p:spPr>
        <p:txBody>
          <a:bodyPr>
            <a:normAutofit fontScale="92500" lnSpcReduction="10000"/>
          </a:bodyPr>
          <a:lstStyle/>
          <a:p>
            <a:r>
              <a:rPr lang="en-CA" dirty="0"/>
              <a:t>Extremely small (10-400 nm)</a:t>
            </a:r>
          </a:p>
          <a:p>
            <a:r>
              <a:rPr lang="en-CA" dirty="0"/>
              <a:t>All viruses have </a:t>
            </a:r>
            <a:br>
              <a:rPr lang="en-CA" dirty="0"/>
            </a:br>
            <a:r>
              <a:rPr lang="en-CA" dirty="0"/>
              <a:t>a </a:t>
            </a:r>
            <a:r>
              <a:rPr lang="en-CA" sz="3500" b="1" i="1" dirty="0">
                <a:solidFill>
                  <a:schemeClr val="accent5">
                    <a:lumMod val="40000"/>
                    <a:lumOff val="60000"/>
                  </a:schemeClr>
                </a:solidFill>
              </a:rPr>
              <a:t>nucleic acid </a:t>
            </a:r>
            <a:br>
              <a:rPr lang="en-CA" dirty="0"/>
            </a:br>
            <a:r>
              <a:rPr lang="en-CA" dirty="0"/>
              <a:t>core surrounded</a:t>
            </a:r>
            <a:br>
              <a:rPr lang="en-CA" dirty="0"/>
            </a:br>
            <a:r>
              <a:rPr lang="en-CA" dirty="0"/>
              <a:t>by a protein </a:t>
            </a:r>
            <a:br>
              <a:rPr lang="en-CA" dirty="0"/>
            </a:br>
            <a:r>
              <a:rPr lang="en-CA" dirty="0"/>
              <a:t>coat called a </a:t>
            </a:r>
            <a:br>
              <a:rPr lang="en-CA" dirty="0"/>
            </a:br>
            <a:r>
              <a:rPr lang="en-CA" sz="3500" b="1" i="1" dirty="0">
                <a:solidFill>
                  <a:schemeClr val="accent5">
                    <a:lumMod val="40000"/>
                    <a:lumOff val="60000"/>
                  </a:schemeClr>
                </a:solidFill>
              </a:rPr>
              <a:t>capsid</a:t>
            </a:r>
            <a:r>
              <a:rPr lang="en-CA" dirty="0"/>
              <a:t> </a:t>
            </a:r>
          </a:p>
          <a:p>
            <a:endParaRPr lang="en-CA" dirty="0"/>
          </a:p>
        </p:txBody>
      </p:sp>
      <p:pic>
        <p:nvPicPr>
          <p:cNvPr id="5" name="Picture 4" descr="How a virus forms a protective shell to evade the immune system">
            <a:extLst>
              <a:ext uri="{FF2B5EF4-FFF2-40B4-BE49-F238E27FC236}">
                <a16:creationId xmlns:a16="http://schemas.microsoft.com/office/drawing/2014/main" id="{CB7F2ECD-306B-4AF2-8383-02CA6382484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 r="382"/>
          <a:stretch/>
        </p:blipFill>
        <p:spPr bwMode="auto">
          <a:xfrm>
            <a:off x="3857815" y="2457450"/>
            <a:ext cx="8115109" cy="4194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6641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279D7-1762-4A57-9026-091258FA3352}"/>
              </a:ext>
            </a:extLst>
          </p:cNvPr>
          <p:cNvSpPr>
            <a:spLocks noGrp="1"/>
          </p:cNvSpPr>
          <p:nvPr>
            <p:ph type="title"/>
          </p:nvPr>
        </p:nvSpPr>
        <p:spPr/>
        <p:txBody>
          <a:bodyPr>
            <a:normAutofit/>
          </a:bodyPr>
          <a:lstStyle/>
          <a:p>
            <a:r>
              <a:rPr lang="en-CA" dirty="0"/>
              <a:t>Virus Structure: Bacteriophages</a:t>
            </a:r>
          </a:p>
        </p:txBody>
      </p:sp>
      <p:sp>
        <p:nvSpPr>
          <p:cNvPr id="3" name="Content Placeholder 2">
            <a:extLst>
              <a:ext uri="{FF2B5EF4-FFF2-40B4-BE49-F238E27FC236}">
                <a16:creationId xmlns:a16="http://schemas.microsoft.com/office/drawing/2014/main" id="{4E9D04DD-6051-4D68-89A3-B9D775B88D42}"/>
              </a:ext>
            </a:extLst>
          </p:cNvPr>
          <p:cNvSpPr>
            <a:spLocks noGrp="1"/>
          </p:cNvSpPr>
          <p:nvPr>
            <p:ph idx="1"/>
          </p:nvPr>
        </p:nvSpPr>
        <p:spPr>
          <a:xfrm>
            <a:off x="540000" y="1549869"/>
            <a:ext cx="4832100" cy="3688881"/>
          </a:xfrm>
        </p:spPr>
        <p:txBody>
          <a:bodyPr>
            <a:normAutofit fontScale="92500" lnSpcReduction="20000"/>
          </a:bodyPr>
          <a:lstStyle/>
          <a:p>
            <a:r>
              <a:rPr lang="en-CA" sz="3500" b="1" i="1" dirty="0">
                <a:solidFill>
                  <a:schemeClr val="accent5">
                    <a:lumMod val="40000"/>
                    <a:lumOff val="60000"/>
                  </a:schemeClr>
                </a:solidFill>
              </a:rPr>
              <a:t>Bacteriophages </a:t>
            </a:r>
            <a:r>
              <a:rPr lang="en-CA" dirty="0"/>
              <a:t>are viruses that infect prokaryotes (bacteria and archaea)</a:t>
            </a:r>
          </a:p>
          <a:p>
            <a:r>
              <a:rPr lang="en-CA" dirty="0"/>
              <a:t>Genetic material in </a:t>
            </a:r>
            <a:r>
              <a:rPr lang="en-CA" sz="3500" b="1" i="1" dirty="0">
                <a:solidFill>
                  <a:schemeClr val="accent5">
                    <a:lumMod val="40000"/>
                    <a:lumOff val="60000"/>
                  </a:schemeClr>
                </a:solidFill>
              </a:rPr>
              <a:t>capsid</a:t>
            </a:r>
            <a:r>
              <a:rPr lang="en-CA" dirty="0"/>
              <a:t>; tail used to recognize and infect cell</a:t>
            </a:r>
          </a:p>
          <a:p>
            <a:endParaRPr lang="en-CA" dirty="0"/>
          </a:p>
          <a:p>
            <a:endParaRPr lang="en-CA" dirty="0"/>
          </a:p>
          <a:p>
            <a:endParaRPr lang="en-CA" dirty="0"/>
          </a:p>
          <a:p>
            <a:endParaRPr lang="en-CA" dirty="0"/>
          </a:p>
        </p:txBody>
      </p:sp>
      <p:pic>
        <p:nvPicPr>
          <p:cNvPr id="39938" name="Picture 2" descr="Bacteriophage- Definition, Structure, Life Cycles, Applications, Phage  Therapy">
            <a:extLst>
              <a:ext uri="{FF2B5EF4-FFF2-40B4-BE49-F238E27FC236}">
                <a16:creationId xmlns:a16="http://schemas.microsoft.com/office/drawing/2014/main" id="{6B42C522-EC58-407C-9B83-DFC1491EBB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6425" y="1804839"/>
            <a:ext cx="5753100" cy="301718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CBCE90D2-C4CA-4973-94D1-FEB4C85E59F4}"/>
              </a:ext>
            </a:extLst>
          </p:cNvPr>
          <p:cNvSpPr txBox="1"/>
          <p:nvPr/>
        </p:nvSpPr>
        <p:spPr>
          <a:xfrm>
            <a:off x="695325" y="5756141"/>
            <a:ext cx="11101136" cy="646331"/>
          </a:xfrm>
          <a:prstGeom prst="rect">
            <a:avLst/>
          </a:prstGeom>
          <a:noFill/>
        </p:spPr>
        <p:txBody>
          <a:bodyPr wrap="square">
            <a:spAutoFit/>
          </a:bodyPr>
          <a:lstStyle/>
          <a:p>
            <a:r>
              <a:rPr lang="en-CA" dirty="0">
                <a:hlinkClick r:id="rId4"/>
              </a:rPr>
              <a:t>https://www.youtube.com/watch?v=V73nEGXUeBY&amp;ab_channel=biolution</a:t>
            </a:r>
            <a:r>
              <a:rPr lang="en-CA" dirty="0"/>
              <a:t> </a:t>
            </a:r>
          </a:p>
          <a:p>
            <a:r>
              <a:rPr lang="en-CA" dirty="0">
                <a:hlinkClick r:id="rId5"/>
              </a:rPr>
              <a:t>https://www.youtube.com/watch?v=YI3tsmFsrOg&amp;ab_channel=Kurzgesagt%E2%80%93InaNutshell</a:t>
            </a:r>
            <a:r>
              <a:rPr lang="en-CA" dirty="0"/>
              <a:t> </a:t>
            </a:r>
          </a:p>
        </p:txBody>
      </p:sp>
    </p:spTree>
    <p:extLst>
      <p:ext uri="{BB962C8B-B14F-4D97-AF65-F5344CB8AC3E}">
        <p14:creationId xmlns:p14="http://schemas.microsoft.com/office/powerpoint/2010/main" val="2573588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9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90D58-845E-4E73-8385-016BA15E95D9}"/>
              </a:ext>
            </a:extLst>
          </p:cNvPr>
          <p:cNvSpPr>
            <a:spLocks noGrp="1"/>
          </p:cNvSpPr>
          <p:nvPr>
            <p:ph type="title"/>
          </p:nvPr>
        </p:nvSpPr>
        <p:spPr>
          <a:xfrm>
            <a:off x="539998" y="393491"/>
            <a:ext cx="11652001" cy="925238"/>
          </a:xfrm>
        </p:spPr>
        <p:txBody>
          <a:bodyPr>
            <a:normAutofit/>
          </a:bodyPr>
          <a:lstStyle/>
          <a:p>
            <a:r>
              <a:rPr lang="en-CA" dirty="0"/>
              <a:t>Virus Structure: Enveloped Viruses</a:t>
            </a:r>
          </a:p>
        </p:txBody>
      </p:sp>
      <p:sp>
        <p:nvSpPr>
          <p:cNvPr id="3" name="Content Placeholder 2">
            <a:extLst>
              <a:ext uri="{FF2B5EF4-FFF2-40B4-BE49-F238E27FC236}">
                <a16:creationId xmlns:a16="http://schemas.microsoft.com/office/drawing/2014/main" id="{AE308193-039C-4F69-BB76-A9BD6F2E7A82}"/>
              </a:ext>
            </a:extLst>
          </p:cNvPr>
          <p:cNvSpPr>
            <a:spLocks noGrp="1"/>
          </p:cNvSpPr>
          <p:nvPr>
            <p:ph idx="1"/>
          </p:nvPr>
        </p:nvSpPr>
        <p:spPr>
          <a:xfrm>
            <a:off x="540000" y="1549869"/>
            <a:ext cx="11101136" cy="5050956"/>
          </a:xfrm>
        </p:spPr>
        <p:txBody>
          <a:bodyPr>
            <a:normAutofit/>
          </a:bodyPr>
          <a:lstStyle/>
          <a:p>
            <a:r>
              <a:rPr lang="en-CA" b="1" i="1" dirty="0">
                <a:solidFill>
                  <a:schemeClr val="accent5">
                    <a:lumMod val="40000"/>
                    <a:lumOff val="60000"/>
                  </a:schemeClr>
                </a:solidFill>
              </a:rPr>
              <a:t>Enveloped viruses </a:t>
            </a:r>
            <a:r>
              <a:rPr lang="en-CA" sz="3200" dirty="0"/>
              <a:t>are surrounded by an envelope</a:t>
            </a:r>
          </a:p>
          <a:p>
            <a:r>
              <a:rPr lang="en-CA" b="1" i="1" dirty="0">
                <a:solidFill>
                  <a:schemeClr val="accent5">
                    <a:lumMod val="40000"/>
                    <a:lumOff val="60000"/>
                  </a:schemeClr>
                </a:solidFill>
              </a:rPr>
              <a:t>Spike proteins </a:t>
            </a:r>
            <a:r>
              <a:rPr lang="en-CA" sz="3200" dirty="0"/>
              <a:t>are proteins embedded in the viral envelope. They recognize and </a:t>
            </a:r>
            <a:br>
              <a:rPr lang="en-CA" sz="3200" dirty="0"/>
            </a:br>
            <a:r>
              <a:rPr lang="en-CA" sz="3200" dirty="0"/>
              <a:t>attach to the host cell’s </a:t>
            </a:r>
            <a:br>
              <a:rPr lang="en-CA" sz="3200" dirty="0"/>
            </a:br>
            <a:r>
              <a:rPr lang="en-CA" sz="3200" dirty="0"/>
              <a:t>surface. </a:t>
            </a:r>
          </a:p>
          <a:p>
            <a:r>
              <a:rPr lang="en-CA" sz="3200" dirty="0"/>
              <a:t>Examples: influenza, </a:t>
            </a:r>
            <a:br>
              <a:rPr lang="en-CA" sz="3200" dirty="0"/>
            </a:br>
            <a:r>
              <a:rPr lang="en-CA" sz="3200" dirty="0"/>
              <a:t>coronaviruses</a:t>
            </a:r>
            <a:endParaRPr lang="en-CA" dirty="0"/>
          </a:p>
        </p:txBody>
      </p:sp>
      <p:pic>
        <p:nvPicPr>
          <p:cNvPr id="4" name="Picture 2" descr="A typical enveloped virus">
            <a:extLst>
              <a:ext uri="{FF2B5EF4-FFF2-40B4-BE49-F238E27FC236}">
                <a16:creationId xmlns:a16="http://schemas.microsoft.com/office/drawing/2014/main" id="{1A118F90-4F30-4D58-A496-6C1CE214E4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1788" y="3199055"/>
            <a:ext cx="5880272" cy="32654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591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GlowVTI">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Candara">
      <a:maj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lowVTI" id="{D5B5AA20-F6D3-43B8-AF6B-ECAF69256418}" vid="{93025AB5-1D44-4CD3-9BC3-729F6E11E04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18579</TotalTime>
  <Words>2322</Words>
  <Application>Microsoft Office PowerPoint</Application>
  <PresentationFormat>Widescreen</PresentationFormat>
  <Paragraphs>244</Paragraphs>
  <Slides>50</Slides>
  <Notes>19</Notes>
  <HiddenSlides>0</HiddenSlides>
  <MMClips>2</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50</vt:i4>
      </vt:variant>
    </vt:vector>
  </HeadingPairs>
  <TitlesOfParts>
    <vt:vector size="54" baseType="lpstr">
      <vt:lpstr>Arial</vt:lpstr>
      <vt:lpstr>Calibri</vt:lpstr>
      <vt:lpstr>Candara</vt:lpstr>
      <vt:lpstr>GlowVTI</vt:lpstr>
      <vt:lpstr>Microbiology </vt:lpstr>
      <vt:lpstr>Case Study: Tobacco Mosaic Disease</vt:lpstr>
      <vt:lpstr>Microbiology in the 19th century</vt:lpstr>
      <vt:lpstr>Tobacco Mosaic Disease</vt:lpstr>
      <vt:lpstr>Viruses</vt:lpstr>
      <vt:lpstr>What is a Virus?</vt:lpstr>
      <vt:lpstr>Virus Structure</vt:lpstr>
      <vt:lpstr>Virus Structure: Bacteriophages</vt:lpstr>
      <vt:lpstr>Virus Structure: Enveloped Viruses</vt:lpstr>
      <vt:lpstr>‘Life’ Cycle of a Virus</vt:lpstr>
      <vt:lpstr>Lytic Cycle</vt:lpstr>
      <vt:lpstr>Lysogenic Cycle</vt:lpstr>
      <vt:lpstr>PowerPoint Presentation</vt:lpstr>
      <vt:lpstr>Research: “How does COVID-19 infect our cells and bodies?”</vt:lpstr>
      <vt:lpstr>Research: “How does COVID-19 infect our cells and bodies?”</vt:lpstr>
      <vt:lpstr>Prokaryotes</vt:lpstr>
      <vt:lpstr>The 3 Domains of Life</vt:lpstr>
      <vt:lpstr>The 3 Domains of Life</vt:lpstr>
      <vt:lpstr>Prokaryotes</vt:lpstr>
      <vt:lpstr>Prokaryotic Cells</vt:lpstr>
      <vt:lpstr>Domain Bacteria</vt:lpstr>
      <vt:lpstr>Summary</vt:lpstr>
      <vt:lpstr>What do Bacteria Look Like?</vt:lpstr>
      <vt:lpstr>Structure</vt:lpstr>
      <vt:lpstr>Gram-Staining</vt:lpstr>
      <vt:lpstr>Gram-Positive</vt:lpstr>
      <vt:lpstr>Gram-Negative</vt:lpstr>
      <vt:lpstr>PowerPoint Presentation</vt:lpstr>
      <vt:lpstr>Genetic Information</vt:lpstr>
      <vt:lpstr>Asexual Reproduction</vt:lpstr>
      <vt:lpstr>Sexual Reproduction…Sort Of.</vt:lpstr>
      <vt:lpstr>Locomotion</vt:lpstr>
      <vt:lpstr>Obtaining Energy</vt:lpstr>
      <vt:lpstr>Helpful Bacteria</vt:lpstr>
      <vt:lpstr>Helpful Bacteria</vt:lpstr>
      <vt:lpstr>Helpful Bacteria</vt:lpstr>
      <vt:lpstr>Helpful Bacteria</vt:lpstr>
      <vt:lpstr>Helpful Bacteria</vt:lpstr>
      <vt:lpstr>Harmful Bacteria</vt:lpstr>
      <vt:lpstr>Harmful Bacteria</vt:lpstr>
      <vt:lpstr>Harmful Bacteria</vt:lpstr>
      <vt:lpstr>Antibiotics and Resistance</vt:lpstr>
      <vt:lpstr>Antibiotics and Resistance</vt:lpstr>
      <vt:lpstr>Questions</vt:lpstr>
      <vt:lpstr>Domain Archaea</vt:lpstr>
      <vt:lpstr>What are Archaea?</vt:lpstr>
      <vt:lpstr>Major Groups of Archaea</vt:lpstr>
      <vt:lpstr>Major Groups of Archaea</vt:lpstr>
      <vt:lpstr>Major Groups of Archaea</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Biochemistry</dc:title>
  <dc:creator>Linda Au</dc:creator>
  <cp:lastModifiedBy>Linda Au</cp:lastModifiedBy>
  <cp:revision>42</cp:revision>
  <dcterms:created xsi:type="dcterms:W3CDTF">2021-08-10T20:50:06Z</dcterms:created>
  <dcterms:modified xsi:type="dcterms:W3CDTF">2022-02-22T21:24:29Z</dcterms:modified>
</cp:coreProperties>
</file>