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F_984A28D4.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61"/>
  </p:notesMasterIdLst>
  <p:sldIdLst>
    <p:sldId id="256" r:id="rId2"/>
    <p:sldId id="286" r:id="rId3"/>
    <p:sldId id="288" r:id="rId4"/>
    <p:sldId id="290" r:id="rId5"/>
    <p:sldId id="289" r:id="rId6"/>
    <p:sldId id="291" r:id="rId7"/>
    <p:sldId id="292" r:id="rId8"/>
    <p:sldId id="293" r:id="rId9"/>
    <p:sldId id="340" r:id="rId10"/>
    <p:sldId id="343" r:id="rId11"/>
    <p:sldId id="294" r:id="rId12"/>
    <p:sldId id="295" r:id="rId13"/>
    <p:sldId id="297" r:id="rId14"/>
    <p:sldId id="296" r:id="rId15"/>
    <p:sldId id="299" r:id="rId16"/>
    <p:sldId id="300" r:id="rId17"/>
    <p:sldId id="301" r:id="rId18"/>
    <p:sldId id="302" r:id="rId19"/>
    <p:sldId id="304" r:id="rId20"/>
    <p:sldId id="303" r:id="rId21"/>
    <p:sldId id="341" r:id="rId22"/>
    <p:sldId id="305" r:id="rId23"/>
    <p:sldId id="338" r:id="rId24"/>
    <p:sldId id="306" r:id="rId25"/>
    <p:sldId id="339" r:id="rId26"/>
    <p:sldId id="309" r:id="rId27"/>
    <p:sldId id="307" r:id="rId28"/>
    <p:sldId id="311" r:id="rId29"/>
    <p:sldId id="310" r:id="rId30"/>
    <p:sldId id="319" r:id="rId31"/>
    <p:sldId id="308" r:id="rId32"/>
    <p:sldId id="313" r:id="rId33"/>
    <p:sldId id="314" r:id="rId34"/>
    <p:sldId id="315" r:id="rId35"/>
    <p:sldId id="316" r:id="rId36"/>
    <p:sldId id="318" r:id="rId37"/>
    <p:sldId id="325" r:id="rId38"/>
    <p:sldId id="347" r:id="rId39"/>
    <p:sldId id="342" r:id="rId40"/>
    <p:sldId id="320" r:id="rId41"/>
    <p:sldId id="344" r:id="rId42"/>
    <p:sldId id="345" r:id="rId43"/>
    <p:sldId id="324" r:id="rId44"/>
    <p:sldId id="321" r:id="rId45"/>
    <p:sldId id="334" r:id="rId46"/>
    <p:sldId id="322" r:id="rId47"/>
    <p:sldId id="335" r:id="rId48"/>
    <p:sldId id="326" r:id="rId49"/>
    <p:sldId id="323" r:id="rId50"/>
    <p:sldId id="327" r:id="rId51"/>
    <p:sldId id="328" r:id="rId52"/>
    <p:sldId id="329" r:id="rId53"/>
    <p:sldId id="331" r:id="rId54"/>
    <p:sldId id="330" r:id="rId55"/>
    <p:sldId id="332" r:id="rId56"/>
    <p:sldId id="333" r:id="rId57"/>
    <p:sldId id="336" r:id="rId58"/>
    <p:sldId id="337" r:id="rId59"/>
    <p:sldId id="28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B38B4-C6F4-1498-7A97-C782718FE66C}" name="Linda Au" initials="LA" userId="ffebffec96f999f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08C59"/>
    <a:srgbClr val="FFFFFF"/>
    <a:srgbClr val="58916A"/>
    <a:srgbClr val="4E4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083" autoAdjust="0"/>
  </p:normalViewPr>
  <p:slideViewPr>
    <p:cSldViewPr snapToGrid="0">
      <p:cViewPr varScale="1">
        <p:scale>
          <a:sx n="74" d="100"/>
          <a:sy n="74" d="100"/>
        </p:scale>
        <p:origin x="86"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modernComment_12F_984A28D4.xml><?xml version="1.0" encoding="utf-8"?>
<p188:cmLst xmlns:a="http://schemas.openxmlformats.org/drawingml/2006/main" xmlns:r="http://schemas.openxmlformats.org/officeDocument/2006/relationships" xmlns:p188="http://schemas.microsoft.com/office/powerpoint/2018/8/main">
  <p188:cm id="{8C086980-F145-4731-8556-AD5C8AB7F9E1}" authorId="{987B38B4-C6F4-1498-7A97-C782718FE66C}" created="2022-02-25T22:15:22.863">
    <ac:deMkLst xmlns:ac="http://schemas.microsoft.com/office/drawing/2013/main/command">
      <pc:docMk xmlns:pc="http://schemas.microsoft.com/office/powerpoint/2013/main/command"/>
      <pc:sldMk xmlns:pc="http://schemas.microsoft.com/office/powerpoint/2013/main/command" cId="2554996948" sldId="303"/>
      <ac:spMk id="6" creationId="{50655547-B767-44CE-A1D9-DF64415AC607}"/>
    </ac:deMkLst>
    <p188:txBody>
      <a:bodyPr/>
      <a:lstStyle/>
      <a:p>
        <a:r>
          <a:rPr lang="en-CA"/>
          <a:t>note: i haven't actually watched it with sound on...make sure to watch it ahead of time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E0EE3-CAFF-41F3-A009-3CF9B770D41D}" type="datetimeFigureOut">
              <a:rPr lang="en-CA" smtClean="0"/>
              <a:t>2022-03-07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99D68-2BAA-4D77-B606-43A401BB4F9F}" type="slidenum">
              <a:rPr lang="en-CA" smtClean="0"/>
              <a:t>‹#›</a:t>
            </a:fld>
            <a:endParaRPr lang="en-CA"/>
          </a:p>
        </p:txBody>
      </p:sp>
    </p:spTree>
    <p:extLst>
      <p:ext uri="{BB962C8B-B14F-4D97-AF65-F5344CB8AC3E}">
        <p14:creationId xmlns:p14="http://schemas.microsoft.com/office/powerpoint/2010/main" val="30965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Stress the importance of good experimental design. If there are variables you haven’t accounted for, these can throw your entire experiment off and bring the results into question. E.g. the “vaccines cause autism” experiment was designed very poorly which opened it up to </a:t>
            </a:r>
            <a:r>
              <a:rPr lang="en-CA" dirty="0" err="1"/>
              <a:t>unaccurate</a:t>
            </a:r>
            <a:r>
              <a:rPr lang="en-CA" dirty="0"/>
              <a:t> conclusions. </a:t>
            </a:r>
          </a:p>
        </p:txBody>
      </p:sp>
      <p:sp>
        <p:nvSpPr>
          <p:cNvPr id="4" name="Slide Number Placeholder 3"/>
          <p:cNvSpPr>
            <a:spLocks noGrp="1"/>
          </p:cNvSpPr>
          <p:nvPr>
            <p:ph type="sldNum" sz="quarter" idx="5"/>
          </p:nvPr>
        </p:nvSpPr>
        <p:spPr/>
        <p:txBody>
          <a:bodyPr/>
          <a:lstStyle/>
          <a:p>
            <a:fld id="{DE099D68-2BAA-4D77-B606-43A401BB4F9F}" type="slidenum">
              <a:rPr lang="en-CA" smtClean="0"/>
              <a:t>5</a:t>
            </a:fld>
            <a:endParaRPr lang="en-CA"/>
          </a:p>
        </p:txBody>
      </p:sp>
    </p:spTree>
    <p:extLst>
      <p:ext uri="{BB962C8B-B14F-4D97-AF65-F5344CB8AC3E}">
        <p14:creationId xmlns:p14="http://schemas.microsoft.com/office/powerpoint/2010/main" val="385054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there is an electrical gradient. Opposite charges attract. Because you have moved so many positive charges inside the thylakoid, now there is a relatively negatively charged area in the stroma, which the protons will be drawn to. </a:t>
            </a:r>
          </a:p>
        </p:txBody>
      </p:sp>
      <p:sp>
        <p:nvSpPr>
          <p:cNvPr id="4" name="Slide Number Placeholder 3"/>
          <p:cNvSpPr>
            <a:spLocks noGrp="1"/>
          </p:cNvSpPr>
          <p:nvPr>
            <p:ph type="sldNum" sz="quarter" idx="5"/>
          </p:nvPr>
        </p:nvSpPr>
        <p:spPr/>
        <p:txBody>
          <a:bodyPr/>
          <a:lstStyle/>
          <a:p>
            <a:fld id="{DE099D68-2BAA-4D77-B606-43A401BB4F9F}" type="slidenum">
              <a:rPr lang="en-CA" smtClean="0"/>
              <a:t>20</a:t>
            </a:fld>
            <a:endParaRPr lang="en-CA"/>
          </a:p>
        </p:txBody>
      </p:sp>
    </p:spTree>
    <p:extLst>
      <p:ext uri="{BB962C8B-B14F-4D97-AF65-F5344CB8AC3E}">
        <p14:creationId xmlns:p14="http://schemas.microsoft.com/office/powerpoint/2010/main" val="332221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23</a:t>
            </a:fld>
            <a:endParaRPr lang="en-CA"/>
          </a:p>
        </p:txBody>
      </p:sp>
    </p:spTree>
    <p:extLst>
      <p:ext uri="{BB962C8B-B14F-4D97-AF65-F5344CB8AC3E}">
        <p14:creationId xmlns:p14="http://schemas.microsoft.com/office/powerpoint/2010/main" val="3756749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Inputs: carbon dioxide</a:t>
            </a:r>
          </a:p>
          <a:p>
            <a:r>
              <a:rPr lang="en-CA" dirty="0"/>
              <a:t>Outputs: </a:t>
            </a:r>
          </a:p>
        </p:txBody>
      </p:sp>
      <p:sp>
        <p:nvSpPr>
          <p:cNvPr id="4" name="Slide Number Placeholder 3"/>
          <p:cNvSpPr>
            <a:spLocks noGrp="1"/>
          </p:cNvSpPr>
          <p:nvPr>
            <p:ph type="sldNum" sz="quarter" idx="5"/>
          </p:nvPr>
        </p:nvSpPr>
        <p:spPr/>
        <p:txBody>
          <a:bodyPr/>
          <a:lstStyle/>
          <a:p>
            <a:fld id="{DE099D68-2BAA-4D77-B606-43A401BB4F9F}" type="slidenum">
              <a:rPr lang="en-CA" smtClean="0"/>
              <a:t>24</a:t>
            </a:fld>
            <a:endParaRPr lang="en-CA"/>
          </a:p>
        </p:txBody>
      </p:sp>
    </p:spTree>
    <p:extLst>
      <p:ext uri="{BB962C8B-B14F-4D97-AF65-F5344CB8AC3E}">
        <p14:creationId xmlns:p14="http://schemas.microsoft.com/office/powerpoint/2010/main" val="675026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25</a:t>
            </a:fld>
            <a:endParaRPr lang="en-CA"/>
          </a:p>
        </p:txBody>
      </p:sp>
    </p:spTree>
    <p:extLst>
      <p:ext uri="{BB962C8B-B14F-4D97-AF65-F5344CB8AC3E}">
        <p14:creationId xmlns:p14="http://schemas.microsoft.com/office/powerpoint/2010/main" val="3460806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31</a:t>
            </a:fld>
            <a:endParaRPr lang="en-CA"/>
          </a:p>
        </p:txBody>
      </p:sp>
    </p:spTree>
    <p:extLst>
      <p:ext uri="{BB962C8B-B14F-4D97-AF65-F5344CB8AC3E}">
        <p14:creationId xmlns:p14="http://schemas.microsoft.com/office/powerpoint/2010/main" val="4013797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none" dirty="0"/>
              <a:t>prokaryotes can do aerobic respiration too, but we will focus on eukaryotic aerobic respiration which involves the mitochondria</a:t>
            </a:r>
          </a:p>
        </p:txBody>
      </p:sp>
      <p:sp>
        <p:nvSpPr>
          <p:cNvPr id="4" name="Slide Number Placeholder 3"/>
          <p:cNvSpPr>
            <a:spLocks noGrp="1"/>
          </p:cNvSpPr>
          <p:nvPr>
            <p:ph type="sldNum" sz="quarter" idx="5"/>
          </p:nvPr>
        </p:nvSpPr>
        <p:spPr/>
        <p:txBody>
          <a:bodyPr/>
          <a:lstStyle/>
          <a:p>
            <a:fld id="{DE099D68-2BAA-4D77-B606-43A401BB4F9F}" type="slidenum">
              <a:rPr lang="en-CA" smtClean="0"/>
              <a:t>43</a:t>
            </a:fld>
            <a:endParaRPr lang="en-CA"/>
          </a:p>
        </p:txBody>
      </p:sp>
    </p:spTree>
    <p:extLst>
      <p:ext uri="{BB962C8B-B14F-4D97-AF65-F5344CB8AC3E}">
        <p14:creationId xmlns:p14="http://schemas.microsoft.com/office/powerpoint/2010/main" val="3059014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from </a:t>
            </a:r>
            <a:r>
              <a:rPr lang="en-CA" dirty="0" err="1"/>
              <a:t>bioninja</a:t>
            </a:r>
            <a:endParaRPr lang="en-CA" dirty="0"/>
          </a:p>
          <a:p>
            <a:r>
              <a:rPr lang="en-CA" dirty="0"/>
              <a:t>Krebs cycle also known as citric acid cycle since it starts with citric acid</a:t>
            </a:r>
          </a:p>
        </p:txBody>
      </p:sp>
      <p:sp>
        <p:nvSpPr>
          <p:cNvPr id="4" name="Slide Number Placeholder 3"/>
          <p:cNvSpPr>
            <a:spLocks noGrp="1"/>
          </p:cNvSpPr>
          <p:nvPr>
            <p:ph type="sldNum" sz="quarter" idx="5"/>
          </p:nvPr>
        </p:nvSpPr>
        <p:spPr/>
        <p:txBody>
          <a:bodyPr/>
          <a:lstStyle/>
          <a:p>
            <a:fld id="{DE099D68-2BAA-4D77-B606-43A401BB4F9F}" type="slidenum">
              <a:rPr lang="en-CA" smtClean="0"/>
              <a:t>44</a:t>
            </a:fld>
            <a:endParaRPr lang="en-CA"/>
          </a:p>
        </p:txBody>
      </p:sp>
    </p:spTree>
    <p:extLst>
      <p:ext uri="{BB962C8B-B14F-4D97-AF65-F5344CB8AC3E}">
        <p14:creationId xmlns:p14="http://schemas.microsoft.com/office/powerpoint/2010/main" val="37941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from </a:t>
            </a:r>
            <a:r>
              <a:rPr lang="en-CA" dirty="0" err="1"/>
              <a:t>bioninja</a:t>
            </a:r>
            <a:endParaRPr lang="en-CA" dirty="0"/>
          </a:p>
          <a:p>
            <a:r>
              <a:rPr lang="en-CA" dirty="0"/>
              <a:t>Krebs cycle also known as citric acid cycle since it starts with citric acid</a:t>
            </a:r>
          </a:p>
        </p:txBody>
      </p:sp>
      <p:sp>
        <p:nvSpPr>
          <p:cNvPr id="4" name="Slide Number Placeholder 3"/>
          <p:cNvSpPr>
            <a:spLocks noGrp="1"/>
          </p:cNvSpPr>
          <p:nvPr>
            <p:ph type="sldNum" sz="quarter" idx="5"/>
          </p:nvPr>
        </p:nvSpPr>
        <p:spPr/>
        <p:txBody>
          <a:bodyPr/>
          <a:lstStyle/>
          <a:p>
            <a:fld id="{DE099D68-2BAA-4D77-B606-43A401BB4F9F}" type="slidenum">
              <a:rPr lang="en-CA" smtClean="0"/>
              <a:t>45</a:t>
            </a:fld>
            <a:endParaRPr lang="en-CA"/>
          </a:p>
        </p:txBody>
      </p:sp>
    </p:spTree>
    <p:extLst>
      <p:ext uri="{BB962C8B-B14F-4D97-AF65-F5344CB8AC3E}">
        <p14:creationId xmlns:p14="http://schemas.microsoft.com/office/powerpoint/2010/main" val="211330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a:t>
            </a:r>
            <a:r>
              <a:rPr lang="en-CA" dirty="0" err="1"/>
              <a:t>thoughtco</a:t>
            </a:r>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46</a:t>
            </a:fld>
            <a:endParaRPr lang="en-CA"/>
          </a:p>
        </p:txBody>
      </p:sp>
    </p:spTree>
    <p:extLst>
      <p:ext uri="{BB962C8B-B14F-4D97-AF65-F5344CB8AC3E}">
        <p14:creationId xmlns:p14="http://schemas.microsoft.com/office/powerpoint/2010/main" val="4288795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a:t>
            </a:r>
            <a:r>
              <a:rPr lang="en-CA" dirty="0" err="1"/>
              <a:t>thoughtco</a:t>
            </a:r>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47</a:t>
            </a:fld>
            <a:endParaRPr lang="en-CA"/>
          </a:p>
        </p:txBody>
      </p:sp>
    </p:spTree>
    <p:extLst>
      <p:ext uri="{BB962C8B-B14F-4D97-AF65-F5344CB8AC3E}">
        <p14:creationId xmlns:p14="http://schemas.microsoft.com/office/powerpoint/2010/main" val="216652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a:t>
            </a:r>
            <a:r>
              <a:rPr lang="en-CA" dirty="0" err="1"/>
              <a:t>bioninja</a:t>
            </a:r>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11</a:t>
            </a:fld>
            <a:endParaRPr lang="en-CA"/>
          </a:p>
        </p:txBody>
      </p:sp>
    </p:spTree>
    <p:extLst>
      <p:ext uri="{BB962C8B-B14F-4D97-AF65-F5344CB8AC3E}">
        <p14:creationId xmlns:p14="http://schemas.microsoft.com/office/powerpoint/2010/main" val="715158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why if you are severely malnourished, eventually your body will start breaking down your own muscles (into proteins into amino acids) and use those for energy. </a:t>
            </a:r>
          </a:p>
          <a:p>
            <a:r>
              <a:rPr lang="en-CA" dirty="0"/>
              <a:t>It also calls into question some of the ‘diets’ out there…</a:t>
            </a:r>
          </a:p>
        </p:txBody>
      </p:sp>
      <p:sp>
        <p:nvSpPr>
          <p:cNvPr id="4" name="Slide Number Placeholder 3"/>
          <p:cNvSpPr>
            <a:spLocks noGrp="1"/>
          </p:cNvSpPr>
          <p:nvPr>
            <p:ph type="sldNum" sz="quarter" idx="5"/>
          </p:nvPr>
        </p:nvSpPr>
        <p:spPr/>
        <p:txBody>
          <a:bodyPr/>
          <a:lstStyle/>
          <a:p>
            <a:fld id="{DE099D68-2BAA-4D77-B606-43A401BB4F9F}" type="slidenum">
              <a:rPr lang="en-CA" smtClean="0"/>
              <a:t>52</a:t>
            </a:fld>
            <a:endParaRPr lang="en-CA"/>
          </a:p>
        </p:txBody>
      </p:sp>
    </p:spTree>
    <p:extLst>
      <p:ext uri="{BB962C8B-B14F-4D97-AF65-F5344CB8AC3E}">
        <p14:creationId xmlns:p14="http://schemas.microsoft.com/office/powerpoint/2010/main" val="1472407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testable fun fact:</a:t>
            </a:r>
          </a:p>
          <a:p>
            <a:pPr marL="171450" indent="-171450">
              <a:buFontTx/>
              <a:buChar char="-"/>
            </a:pPr>
            <a:r>
              <a:rPr lang="en-CA" dirty="0"/>
              <a:t>For short bursts of intense exercise, muscles use lactic acid fermentation (which is much faster than aerobic respiration), but this only supplies enough energy to last about 90 seconds</a:t>
            </a:r>
          </a:p>
          <a:p>
            <a:pPr marL="171450" indent="-171450">
              <a:buFontTx/>
              <a:buChar char="-"/>
            </a:pPr>
            <a:r>
              <a:rPr lang="en-CA" dirty="0"/>
              <a:t>After intense exercise, lactic acid builds up, need extra oxygen to get rid of this lactic acid </a:t>
            </a:r>
            <a:r>
              <a:rPr lang="en-CA" dirty="0">
                <a:sym typeface="Wingdings" panose="05000000000000000000" pitchFamily="2" charset="2"/>
              </a:rPr>
              <a:t> huffing and puffing!</a:t>
            </a:r>
          </a:p>
          <a:p>
            <a:pPr marL="171450" indent="-171450">
              <a:buFontTx/>
              <a:buChar char="-"/>
            </a:pPr>
            <a:r>
              <a:rPr lang="en-CA" dirty="0">
                <a:sym typeface="Wingdings" panose="05000000000000000000" pitchFamily="2" charset="2"/>
              </a:rPr>
              <a:t>For longer-term exercise, need aerobic respiration…though this releases energy much slower than fermentation. Body will break down carbohydrate stores in the body, which lasts for 15-20 minutes of activity. After this, the body will need to break down other stored molecules, such as fats, for energy. </a:t>
            </a:r>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57</a:t>
            </a:fld>
            <a:endParaRPr lang="en-CA"/>
          </a:p>
        </p:txBody>
      </p:sp>
    </p:spTree>
    <p:extLst>
      <p:ext uri="{BB962C8B-B14F-4D97-AF65-F5344CB8AC3E}">
        <p14:creationId xmlns:p14="http://schemas.microsoft.com/office/powerpoint/2010/main" val="3294800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https://www.britannica.com/video/195016/chemical-science-running video. Mostly talks about aerobic respiration but pretty cool</a:t>
            </a:r>
          </a:p>
          <a:p>
            <a:r>
              <a:rPr lang="en-CA" dirty="0"/>
              <a:t>https://www.ck12.org/book/ck-12-biology-advanced-concepts/section/5.16/</a:t>
            </a:r>
          </a:p>
          <a:p>
            <a:r>
              <a:rPr lang="en-CA" dirty="0"/>
              <a:t>https://prezi.com/xuqmfzqr0uxc/sprinter-v-marathon-runner/ </a:t>
            </a:r>
          </a:p>
        </p:txBody>
      </p:sp>
      <p:sp>
        <p:nvSpPr>
          <p:cNvPr id="4" name="Slide Number Placeholder 3"/>
          <p:cNvSpPr>
            <a:spLocks noGrp="1"/>
          </p:cNvSpPr>
          <p:nvPr>
            <p:ph type="sldNum" sz="quarter" idx="5"/>
          </p:nvPr>
        </p:nvSpPr>
        <p:spPr/>
        <p:txBody>
          <a:bodyPr/>
          <a:lstStyle/>
          <a:p>
            <a:fld id="{DE099D68-2BAA-4D77-B606-43A401BB4F9F}" type="slidenum">
              <a:rPr lang="en-CA" smtClean="0"/>
              <a:t>58</a:t>
            </a:fld>
            <a:endParaRPr lang="en-CA"/>
          </a:p>
        </p:txBody>
      </p:sp>
    </p:spTree>
    <p:extLst>
      <p:ext uri="{BB962C8B-B14F-4D97-AF65-F5344CB8AC3E}">
        <p14:creationId xmlns:p14="http://schemas.microsoft.com/office/powerpoint/2010/main" val="413218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Input: water</a:t>
            </a:r>
          </a:p>
          <a:p>
            <a:r>
              <a:rPr lang="en-CA" dirty="0"/>
              <a:t>Output: hydrogen ions and oxygen</a:t>
            </a:r>
          </a:p>
        </p:txBody>
      </p:sp>
      <p:sp>
        <p:nvSpPr>
          <p:cNvPr id="4" name="Slide Number Placeholder 3"/>
          <p:cNvSpPr>
            <a:spLocks noGrp="1"/>
          </p:cNvSpPr>
          <p:nvPr>
            <p:ph type="sldNum" sz="quarter" idx="5"/>
          </p:nvPr>
        </p:nvSpPr>
        <p:spPr/>
        <p:txBody>
          <a:bodyPr/>
          <a:lstStyle/>
          <a:p>
            <a:fld id="{DE099D68-2BAA-4D77-B606-43A401BB4F9F}" type="slidenum">
              <a:rPr lang="en-CA" smtClean="0"/>
              <a:t>13</a:t>
            </a:fld>
            <a:endParaRPr lang="en-CA"/>
          </a:p>
        </p:txBody>
      </p:sp>
    </p:spTree>
    <p:extLst>
      <p:ext uri="{BB962C8B-B14F-4D97-AF65-F5344CB8AC3E}">
        <p14:creationId xmlns:p14="http://schemas.microsoft.com/office/powerpoint/2010/main" val="170548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Input: light energy, [electron, electron carrier]</a:t>
            </a:r>
          </a:p>
          <a:p>
            <a:r>
              <a:rPr lang="en-CA" dirty="0"/>
              <a:t>Output: electron carrier with excited electron</a:t>
            </a:r>
          </a:p>
        </p:txBody>
      </p:sp>
      <p:sp>
        <p:nvSpPr>
          <p:cNvPr id="4" name="Slide Number Placeholder 3"/>
          <p:cNvSpPr>
            <a:spLocks noGrp="1"/>
          </p:cNvSpPr>
          <p:nvPr>
            <p:ph type="sldNum" sz="quarter" idx="5"/>
          </p:nvPr>
        </p:nvSpPr>
        <p:spPr/>
        <p:txBody>
          <a:bodyPr/>
          <a:lstStyle/>
          <a:p>
            <a:fld id="{DE099D68-2BAA-4D77-B606-43A401BB4F9F}" type="slidenum">
              <a:rPr lang="en-CA" smtClean="0"/>
              <a:t>14</a:t>
            </a:fld>
            <a:endParaRPr lang="en-CA"/>
          </a:p>
        </p:txBody>
      </p:sp>
    </p:spTree>
    <p:extLst>
      <p:ext uri="{BB962C8B-B14F-4D97-AF65-F5344CB8AC3E}">
        <p14:creationId xmlns:p14="http://schemas.microsoft.com/office/powerpoint/2010/main" val="294138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https://www.windpowerengineering.com/how-much-power-in-a-bolt-of-lightning/</a:t>
            </a:r>
          </a:p>
        </p:txBody>
      </p:sp>
      <p:sp>
        <p:nvSpPr>
          <p:cNvPr id="4" name="Slide Number Placeholder 3"/>
          <p:cNvSpPr>
            <a:spLocks noGrp="1"/>
          </p:cNvSpPr>
          <p:nvPr>
            <p:ph type="sldNum" sz="quarter" idx="5"/>
          </p:nvPr>
        </p:nvSpPr>
        <p:spPr/>
        <p:txBody>
          <a:bodyPr/>
          <a:lstStyle/>
          <a:p>
            <a:fld id="{DE099D68-2BAA-4D77-B606-43A401BB4F9F}" type="slidenum">
              <a:rPr lang="en-CA" smtClean="0"/>
              <a:t>15</a:t>
            </a:fld>
            <a:endParaRPr lang="en-CA"/>
          </a:p>
        </p:txBody>
      </p:sp>
    </p:spTree>
    <p:extLst>
      <p:ext uri="{BB962C8B-B14F-4D97-AF65-F5344CB8AC3E}">
        <p14:creationId xmlns:p14="http://schemas.microsoft.com/office/powerpoint/2010/main" val="235450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Input: high-energy electrons attached to electron carriers</a:t>
            </a:r>
          </a:p>
          <a:p>
            <a:r>
              <a:rPr lang="en-CA" dirty="0"/>
              <a:t>Output: hydrogen pumped into thylakoid space, [electron carriers]</a:t>
            </a:r>
          </a:p>
        </p:txBody>
      </p:sp>
      <p:sp>
        <p:nvSpPr>
          <p:cNvPr id="4" name="Slide Number Placeholder 3"/>
          <p:cNvSpPr>
            <a:spLocks noGrp="1"/>
          </p:cNvSpPr>
          <p:nvPr>
            <p:ph type="sldNum" sz="quarter" idx="5"/>
          </p:nvPr>
        </p:nvSpPr>
        <p:spPr/>
        <p:txBody>
          <a:bodyPr/>
          <a:lstStyle/>
          <a:p>
            <a:fld id="{DE099D68-2BAA-4D77-B606-43A401BB4F9F}" type="slidenum">
              <a:rPr lang="en-CA" smtClean="0"/>
              <a:t>16</a:t>
            </a:fld>
            <a:endParaRPr lang="en-CA"/>
          </a:p>
        </p:txBody>
      </p:sp>
    </p:spTree>
    <p:extLst>
      <p:ext uri="{BB962C8B-B14F-4D97-AF65-F5344CB8AC3E}">
        <p14:creationId xmlns:p14="http://schemas.microsoft.com/office/powerpoint/2010/main" val="92755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Inputs: more light, NADP+, electrons</a:t>
            </a:r>
          </a:p>
          <a:p>
            <a:r>
              <a:rPr lang="en-CA" dirty="0"/>
              <a:t>Outputs: hydrogen ions pumped, NADPH</a:t>
            </a:r>
          </a:p>
        </p:txBody>
      </p:sp>
      <p:sp>
        <p:nvSpPr>
          <p:cNvPr id="4" name="Slide Number Placeholder 3"/>
          <p:cNvSpPr>
            <a:spLocks noGrp="1"/>
          </p:cNvSpPr>
          <p:nvPr>
            <p:ph type="sldNum" sz="quarter" idx="5"/>
          </p:nvPr>
        </p:nvSpPr>
        <p:spPr/>
        <p:txBody>
          <a:bodyPr/>
          <a:lstStyle/>
          <a:p>
            <a:fld id="{DE099D68-2BAA-4D77-B606-43A401BB4F9F}" type="slidenum">
              <a:rPr lang="en-CA" smtClean="0"/>
              <a:t>17</a:t>
            </a:fld>
            <a:endParaRPr lang="en-CA"/>
          </a:p>
        </p:txBody>
      </p:sp>
    </p:spTree>
    <p:extLst>
      <p:ext uri="{BB962C8B-B14F-4D97-AF65-F5344CB8AC3E}">
        <p14:creationId xmlns:p14="http://schemas.microsoft.com/office/powerpoint/2010/main" val="231990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18</a:t>
            </a:fld>
            <a:endParaRPr lang="en-CA"/>
          </a:p>
        </p:txBody>
      </p:sp>
    </p:spTree>
    <p:extLst>
      <p:ext uri="{BB962C8B-B14F-4D97-AF65-F5344CB8AC3E}">
        <p14:creationId xmlns:p14="http://schemas.microsoft.com/office/powerpoint/2010/main" val="391090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19</a:t>
            </a:fld>
            <a:endParaRPr lang="en-CA"/>
          </a:p>
        </p:txBody>
      </p:sp>
    </p:spTree>
    <p:extLst>
      <p:ext uri="{BB962C8B-B14F-4D97-AF65-F5344CB8AC3E}">
        <p14:creationId xmlns:p14="http://schemas.microsoft.com/office/powerpoint/2010/main" val="13160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3/7/2022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7647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3/7/2022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6397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3/7/2022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4587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19719"/>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a:xfrm>
            <a:off x="539999" y="393491"/>
            <a:ext cx="11101136" cy="925238"/>
          </a:xfrm>
        </p:spPr>
        <p:txBody>
          <a:bodyPr/>
          <a:lstStyle>
            <a:lvl1pPr algn="l">
              <a:defRPr cap="small" baseline="0">
                <a:solidFill>
                  <a:schemeClr val="accent2">
                    <a:lumMod val="20000"/>
                    <a:lumOff val="80000"/>
                  </a:schemeClr>
                </a:solidFill>
              </a:defRPr>
            </a:lvl1pPr>
          </a:lstStyle>
          <a:p>
            <a:r>
              <a:rPr lang="en-US" dirty="0"/>
              <a:t>Click to edit Master</a:t>
            </a:r>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a:xfrm>
            <a:off x="540000" y="1549869"/>
            <a:ext cx="11101136" cy="4575052"/>
          </a:xfrm>
        </p:spPr>
        <p:txBody>
          <a:bodyPr>
            <a:normAutofit/>
          </a:bodyPr>
          <a:lstStyle>
            <a:lvl1pPr marL="270000">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3/7/2022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2116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3/7/2022</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6250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3/7/2022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6613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3/7/2022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8226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3/7/2022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4101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3/7/2022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931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3/7/2022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6386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3/7/2022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086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3/7/2022</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8675524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6eNu7ItXAY&amp;ab_channel=WaltDisney4Lif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2F_984A28D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watch?v=3y1dO4nNaKY&amp;ab_channel=ndsuvirtualcell"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2KZb2_vcNTg&amp;ab_channel=Veritasiu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23ZzI6WZS2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69290-A60F-4825-A953-A72A2B318E6A}"/>
              </a:ext>
            </a:extLst>
          </p:cNvPr>
          <p:cNvSpPr>
            <a:spLocks noGrp="1"/>
          </p:cNvSpPr>
          <p:nvPr>
            <p:ph type="ctrTitle"/>
          </p:nvPr>
        </p:nvSpPr>
        <p:spPr>
          <a:xfrm>
            <a:off x="7153200" y="540000"/>
            <a:ext cx="4724475" cy="4259814"/>
          </a:xfrm>
        </p:spPr>
        <p:txBody>
          <a:bodyPr>
            <a:normAutofit/>
          </a:bodyPr>
          <a:lstStyle/>
          <a:p>
            <a:r>
              <a:rPr lang="en-CA" sz="6200" dirty="0"/>
              <a:t>Biochemistry</a:t>
            </a:r>
          </a:p>
        </p:txBody>
      </p:sp>
      <p:sp>
        <p:nvSpPr>
          <p:cNvPr id="3" name="Subtitle 2">
            <a:extLst>
              <a:ext uri="{FF2B5EF4-FFF2-40B4-BE49-F238E27FC236}">
                <a16:creationId xmlns:a16="http://schemas.microsoft.com/office/drawing/2014/main" id="{23714689-1CC5-4B9A-8917-625B6F2044C1}"/>
              </a:ext>
            </a:extLst>
          </p:cNvPr>
          <p:cNvSpPr>
            <a:spLocks noGrp="1"/>
          </p:cNvSpPr>
          <p:nvPr>
            <p:ph type="subTitle" idx="1"/>
          </p:nvPr>
        </p:nvSpPr>
        <p:spPr>
          <a:xfrm>
            <a:off x="7153200" y="4988476"/>
            <a:ext cx="4500561" cy="1320249"/>
          </a:xfrm>
        </p:spPr>
        <p:txBody>
          <a:bodyPr>
            <a:normAutofit/>
          </a:bodyPr>
          <a:lstStyle/>
          <a:p>
            <a:endParaRPr lang="en-CA"/>
          </a:p>
        </p:txBody>
      </p:sp>
      <p:grpSp>
        <p:nvGrpSpPr>
          <p:cNvPr id="27" name="Group 26">
            <a:extLst>
              <a:ext uri="{FF2B5EF4-FFF2-40B4-BE49-F238E27FC236}">
                <a16:creationId xmlns:a16="http://schemas.microsoft.com/office/drawing/2014/main" id="{4B7AF231-444C-44D0-B791-BAFE395E3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 y="3600"/>
            <a:ext cx="7266875" cy="6854400"/>
            <a:chOff x="4925125" y="3600"/>
            <a:chExt cx="7266875" cy="6854400"/>
          </a:xfrm>
        </p:grpSpPr>
        <p:sp>
          <p:nvSpPr>
            <p:cNvPr id="28" name="Oval 27">
              <a:extLst>
                <a:ext uri="{FF2B5EF4-FFF2-40B4-BE49-F238E27FC236}">
                  <a16:creationId xmlns:a16="http://schemas.microsoft.com/office/drawing/2014/main" id="{6152793A-5125-41FA-AEF6-96C5463D0A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3C1632F-098D-4A05-B248-04B7ABFE00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A85C0F5-DDEB-454E-A0E4-B6F0FB4CAB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pette putting a sample in vials">
            <a:extLst>
              <a:ext uri="{FF2B5EF4-FFF2-40B4-BE49-F238E27FC236}">
                <a16:creationId xmlns:a16="http://schemas.microsoft.com/office/drawing/2014/main" id="{C03A255C-A182-49B2-B52E-DFDD6A18EA7C}"/>
              </a:ext>
            </a:extLst>
          </p:cNvPr>
          <p:cNvPicPr>
            <a:picLocks noChangeAspect="1"/>
          </p:cNvPicPr>
          <p:nvPr/>
        </p:nvPicPr>
        <p:blipFill rotWithShape="1">
          <a:blip r:embed="rId2"/>
          <a:srcRect l="19806" r="13443" b="-2"/>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40276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6FDF-B8FF-4112-9CAD-08534789C42C}"/>
              </a:ext>
            </a:extLst>
          </p:cNvPr>
          <p:cNvSpPr>
            <a:spLocks noGrp="1"/>
          </p:cNvSpPr>
          <p:nvPr>
            <p:ph type="title"/>
          </p:nvPr>
        </p:nvSpPr>
        <p:spPr/>
        <p:txBody>
          <a:bodyPr/>
          <a:lstStyle/>
          <a:p>
            <a:r>
              <a:rPr lang="en-CA" dirty="0"/>
              <a:t>Cell Structures Review</a:t>
            </a:r>
          </a:p>
        </p:txBody>
      </p:sp>
      <p:sp>
        <p:nvSpPr>
          <p:cNvPr id="4" name="Content Placeholder 3">
            <a:extLst>
              <a:ext uri="{FF2B5EF4-FFF2-40B4-BE49-F238E27FC236}">
                <a16:creationId xmlns:a16="http://schemas.microsoft.com/office/drawing/2014/main" id="{C5CE2813-D0B9-4A46-8B9D-D3589DBDB8B5}"/>
              </a:ext>
            </a:extLst>
          </p:cNvPr>
          <p:cNvSpPr>
            <a:spLocks noGrp="1"/>
          </p:cNvSpPr>
          <p:nvPr>
            <p:ph idx="1"/>
          </p:nvPr>
        </p:nvSpPr>
        <p:spPr>
          <a:xfrm>
            <a:off x="540000" y="1549868"/>
            <a:ext cx="6507345" cy="5222727"/>
          </a:xfrm>
        </p:spPr>
        <p:txBody>
          <a:bodyPr>
            <a:normAutofit fontScale="85000" lnSpcReduction="10000"/>
          </a:bodyPr>
          <a:lstStyle/>
          <a:p>
            <a:pPr marL="0" indent="0">
              <a:buNone/>
            </a:pPr>
            <a:r>
              <a:rPr lang="en-CA" b="1" dirty="0"/>
              <a:t>Chloroplast:</a:t>
            </a:r>
          </a:p>
          <a:p>
            <a:r>
              <a:rPr lang="en-CA" dirty="0"/>
              <a:t>Plant cells only</a:t>
            </a:r>
          </a:p>
          <a:p>
            <a:r>
              <a:rPr lang="en-CA" dirty="0"/>
              <a:t>Does photosynthesis </a:t>
            </a:r>
          </a:p>
          <a:p>
            <a:pPr marL="0" indent="0">
              <a:buNone/>
            </a:pPr>
            <a:r>
              <a:rPr lang="en-CA" b="1" dirty="0"/>
              <a:t>Mitochondria: </a:t>
            </a:r>
          </a:p>
          <a:p>
            <a:r>
              <a:rPr lang="en-CA" dirty="0"/>
              <a:t>Plant and animal cells</a:t>
            </a:r>
          </a:p>
          <a:p>
            <a:r>
              <a:rPr lang="en-CA" dirty="0"/>
              <a:t>Does cellular respiration</a:t>
            </a:r>
          </a:p>
          <a:p>
            <a:pPr marL="0" indent="0">
              <a:buNone/>
            </a:pPr>
            <a:r>
              <a:rPr lang="en-CA" b="1" dirty="0"/>
              <a:t>Cytoplasm:</a:t>
            </a:r>
          </a:p>
          <a:p>
            <a:r>
              <a:rPr lang="en-CA" dirty="0"/>
              <a:t>The fluid ‘insides’ of a cell, contains cell structures</a:t>
            </a:r>
          </a:p>
        </p:txBody>
      </p:sp>
      <p:pic>
        <p:nvPicPr>
          <p:cNvPr id="3082" name="Picture 10" descr="Animal Cell: Definition, Diagram, Structure, and Function">
            <a:extLst>
              <a:ext uri="{FF2B5EF4-FFF2-40B4-BE49-F238E27FC236}">
                <a16:creationId xmlns:a16="http://schemas.microsoft.com/office/drawing/2014/main" id="{620D2ACF-0C24-4B27-A70F-9C7AC48D4A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54" b="4526"/>
          <a:stretch/>
        </p:blipFill>
        <p:spPr bwMode="auto">
          <a:xfrm>
            <a:off x="7235066" y="3892643"/>
            <a:ext cx="4722379" cy="27298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lant Cell Structure | CK-12 Foundation">
            <a:extLst>
              <a:ext uri="{FF2B5EF4-FFF2-40B4-BE49-F238E27FC236}">
                <a16:creationId xmlns:a16="http://schemas.microsoft.com/office/drawing/2014/main" id="{FDC279D9-D6B7-4B50-811E-7AECB09E1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065" y="1265620"/>
            <a:ext cx="4722379" cy="2458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27104F-6A7E-45AB-A0CA-35F88E4C5B2F}"/>
              </a:ext>
            </a:extLst>
          </p:cNvPr>
          <p:cNvSpPr txBox="1"/>
          <p:nvPr/>
        </p:nvSpPr>
        <p:spPr>
          <a:xfrm>
            <a:off x="7336665" y="1365202"/>
            <a:ext cx="1066318" cy="369332"/>
          </a:xfrm>
          <a:prstGeom prst="rect">
            <a:avLst/>
          </a:prstGeom>
          <a:solidFill>
            <a:schemeClr val="accent3">
              <a:lumMod val="75000"/>
            </a:schemeClr>
          </a:solidFill>
          <a:ln>
            <a:noFill/>
          </a:ln>
        </p:spPr>
        <p:txBody>
          <a:bodyPr wrap="none" rtlCol="0">
            <a:spAutoFit/>
          </a:bodyPr>
          <a:lstStyle/>
          <a:p>
            <a:r>
              <a:rPr lang="en-CA" dirty="0"/>
              <a:t>plant cell</a:t>
            </a:r>
          </a:p>
        </p:txBody>
      </p:sp>
      <p:sp>
        <p:nvSpPr>
          <p:cNvPr id="8" name="TextBox 7">
            <a:extLst>
              <a:ext uri="{FF2B5EF4-FFF2-40B4-BE49-F238E27FC236}">
                <a16:creationId xmlns:a16="http://schemas.microsoft.com/office/drawing/2014/main" id="{3CA946DA-B848-4D45-9F1B-1FBAF66F06F6}"/>
              </a:ext>
            </a:extLst>
          </p:cNvPr>
          <p:cNvSpPr txBox="1"/>
          <p:nvPr/>
        </p:nvSpPr>
        <p:spPr>
          <a:xfrm>
            <a:off x="7336665" y="3976565"/>
            <a:ext cx="1207382" cy="369332"/>
          </a:xfrm>
          <a:prstGeom prst="rect">
            <a:avLst/>
          </a:prstGeom>
          <a:solidFill>
            <a:schemeClr val="accent2">
              <a:lumMod val="60000"/>
              <a:lumOff val="40000"/>
            </a:schemeClr>
          </a:solidFill>
          <a:ln>
            <a:noFill/>
          </a:ln>
        </p:spPr>
        <p:txBody>
          <a:bodyPr wrap="none" rtlCol="0">
            <a:spAutoFit/>
          </a:bodyPr>
          <a:lstStyle/>
          <a:p>
            <a:r>
              <a:rPr lang="en-CA" dirty="0"/>
              <a:t>animal cell</a:t>
            </a:r>
          </a:p>
        </p:txBody>
      </p:sp>
    </p:spTree>
    <p:extLst>
      <p:ext uri="{BB962C8B-B14F-4D97-AF65-F5344CB8AC3E}">
        <p14:creationId xmlns:p14="http://schemas.microsoft.com/office/powerpoint/2010/main" val="17952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BE77-1023-4AC2-BD1E-4213DCC9C21C}"/>
              </a:ext>
            </a:extLst>
          </p:cNvPr>
          <p:cNvSpPr>
            <a:spLocks noGrp="1"/>
          </p:cNvSpPr>
          <p:nvPr>
            <p:ph type="title"/>
          </p:nvPr>
        </p:nvSpPr>
        <p:spPr/>
        <p:txBody>
          <a:bodyPr/>
          <a:lstStyle/>
          <a:p>
            <a:r>
              <a:rPr lang="en-CA" dirty="0"/>
              <a:t>Chloroplast Structure</a:t>
            </a:r>
          </a:p>
        </p:txBody>
      </p:sp>
      <p:sp>
        <p:nvSpPr>
          <p:cNvPr id="3" name="Content Placeholder 2">
            <a:extLst>
              <a:ext uri="{FF2B5EF4-FFF2-40B4-BE49-F238E27FC236}">
                <a16:creationId xmlns:a16="http://schemas.microsoft.com/office/drawing/2014/main" id="{E7F51EDC-0404-4AC0-B99E-E7290A072D6D}"/>
              </a:ext>
            </a:extLst>
          </p:cNvPr>
          <p:cNvSpPr>
            <a:spLocks noGrp="1"/>
          </p:cNvSpPr>
          <p:nvPr>
            <p:ph idx="1"/>
          </p:nvPr>
        </p:nvSpPr>
        <p:spPr>
          <a:xfrm>
            <a:off x="540000" y="1549869"/>
            <a:ext cx="5663576" cy="5045492"/>
          </a:xfrm>
        </p:spPr>
        <p:txBody>
          <a:bodyPr>
            <a:normAutofit lnSpcReduction="10000"/>
          </a:bodyPr>
          <a:lstStyle/>
          <a:p>
            <a:pPr marL="0" indent="0">
              <a:buNone/>
            </a:pPr>
            <a:r>
              <a:rPr lang="en-CA" b="1" u="sng" dirty="0"/>
              <a:t>Stroma</a:t>
            </a:r>
            <a:r>
              <a:rPr lang="en-CA" dirty="0"/>
              <a:t>:</a:t>
            </a:r>
          </a:p>
          <a:p>
            <a:pPr lvl="1"/>
            <a:r>
              <a:rPr lang="en-CA" dirty="0"/>
              <a:t>Fluid-filled interior of the chloroplast, where </a:t>
            </a:r>
            <a:br>
              <a:rPr lang="en-CA" dirty="0"/>
            </a:br>
            <a:r>
              <a:rPr lang="en-CA" dirty="0"/>
              <a:t>thylakoids are located</a:t>
            </a:r>
          </a:p>
          <a:p>
            <a:pPr marL="0" indent="0">
              <a:buNone/>
            </a:pPr>
            <a:r>
              <a:rPr lang="en-CA" b="1" u="sng" dirty="0"/>
              <a:t>Thylakoids</a:t>
            </a:r>
            <a:r>
              <a:rPr lang="en-CA" dirty="0"/>
              <a:t>: 	</a:t>
            </a:r>
          </a:p>
          <a:p>
            <a:pPr lvl="1"/>
            <a:r>
              <a:rPr lang="en-CA" dirty="0"/>
              <a:t>Sac-like photosynthetic membranes </a:t>
            </a:r>
          </a:p>
          <a:p>
            <a:pPr lvl="1"/>
            <a:r>
              <a:rPr lang="en-CA" dirty="0"/>
              <a:t>Contains photosynthetic pigments (chlorophyll)</a:t>
            </a:r>
          </a:p>
        </p:txBody>
      </p:sp>
      <p:pic>
        <p:nvPicPr>
          <p:cNvPr id="6146" name="Picture 2" descr="Chloroplasts | BioNinja">
            <a:extLst>
              <a:ext uri="{FF2B5EF4-FFF2-40B4-BE49-F238E27FC236}">
                <a16:creationId xmlns:a16="http://schemas.microsoft.com/office/drawing/2014/main" id="{B1E1D7DD-AD23-414D-826F-A405191B9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707" y="1859288"/>
            <a:ext cx="5735294" cy="33761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CA4A404-364C-479B-A4D9-88793DF5E776}"/>
              </a:ext>
            </a:extLst>
          </p:cNvPr>
          <p:cNvSpPr/>
          <p:nvPr/>
        </p:nvSpPr>
        <p:spPr>
          <a:xfrm>
            <a:off x="8292353" y="1981201"/>
            <a:ext cx="815788" cy="331694"/>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F8D19DA-F4F3-419B-99B4-46DA1924F4E1}"/>
              </a:ext>
            </a:extLst>
          </p:cNvPr>
          <p:cNvSpPr/>
          <p:nvPr/>
        </p:nvSpPr>
        <p:spPr>
          <a:xfrm>
            <a:off x="9646023" y="2278538"/>
            <a:ext cx="815788" cy="331694"/>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8990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67FE-80E4-4307-9375-D1C70056455F}"/>
              </a:ext>
            </a:extLst>
          </p:cNvPr>
          <p:cNvSpPr>
            <a:spLocks noGrp="1"/>
          </p:cNvSpPr>
          <p:nvPr>
            <p:ph type="title"/>
          </p:nvPr>
        </p:nvSpPr>
        <p:spPr/>
        <p:txBody>
          <a:bodyPr/>
          <a:lstStyle/>
          <a:p>
            <a:r>
              <a:rPr lang="en-CA" dirty="0"/>
              <a:t>Photosynthetic Pigments</a:t>
            </a:r>
          </a:p>
        </p:txBody>
      </p:sp>
      <p:sp>
        <p:nvSpPr>
          <p:cNvPr id="3" name="Content Placeholder 2">
            <a:extLst>
              <a:ext uri="{FF2B5EF4-FFF2-40B4-BE49-F238E27FC236}">
                <a16:creationId xmlns:a16="http://schemas.microsoft.com/office/drawing/2014/main" id="{431F2793-06B6-446F-97D6-19F3D0643273}"/>
              </a:ext>
            </a:extLst>
          </p:cNvPr>
          <p:cNvSpPr>
            <a:spLocks noGrp="1"/>
          </p:cNvSpPr>
          <p:nvPr>
            <p:ph idx="1"/>
          </p:nvPr>
        </p:nvSpPr>
        <p:spPr/>
        <p:txBody>
          <a:bodyPr/>
          <a:lstStyle/>
          <a:p>
            <a:r>
              <a:rPr lang="en-CA" dirty="0"/>
              <a:t>Primary pigment in plants is </a:t>
            </a:r>
            <a:r>
              <a:rPr lang="en-CA" b="1" u="sng" dirty="0"/>
              <a:t>chlorophyll</a:t>
            </a:r>
            <a:r>
              <a:rPr lang="en-CA" dirty="0"/>
              <a:t>. </a:t>
            </a:r>
          </a:p>
          <a:p>
            <a:r>
              <a:rPr lang="en-CA" dirty="0"/>
              <a:t>Each pigment absorbs certain wavelengths of light (e.g. chlorophylls absorb orange, yellow, and blue). </a:t>
            </a:r>
          </a:p>
        </p:txBody>
      </p:sp>
      <p:pic>
        <p:nvPicPr>
          <p:cNvPr id="4" name="Picture 2" descr="C:\Users\Alex\Desktop\art\BIO10NAE_03_08_03_005_LRIM_05.png">
            <a:extLst>
              <a:ext uri="{FF2B5EF4-FFF2-40B4-BE49-F238E27FC236}">
                <a16:creationId xmlns:a16="http://schemas.microsoft.com/office/drawing/2014/main" id="{6F86E8F7-C5C7-40A8-8EF6-BDA9204F20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16" t="2081" r="23898" b="7306"/>
          <a:stretch/>
        </p:blipFill>
        <p:spPr bwMode="auto">
          <a:xfrm>
            <a:off x="2708237" y="3818965"/>
            <a:ext cx="6470854" cy="278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27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067C-ACEC-42CE-B2EA-519D461972E0}"/>
              </a:ext>
            </a:extLst>
          </p:cNvPr>
          <p:cNvSpPr>
            <a:spLocks noGrp="1"/>
          </p:cNvSpPr>
          <p:nvPr>
            <p:ph type="title"/>
          </p:nvPr>
        </p:nvSpPr>
        <p:spPr/>
        <p:txBody>
          <a:bodyPr/>
          <a:lstStyle/>
          <a:p>
            <a:r>
              <a:rPr lang="en-CA" dirty="0"/>
              <a:t>Stage 1: Water Splitting</a:t>
            </a:r>
          </a:p>
        </p:txBody>
      </p:sp>
      <p:sp>
        <p:nvSpPr>
          <p:cNvPr id="3" name="Content Placeholder 2">
            <a:extLst>
              <a:ext uri="{FF2B5EF4-FFF2-40B4-BE49-F238E27FC236}">
                <a16:creationId xmlns:a16="http://schemas.microsoft.com/office/drawing/2014/main" id="{E3253735-74D4-4749-ABBB-79405D62A5DB}"/>
              </a:ext>
            </a:extLst>
          </p:cNvPr>
          <p:cNvSpPr>
            <a:spLocks noGrp="1"/>
          </p:cNvSpPr>
          <p:nvPr>
            <p:ph idx="1"/>
          </p:nvPr>
        </p:nvSpPr>
        <p:spPr>
          <a:xfrm>
            <a:off x="540000" y="1549869"/>
            <a:ext cx="6596091" cy="4914640"/>
          </a:xfrm>
        </p:spPr>
        <p:txBody>
          <a:bodyPr>
            <a:normAutofit/>
          </a:bodyPr>
          <a:lstStyle/>
          <a:p>
            <a:pPr marL="0" indent="0">
              <a:buNone/>
            </a:pPr>
            <a:r>
              <a:rPr lang="en-CA" dirty="0"/>
              <a:t>Inside the thylakoid, an enzyme breaks up water molecules into:</a:t>
            </a:r>
          </a:p>
          <a:p>
            <a:pPr lvl="1"/>
            <a:r>
              <a:rPr lang="en-CA" dirty="0"/>
              <a:t>Oxygen </a:t>
            </a:r>
            <a:r>
              <a:rPr lang="en-CA" dirty="0">
                <a:sym typeface="Wingdings" panose="05000000000000000000" pitchFamily="2" charset="2"/>
              </a:rPr>
              <a:t> diffuses out into the air</a:t>
            </a:r>
          </a:p>
          <a:p>
            <a:pPr lvl="1"/>
            <a:r>
              <a:rPr lang="en-CA" dirty="0">
                <a:sym typeface="Wingdings" panose="05000000000000000000" pitchFamily="2" charset="2"/>
              </a:rPr>
              <a:t>H</a:t>
            </a:r>
            <a:r>
              <a:rPr lang="en-CA" baseline="30000" dirty="0">
                <a:sym typeface="Wingdings" panose="05000000000000000000" pitchFamily="2" charset="2"/>
              </a:rPr>
              <a:t>+</a:t>
            </a:r>
            <a:r>
              <a:rPr lang="en-CA" dirty="0">
                <a:sym typeface="Wingdings" panose="05000000000000000000" pitchFamily="2" charset="2"/>
              </a:rPr>
              <a:t> ions  released inside the thylakoid</a:t>
            </a:r>
          </a:p>
          <a:p>
            <a:pPr lvl="1"/>
            <a:r>
              <a:rPr lang="en-CA" dirty="0">
                <a:sym typeface="Wingdings" panose="05000000000000000000" pitchFamily="2" charset="2"/>
              </a:rPr>
              <a:t>Electrons  used to replace electrons used in the next step</a:t>
            </a:r>
            <a:endParaRPr lang="en-CA" dirty="0"/>
          </a:p>
        </p:txBody>
      </p:sp>
      <p:pic>
        <p:nvPicPr>
          <p:cNvPr id="4" name="Picture 2" descr="C:\Users\Alex\Desktop\art\BIO10NAE_03_08_04_005_LRIM_05.png">
            <a:extLst>
              <a:ext uri="{FF2B5EF4-FFF2-40B4-BE49-F238E27FC236}">
                <a16:creationId xmlns:a16="http://schemas.microsoft.com/office/drawing/2014/main" id="{BCBC5CE6-F2CB-4A11-80C2-3266F18C0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971" y="1462671"/>
            <a:ext cx="4376211" cy="507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8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372E-A155-4B9B-BFA0-1D4927140D67}"/>
              </a:ext>
            </a:extLst>
          </p:cNvPr>
          <p:cNvSpPr>
            <a:spLocks noGrp="1"/>
          </p:cNvSpPr>
          <p:nvPr>
            <p:ph type="title"/>
          </p:nvPr>
        </p:nvSpPr>
        <p:spPr/>
        <p:txBody>
          <a:bodyPr/>
          <a:lstStyle/>
          <a:p>
            <a:r>
              <a:rPr lang="en-CA" dirty="0"/>
              <a:t>Stage 2: Energy Collection (PSII)</a:t>
            </a:r>
          </a:p>
        </p:txBody>
      </p:sp>
      <p:sp>
        <p:nvSpPr>
          <p:cNvPr id="3" name="Content Placeholder 2">
            <a:extLst>
              <a:ext uri="{FF2B5EF4-FFF2-40B4-BE49-F238E27FC236}">
                <a16:creationId xmlns:a16="http://schemas.microsoft.com/office/drawing/2014/main" id="{47B1CB2A-83AF-4F58-A5EF-C14B78DCFFBF}"/>
              </a:ext>
            </a:extLst>
          </p:cNvPr>
          <p:cNvSpPr>
            <a:spLocks noGrp="1"/>
          </p:cNvSpPr>
          <p:nvPr>
            <p:ph idx="1"/>
          </p:nvPr>
        </p:nvSpPr>
        <p:spPr>
          <a:xfrm>
            <a:off x="540000" y="1549869"/>
            <a:ext cx="11101136" cy="3597981"/>
          </a:xfrm>
        </p:spPr>
        <p:txBody>
          <a:bodyPr>
            <a:normAutofit fontScale="92500"/>
          </a:bodyPr>
          <a:lstStyle/>
          <a:p>
            <a:pPr marL="514350" indent="-514350">
              <a:buFont typeface="+mj-lt"/>
              <a:buAutoNum type="arabicPeriod"/>
            </a:pPr>
            <a:r>
              <a:rPr lang="en-CA" dirty="0"/>
              <a:t>Chlorophylls in photosystem II absorb light energy.</a:t>
            </a:r>
          </a:p>
          <a:p>
            <a:pPr marL="514350" indent="-514350">
              <a:buFont typeface="+mj-lt"/>
              <a:buAutoNum type="arabicPeriod"/>
            </a:pPr>
            <a:r>
              <a:rPr lang="en-CA" dirty="0"/>
              <a:t>Energy is transferred to an electron, which becomes excited. </a:t>
            </a:r>
          </a:p>
          <a:p>
            <a:pPr marL="514350" indent="-514350">
              <a:buFont typeface="+mj-lt"/>
              <a:buAutoNum type="arabicPeriod"/>
            </a:pPr>
            <a:r>
              <a:rPr lang="en-CA" dirty="0"/>
              <a:t>High-energy electrons are highly reactive. They need an </a:t>
            </a:r>
            <a:r>
              <a:rPr lang="en-CA" b="1" u="sng" dirty="0"/>
              <a:t>electron carrier</a:t>
            </a:r>
            <a:r>
              <a:rPr lang="en-CA" dirty="0"/>
              <a:t> molecule to carry them safely. </a:t>
            </a:r>
            <a:br>
              <a:rPr lang="en-CA" dirty="0"/>
            </a:br>
            <a:r>
              <a:rPr lang="en-CA" dirty="0"/>
              <a:t>(Note: the electrons are always accompanied by a hydrogen.)</a:t>
            </a:r>
          </a:p>
        </p:txBody>
      </p:sp>
      <p:pic>
        <p:nvPicPr>
          <p:cNvPr id="4" name="Picture 2" descr="C:\Users\Alex\Desktop\art\BIO10NAE_03_08_03_005_LRIM_10.png">
            <a:extLst>
              <a:ext uri="{FF2B5EF4-FFF2-40B4-BE49-F238E27FC236}">
                <a16:creationId xmlns:a16="http://schemas.microsoft.com/office/drawing/2014/main" id="{C474FB37-489A-426A-82A9-0F26CDA4D9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20" b="6868"/>
          <a:stretch/>
        </p:blipFill>
        <p:spPr bwMode="auto">
          <a:xfrm>
            <a:off x="350838" y="4964292"/>
            <a:ext cx="6986502" cy="14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5">
            <a:extLst>
              <a:ext uri="{FF2B5EF4-FFF2-40B4-BE49-F238E27FC236}">
                <a16:creationId xmlns:a16="http://schemas.microsoft.com/office/drawing/2014/main" id="{8764D5C0-00A2-4E8B-A2E5-D8A596926B32}"/>
              </a:ext>
            </a:extLst>
          </p:cNvPr>
          <p:cNvGraphicFramePr>
            <a:graphicFrameLocks noGrp="1"/>
          </p:cNvGraphicFramePr>
          <p:nvPr>
            <p:extLst>
              <p:ext uri="{D42A27DB-BD31-4B8C-83A1-F6EECF244321}">
                <p14:modId xmlns:p14="http://schemas.microsoft.com/office/powerpoint/2010/main" val="966643130"/>
              </p:ext>
            </p:extLst>
          </p:nvPr>
        </p:nvGraphicFramePr>
        <p:xfrm>
          <a:off x="7568041" y="4964292"/>
          <a:ext cx="4437530" cy="1483360"/>
        </p:xfrm>
        <a:graphic>
          <a:graphicData uri="http://schemas.openxmlformats.org/drawingml/2006/table">
            <a:tbl>
              <a:tblPr firstRow="1" bandRow="1">
                <a:tableStyleId>{5C22544A-7EE6-4342-B048-85BDC9FD1C3A}</a:tableStyleId>
              </a:tblPr>
              <a:tblGrid>
                <a:gridCol w="2218765">
                  <a:extLst>
                    <a:ext uri="{9D8B030D-6E8A-4147-A177-3AD203B41FA5}">
                      <a16:colId xmlns:a16="http://schemas.microsoft.com/office/drawing/2014/main" val="3386488764"/>
                    </a:ext>
                  </a:extLst>
                </a:gridCol>
                <a:gridCol w="2218765">
                  <a:extLst>
                    <a:ext uri="{9D8B030D-6E8A-4147-A177-3AD203B41FA5}">
                      <a16:colId xmlns:a16="http://schemas.microsoft.com/office/drawing/2014/main" val="3101382374"/>
                    </a:ext>
                  </a:extLst>
                </a:gridCol>
              </a:tblGrid>
              <a:tr h="370840">
                <a:tc>
                  <a:txBody>
                    <a:bodyPr/>
                    <a:lstStyle/>
                    <a:p>
                      <a:r>
                        <a:rPr lang="en-CA" dirty="0"/>
                        <a:t>Low-energy state</a:t>
                      </a:r>
                    </a:p>
                  </a:txBody>
                  <a:tcPr/>
                </a:tc>
                <a:tc>
                  <a:txBody>
                    <a:bodyPr/>
                    <a:lstStyle/>
                    <a:p>
                      <a:r>
                        <a:rPr lang="en-CA" dirty="0"/>
                        <a:t>High-energy state</a:t>
                      </a:r>
                    </a:p>
                  </a:txBody>
                  <a:tcPr/>
                </a:tc>
                <a:extLst>
                  <a:ext uri="{0D108BD9-81ED-4DB2-BD59-A6C34878D82A}">
                    <a16:rowId xmlns:a16="http://schemas.microsoft.com/office/drawing/2014/main" val="2811395060"/>
                  </a:ext>
                </a:extLst>
              </a:tr>
              <a:tr h="370840">
                <a:tc>
                  <a:txBody>
                    <a:bodyPr/>
                    <a:lstStyle/>
                    <a:p>
                      <a:r>
                        <a:rPr lang="en-CA" dirty="0">
                          <a:solidFill>
                            <a:schemeClr val="accent1">
                              <a:lumMod val="75000"/>
                            </a:schemeClr>
                          </a:solidFill>
                        </a:rPr>
                        <a:t>NADP+</a:t>
                      </a:r>
                    </a:p>
                  </a:txBody>
                  <a:tcPr/>
                </a:tc>
                <a:tc>
                  <a:txBody>
                    <a:bodyPr/>
                    <a:lstStyle/>
                    <a:p>
                      <a:r>
                        <a:rPr lang="en-CA" dirty="0">
                          <a:solidFill>
                            <a:schemeClr val="accent5">
                              <a:lumMod val="75000"/>
                            </a:schemeClr>
                          </a:solidFill>
                        </a:rPr>
                        <a:t>NADPH</a:t>
                      </a:r>
                    </a:p>
                  </a:txBody>
                  <a:tcPr/>
                </a:tc>
                <a:extLst>
                  <a:ext uri="{0D108BD9-81ED-4DB2-BD59-A6C34878D82A}">
                    <a16:rowId xmlns:a16="http://schemas.microsoft.com/office/drawing/2014/main" val="3457775269"/>
                  </a:ext>
                </a:extLst>
              </a:tr>
              <a:tr h="370840">
                <a:tc>
                  <a:txBody>
                    <a:bodyPr/>
                    <a:lstStyle/>
                    <a:p>
                      <a:r>
                        <a:rPr lang="en-CA" dirty="0">
                          <a:solidFill>
                            <a:schemeClr val="accent1">
                              <a:lumMod val="75000"/>
                            </a:schemeClr>
                          </a:solidFill>
                        </a:rPr>
                        <a:t>NAD+</a:t>
                      </a:r>
                    </a:p>
                  </a:txBody>
                  <a:tcPr/>
                </a:tc>
                <a:tc>
                  <a:txBody>
                    <a:bodyPr/>
                    <a:lstStyle/>
                    <a:p>
                      <a:r>
                        <a:rPr lang="en-CA" dirty="0">
                          <a:solidFill>
                            <a:schemeClr val="accent5">
                              <a:lumMod val="75000"/>
                            </a:schemeClr>
                          </a:solidFill>
                        </a:rPr>
                        <a:t>NADH</a:t>
                      </a:r>
                    </a:p>
                  </a:txBody>
                  <a:tcPr/>
                </a:tc>
                <a:extLst>
                  <a:ext uri="{0D108BD9-81ED-4DB2-BD59-A6C34878D82A}">
                    <a16:rowId xmlns:a16="http://schemas.microsoft.com/office/drawing/2014/main" val="1878983029"/>
                  </a:ext>
                </a:extLst>
              </a:tr>
              <a:tr h="370840">
                <a:tc>
                  <a:txBody>
                    <a:bodyPr/>
                    <a:lstStyle/>
                    <a:p>
                      <a:r>
                        <a:rPr lang="en-CA" dirty="0">
                          <a:solidFill>
                            <a:schemeClr val="accent1">
                              <a:lumMod val="75000"/>
                            </a:schemeClr>
                          </a:solidFill>
                        </a:rPr>
                        <a:t>FAD+</a:t>
                      </a:r>
                    </a:p>
                  </a:txBody>
                  <a:tcPr/>
                </a:tc>
                <a:tc>
                  <a:txBody>
                    <a:bodyPr/>
                    <a:lstStyle/>
                    <a:p>
                      <a:r>
                        <a:rPr lang="en-CA" dirty="0">
                          <a:solidFill>
                            <a:schemeClr val="accent5">
                              <a:lumMod val="75000"/>
                            </a:schemeClr>
                          </a:solidFill>
                        </a:rPr>
                        <a:t>FADH</a:t>
                      </a:r>
                    </a:p>
                  </a:txBody>
                  <a:tcPr/>
                </a:tc>
                <a:extLst>
                  <a:ext uri="{0D108BD9-81ED-4DB2-BD59-A6C34878D82A}">
                    <a16:rowId xmlns:a16="http://schemas.microsoft.com/office/drawing/2014/main" val="1151100426"/>
                  </a:ext>
                </a:extLst>
              </a:tr>
            </a:tbl>
          </a:graphicData>
        </a:graphic>
      </p:graphicFrame>
    </p:spTree>
    <p:extLst>
      <p:ext uri="{BB962C8B-B14F-4D97-AF65-F5344CB8AC3E}">
        <p14:creationId xmlns:p14="http://schemas.microsoft.com/office/powerpoint/2010/main" val="37462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624E-14E5-468F-867B-AB4B96A7EBD4}"/>
              </a:ext>
            </a:extLst>
          </p:cNvPr>
          <p:cNvSpPr>
            <a:spLocks noGrp="1"/>
          </p:cNvSpPr>
          <p:nvPr>
            <p:ph type="title"/>
          </p:nvPr>
        </p:nvSpPr>
        <p:spPr/>
        <p:txBody>
          <a:bodyPr/>
          <a:lstStyle/>
          <a:p>
            <a:r>
              <a:rPr lang="en-CA" dirty="0"/>
              <a:t>A Thought Experiment</a:t>
            </a:r>
          </a:p>
        </p:txBody>
      </p:sp>
      <p:sp>
        <p:nvSpPr>
          <p:cNvPr id="3" name="Content Placeholder 2">
            <a:extLst>
              <a:ext uri="{FF2B5EF4-FFF2-40B4-BE49-F238E27FC236}">
                <a16:creationId xmlns:a16="http://schemas.microsoft.com/office/drawing/2014/main" id="{703149C6-5093-4138-A53C-EA18C207359F}"/>
              </a:ext>
            </a:extLst>
          </p:cNvPr>
          <p:cNvSpPr>
            <a:spLocks noGrp="1"/>
          </p:cNvSpPr>
          <p:nvPr>
            <p:ph idx="1"/>
          </p:nvPr>
        </p:nvSpPr>
        <p:spPr>
          <a:xfrm>
            <a:off x="540000" y="1860283"/>
            <a:ext cx="7151718" cy="2860766"/>
          </a:xfrm>
        </p:spPr>
        <p:txBody>
          <a:bodyPr/>
          <a:lstStyle/>
          <a:p>
            <a:r>
              <a:rPr lang="en-CA" dirty="0"/>
              <a:t>A lightning bolt contains enough energy to power a house for 55 days. </a:t>
            </a:r>
          </a:p>
          <a:p>
            <a:r>
              <a:rPr lang="en-CA" dirty="0"/>
              <a:t>How come, in Ratatouille, the lightning </a:t>
            </a:r>
            <a:r>
              <a:rPr lang="en-CA" i="1" dirty="0"/>
              <a:t>only cooks a mushroom?</a:t>
            </a:r>
            <a:endParaRPr lang="en-CA" dirty="0"/>
          </a:p>
        </p:txBody>
      </p:sp>
      <p:sp>
        <p:nvSpPr>
          <p:cNvPr id="5" name="TextBox 4">
            <a:extLst>
              <a:ext uri="{FF2B5EF4-FFF2-40B4-BE49-F238E27FC236}">
                <a16:creationId xmlns:a16="http://schemas.microsoft.com/office/drawing/2014/main" id="{EB0714C2-0B27-49D3-A398-B63D899E4696}"/>
              </a:ext>
            </a:extLst>
          </p:cNvPr>
          <p:cNvSpPr txBox="1"/>
          <p:nvPr/>
        </p:nvSpPr>
        <p:spPr>
          <a:xfrm>
            <a:off x="457977" y="1365203"/>
            <a:ext cx="8192964" cy="369332"/>
          </a:xfrm>
          <a:prstGeom prst="rect">
            <a:avLst/>
          </a:prstGeom>
          <a:noFill/>
        </p:spPr>
        <p:txBody>
          <a:bodyPr wrap="square">
            <a:spAutoFit/>
          </a:bodyPr>
          <a:lstStyle/>
          <a:p>
            <a:r>
              <a:rPr lang="en-CA" dirty="0">
                <a:hlinkClick r:id="rId3"/>
              </a:rPr>
              <a:t>https://www.youtube.com/watch?v=Z6eNu7ItXAY&amp;ab_channel=WaltDisney4Life</a:t>
            </a:r>
            <a:r>
              <a:rPr lang="en-CA" dirty="0"/>
              <a:t> </a:t>
            </a:r>
          </a:p>
        </p:txBody>
      </p:sp>
      <p:pic>
        <p:nvPicPr>
          <p:cNvPr id="7" name="Picture 6" descr="A picture containing text, mammal&#10;&#10;Description automatically generated">
            <a:extLst>
              <a:ext uri="{FF2B5EF4-FFF2-40B4-BE49-F238E27FC236}">
                <a16:creationId xmlns:a16="http://schemas.microsoft.com/office/drawing/2014/main" id="{1C3A44B3-0DD0-4AAB-B621-6676A715BB62}"/>
              </a:ext>
            </a:extLst>
          </p:cNvPr>
          <p:cNvPicPr>
            <a:picLocks noChangeAspect="1"/>
          </p:cNvPicPr>
          <p:nvPr/>
        </p:nvPicPr>
        <p:blipFill rotWithShape="1">
          <a:blip r:embed="rId4"/>
          <a:srcRect r="46369"/>
          <a:stretch/>
        </p:blipFill>
        <p:spPr>
          <a:xfrm>
            <a:off x="8014448" y="1860283"/>
            <a:ext cx="3343835" cy="2627466"/>
          </a:xfrm>
          <a:prstGeom prst="rect">
            <a:avLst/>
          </a:prstGeom>
        </p:spPr>
      </p:pic>
      <p:sp>
        <p:nvSpPr>
          <p:cNvPr id="8" name="TextBox 7">
            <a:extLst>
              <a:ext uri="{FF2B5EF4-FFF2-40B4-BE49-F238E27FC236}">
                <a16:creationId xmlns:a16="http://schemas.microsoft.com/office/drawing/2014/main" id="{9FE7DB5F-6784-4627-9834-0AA64CC81968}"/>
              </a:ext>
            </a:extLst>
          </p:cNvPr>
          <p:cNvSpPr txBox="1"/>
          <p:nvPr/>
        </p:nvSpPr>
        <p:spPr>
          <a:xfrm>
            <a:off x="765758" y="5079514"/>
            <a:ext cx="10649618" cy="1384995"/>
          </a:xfrm>
          <a:custGeom>
            <a:avLst/>
            <a:gdLst>
              <a:gd name="connsiteX0" fmla="*/ 0 w 10649618"/>
              <a:gd name="connsiteY0" fmla="*/ 0 h 1384995"/>
              <a:gd name="connsiteX1" fmla="*/ 665601 w 10649618"/>
              <a:gd name="connsiteY1" fmla="*/ 0 h 1384995"/>
              <a:gd name="connsiteX2" fmla="*/ 1011714 w 10649618"/>
              <a:gd name="connsiteY2" fmla="*/ 0 h 1384995"/>
              <a:gd name="connsiteX3" fmla="*/ 1464322 w 10649618"/>
              <a:gd name="connsiteY3" fmla="*/ 0 h 1384995"/>
              <a:gd name="connsiteX4" fmla="*/ 2236420 w 10649618"/>
              <a:gd name="connsiteY4" fmla="*/ 0 h 1384995"/>
              <a:gd name="connsiteX5" fmla="*/ 2582532 w 10649618"/>
              <a:gd name="connsiteY5" fmla="*/ 0 h 1384995"/>
              <a:gd name="connsiteX6" fmla="*/ 2928645 w 10649618"/>
              <a:gd name="connsiteY6" fmla="*/ 0 h 1384995"/>
              <a:gd name="connsiteX7" fmla="*/ 3807238 w 10649618"/>
              <a:gd name="connsiteY7" fmla="*/ 0 h 1384995"/>
              <a:gd name="connsiteX8" fmla="*/ 4366343 w 10649618"/>
              <a:gd name="connsiteY8" fmla="*/ 0 h 1384995"/>
              <a:gd name="connsiteX9" fmla="*/ 4712456 w 10649618"/>
              <a:gd name="connsiteY9" fmla="*/ 0 h 1384995"/>
              <a:gd name="connsiteX10" fmla="*/ 5271561 w 10649618"/>
              <a:gd name="connsiteY10" fmla="*/ 0 h 1384995"/>
              <a:gd name="connsiteX11" fmla="*/ 6150154 w 10649618"/>
              <a:gd name="connsiteY11" fmla="*/ 0 h 1384995"/>
              <a:gd name="connsiteX12" fmla="*/ 6815756 w 10649618"/>
              <a:gd name="connsiteY12" fmla="*/ 0 h 1384995"/>
              <a:gd name="connsiteX13" fmla="*/ 7374860 w 10649618"/>
              <a:gd name="connsiteY13" fmla="*/ 0 h 1384995"/>
              <a:gd name="connsiteX14" fmla="*/ 8146958 w 10649618"/>
              <a:gd name="connsiteY14" fmla="*/ 0 h 1384995"/>
              <a:gd name="connsiteX15" fmla="*/ 9025551 w 10649618"/>
              <a:gd name="connsiteY15" fmla="*/ 0 h 1384995"/>
              <a:gd name="connsiteX16" fmla="*/ 9904145 w 10649618"/>
              <a:gd name="connsiteY16" fmla="*/ 0 h 1384995"/>
              <a:gd name="connsiteX17" fmla="*/ 10649618 w 10649618"/>
              <a:gd name="connsiteY17" fmla="*/ 0 h 1384995"/>
              <a:gd name="connsiteX18" fmla="*/ 10649618 w 10649618"/>
              <a:gd name="connsiteY18" fmla="*/ 650948 h 1384995"/>
              <a:gd name="connsiteX19" fmla="*/ 10649618 w 10649618"/>
              <a:gd name="connsiteY19" fmla="*/ 1384995 h 1384995"/>
              <a:gd name="connsiteX20" fmla="*/ 9877521 w 10649618"/>
              <a:gd name="connsiteY20" fmla="*/ 1384995 h 1384995"/>
              <a:gd name="connsiteX21" fmla="*/ 9211920 w 10649618"/>
              <a:gd name="connsiteY21" fmla="*/ 1384995 h 1384995"/>
              <a:gd name="connsiteX22" fmla="*/ 8865807 w 10649618"/>
              <a:gd name="connsiteY22" fmla="*/ 1384995 h 1384995"/>
              <a:gd name="connsiteX23" fmla="*/ 8200206 w 10649618"/>
              <a:gd name="connsiteY23" fmla="*/ 1384995 h 1384995"/>
              <a:gd name="connsiteX24" fmla="*/ 7747597 w 10649618"/>
              <a:gd name="connsiteY24" fmla="*/ 1384995 h 1384995"/>
              <a:gd name="connsiteX25" fmla="*/ 7188492 w 10649618"/>
              <a:gd name="connsiteY25" fmla="*/ 1384995 h 1384995"/>
              <a:gd name="connsiteX26" fmla="*/ 6522891 w 10649618"/>
              <a:gd name="connsiteY26" fmla="*/ 1384995 h 1384995"/>
              <a:gd name="connsiteX27" fmla="*/ 5857290 w 10649618"/>
              <a:gd name="connsiteY27" fmla="*/ 1384995 h 1384995"/>
              <a:gd name="connsiteX28" fmla="*/ 5085193 w 10649618"/>
              <a:gd name="connsiteY28" fmla="*/ 1384995 h 1384995"/>
              <a:gd name="connsiteX29" fmla="*/ 4419591 w 10649618"/>
              <a:gd name="connsiteY29" fmla="*/ 1384995 h 1384995"/>
              <a:gd name="connsiteX30" fmla="*/ 3647494 w 10649618"/>
              <a:gd name="connsiteY30" fmla="*/ 1384995 h 1384995"/>
              <a:gd name="connsiteX31" fmla="*/ 2981893 w 10649618"/>
              <a:gd name="connsiteY31" fmla="*/ 1384995 h 1384995"/>
              <a:gd name="connsiteX32" fmla="*/ 2422788 w 10649618"/>
              <a:gd name="connsiteY32" fmla="*/ 1384995 h 1384995"/>
              <a:gd name="connsiteX33" fmla="*/ 1650691 w 10649618"/>
              <a:gd name="connsiteY33" fmla="*/ 1384995 h 1384995"/>
              <a:gd name="connsiteX34" fmla="*/ 985090 w 10649618"/>
              <a:gd name="connsiteY34" fmla="*/ 1384995 h 1384995"/>
              <a:gd name="connsiteX35" fmla="*/ 0 w 10649618"/>
              <a:gd name="connsiteY35" fmla="*/ 1384995 h 1384995"/>
              <a:gd name="connsiteX36" fmla="*/ 0 w 10649618"/>
              <a:gd name="connsiteY36" fmla="*/ 692498 h 1384995"/>
              <a:gd name="connsiteX37" fmla="*/ 0 w 10649618"/>
              <a:gd name="connsiteY37"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649618" h="1384995" fill="none" extrusionOk="0">
                <a:moveTo>
                  <a:pt x="0" y="0"/>
                </a:moveTo>
                <a:cubicBezTo>
                  <a:pt x="322408" y="-6830"/>
                  <a:pt x="337953" y="14495"/>
                  <a:pt x="665601" y="0"/>
                </a:cubicBezTo>
                <a:cubicBezTo>
                  <a:pt x="993249" y="-14495"/>
                  <a:pt x="933653" y="-5913"/>
                  <a:pt x="1011714" y="0"/>
                </a:cubicBezTo>
                <a:cubicBezTo>
                  <a:pt x="1089775" y="5913"/>
                  <a:pt x="1333138" y="6893"/>
                  <a:pt x="1464322" y="0"/>
                </a:cubicBezTo>
                <a:cubicBezTo>
                  <a:pt x="1595506" y="-6893"/>
                  <a:pt x="2025378" y="-14996"/>
                  <a:pt x="2236420" y="0"/>
                </a:cubicBezTo>
                <a:cubicBezTo>
                  <a:pt x="2447462" y="14996"/>
                  <a:pt x="2421548" y="15194"/>
                  <a:pt x="2582532" y="0"/>
                </a:cubicBezTo>
                <a:cubicBezTo>
                  <a:pt x="2743516" y="-15194"/>
                  <a:pt x="2807867" y="14904"/>
                  <a:pt x="2928645" y="0"/>
                </a:cubicBezTo>
                <a:cubicBezTo>
                  <a:pt x="3049423" y="-14904"/>
                  <a:pt x="3619131" y="2289"/>
                  <a:pt x="3807238" y="0"/>
                </a:cubicBezTo>
                <a:cubicBezTo>
                  <a:pt x="3995345" y="-2289"/>
                  <a:pt x="4187515" y="-6162"/>
                  <a:pt x="4366343" y="0"/>
                </a:cubicBezTo>
                <a:cubicBezTo>
                  <a:pt x="4545171" y="6162"/>
                  <a:pt x="4632246" y="9541"/>
                  <a:pt x="4712456" y="0"/>
                </a:cubicBezTo>
                <a:cubicBezTo>
                  <a:pt x="4792666" y="-9541"/>
                  <a:pt x="5007510" y="-6290"/>
                  <a:pt x="5271561" y="0"/>
                </a:cubicBezTo>
                <a:cubicBezTo>
                  <a:pt x="5535613" y="6290"/>
                  <a:pt x="5915571" y="43267"/>
                  <a:pt x="6150154" y="0"/>
                </a:cubicBezTo>
                <a:cubicBezTo>
                  <a:pt x="6384737" y="-43267"/>
                  <a:pt x="6543510" y="-20343"/>
                  <a:pt x="6815756" y="0"/>
                </a:cubicBezTo>
                <a:cubicBezTo>
                  <a:pt x="7088002" y="20343"/>
                  <a:pt x="7154399" y="26949"/>
                  <a:pt x="7374860" y="0"/>
                </a:cubicBezTo>
                <a:cubicBezTo>
                  <a:pt x="7595321" y="-26949"/>
                  <a:pt x="7922572" y="-4171"/>
                  <a:pt x="8146958" y="0"/>
                </a:cubicBezTo>
                <a:cubicBezTo>
                  <a:pt x="8371344" y="4171"/>
                  <a:pt x="8779108" y="-2534"/>
                  <a:pt x="9025551" y="0"/>
                </a:cubicBezTo>
                <a:cubicBezTo>
                  <a:pt x="9271994" y="2534"/>
                  <a:pt x="9511078" y="-2238"/>
                  <a:pt x="9904145" y="0"/>
                </a:cubicBezTo>
                <a:cubicBezTo>
                  <a:pt x="10297212" y="2238"/>
                  <a:pt x="10348566" y="-13409"/>
                  <a:pt x="10649618" y="0"/>
                </a:cubicBezTo>
                <a:cubicBezTo>
                  <a:pt x="10676610" y="177471"/>
                  <a:pt x="10674765" y="462778"/>
                  <a:pt x="10649618" y="650948"/>
                </a:cubicBezTo>
                <a:cubicBezTo>
                  <a:pt x="10624471" y="839118"/>
                  <a:pt x="10624913" y="1076294"/>
                  <a:pt x="10649618" y="1384995"/>
                </a:cubicBezTo>
                <a:cubicBezTo>
                  <a:pt x="10303790" y="1373810"/>
                  <a:pt x="10157897" y="1421430"/>
                  <a:pt x="9877521" y="1384995"/>
                </a:cubicBezTo>
                <a:cubicBezTo>
                  <a:pt x="9597145" y="1348560"/>
                  <a:pt x="9410398" y="1375834"/>
                  <a:pt x="9211920" y="1384995"/>
                </a:cubicBezTo>
                <a:cubicBezTo>
                  <a:pt x="9013442" y="1394156"/>
                  <a:pt x="9025519" y="1375876"/>
                  <a:pt x="8865807" y="1384995"/>
                </a:cubicBezTo>
                <a:cubicBezTo>
                  <a:pt x="8706095" y="1394114"/>
                  <a:pt x="8463364" y="1354059"/>
                  <a:pt x="8200206" y="1384995"/>
                </a:cubicBezTo>
                <a:cubicBezTo>
                  <a:pt x="7937048" y="1415931"/>
                  <a:pt x="7928966" y="1374978"/>
                  <a:pt x="7747597" y="1384995"/>
                </a:cubicBezTo>
                <a:cubicBezTo>
                  <a:pt x="7566228" y="1395012"/>
                  <a:pt x="7396243" y="1397372"/>
                  <a:pt x="7188492" y="1384995"/>
                </a:cubicBezTo>
                <a:cubicBezTo>
                  <a:pt x="6980742" y="1372618"/>
                  <a:pt x="6848571" y="1403067"/>
                  <a:pt x="6522891" y="1384995"/>
                </a:cubicBezTo>
                <a:cubicBezTo>
                  <a:pt x="6197211" y="1366923"/>
                  <a:pt x="6058703" y="1382188"/>
                  <a:pt x="5857290" y="1384995"/>
                </a:cubicBezTo>
                <a:cubicBezTo>
                  <a:pt x="5655877" y="1387802"/>
                  <a:pt x="5407362" y="1382327"/>
                  <a:pt x="5085193" y="1384995"/>
                </a:cubicBezTo>
                <a:cubicBezTo>
                  <a:pt x="4763024" y="1387663"/>
                  <a:pt x="4750722" y="1390245"/>
                  <a:pt x="4419591" y="1384995"/>
                </a:cubicBezTo>
                <a:cubicBezTo>
                  <a:pt x="4088460" y="1379745"/>
                  <a:pt x="3804435" y="1395945"/>
                  <a:pt x="3647494" y="1384995"/>
                </a:cubicBezTo>
                <a:cubicBezTo>
                  <a:pt x="3490553" y="1374045"/>
                  <a:pt x="3230881" y="1417219"/>
                  <a:pt x="2981893" y="1384995"/>
                </a:cubicBezTo>
                <a:cubicBezTo>
                  <a:pt x="2732905" y="1352771"/>
                  <a:pt x="2580503" y="1383392"/>
                  <a:pt x="2422788" y="1384995"/>
                </a:cubicBezTo>
                <a:cubicBezTo>
                  <a:pt x="2265074" y="1386598"/>
                  <a:pt x="1942153" y="1372537"/>
                  <a:pt x="1650691" y="1384995"/>
                </a:cubicBezTo>
                <a:cubicBezTo>
                  <a:pt x="1359229" y="1397453"/>
                  <a:pt x="1170704" y="1363108"/>
                  <a:pt x="985090" y="1384995"/>
                </a:cubicBezTo>
                <a:cubicBezTo>
                  <a:pt x="799476" y="1406882"/>
                  <a:pt x="252583" y="1376501"/>
                  <a:pt x="0" y="1384995"/>
                </a:cubicBezTo>
                <a:cubicBezTo>
                  <a:pt x="22166" y="1080592"/>
                  <a:pt x="2" y="920280"/>
                  <a:pt x="0" y="692498"/>
                </a:cubicBezTo>
                <a:cubicBezTo>
                  <a:pt x="-2" y="464716"/>
                  <a:pt x="30895" y="329790"/>
                  <a:pt x="0" y="0"/>
                </a:cubicBezTo>
                <a:close/>
              </a:path>
              <a:path w="10649618" h="1384995" stroke="0" extrusionOk="0">
                <a:moveTo>
                  <a:pt x="0" y="0"/>
                </a:moveTo>
                <a:cubicBezTo>
                  <a:pt x="156490" y="1201"/>
                  <a:pt x="260476" y="-10105"/>
                  <a:pt x="346113" y="0"/>
                </a:cubicBezTo>
                <a:cubicBezTo>
                  <a:pt x="431750" y="10105"/>
                  <a:pt x="933827" y="-11595"/>
                  <a:pt x="1224706" y="0"/>
                </a:cubicBezTo>
                <a:cubicBezTo>
                  <a:pt x="1515585" y="11595"/>
                  <a:pt x="1635182" y="7700"/>
                  <a:pt x="1783811" y="0"/>
                </a:cubicBezTo>
                <a:cubicBezTo>
                  <a:pt x="1932440" y="-7700"/>
                  <a:pt x="2209507" y="-4822"/>
                  <a:pt x="2449412" y="0"/>
                </a:cubicBezTo>
                <a:cubicBezTo>
                  <a:pt x="2689317" y="4822"/>
                  <a:pt x="2632835" y="-14756"/>
                  <a:pt x="2795525" y="0"/>
                </a:cubicBezTo>
                <a:cubicBezTo>
                  <a:pt x="2958215" y="14756"/>
                  <a:pt x="3162458" y="-9030"/>
                  <a:pt x="3461126" y="0"/>
                </a:cubicBezTo>
                <a:cubicBezTo>
                  <a:pt x="3759794" y="9030"/>
                  <a:pt x="3683841" y="274"/>
                  <a:pt x="3807238" y="0"/>
                </a:cubicBezTo>
                <a:cubicBezTo>
                  <a:pt x="3930635" y="-274"/>
                  <a:pt x="4038028" y="5166"/>
                  <a:pt x="4153351" y="0"/>
                </a:cubicBezTo>
                <a:cubicBezTo>
                  <a:pt x="4268674" y="-5166"/>
                  <a:pt x="4559517" y="18023"/>
                  <a:pt x="4818952" y="0"/>
                </a:cubicBezTo>
                <a:cubicBezTo>
                  <a:pt x="5078387" y="-18023"/>
                  <a:pt x="5086062" y="2954"/>
                  <a:pt x="5271561" y="0"/>
                </a:cubicBezTo>
                <a:cubicBezTo>
                  <a:pt x="5457060" y="-2954"/>
                  <a:pt x="5660724" y="2183"/>
                  <a:pt x="6043658" y="0"/>
                </a:cubicBezTo>
                <a:cubicBezTo>
                  <a:pt x="6426592" y="-2183"/>
                  <a:pt x="6494434" y="-37613"/>
                  <a:pt x="6815756" y="0"/>
                </a:cubicBezTo>
                <a:cubicBezTo>
                  <a:pt x="7137078" y="37613"/>
                  <a:pt x="7295721" y="33249"/>
                  <a:pt x="7481357" y="0"/>
                </a:cubicBezTo>
                <a:cubicBezTo>
                  <a:pt x="7666993" y="-33249"/>
                  <a:pt x="7981604" y="-28323"/>
                  <a:pt x="8146958" y="0"/>
                </a:cubicBezTo>
                <a:cubicBezTo>
                  <a:pt x="8312312" y="28323"/>
                  <a:pt x="8420091" y="-3647"/>
                  <a:pt x="8493070" y="0"/>
                </a:cubicBezTo>
                <a:cubicBezTo>
                  <a:pt x="8566049" y="3647"/>
                  <a:pt x="9097820" y="13683"/>
                  <a:pt x="9371664" y="0"/>
                </a:cubicBezTo>
                <a:cubicBezTo>
                  <a:pt x="9645508" y="-13683"/>
                  <a:pt x="9656146" y="528"/>
                  <a:pt x="9824273" y="0"/>
                </a:cubicBezTo>
                <a:cubicBezTo>
                  <a:pt x="9992400" y="-528"/>
                  <a:pt x="10264134" y="2735"/>
                  <a:pt x="10649618" y="0"/>
                </a:cubicBezTo>
                <a:cubicBezTo>
                  <a:pt x="10643733" y="225551"/>
                  <a:pt x="10656095" y="481966"/>
                  <a:pt x="10649618" y="650948"/>
                </a:cubicBezTo>
                <a:cubicBezTo>
                  <a:pt x="10643141" y="819930"/>
                  <a:pt x="10625620" y="1225691"/>
                  <a:pt x="10649618" y="1384995"/>
                </a:cubicBezTo>
                <a:cubicBezTo>
                  <a:pt x="10579029" y="1381922"/>
                  <a:pt x="10418414" y="1376596"/>
                  <a:pt x="10303505" y="1384995"/>
                </a:cubicBezTo>
                <a:cubicBezTo>
                  <a:pt x="10188596" y="1393394"/>
                  <a:pt x="9910416" y="1377465"/>
                  <a:pt x="9637904" y="1384995"/>
                </a:cubicBezTo>
                <a:cubicBezTo>
                  <a:pt x="9365392" y="1392525"/>
                  <a:pt x="9427076" y="1367807"/>
                  <a:pt x="9291792" y="1384995"/>
                </a:cubicBezTo>
                <a:cubicBezTo>
                  <a:pt x="9156508" y="1402183"/>
                  <a:pt x="8866530" y="1365111"/>
                  <a:pt x="8732687" y="1384995"/>
                </a:cubicBezTo>
                <a:cubicBezTo>
                  <a:pt x="8598845" y="1404879"/>
                  <a:pt x="8105244" y="1385930"/>
                  <a:pt x="7854093" y="1384995"/>
                </a:cubicBezTo>
                <a:cubicBezTo>
                  <a:pt x="7602942" y="1384060"/>
                  <a:pt x="7583196" y="1375614"/>
                  <a:pt x="7401485" y="1384995"/>
                </a:cubicBezTo>
                <a:cubicBezTo>
                  <a:pt x="7219774" y="1394376"/>
                  <a:pt x="6972061" y="1370955"/>
                  <a:pt x="6842380" y="1384995"/>
                </a:cubicBezTo>
                <a:cubicBezTo>
                  <a:pt x="6712700" y="1399035"/>
                  <a:pt x="6607567" y="1371187"/>
                  <a:pt x="6389771" y="1384995"/>
                </a:cubicBezTo>
                <a:cubicBezTo>
                  <a:pt x="6171975" y="1398803"/>
                  <a:pt x="6031428" y="1411445"/>
                  <a:pt x="5830666" y="1384995"/>
                </a:cubicBezTo>
                <a:cubicBezTo>
                  <a:pt x="5629904" y="1358545"/>
                  <a:pt x="5617425" y="1386091"/>
                  <a:pt x="5484553" y="1384995"/>
                </a:cubicBezTo>
                <a:cubicBezTo>
                  <a:pt x="5351681" y="1383899"/>
                  <a:pt x="5151907" y="1376574"/>
                  <a:pt x="5031945" y="1384995"/>
                </a:cubicBezTo>
                <a:cubicBezTo>
                  <a:pt x="4911983" y="1393416"/>
                  <a:pt x="4635433" y="1416835"/>
                  <a:pt x="4259847" y="1384995"/>
                </a:cubicBezTo>
                <a:cubicBezTo>
                  <a:pt x="3884261" y="1353155"/>
                  <a:pt x="3949576" y="1401805"/>
                  <a:pt x="3700742" y="1384995"/>
                </a:cubicBezTo>
                <a:cubicBezTo>
                  <a:pt x="3451908" y="1368185"/>
                  <a:pt x="3430278" y="1383213"/>
                  <a:pt x="3354630" y="1384995"/>
                </a:cubicBezTo>
                <a:cubicBezTo>
                  <a:pt x="3278982" y="1386777"/>
                  <a:pt x="3099868" y="1374410"/>
                  <a:pt x="2902021" y="1384995"/>
                </a:cubicBezTo>
                <a:cubicBezTo>
                  <a:pt x="2704174" y="1395580"/>
                  <a:pt x="2539569" y="1380733"/>
                  <a:pt x="2342916" y="1384995"/>
                </a:cubicBezTo>
                <a:cubicBezTo>
                  <a:pt x="2146264" y="1389257"/>
                  <a:pt x="1736063" y="1351997"/>
                  <a:pt x="1570819" y="1384995"/>
                </a:cubicBezTo>
                <a:cubicBezTo>
                  <a:pt x="1405575" y="1417993"/>
                  <a:pt x="1083076" y="1376851"/>
                  <a:pt x="905218" y="1384995"/>
                </a:cubicBezTo>
                <a:cubicBezTo>
                  <a:pt x="727360" y="1393139"/>
                  <a:pt x="376838" y="1364537"/>
                  <a:pt x="0" y="1384995"/>
                </a:cubicBezTo>
                <a:cubicBezTo>
                  <a:pt x="-30370" y="1131397"/>
                  <a:pt x="-29630" y="985536"/>
                  <a:pt x="0" y="692498"/>
                </a:cubicBezTo>
                <a:cubicBezTo>
                  <a:pt x="29630" y="399460"/>
                  <a:pt x="33822" y="161891"/>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2800" dirty="0">
                <a:solidFill>
                  <a:schemeClr val="bg2"/>
                </a:solidFill>
              </a:rPr>
              <a:t>The most efficient way to use energy is by using a little at a time. </a:t>
            </a:r>
            <a:br>
              <a:rPr lang="en-CA" sz="2800" dirty="0">
                <a:solidFill>
                  <a:schemeClr val="bg2"/>
                </a:solidFill>
              </a:rPr>
            </a:br>
            <a:r>
              <a:rPr lang="en-CA" sz="2800" dirty="0">
                <a:solidFill>
                  <a:schemeClr val="bg2"/>
                </a:solidFill>
              </a:rPr>
              <a:t>When released all at once, more of it is converted into unwanted forms of energy (e.g. heat).</a:t>
            </a:r>
          </a:p>
        </p:txBody>
      </p:sp>
    </p:spTree>
    <p:extLst>
      <p:ext uri="{BB962C8B-B14F-4D97-AF65-F5344CB8AC3E}">
        <p14:creationId xmlns:p14="http://schemas.microsoft.com/office/powerpoint/2010/main" val="50921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2800-345E-4761-B89F-0A4A39E40670}"/>
              </a:ext>
            </a:extLst>
          </p:cNvPr>
          <p:cNvSpPr>
            <a:spLocks noGrp="1"/>
          </p:cNvSpPr>
          <p:nvPr>
            <p:ph type="title"/>
          </p:nvPr>
        </p:nvSpPr>
        <p:spPr/>
        <p:txBody>
          <a:bodyPr>
            <a:noAutofit/>
          </a:bodyPr>
          <a:lstStyle/>
          <a:p>
            <a:r>
              <a:rPr lang="en-CA" sz="4800" dirty="0"/>
              <a:t>Stage 3: Electron Transport Chain (PSII)</a:t>
            </a:r>
          </a:p>
        </p:txBody>
      </p:sp>
      <p:sp>
        <p:nvSpPr>
          <p:cNvPr id="3" name="Content Placeholder 2">
            <a:extLst>
              <a:ext uri="{FF2B5EF4-FFF2-40B4-BE49-F238E27FC236}">
                <a16:creationId xmlns:a16="http://schemas.microsoft.com/office/drawing/2014/main" id="{09CA3B25-52C1-449F-BEFF-3BA5B1DA18C3}"/>
              </a:ext>
            </a:extLst>
          </p:cNvPr>
          <p:cNvSpPr>
            <a:spLocks noGrp="1"/>
          </p:cNvSpPr>
          <p:nvPr>
            <p:ph idx="1"/>
          </p:nvPr>
        </p:nvSpPr>
        <p:spPr>
          <a:xfrm>
            <a:off x="539999" y="1549869"/>
            <a:ext cx="6622801" cy="3909637"/>
          </a:xfrm>
        </p:spPr>
        <p:txBody>
          <a:bodyPr>
            <a:normAutofit/>
          </a:bodyPr>
          <a:lstStyle/>
          <a:p>
            <a:pPr marL="0" indent="0">
              <a:buNone/>
            </a:pPr>
            <a:r>
              <a:rPr lang="en-CA" dirty="0"/>
              <a:t>As high-energy electrons are passed from one electron carrier to another, some of the energy is used to pump H</a:t>
            </a:r>
            <a:r>
              <a:rPr lang="en-CA" baseline="30000" dirty="0"/>
              <a:t>+</a:t>
            </a:r>
            <a:r>
              <a:rPr lang="en-CA" dirty="0"/>
              <a:t> ions from the stroma into the thylakoid. </a:t>
            </a:r>
          </a:p>
          <a:p>
            <a:pPr marL="0" indent="0">
              <a:buNone/>
            </a:pPr>
            <a:endParaRPr lang="en-CA" dirty="0"/>
          </a:p>
        </p:txBody>
      </p:sp>
      <p:pic>
        <p:nvPicPr>
          <p:cNvPr id="4" name="Picture 2" descr="C:\Users\Alex\Desktop\art\BIO10NAE_03_08_04_005_LRIM_07.png">
            <a:extLst>
              <a:ext uri="{FF2B5EF4-FFF2-40B4-BE49-F238E27FC236}">
                <a16:creationId xmlns:a16="http://schemas.microsoft.com/office/drawing/2014/main" id="{76699374-1541-4850-900B-3DA2EB927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424" y="1549869"/>
            <a:ext cx="4048029" cy="469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E5EA5DD-FE38-4195-97C6-2FAB709EAA18}"/>
              </a:ext>
            </a:extLst>
          </p:cNvPr>
          <p:cNvSpPr txBox="1"/>
          <p:nvPr/>
        </p:nvSpPr>
        <p:spPr>
          <a:xfrm>
            <a:off x="539999" y="5048145"/>
            <a:ext cx="6389720" cy="1200329"/>
          </a:xfrm>
          <a:custGeom>
            <a:avLst/>
            <a:gdLst>
              <a:gd name="connsiteX0" fmla="*/ 0 w 6389720"/>
              <a:gd name="connsiteY0" fmla="*/ 0 h 1200329"/>
              <a:gd name="connsiteX1" fmla="*/ 575075 w 6389720"/>
              <a:gd name="connsiteY1" fmla="*/ 0 h 1200329"/>
              <a:gd name="connsiteX2" fmla="*/ 1214047 w 6389720"/>
              <a:gd name="connsiteY2" fmla="*/ 0 h 1200329"/>
              <a:gd name="connsiteX3" fmla="*/ 1661327 w 6389720"/>
              <a:gd name="connsiteY3" fmla="*/ 0 h 1200329"/>
              <a:gd name="connsiteX4" fmla="*/ 2108608 w 6389720"/>
              <a:gd name="connsiteY4" fmla="*/ 0 h 1200329"/>
              <a:gd name="connsiteX5" fmla="*/ 2555888 w 6389720"/>
              <a:gd name="connsiteY5" fmla="*/ 0 h 1200329"/>
              <a:gd name="connsiteX6" fmla="*/ 3322654 w 6389720"/>
              <a:gd name="connsiteY6" fmla="*/ 0 h 1200329"/>
              <a:gd name="connsiteX7" fmla="*/ 4089421 w 6389720"/>
              <a:gd name="connsiteY7" fmla="*/ 0 h 1200329"/>
              <a:gd name="connsiteX8" fmla="*/ 4600598 w 6389720"/>
              <a:gd name="connsiteY8" fmla="*/ 0 h 1200329"/>
              <a:gd name="connsiteX9" fmla="*/ 5367365 w 6389720"/>
              <a:gd name="connsiteY9" fmla="*/ 0 h 1200329"/>
              <a:gd name="connsiteX10" fmla="*/ 6389720 w 6389720"/>
              <a:gd name="connsiteY10" fmla="*/ 0 h 1200329"/>
              <a:gd name="connsiteX11" fmla="*/ 6389720 w 6389720"/>
              <a:gd name="connsiteY11" fmla="*/ 600165 h 1200329"/>
              <a:gd name="connsiteX12" fmla="*/ 6389720 w 6389720"/>
              <a:gd name="connsiteY12" fmla="*/ 1200329 h 1200329"/>
              <a:gd name="connsiteX13" fmla="*/ 5942440 w 6389720"/>
              <a:gd name="connsiteY13" fmla="*/ 1200329 h 1200329"/>
              <a:gd name="connsiteX14" fmla="*/ 5303468 w 6389720"/>
              <a:gd name="connsiteY14" fmla="*/ 1200329 h 1200329"/>
              <a:gd name="connsiteX15" fmla="*/ 4536701 w 6389720"/>
              <a:gd name="connsiteY15" fmla="*/ 1200329 h 1200329"/>
              <a:gd name="connsiteX16" fmla="*/ 3897729 w 6389720"/>
              <a:gd name="connsiteY16" fmla="*/ 1200329 h 1200329"/>
              <a:gd name="connsiteX17" fmla="*/ 3130963 w 6389720"/>
              <a:gd name="connsiteY17" fmla="*/ 1200329 h 1200329"/>
              <a:gd name="connsiteX18" fmla="*/ 2683682 w 6389720"/>
              <a:gd name="connsiteY18" fmla="*/ 1200329 h 1200329"/>
              <a:gd name="connsiteX19" fmla="*/ 2236402 w 6389720"/>
              <a:gd name="connsiteY19" fmla="*/ 1200329 h 1200329"/>
              <a:gd name="connsiteX20" fmla="*/ 1597430 w 6389720"/>
              <a:gd name="connsiteY20" fmla="*/ 1200329 h 1200329"/>
              <a:gd name="connsiteX21" fmla="*/ 1022355 w 6389720"/>
              <a:gd name="connsiteY21" fmla="*/ 1200329 h 1200329"/>
              <a:gd name="connsiteX22" fmla="*/ 0 w 6389720"/>
              <a:gd name="connsiteY22" fmla="*/ 1200329 h 1200329"/>
              <a:gd name="connsiteX23" fmla="*/ 0 w 6389720"/>
              <a:gd name="connsiteY23" fmla="*/ 576158 h 1200329"/>
              <a:gd name="connsiteX24" fmla="*/ 0 w 6389720"/>
              <a:gd name="connsiteY2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9720" h="1200329" fill="none" extrusionOk="0">
                <a:moveTo>
                  <a:pt x="0" y="0"/>
                </a:moveTo>
                <a:cubicBezTo>
                  <a:pt x="242817" y="-15468"/>
                  <a:pt x="361541" y="25719"/>
                  <a:pt x="575075" y="0"/>
                </a:cubicBezTo>
                <a:cubicBezTo>
                  <a:pt x="788610" y="-25719"/>
                  <a:pt x="969246" y="-8109"/>
                  <a:pt x="1214047" y="0"/>
                </a:cubicBezTo>
                <a:cubicBezTo>
                  <a:pt x="1458848" y="8109"/>
                  <a:pt x="1565669" y="5873"/>
                  <a:pt x="1661327" y="0"/>
                </a:cubicBezTo>
                <a:cubicBezTo>
                  <a:pt x="1756985" y="-5873"/>
                  <a:pt x="1924120" y="-14534"/>
                  <a:pt x="2108608" y="0"/>
                </a:cubicBezTo>
                <a:cubicBezTo>
                  <a:pt x="2293096" y="14534"/>
                  <a:pt x="2388432" y="18798"/>
                  <a:pt x="2555888" y="0"/>
                </a:cubicBezTo>
                <a:cubicBezTo>
                  <a:pt x="2723344" y="-18798"/>
                  <a:pt x="3086862" y="25295"/>
                  <a:pt x="3322654" y="0"/>
                </a:cubicBezTo>
                <a:cubicBezTo>
                  <a:pt x="3558446" y="-25295"/>
                  <a:pt x="3794273" y="33653"/>
                  <a:pt x="4089421" y="0"/>
                </a:cubicBezTo>
                <a:cubicBezTo>
                  <a:pt x="4384569" y="-33653"/>
                  <a:pt x="4355944" y="-19622"/>
                  <a:pt x="4600598" y="0"/>
                </a:cubicBezTo>
                <a:cubicBezTo>
                  <a:pt x="4845252" y="19622"/>
                  <a:pt x="5131437" y="26750"/>
                  <a:pt x="5367365" y="0"/>
                </a:cubicBezTo>
                <a:cubicBezTo>
                  <a:pt x="5603293" y="-26750"/>
                  <a:pt x="6178373" y="9892"/>
                  <a:pt x="6389720" y="0"/>
                </a:cubicBezTo>
                <a:cubicBezTo>
                  <a:pt x="6374935" y="208036"/>
                  <a:pt x="6403638" y="372262"/>
                  <a:pt x="6389720" y="600165"/>
                </a:cubicBezTo>
                <a:cubicBezTo>
                  <a:pt x="6375802" y="828069"/>
                  <a:pt x="6406094" y="971755"/>
                  <a:pt x="6389720" y="1200329"/>
                </a:cubicBezTo>
                <a:cubicBezTo>
                  <a:pt x="6247331" y="1206358"/>
                  <a:pt x="6109495" y="1214262"/>
                  <a:pt x="5942440" y="1200329"/>
                </a:cubicBezTo>
                <a:cubicBezTo>
                  <a:pt x="5775385" y="1186396"/>
                  <a:pt x="5523075" y="1184041"/>
                  <a:pt x="5303468" y="1200329"/>
                </a:cubicBezTo>
                <a:cubicBezTo>
                  <a:pt x="5083861" y="1216617"/>
                  <a:pt x="4872870" y="1202885"/>
                  <a:pt x="4536701" y="1200329"/>
                </a:cubicBezTo>
                <a:cubicBezTo>
                  <a:pt x="4200532" y="1197773"/>
                  <a:pt x="4052701" y="1208811"/>
                  <a:pt x="3897729" y="1200329"/>
                </a:cubicBezTo>
                <a:cubicBezTo>
                  <a:pt x="3742757" y="1191847"/>
                  <a:pt x="3311499" y="1195183"/>
                  <a:pt x="3130963" y="1200329"/>
                </a:cubicBezTo>
                <a:cubicBezTo>
                  <a:pt x="2950427" y="1205475"/>
                  <a:pt x="2859593" y="1203689"/>
                  <a:pt x="2683682" y="1200329"/>
                </a:cubicBezTo>
                <a:cubicBezTo>
                  <a:pt x="2507771" y="1196969"/>
                  <a:pt x="2352189" y="1195277"/>
                  <a:pt x="2236402" y="1200329"/>
                </a:cubicBezTo>
                <a:cubicBezTo>
                  <a:pt x="2120615" y="1205381"/>
                  <a:pt x="1900893" y="1200551"/>
                  <a:pt x="1597430" y="1200329"/>
                </a:cubicBezTo>
                <a:cubicBezTo>
                  <a:pt x="1293967" y="1200107"/>
                  <a:pt x="1271454" y="1174717"/>
                  <a:pt x="1022355" y="1200329"/>
                </a:cubicBezTo>
                <a:cubicBezTo>
                  <a:pt x="773257" y="1225941"/>
                  <a:pt x="274538" y="1169758"/>
                  <a:pt x="0" y="1200329"/>
                </a:cubicBezTo>
                <a:cubicBezTo>
                  <a:pt x="-18091" y="1015399"/>
                  <a:pt x="-11563" y="753277"/>
                  <a:pt x="0" y="576158"/>
                </a:cubicBezTo>
                <a:cubicBezTo>
                  <a:pt x="11563" y="399039"/>
                  <a:pt x="1837" y="280633"/>
                  <a:pt x="0" y="0"/>
                </a:cubicBezTo>
                <a:close/>
              </a:path>
              <a:path w="6389720" h="1200329" stroke="0" extrusionOk="0">
                <a:moveTo>
                  <a:pt x="0" y="0"/>
                </a:moveTo>
                <a:cubicBezTo>
                  <a:pt x="166404" y="-17297"/>
                  <a:pt x="311934" y="7679"/>
                  <a:pt x="447280" y="0"/>
                </a:cubicBezTo>
                <a:cubicBezTo>
                  <a:pt x="582626" y="-7679"/>
                  <a:pt x="979119" y="6099"/>
                  <a:pt x="1214047" y="0"/>
                </a:cubicBezTo>
                <a:cubicBezTo>
                  <a:pt x="1448975" y="-6099"/>
                  <a:pt x="1649161" y="20868"/>
                  <a:pt x="1789122" y="0"/>
                </a:cubicBezTo>
                <a:cubicBezTo>
                  <a:pt x="1929083" y="-20868"/>
                  <a:pt x="2148610" y="-17100"/>
                  <a:pt x="2428094" y="0"/>
                </a:cubicBezTo>
                <a:cubicBezTo>
                  <a:pt x="2707578" y="17100"/>
                  <a:pt x="2743637" y="8508"/>
                  <a:pt x="2875374" y="0"/>
                </a:cubicBezTo>
                <a:cubicBezTo>
                  <a:pt x="3007111" y="-8508"/>
                  <a:pt x="3343464" y="-4447"/>
                  <a:pt x="3514346" y="0"/>
                </a:cubicBezTo>
                <a:cubicBezTo>
                  <a:pt x="3685228" y="4447"/>
                  <a:pt x="3779214" y="14619"/>
                  <a:pt x="3961626" y="0"/>
                </a:cubicBezTo>
                <a:cubicBezTo>
                  <a:pt x="4144038" y="-14619"/>
                  <a:pt x="4317154" y="-19056"/>
                  <a:pt x="4408907" y="0"/>
                </a:cubicBezTo>
                <a:cubicBezTo>
                  <a:pt x="4500660" y="19056"/>
                  <a:pt x="4883866" y="4310"/>
                  <a:pt x="5047879" y="0"/>
                </a:cubicBezTo>
                <a:cubicBezTo>
                  <a:pt x="5211892" y="-4310"/>
                  <a:pt x="5423568" y="-1323"/>
                  <a:pt x="5559056" y="0"/>
                </a:cubicBezTo>
                <a:cubicBezTo>
                  <a:pt x="5694544" y="1323"/>
                  <a:pt x="6195152" y="34744"/>
                  <a:pt x="6389720" y="0"/>
                </a:cubicBezTo>
                <a:cubicBezTo>
                  <a:pt x="6361017" y="305032"/>
                  <a:pt x="6398981" y="386637"/>
                  <a:pt x="6389720" y="612168"/>
                </a:cubicBezTo>
                <a:cubicBezTo>
                  <a:pt x="6380459" y="837699"/>
                  <a:pt x="6418296" y="940693"/>
                  <a:pt x="6389720" y="1200329"/>
                </a:cubicBezTo>
                <a:cubicBezTo>
                  <a:pt x="6230769" y="1177617"/>
                  <a:pt x="6080849" y="1194489"/>
                  <a:pt x="5878542" y="1200329"/>
                </a:cubicBezTo>
                <a:cubicBezTo>
                  <a:pt x="5676235" y="1206169"/>
                  <a:pt x="5517313" y="1167803"/>
                  <a:pt x="5175673" y="1200329"/>
                </a:cubicBezTo>
                <a:cubicBezTo>
                  <a:pt x="4834033" y="1232855"/>
                  <a:pt x="4886254" y="1221116"/>
                  <a:pt x="4600598" y="1200329"/>
                </a:cubicBezTo>
                <a:cubicBezTo>
                  <a:pt x="4314943" y="1179542"/>
                  <a:pt x="4145884" y="1199387"/>
                  <a:pt x="3961626" y="1200329"/>
                </a:cubicBezTo>
                <a:cubicBezTo>
                  <a:pt x="3777368" y="1201271"/>
                  <a:pt x="3616217" y="1176147"/>
                  <a:pt x="3450449" y="1200329"/>
                </a:cubicBezTo>
                <a:cubicBezTo>
                  <a:pt x="3284681" y="1224511"/>
                  <a:pt x="2991253" y="1220755"/>
                  <a:pt x="2875374" y="1200329"/>
                </a:cubicBezTo>
                <a:cubicBezTo>
                  <a:pt x="2759495" y="1179903"/>
                  <a:pt x="2398602" y="1197252"/>
                  <a:pt x="2236402" y="1200329"/>
                </a:cubicBezTo>
                <a:cubicBezTo>
                  <a:pt x="2074202" y="1203406"/>
                  <a:pt x="1946023" y="1201377"/>
                  <a:pt x="1725224" y="1200329"/>
                </a:cubicBezTo>
                <a:cubicBezTo>
                  <a:pt x="1504425" y="1199281"/>
                  <a:pt x="1300596" y="1228047"/>
                  <a:pt x="1086252" y="1200329"/>
                </a:cubicBezTo>
                <a:cubicBezTo>
                  <a:pt x="871908" y="1172611"/>
                  <a:pt x="850164" y="1222425"/>
                  <a:pt x="638972" y="1200329"/>
                </a:cubicBezTo>
                <a:cubicBezTo>
                  <a:pt x="427780" y="1178233"/>
                  <a:pt x="139827" y="1201302"/>
                  <a:pt x="0" y="1200329"/>
                </a:cubicBezTo>
                <a:cubicBezTo>
                  <a:pt x="25089" y="1038302"/>
                  <a:pt x="-6339" y="829466"/>
                  <a:pt x="0" y="576158"/>
                </a:cubicBezTo>
                <a:cubicBezTo>
                  <a:pt x="6339" y="322850"/>
                  <a:pt x="-11075" y="272717"/>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2400" dirty="0">
                <a:solidFill>
                  <a:schemeClr val="bg2"/>
                </a:solidFill>
              </a:rPr>
              <a:t>An Electron Transport Chain is like a game of Hot Potato where each person takes a bite out of the potato. </a:t>
            </a:r>
          </a:p>
        </p:txBody>
      </p:sp>
    </p:spTree>
    <p:extLst>
      <p:ext uri="{BB962C8B-B14F-4D97-AF65-F5344CB8AC3E}">
        <p14:creationId xmlns:p14="http://schemas.microsoft.com/office/powerpoint/2010/main" val="21271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964F-0D66-4FA2-9355-671128A9F7F2}"/>
              </a:ext>
            </a:extLst>
          </p:cNvPr>
          <p:cNvSpPr>
            <a:spLocks noGrp="1"/>
          </p:cNvSpPr>
          <p:nvPr>
            <p:ph type="title"/>
          </p:nvPr>
        </p:nvSpPr>
        <p:spPr/>
        <p:txBody>
          <a:bodyPr>
            <a:normAutofit/>
          </a:bodyPr>
          <a:lstStyle/>
          <a:p>
            <a:r>
              <a:rPr lang="en-CA" dirty="0"/>
              <a:t>Stage 4: Rinse and Repeat! (PSI)</a:t>
            </a:r>
          </a:p>
        </p:txBody>
      </p:sp>
      <p:sp>
        <p:nvSpPr>
          <p:cNvPr id="3" name="Content Placeholder 2">
            <a:extLst>
              <a:ext uri="{FF2B5EF4-FFF2-40B4-BE49-F238E27FC236}">
                <a16:creationId xmlns:a16="http://schemas.microsoft.com/office/drawing/2014/main" id="{C241863A-CBFB-4BA9-80CA-06CBFDAB584B}"/>
              </a:ext>
            </a:extLst>
          </p:cNvPr>
          <p:cNvSpPr>
            <a:spLocks noGrp="1"/>
          </p:cNvSpPr>
          <p:nvPr>
            <p:ph idx="1"/>
          </p:nvPr>
        </p:nvSpPr>
        <p:spPr>
          <a:xfrm>
            <a:off x="540000" y="1549870"/>
            <a:ext cx="11101136" cy="2816858"/>
          </a:xfrm>
        </p:spPr>
        <p:txBody>
          <a:bodyPr>
            <a:normAutofit fontScale="92500" lnSpcReduction="20000"/>
          </a:bodyPr>
          <a:lstStyle/>
          <a:p>
            <a:pPr marL="514350" indent="-514350">
              <a:buFont typeface="+mj-lt"/>
              <a:buAutoNum type="arabicPeriod"/>
            </a:pPr>
            <a:r>
              <a:rPr lang="en-CA" dirty="0"/>
              <a:t>Pigments in Photosystem I use light to re-excite electrons.</a:t>
            </a:r>
          </a:p>
          <a:p>
            <a:pPr marL="514350" indent="-514350">
              <a:buFont typeface="+mj-lt"/>
              <a:buAutoNum type="arabicPeriod"/>
            </a:pPr>
            <a:r>
              <a:rPr lang="en-CA" dirty="0"/>
              <a:t>Electrons pass through a different electron transport chain, pumping H</a:t>
            </a:r>
            <a:r>
              <a:rPr lang="en-CA" baseline="30000" dirty="0"/>
              <a:t>+</a:t>
            </a:r>
            <a:r>
              <a:rPr lang="en-CA" dirty="0"/>
              <a:t> ions into the thylakoid space. </a:t>
            </a:r>
          </a:p>
          <a:p>
            <a:pPr marL="514350" indent="-514350">
              <a:buFont typeface="+mj-lt"/>
              <a:buAutoNum type="arabicPeriod"/>
            </a:pPr>
            <a:r>
              <a:rPr lang="en-CA" dirty="0"/>
              <a:t>At the end, the electrons are picked up by </a:t>
            </a:r>
            <a:r>
              <a:rPr lang="en-CA" dirty="0">
                <a:solidFill>
                  <a:schemeClr val="accent1">
                    <a:lumMod val="60000"/>
                    <a:lumOff val="40000"/>
                  </a:schemeClr>
                </a:solidFill>
              </a:rPr>
              <a:t>NADP</a:t>
            </a:r>
            <a:r>
              <a:rPr lang="en-CA" baseline="30000" dirty="0">
                <a:solidFill>
                  <a:schemeClr val="accent1">
                    <a:lumMod val="60000"/>
                    <a:lumOff val="40000"/>
                  </a:schemeClr>
                </a:solidFill>
              </a:rPr>
              <a:t>+</a:t>
            </a:r>
            <a:r>
              <a:rPr lang="en-CA" dirty="0"/>
              <a:t>, forming </a:t>
            </a:r>
            <a:r>
              <a:rPr lang="en-CA" dirty="0">
                <a:solidFill>
                  <a:schemeClr val="accent5">
                    <a:lumMod val="75000"/>
                  </a:schemeClr>
                </a:solidFill>
              </a:rPr>
              <a:t>NADPH</a:t>
            </a:r>
            <a:r>
              <a:rPr lang="en-CA" dirty="0"/>
              <a:t>. </a:t>
            </a:r>
          </a:p>
        </p:txBody>
      </p:sp>
      <p:pic>
        <p:nvPicPr>
          <p:cNvPr id="4" name="Picture 2" descr="C:\Users\Alex\Desktop\art\BIO10NAE_03_08_04_005_LRIM_09.png">
            <a:extLst>
              <a:ext uri="{FF2B5EF4-FFF2-40B4-BE49-F238E27FC236}">
                <a16:creationId xmlns:a16="http://schemas.microsoft.com/office/drawing/2014/main" id="{E165A0F2-B959-4B61-9C3C-72E7FA1CA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360" y="4366728"/>
            <a:ext cx="9142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99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76B0-626E-48D5-A5D6-B3D6C3DF9A28}"/>
              </a:ext>
            </a:extLst>
          </p:cNvPr>
          <p:cNvSpPr>
            <a:spLocks noGrp="1"/>
          </p:cNvSpPr>
          <p:nvPr>
            <p:ph type="title"/>
          </p:nvPr>
        </p:nvSpPr>
        <p:spPr/>
        <p:txBody>
          <a:bodyPr/>
          <a:lstStyle/>
          <a:p>
            <a:r>
              <a:rPr lang="en-CA" dirty="0"/>
              <a:t>Stage 1-4 Recap</a:t>
            </a:r>
          </a:p>
        </p:txBody>
      </p:sp>
      <p:sp>
        <p:nvSpPr>
          <p:cNvPr id="3" name="Content Placeholder 2">
            <a:extLst>
              <a:ext uri="{FF2B5EF4-FFF2-40B4-BE49-F238E27FC236}">
                <a16:creationId xmlns:a16="http://schemas.microsoft.com/office/drawing/2014/main" id="{3B003F3F-ED4F-4313-B2EF-4E1DBD853B0F}"/>
              </a:ext>
            </a:extLst>
          </p:cNvPr>
          <p:cNvSpPr>
            <a:spLocks noGrp="1"/>
          </p:cNvSpPr>
          <p:nvPr>
            <p:ph idx="1"/>
          </p:nvPr>
        </p:nvSpPr>
        <p:spPr>
          <a:xfrm>
            <a:off x="540000" y="1549869"/>
            <a:ext cx="11101136" cy="3836388"/>
          </a:xfrm>
        </p:spPr>
        <p:txBody>
          <a:bodyPr/>
          <a:lstStyle/>
          <a:p>
            <a:pPr marL="0" indent="0">
              <a:buNone/>
            </a:pPr>
            <a:r>
              <a:rPr lang="en-CA" dirty="0"/>
              <a:t>What have we accomplished through photosystems II and I?</a:t>
            </a:r>
          </a:p>
          <a:p>
            <a:pPr marL="0" indent="0">
              <a:buNone/>
            </a:pPr>
            <a:endParaRPr lang="en-CA" dirty="0"/>
          </a:p>
        </p:txBody>
      </p:sp>
      <p:graphicFrame>
        <p:nvGraphicFramePr>
          <p:cNvPr id="4" name="Table 4">
            <a:extLst>
              <a:ext uri="{FF2B5EF4-FFF2-40B4-BE49-F238E27FC236}">
                <a16:creationId xmlns:a16="http://schemas.microsoft.com/office/drawing/2014/main" id="{C9430B94-757F-4DFA-B3FE-E6828AEAEF11}"/>
              </a:ext>
            </a:extLst>
          </p:cNvPr>
          <p:cNvGraphicFramePr>
            <a:graphicFrameLocks noGrp="1"/>
          </p:cNvGraphicFramePr>
          <p:nvPr>
            <p:extLst>
              <p:ext uri="{D42A27DB-BD31-4B8C-83A1-F6EECF244321}">
                <p14:modId xmlns:p14="http://schemas.microsoft.com/office/powerpoint/2010/main" val="1799219994"/>
              </p:ext>
            </p:extLst>
          </p:nvPr>
        </p:nvGraphicFramePr>
        <p:xfrm>
          <a:off x="1906494" y="2385088"/>
          <a:ext cx="8806330" cy="268996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546752329"/>
                    </a:ext>
                  </a:extLst>
                </a:gridCol>
                <a:gridCol w="6266330">
                  <a:extLst>
                    <a:ext uri="{9D8B030D-6E8A-4147-A177-3AD203B41FA5}">
                      <a16:colId xmlns:a16="http://schemas.microsoft.com/office/drawing/2014/main" val="2768952165"/>
                    </a:ext>
                  </a:extLst>
                </a:gridCol>
              </a:tblGrid>
              <a:tr h="461060">
                <a:tc>
                  <a:txBody>
                    <a:bodyPr/>
                    <a:lstStyle/>
                    <a:p>
                      <a:r>
                        <a:rPr lang="en-CA" sz="3200" dirty="0"/>
                        <a:t>Inputs</a:t>
                      </a:r>
                    </a:p>
                  </a:txBody>
                  <a:tcPr/>
                </a:tc>
                <a:tc>
                  <a:txBody>
                    <a:bodyPr/>
                    <a:lstStyle/>
                    <a:p>
                      <a:r>
                        <a:rPr lang="en-CA" sz="3200" dirty="0"/>
                        <a:t>Outputs</a:t>
                      </a:r>
                    </a:p>
                  </a:txBody>
                  <a:tcPr/>
                </a:tc>
                <a:extLst>
                  <a:ext uri="{0D108BD9-81ED-4DB2-BD59-A6C34878D82A}">
                    <a16:rowId xmlns:a16="http://schemas.microsoft.com/office/drawing/2014/main" val="1910472970"/>
                  </a:ext>
                </a:extLst>
              </a:tr>
              <a:tr h="461060">
                <a:tc>
                  <a:txBody>
                    <a:bodyPr/>
                    <a:lstStyle/>
                    <a:p>
                      <a:r>
                        <a:rPr lang="en-CA" sz="2400" b="1" dirty="0">
                          <a:solidFill>
                            <a:schemeClr val="bg1"/>
                          </a:solidFill>
                        </a:rPr>
                        <a:t>Water</a:t>
                      </a:r>
                      <a:r>
                        <a:rPr lang="en-CA" sz="2400" dirty="0">
                          <a:solidFill>
                            <a:schemeClr val="bg1"/>
                          </a:solidFill>
                        </a:rPr>
                        <a:t> </a:t>
                      </a:r>
                    </a:p>
                  </a:txBody>
                  <a:tcPr/>
                </a:tc>
                <a:tc>
                  <a:txBody>
                    <a:bodyPr/>
                    <a:lstStyle/>
                    <a:p>
                      <a:r>
                        <a:rPr lang="en-CA" sz="2400" b="1" dirty="0">
                          <a:solidFill>
                            <a:schemeClr val="bg1"/>
                          </a:solidFill>
                        </a:rPr>
                        <a:t>Oxygen</a:t>
                      </a:r>
                      <a:r>
                        <a:rPr lang="en-CA" sz="2400" dirty="0">
                          <a:solidFill>
                            <a:schemeClr val="bg1"/>
                          </a:solidFill>
                        </a:rPr>
                        <a:t> released</a:t>
                      </a:r>
                    </a:p>
                  </a:txBody>
                  <a:tcPr/>
                </a:tc>
                <a:extLst>
                  <a:ext uri="{0D108BD9-81ED-4DB2-BD59-A6C34878D82A}">
                    <a16:rowId xmlns:a16="http://schemas.microsoft.com/office/drawing/2014/main" val="106572240"/>
                  </a:ext>
                </a:extLst>
              </a:tr>
              <a:tr h="461060">
                <a:tc>
                  <a:txBody>
                    <a:bodyPr/>
                    <a:lstStyle/>
                    <a:p>
                      <a:r>
                        <a:rPr lang="en-CA" sz="2400" b="1" dirty="0">
                          <a:solidFill>
                            <a:schemeClr val="bg1"/>
                          </a:solidFill>
                        </a:rPr>
                        <a:t>Light energy</a:t>
                      </a:r>
                    </a:p>
                  </a:txBody>
                  <a:tcPr/>
                </a:tc>
                <a:tc>
                  <a:txBody>
                    <a:bodyPr/>
                    <a:lstStyle/>
                    <a:p>
                      <a:r>
                        <a:rPr lang="en-CA" sz="2400" b="1" dirty="0">
                          <a:solidFill>
                            <a:schemeClr val="bg1"/>
                          </a:solidFill>
                        </a:rPr>
                        <a:t>H</a:t>
                      </a:r>
                      <a:r>
                        <a:rPr lang="en-CA" sz="2400" b="1" baseline="30000" dirty="0">
                          <a:solidFill>
                            <a:schemeClr val="bg1"/>
                          </a:solidFill>
                        </a:rPr>
                        <a:t>+</a:t>
                      </a:r>
                      <a:r>
                        <a:rPr lang="en-CA" sz="2400" baseline="0" dirty="0">
                          <a:solidFill>
                            <a:schemeClr val="bg1"/>
                          </a:solidFill>
                        </a:rPr>
                        <a:t> pumped into thylakoid</a:t>
                      </a:r>
                      <a:br>
                        <a:rPr lang="en-CA" sz="2400" baseline="0" dirty="0">
                          <a:solidFill>
                            <a:schemeClr val="bg1"/>
                          </a:solidFill>
                        </a:rPr>
                      </a:br>
                      <a:r>
                        <a:rPr lang="en-CA" sz="2400" baseline="0" dirty="0">
                          <a:solidFill>
                            <a:schemeClr val="bg1"/>
                          </a:solidFill>
                        </a:rPr>
                        <a:t>(this happened 3 times: water split, ETC in PSII, ETC in PSI)</a:t>
                      </a:r>
                      <a:endParaRPr lang="en-CA" sz="2400" dirty="0">
                        <a:solidFill>
                          <a:schemeClr val="bg1"/>
                        </a:solidFill>
                      </a:endParaRPr>
                    </a:p>
                  </a:txBody>
                  <a:tcPr/>
                </a:tc>
                <a:extLst>
                  <a:ext uri="{0D108BD9-81ED-4DB2-BD59-A6C34878D82A}">
                    <a16:rowId xmlns:a16="http://schemas.microsoft.com/office/drawing/2014/main" val="1132076305"/>
                  </a:ext>
                </a:extLst>
              </a:tr>
              <a:tr h="461060">
                <a:tc>
                  <a:txBody>
                    <a:bodyPr/>
                    <a:lstStyle/>
                    <a:p>
                      <a:endParaRPr lang="en-CA" sz="2400"/>
                    </a:p>
                  </a:txBody>
                  <a:tcPr/>
                </a:tc>
                <a:tc>
                  <a:txBody>
                    <a:bodyPr/>
                    <a:lstStyle/>
                    <a:p>
                      <a:r>
                        <a:rPr lang="en-CA" sz="2400" b="1" dirty="0"/>
                        <a:t>NADPH</a:t>
                      </a:r>
                      <a:r>
                        <a:rPr lang="en-CA" sz="2400" dirty="0"/>
                        <a:t> produced</a:t>
                      </a:r>
                    </a:p>
                  </a:txBody>
                  <a:tcPr/>
                </a:tc>
                <a:extLst>
                  <a:ext uri="{0D108BD9-81ED-4DB2-BD59-A6C34878D82A}">
                    <a16:rowId xmlns:a16="http://schemas.microsoft.com/office/drawing/2014/main" val="368054382"/>
                  </a:ext>
                </a:extLst>
              </a:tr>
            </a:tbl>
          </a:graphicData>
        </a:graphic>
      </p:graphicFrame>
      <p:sp>
        <p:nvSpPr>
          <p:cNvPr id="8" name="TextBox 7">
            <a:extLst>
              <a:ext uri="{FF2B5EF4-FFF2-40B4-BE49-F238E27FC236}">
                <a16:creationId xmlns:a16="http://schemas.microsoft.com/office/drawing/2014/main" id="{E690F4EA-DF38-4031-8F87-D356CCB2C1DC}"/>
              </a:ext>
            </a:extLst>
          </p:cNvPr>
          <p:cNvSpPr txBox="1"/>
          <p:nvPr/>
        </p:nvSpPr>
        <p:spPr>
          <a:xfrm>
            <a:off x="2940423" y="3011251"/>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
        <p:nvSpPr>
          <p:cNvPr id="9" name="TextBox 8">
            <a:extLst>
              <a:ext uri="{FF2B5EF4-FFF2-40B4-BE49-F238E27FC236}">
                <a16:creationId xmlns:a16="http://schemas.microsoft.com/office/drawing/2014/main" id="{C17A24AE-B4E2-4089-9485-C7D92A1BCEE1}"/>
              </a:ext>
            </a:extLst>
          </p:cNvPr>
          <p:cNvSpPr txBox="1"/>
          <p:nvPr/>
        </p:nvSpPr>
        <p:spPr>
          <a:xfrm>
            <a:off x="3756211" y="3497882"/>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
        <p:nvSpPr>
          <p:cNvPr id="10" name="TextBox 9">
            <a:extLst>
              <a:ext uri="{FF2B5EF4-FFF2-40B4-BE49-F238E27FC236}">
                <a16:creationId xmlns:a16="http://schemas.microsoft.com/office/drawing/2014/main" id="{EE84EC02-BF02-400A-8852-13E6EA649DC2}"/>
              </a:ext>
            </a:extLst>
          </p:cNvPr>
          <p:cNvSpPr txBox="1"/>
          <p:nvPr/>
        </p:nvSpPr>
        <p:spPr>
          <a:xfrm>
            <a:off x="6898340" y="3011251"/>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
        <p:nvSpPr>
          <p:cNvPr id="15" name="TextBox 14">
            <a:extLst>
              <a:ext uri="{FF2B5EF4-FFF2-40B4-BE49-F238E27FC236}">
                <a16:creationId xmlns:a16="http://schemas.microsoft.com/office/drawing/2014/main" id="{7FE67885-DC25-496F-9EC2-9A63589198AB}"/>
              </a:ext>
            </a:extLst>
          </p:cNvPr>
          <p:cNvSpPr txBox="1"/>
          <p:nvPr/>
        </p:nvSpPr>
        <p:spPr>
          <a:xfrm>
            <a:off x="7911353" y="3469232"/>
            <a:ext cx="349625" cy="369332"/>
          </a:xfrm>
          <a:prstGeom prst="rect">
            <a:avLst/>
          </a:prstGeom>
          <a:noFill/>
          <a:ln w="19050">
            <a:solidFill>
              <a:srgbClr val="FF0000"/>
            </a:solidFill>
          </a:ln>
        </p:spPr>
        <p:txBody>
          <a:bodyPr wrap="square">
            <a:spAutoFit/>
          </a:bodyPr>
          <a:lstStyle/>
          <a:p>
            <a:r>
              <a:rPr lang="en-CA" b="1" dirty="0">
                <a:solidFill>
                  <a:srgbClr val="FF0000"/>
                </a:solidFill>
              </a:rPr>
              <a:t>✗</a:t>
            </a:r>
          </a:p>
        </p:txBody>
      </p:sp>
      <p:sp>
        <p:nvSpPr>
          <p:cNvPr id="16" name="TextBox 15">
            <a:extLst>
              <a:ext uri="{FF2B5EF4-FFF2-40B4-BE49-F238E27FC236}">
                <a16:creationId xmlns:a16="http://schemas.microsoft.com/office/drawing/2014/main" id="{456061CA-73D4-4364-9973-7992BCD8ED1C}"/>
              </a:ext>
            </a:extLst>
          </p:cNvPr>
          <p:cNvSpPr txBox="1"/>
          <p:nvPr/>
        </p:nvSpPr>
        <p:spPr>
          <a:xfrm>
            <a:off x="6898339" y="4666591"/>
            <a:ext cx="349625" cy="369332"/>
          </a:xfrm>
          <a:prstGeom prst="rect">
            <a:avLst/>
          </a:prstGeom>
          <a:noFill/>
          <a:ln w="19050">
            <a:solidFill>
              <a:srgbClr val="FF0000"/>
            </a:solidFill>
          </a:ln>
        </p:spPr>
        <p:txBody>
          <a:bodyPr wrap="square">
            <a:spAutoFit/>
          </a:bodyPr>
          <a:lstStyle/>
          <a:p>
            <a:r>
              <a:rPr lang="en-CA" b="1" dirty="0">
                <a:solidFill>
                  <a:srgbClr val="FF0000"/>
                </a:solidFill>
              </a:rPr>
              <a:t>✗</a:t>
            </a:r>
          </a:p>
        </p:txBody>
      </p:sp>
      <p:grpSp>
        <p:nvGrpSpPr>
          <p:cNvPr id="17" name="Group 16">
            <a:extLst>
              <a:ext uri="{FF2B5EF4-FFF2-40B4-BE49-F238E27FC236}">
                <a16:creationId xmlns:a16="http://schemas.microsoft.com/office/drawing/2014/main" id="{F67C8FE9-899A-4B93-AEE3-28DCAF5B0B0E}"/>
              </a:ext>
            </a:extLst>
          </p:cNvPr>
          <p:cNvGrpSpPr/>
          <p:nvPr/>
        </p:nvGrpSpPr>
        <p:grpSpPr>
          <a:xfrm>
            <a:off x="7808536" y="106555"/>
            <a:ext cx="4383464" cy="1401099"/>
            <a:chOff x="6686311" y="5334990"/>
            <a:chExt cx="4383464" cy="1401099"/>
          </a:xfrm>
        </p:grpSpPr>
        <p:sp>
          <p:nvSpPr>
            <p:cNvPr id="18" name="TextBox 17">
              <a:extLst>
                <a:ext uri="{FF2B5EF4-FFF2-40B4-BE49-F238E27FC236}">
                  <a16:creationId xmlns:a16="http://schemas.microsoft.com/office/drawing/2014/main" id="{C94F0158-36DB-49B6-BE45-DDF6B3736ED6}"/>
                </a:ext>
              </a:extLst>
            </p:cNvPr>
            <p:cNvSpPr txBox="1"/>
            <p:nvPr/>
          </p:nvSpPr>
          <p:spPr>
            <a:xfrm>
              <a:off x="6686311" y="5334990"/>
              <a:ext cx="4383464" cy="1384995"/>
            </a:xfrm>
            <a:prstGeom prst="rect">
              <a:avLst/>
            </a:prstGeom>
            <a:noFill/>
          </p:spPr>
          <p:txBody>
            <a:bodyPr wrap="square" rtlCol="0">
              <a:spAutoFit/>
            </a:bodyPr>
            <a:lstStyle/>
            <a:p>
              <a:pPr>
                <a:spcAft>
                  <a:spcPts val="1800"/>
                </a:spcAft>
              </a:pPr>
              <a:r>
                <a:rPr lang="en-CA" dirty="0"/>
                <a:t>Legend</a:t>
              </a:r>
            </a:p>
            <a:p>
              <a:pPr>
                <a:spcAft>
                  <a:spcPts val="1800"/>
                </a:spcAft>
              </a:pPr>
              <a:r>
                <a:rPr lang="en-CA" dirty="0"/>
                <a:t>            Fully accounted for (end of story)</a:t>
              </a:r>
            </a:p>
            <a:p>
              <a:pPr>
                <a:spcAft>
                  <a:spcPts val="1800"/>
                </a:spcAft>
              </a:pPr>
              <a:r>
                <a:rPr lang="en-CA" dirty="0"/>
                <a:t>            Not yet accounted for (not yet used)</a:t>
              </a:r>
            </a:p>
          </p:txBody>
        </p:sp>
        <p:sp>
          <p:nvSpPr>
            <p:cNvPr id="19" name="TextBox 18">
              <a:extLst>
                <a:ext uri="{FF2B5EF4-FFF2-40B4-BE49-F238E27FC236}">
                  <a16:creationId xmlns:a16="http://schemas.microsoft.com/office/drawing/2014/main" id="{1E179232-15C1-4620-B7B7-F71AB5198C3C}"/>
                </a:ext>
              </a:extLst>
            </p:cNvPr>
            <p:cNvSpPr txBox="1"/>
            <p:nvPr/>
          </p:nvSpPr>
          <p:spPr>
            <a:xfrm>
              <a:off x="6882535" y="6366757"/>
              <a:ext cx="349625" cy="369332"/>
            </a:xfrm>
            <a:prstGeom prst="rect">
              <a:avLst/>
            </a:prstGeom>
            <a:noFill/>
            <a:ln w="19050">
              <a:solidFill>
                <a:srgbClr val="FF0000"/>
              </a:solidFill>
            </a:ln>
          </p:spPr>
          <p:txBody>
            <a:bodyPr wrap="square">
              <a:spAutoFit/>
            </a:bodyPr>
            <a:lstStyle/>
            <a:p>
              <a:r>
                <a:rPr lang="en-CA" b="1" dirty="0">
                  <a:solidFill>
                    <a:srgbClr val="FF0000"/>
                  </a:solidFill>
                </a:rPr>
                <a:t>✗</a:t>
              </a:r>
            </a:p>
          </p:txBody>
        </p:sp>
        <p:sp>
          <p:nvSpPr>
            <p:cNvPr id="20" name="TextBox 19">
              <a:extLst>
                <a:ext uri="{FF2B5EF4-FFF2-40B4-BE49-F238E27FC236}">
                  <a16:creationId xmlns:a16="http://schemas.microsoft.com/office/drawing/2014/main" id="{3EC74949-FEB0-4BE3-B728-E974A85A434D}"/>
                </a:ext>
              </a:extLst>
            </p:cNvPr>
            <p:cNvSpPr txBox="1"/>
            <p:nvPr/>
          </p:nvSpPr>
          <p:spPr>
            <a:xfrm>
              <a:off x="6882535" y="5842822"/>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grpSp>
    </p:spTree>
    <p:extLst>
      <p:ext uri="{BB962C8B-B14F-4D97-AF65-F5344CB8AC3E}">
        <p14:creationId xmlns:p14="http://schemas.microsoft.com/office/powerpoint/2010/main" val="3800705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F0AE24-8156-4D56-ACFC-2563DF7A4E4E}"/>
              </a:ext>
            </a:extLst>
          </p:cNvPr>
          <p:cNvSpPr/>
          <p:nvPr/>
        </p:nvSpPr>
        <p:spPr>
          <a:xfrm>
            <a:off x="71718" y="1434353"/>
            <a:ext cx="12030635" cy="5307106"/>
          </a:xfrm>
          <a:prstGeom prst="rect">
            <a:avLst/>
          </a:prstGeom>
          <a:solidFill>
            <a:schemeClr val="accent4">
              <a:lumMod val="20000"/>
              <a:lumOff val="8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629C3492-C122-47F1-87E2-C89FF7F06DDE}"/>
              </a:ext>
            </a:extLst>
          </p:cNvPr>
          <p:cNvSpPr/>
          <p:nvPr/>
        </p:nvSpPr>
        <p:spPr>
          <a:xfrm>
            <a:off x="690282" y="1766047"/>
            <a:ext cx="10318377" cy="4698462"/>
          </a:xfrm>
          <a:prstGeom prst="ellipse">
            <a:avLst/>
          </a:prstGeom>
          <a:solidFill>
            <a:schemeClr val="accent3">
              <a:lumMod val="20000"/>
              <a:lumOff val="8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08C6CE0F-3873-4CBC-8433-E7C7BCF041C6}"/>
              </a:ext>
            </a:extLst>
          </p:cNvPr>
          <p:cNvSpPr>
            <a:spLocks noGrp="1"/>
          </p:cNvSpPr>
          <p:nvPr>
            <p:ph type="title"/>
          </p:nvPr>
        </p:nvSpPr>
        <p:spPr/>
        <p:txBody>
          <a:bodyPr/>
          <a:lstStyle/>
          <a:p>
            <a:r>
              <a:rPr lang="en-CA" dirty="0"/>
              <a:t>Stage 1-4 Recap</a:t>
            </a:r>
          </a:p>
        </p:txBody>
      </p:sp>
      <p:sp>
        <p:nvSpPr>
          <p:cNvPr id="5" name="Oval 4">
            <a:extLst>
              <a:ext uri="{FF2B5EF4-FFF2-40B4-BE49-F238E27FC236}">
                <a16:creationId xmlns:a16="http://schemas.microsoft.com/office/drawing/2014/main" id="{C4468822-EBAC-416F-845F-EA3EF57104C7}"/>
              </a:ext>
            </a:extLst>
          </p:cNvPr>
          <p:cNvSpPr/>
          <p:nvPr/>
        </p:nvSpPr>
        <p:spPr>
          <a:xfrm>
            <a:off x="4213413" y="2442882"/>
            <a:ext cx="4858870" cy="1653989"/>
          </a:xfrm>
          <a:prstGeom prst="ellipse">
            <a:avLst/>
          </a:prstGeom>
          <a:solidFill>
            <a:schemeClr val="tx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0A4D9C88-C316-40DA-9549-1DCC095A1E81}"/>
              </a:ext>
            </a:extLst>
          </p:cNvPr>
          <p:cNvSpPr/>
          <p:nvPr/>
        </p:nvSpPr>
        <p:spPr>
          <a:xfrm>
            <a:off x="4213413" y="2989729"/>
            <a:ext cx="4858870" cy="1653989"/>
          </a:xfrm>
          <a:prstGeom prst="ellipse">
            <a:avLst/>
          </a:prstGeom>
          <a:solidFill>
            <a:schemeClr val="tx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6D491D2D-D9C6-43B9-AC5C-955A566E7533}"/>
              </a:ext>
            </a:extLst>
          </p:cNvPr>
          <p:cNvSpPr/>
          <p:nvPr/>
        </p:nvSpPr>
        <p:spPr>
          <a:xfrm>
            <a:off x="4213413" y="3617258"/>
            <a:ext cx="4858870" cy="1653989"/>
          </a:xfrm>
          <a:prstGeom prst="ellipse">
            <a:avLst/>
          </a:prstGeom>
          <a:solidFill>
            <a:schemeClr val="tx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10636FC7-5B17-42F2-AA82-8B783906C0E9}"/>
              </a:ext>
            </a:extLst>
          </p:cNvPr>
          <p:cNvSpPr txBox="1"/>
          <p:nvPr/>
        </p:nvSpPr>
        <p:spPr>
          <a:xfrm>
            <a:off x="1757082" y="2889338"/>
            <a:ext cx="877163" cy="369332"/>
          </a:xfrm>
          <a:prstGeom prst="rect">
            <a:avLst/>
          </a:prstGeom>
          <a:noFill/>
        </p:spPr>
        <p:txBody>
          <a:bodyPr wrap="none" rtlCol="0">
            <a:spAutoFit/>
          </a:bodyPr>
          <a:lstStyle/>
          <a:p>
            <a:r>
              <a:rPr lang="en-CA" dirty="0">
                <a:solidFill>
                  <a:schemeClr val="bg1"/>
                </a:solidFill>
              </a:rPr>
              <a:t>stroma</a:t>
            </a:r>
          </a:p>
        </p:txBody>
      </p:sp>
      <p:sp>
        <p:nvSpPr>
          <p:cNvPr id="10" name="TextBox 9">
            <a:extLst>
              <a:ext uri="{FF2B5EF4-FFF2-40B4-BE49-F238E27FC236}">
                <a16:creationId xmlns:a16="http://schemas.microsoft.com/office/drawing/2014/main" id="{BD5B9D52-6A39-4BE6-B671-9F3014416C77}"/>
              </a:ext>
            </a:extLst>
          </p:cNvPr>
          <p:cNvSpPr txBox="1"/>
          <p:nvPr/>
        </p:nvSpPr>
        <p:spPr>
          <a:xfrm>
            <a:off x="7530352" y="4242120"/>
            <a:ext cx="1083951" cy="369332"/>
          </a:xfrm>
          <a:prstGeom prst="rect">
            <a:avLst/>
          </a:prstGeom>
          <a:noFill/>
        </p:spPr>
        <p:txBody>
          <a:bodyPr wrap="none" rtlCol="0">
            <a:spAutoFit/>
          </a:bodyPr>
          <a:lstStyle/>
          <a:p>
            <a:r>
              <a:rPr lang="en-CA" dirty="0">
                <a:solidFill>
                  <a:schemeClr val="bg1"/>
                </a:solidFill>
              </a:rPr>
              <a:t>thylakoid</a:t>
            </a:r>
          </a:p>
        </p:txBody>
      </p:sp>
      <p:sp>
        <p:nvSpPr>
          <p:cNvPr id="12" name="TextBox 11">
            <a:extLst>
              <a:ext uri="{FF2B5EF4-FFF2-40B4-BE49-F238E27FC236}">
                <a16:creationId xmlns:a16="http://schemas.microsoft.com/office/drawing/2014/main" id="{DA43A145-2FB0-46CA-8E42-1462C3A37084}"/>
              </a:ext>
            </a:extLst>
          </p:cNvPr>
          <p:cNvSpPr txBox="1"/>
          <p:nvPr/>
        </p:nvSpPr>
        <p:spPr>
          <a:xfrm>
            <a:off x="306178" y="1644161"/>
            <a:ext cx="1188146" cy="369332"/>
          </a:xfrm>
          <a:prstGeom prst="rect">
            <a:avLst/>
          </a:prstGeom>
          <a:noFill/>
        </p:spPr>
        <p:txBody>
          <a:bodyPr wrap="none" rtlCol="0">
            <a:spAutoFit/>
          </a:bodyPr>
          <a:lstStyle/>
          <a:p>
            <a:r>
              <a:rPr lang="en-CA" dirty="0">
                <a:solidFill>
                  <a:schemeClr val="bg1"/>
                </a:solidFill>
              </a:rPr>
              <a:t>cytoplasm</a:t>
            </a:r>
          </a:p>
        </p:txBody>
      </p:sp>
      <p:sp>
        <p:nvSpPr>
          <p:cNvPr id="13" name="TextBox 12">
            <a:extLst>
              <a:ext uri="{FF2B5EF4-FFF2-40B4-BE49-F238E27FC236}">
                <a16:creationId xmlns:a16="http://schemas.microsoft.com/office/drawing/2014/main" id="{88001F93-ED9E-4D48-B793-98D424E88FA7}"/>
              </a:ext>
            </a:extLst>
          </p:cNvPr>
          <p:cNvSpPr txBox="1"/>
          <p:nvPr/>
        </p:nvSpPr>
        <p:spPr>
          <a:xfrm>
            <a:off x="5715533" y="1075859"/>
            <a:ext cx="6308436" cy="461665"/>
          </a:xfrm>
          <a:custGeom>
            <a:avLst/>
            <a:gdLst>
              <a:gd name="connsiteX0" fmla="*/ 0 w 6308436"/>
              <a:gd name="connsiteY0" fmla="*/ 0 h 461665"/>
              <a:gd name="connsiteX1" fmla="*/ 567759 w 6308436"/>
              <a:gd name="connsiteY1" fmla="*/ 0 h 461665"/>
              <a:gd name="connsiteX2" fmla="*/ 1261687 w 6308436"/>
              <a:gd name="connsiteY2" fmla="*/ 0 h 461665"/>
              <a:gd name="connsiteX3" fmla="*/ 1703278 w 6308436"/>
              <a:gd name="connsiteY3" fmla="*/ 0 h 461665"/>
              <a:gd name="connsiteX4" fmla="*/ 2144868 w 6308436"/>
              <a:gd name="connsiteY4" fmla="*/ 0 h 461665"/>
              <a:gd name="connsiteX5" fmla="*/ 2775712 w 6308436"/>
              <a:gd name="connsiteY5" fmla="*/ 0 h 461665"/>
              <a:gd name="connsiteX6" fmla="*/ 3217302 w 6308436"/>
              <a:gd name="connsiteY6" fmla="*/ 0 h 461665"/>
              <a:gd name="connsiteX7" fmla="*/ 3658893 w 6308436"/>
              <a:gd name="connsiteY7" fmla="*/ 0 h 461665"/>
              <a:gd name="connsiteX8" fmla="*/ 4100483 w 6308436"/>
              <a:gd name="connsiteY8" fmla="*/ 0 h 461665"/>
              <a:gd name="connsiteX9" fmla="*/ 4857496 w 6308436"/>
              <a:gd name="connsiteY9" fmla="*/ 0 h 461665"/>
              <a:gd name="connsiteX10" fmla="*/ 5614508 w 6308436"/>
              <a:gd name="connsiteY10" fmla="*/ 0 h 461665"/>
              <a:gd name="connsiteX11" fmla="*/ 6308436 w 6308436"/>
              <a:gd name="connsiteY11" fmla="*/ 0 h 461665"/>
              <a:gd name="connsiteX12" fmla="*/ 6308436 w 6308436"/>
              <a:gd name="connsiteY12" fmla="*/ 461665 h 461665"/>
              <a:gd name="connsiteX13" fmla="*/ 5677592 w 6308436"/>
              <a:gd name="connsiteY13" fmla="*/ 461665 h 461665"/>
              <a:gd name="connsiteX14" fmla="*/ 4983664 w 6308436"/>
              <a:gd name="connsiteY14" fmla="*/ 461665 h 461665"/>
              <a:gd name="connsiteX15" fmla="*/ 4478990 w 6308436"/>
              <a:gd name="connsiteY15" fmla="*/ 461665 h 461665"/>
              <a:gd name="connsiteX16" fmla="*/ 3848146 w 6308436"/>
              <a:gd name="connsiteY16" fmla="*/ 461665 h 461665"/>
              <a:gd name="connsiteX17" fmla="*/ 3217302 w 6308436"/>
              <a:gd name="connsiteY17" fmla="*/ 461665 h 461665"/>
              <a:gd name="connsiteX18" fmla="*/ 2460290 w 6308436"/>
              <a:gd name="connsiteY18" fmla="*/ 461665 h 461665"/>
              <a:gd name="connsiteX19" fmla="*/ 1829446 w 6308436"/>
              <a:gd name="connsiteY19" fmla="*/ 461665 h 461665"/>
              <a:gd name="connsiteX20" fmla="*/ 1072434 w 6308436"/>
              <a:gd name="connsiteY20" fmla="*/ 461665 h 461665"/>
              <a:gd name="connsiteX21" fmla="*/ 630844 w 6308436"/>
              <a:gd name="connsiteY21" fmla="*/ 461665 h 461665"/>
              <a:gd name="connsiteX22" fmla="*/ 0 w 6308436"/>
              <a:gd name="connsiteY22" fmla="*/ 461665 h 461665"/>
              <a:gd name="connsiteX23" fmla="*/ 0 w 6308436"/>
              <a:gd name="connsiteY2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08436" h="461665" fill="none" extrusionOk="0">
                <a:moveTo>
                  <a:pt x="0" y="0"/>
                </a:moveTo>
                <a:cubicBezTo>
                  <a:pt x="119453" y="-21643"/>
                  <a:pt x="429823" y="18859"/>
                  <a:pt x="567759" y="0"/>
                </a:cubicBezTo>
                <a:cubicBezTo>
                  <a:pt x="705695" y="-18859"/>
                  <a:pt x="965554" y="-27478"/>
                  <a:pt x="1261687" y="0"/>
                </a:cubicBezTo>
                <a:cubicBezTo>
                  <a:pt x="1557820" y="27478"/>
                  <a:pt x="1500969" y="4780"/>
                  <a:pt x="1703278" y="0"/>
                </a:cubicBezTo>
                <a:cubicBezTo>
                  <a:pt x="1905587" y="-4780"/>
                  <a:pt x="1932560" y="10867"/>
                  <a:pt x="2144868" y="0"/>
                </a:cubicBezTo>
                <a:cubicBezTo>
                  <a:pt x="2357176" y="-10867"/>
                  <a:pt x="2481240" y="18834"/>
                  <a:pt x="2775712" y="0"/>
                </a:cubicBezTo>
                <a:cubicBezTo>
                  <a:pt x="3070184" y="-18834"/>
                  <a:pt x="3043743" y="21768"/>
                  <a:pt x="3217302" y="0"/>
                </a:cubicBezTo>
                <a:cubicBezTo>
                  <a:pt x="3390861" y="-21768"/>
                  <a:pt x="3527995" y="-2096"/>
                  <a:pt x="3658893" y="0"/>
                </a:cubicBezTo>
                <a:cubicBezTo>
                  <a:pt x="3789791" y="2096"/>
                  <a:pt x="3939361" y="5428"/>
                  <a:pt x="4100483" y="0"/>
                </a:cubicBezTo>
                <a:cubicBezTo>
                  <a:pt x="4261605" y="-5428"/>
                  <a:pt x="4564657" y="-17174"/>
                  <a:pt x="4857496" y="0"/>
                </a:cubicBezTo>
                <a:cubicBezTo>
                  <a:pt x="5150335" y="17174"/>
                  <a:pt x="5338557" y="-23702"/>
                  <a:pt x="5614508" y="0"/>
                </a:cubicBezTo>
                <a:cubicBezTo>
                  <a:pt x="5890459" y="23702"/>
                  <a:pt x="6016691" y="-8305"/>
                  <a:pt x="6308436" y="0"/>
                </a:cubicBezTo>
                <a:cubicBezTo>
                  <a:pt x="6310327" y="157838"/>
                  <a:pt x="6325114" y="279306"/>
                  <a:pt x="6308436" y="461665"/>
                </a:cubicBezTo>
                <a:cubicBezTo>
                  <a:pt x="6139401" y="450612"/>
                  <a:pt x="5916987" y="491313"/>
                  <a:pt x="5677592" y="461665"/>
                </a:cubicBezTo>
                <a:cubicBezTo>
                  <a:pt x="5438197" y="432017"/>
                  <a:pt x="5127292" y="472568"/>
                  <a:pt x="4983664" y="461665"/>
                </a:cubicBezTo>
                <a:cubicBezTo>
                  <a:pt x="4840036" y="450762"/>
                  <a:pt x="4601320" y="443471"/>
                  <a:pt x="4478990" y="461665"/>
                </a:cubicBezTo>
                <a:cubicBezTo>
                  <a:pt x="4356660" y="479859"/>
                  <a:pt x="4004551" y="441989"/>
                  <a:pt x="3848146" y="461665"/>
                </a:cubicBezTo>
                <a:cubicBezTo>
                  <a:pt x="3691741" y="481341"/>
                  <a:pt x="3366042" y="466086"/>
                  <a:pt x="3217302" y="461665"/>
                </a:cubicBezTo>
                <a:cubicBezTo>
                  <a:pt x="3068562" y="457244"/>
                  <a:pt x="2783540" y="472725"/>
                  <a:pt x="2460290" y="461665"/>
                </a:cubicBezTo>
                <a:cubicBezTo>
                  <a:pt x="2137040" y="450605"/>
                  <a:pt x="2108951" y="447985"/>
                  <a:pt x="1829446" y="461665"/>
                </a:cubicBezTo>
                <a:cubicBezTo>
                  <a:pt x="1549941" y="475345"/>
                  <a:pt x="1377975" y="467532"/>
                  <a:pt x="1072434" y="461665"/>
                </a:cubicBezTo>
                <a:cubicBezTo>
                  <a:pt x="766893" y="455798"/>
                  <a:pt x="783531" y="469292"/>
                  <a:pt x="630844" y="461665"/>
                </a:cubicBezTo>
                <a:cubicBezTo>
                  <a:pt x="478157" y="454039"/>
                  <a:pt x="270331" y="492597"/>
                  <a:pt x="0" y="461665"/>
                </a:cubicBezTo>
                <a:cubicBezTo>
                  <a:pt x="-14538" y="274416"/>
                  <a:pt x="-7486" y="194412"/>
                  <a:pt x="0" y="0"/>
                </a:cubicBezTo>
                <a:close/>
              </a:path>
              <a:path w="6308436" h="461665" stroke="0" extrusionOk="0">
                <a:moveTo>
                  <a:pt x="0" y="0"/>
                </a:moveTo>
                <a:cubicBezTo>
                  <a:pt x="196989" y="178"/>
                  <a:pt x="314677" y="-14675"/>
                  <a:pt x="441591" y="0"/>
                </a:cubicBezTo>
                <a:cubicBezTo>
                  <a:pt x="568505" y="14675"/>
                  <a:pt x="850618" y="20775"/>
                  <a:pt x="1198603" y="0"/>
                </a:cubicBezTo>
                <a:cubicBezTo>
                  <a:pt x="1546588" y="-20775"/>
                  <a:pt x="1563507" y="14766"/>
                  <a:pt x="1766362" y="0"/>
                </a:cubicBezTo>
                <a:cubicBezTo>
                  <a:pt x="1969217" y="-14766"/>
                  <a:pt x="2119881" y="28986"/>
                  <a:pt x="2397206" y="0"/>
                </a:cubicBezTo>
                <a:cubicBezTo>
                  <a:pt x="2674531" y="-28986"/>
                  <a:pt x="2640961" y="-18912"/>
                  <a:pt x="2838796" y="0"/>
                </a:cubicBezTo>
                <a:cubicBezTo>
                  <a:pt x="3036631" y="18912"/>
                  <a:pt x="3249325" y="13124"/>
                  <a:pt x="3469640" y="0"/>
                </a:cubicBezTo>
                <a:cubicBezTo>
                  <a:pt x="3689955" y="-13124"/>
                  <a:pt x="3779391" y="-7053"/>
                  <a:pt x="3911230" y="0"/>
                </a:cubicBezTo>
                <a:cubicBezTo>
                  <a:pt x="4043069" y="7053"/>
                  <a:pt x="4146256" y="-21541"/>
                  <a:pt x="4352821" y="0"/>
                </a:cubicBezTo>
                <a:cubicBezTo>
                  <a:pt x="4559386" y="21541"/>
                  <a:pt x="4816394" y="-15439"/>
                  <a:pt x="4983664" y="0"/>
                </a:cubicBezTo>
                <a:cubicBezTo>
                  <a:pt x="5150934" y="15439"/>
                  <a:pt x="5309085" y="12031"/>
                  <a:pt x="5488339" y="0"/>
                </a:cubicBezTo>
                <a:cubicBezTo>
                  <a:pt x="5667593" y="-12031"/>
                  <a:pt x="5962060" y="-37972"/>
                  <a:pt x="6308436" y="0"/>
                </a:cubicBezTo>
                <a:cubicBezTo>
                  <a:pt x="6288969" y="116835"/>
                  <a:pt x="6311035" y="287759"/>
                  <a:pt x="6308436" y="461665"/>
                </a:cubicBezTo>
                <a:cubicBezTo>
                  <a:pt x="6196549" y="475796"/>
                  <a:pt x="6023334" y="455593"/>
                  <a:pt x="5866845" y="461665"/>
                </a:cubicBezTo>
                <a:cubicBezTo>
                  <a:pt x="5710356" y="467737"/>
                  <a:pt x="5362374" y="481289"/>
                  <a:pt x="5172918" y="461665"/>
                </a:cubicBezTo>
                <a:cubicBezTo>
                  <a:pt x="4983462" y="442041"/>
                  <a:pt x="4740240" y="442729"/>
                  <a:pt x="4478990" y="461665"/>
                </a:cubicBezTo>
                <a:cubicBezTo>
                  <a:pt x="4217740" y="480601"/>
                  <a:pt x="4051633" y="476250"/>
                  <a:pt x="3911230" y="461665"/>
                </a:cubicBezTo>
                <a:cubicBezTo>
                  <a:pt x="3770827" y="447080"/>
                  <a:pt x="3585068" y="464905"/>
                  <a:pt x="3280387" y="461665"/>
                </a:cubicBezTo>
                <a:cubicBezTo>
                  <a:pt x="2975706" y="458425"/>
                  <a:pt x="2964754" y="460917"/>
                  <a:pt x="2775712" y="461665"/>
                </a:cubicBezTo>
                <a:cubicBezTo>
                  <a:pt x="2586671" y="462413"/>
                  <a:pt x="2447284" y="462316"/>
                  <a:pt x="2207953" y="461665"/>
                </a:cubicBezTo>
                <a:cubicBezTo>
                  <a:pt x="1968622" y="461014"/>
                  <a:pt x="1715597" y="481246"/>
                  <a:pt x="1577109" y="461665"/>
                </a:cubicBezTo>
                <a:cubicBezTo>
                  <a:pt x="1438621" y="442084"/>
                  <a:pt x="1258683" y="483013"/>
                  <a:pt x="1072434" y="461665"/>
                </a:cubicBezTo>
                <a:cubicBezTo>
                  <a:pt x="886185" y="440317"/>
                  <a:pt x="291637" y="444970"/>
                  <a:pt x="0" y="461665"/>
                </a:cubicBezTo>
                <a:cubicBezTo>
                  <a:pt x="6463" y="333297"/>
                  <a:pt x="-19716" y="122667"/>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2400" dirty="0">
                <a:solidFill>
                  <a:schemeClr val="bg2"/>
                </a:solidFill>
              </a:rPr>
              <a:t>Discuss: Where will H</a:t>
            </a:r>
            <a:r>
              <a:rPr lang="en-CA" sz="2400" baseline="30000" dirty="0">
                <a:solidFill>
                  <a:schemeClr val="bg2"/>
                </a:solidFill>
              </a:rPr>
              <a:t>+ </a:t>
            </a:r>
            <a:r>
              <a:rPr lang="en-CA" sz="2400" dirty="0">
                <a:solidFill>
                  <a:schemeClr val="bg2"/>
                </a:solidFill>
              </a:rPr>
              <a:t>ions ‘want’ to diffuse to?</a:t>
            </a:r>
          </a:p>
        </p:txBody>
      </p:sp>
      <p:sp>
        <p:nvSpPr>
          <p:cNvPr id="14" name="TextBox 13">
            <a:extLst>
              <a:ext uri="{FF2B5EF4-FFF2-40B4-BE49-F238E27FC236}">
                <a16:creationId xmlns:a16="http://schemas.microsoft.com/office/drawing/2014/main" id="{FE29B908-B8B1-4D11-A248-0983D4D0790C}"/>
              </a:ext>
            </a:extLst>
          </p:cNvPr>
          <p:cNvSpPr txBox="1"/>
          <p:nvPr/>
        </p:nvSpPr>
        <p:spPr>
          <a:xfrm>
            <a:off x="4392011" y="4183849"/>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15" name="TextBox 14">
            <a:extLst>
              <a:ext uri="{FF2B5EF4-FFF2-40B4-BE49-F238E27FC236}">
                <a16:creationId xmlns:a16="http://schemas.microsoft.com/office/drawing/2014/main" id="{42B96528-2FEB-40D9-AFFD-D52191558D8C}"/>
              </a:ext>
            </a:extLst>
          </p:cNvPr>
          <p:cNvSpPr txBox="1"/>
          <p:nvPr/>
        </p:nvSpPr>
        <p:spPr>
          <a:xfrm>
            <a:off x="4969107" y="3912205"/>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16" name="TextBox 15">
            <a:extLst>
              <a:ext uri="{FF2B5EF4-FFF2-40B4-BE49-F238E27FC236}">
                <a16:creationId xmlns:a16="http://schemas.microsoft.com/office/drawing/2014/main" id="{E3A70816-2769-4549-A7BE-47AE688C2509}"/>
              </a:ext>
            </a:extLst>
          </p:cNvPr>
          <p:cNvSpPr txBox="1"/>
          <p:nvPr/>
        </p:nvSpPr>
        <p:spPr>
          <a:xfrm>
            <a:off x="6437118" y="4433817"/>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17" name="TextBox 16">
            <a:extLst>
              <a:ext uri="{FF2B5EF4-FFF2-40B4-BE49-F238E27FC236}">
                <a16:creationId xmlns:a16="http://schemas.microsoft.com/office/drawing/2014/main" id="{29540780-9FE1-4E6E-875F-6CF0B3CB83B2}"/>
              </a:ext>
            </a:extLst>
          </p:cNvPr>
          <p:cNvSpPr txBox="1"/>
          <p:nvPr/>
        </p:nvSpPr>
        <p:spPr>
          <a:xfrm>
            <a:off x="5313943" y="4228195"/>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18" name="TextBox 17">
            <a:extLst>
              <a:ext uri="{FF2B5EF4-FFF2-40B4-BE49-F238E27FC236}">
                <a16:creationId xmlns:a16="http://schemas.microsoft.com/office/drawing/2014/main" id="{142622DB-9D8A-4187-AF21-F44785BD5626}"/>
              </a:ext>
            </a:extLst>
          </p:cNvPr>
          <p:cNvSpPr txBox="1"/>
          <p:nvPr/>
        </p:nvSpPr>
        <p:spPr>
          <a:xfrm>
            <a:off x="5724801" y="3750635"/>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19" name="TextBox 18">
            <a:extLst>
              <a:ext uri="{FF2B5EF4-FFF2-40B4-BE49-F238E27FC236}">
                <a16:creationId xmlns:a16="http://schemas.microsoft.com/office/drawing/2014/main" id="{B2B4CAE3-E36C-4A63-B340-E33C1F3B1ED3}"/>
              </a:ext>
            </a:extLst>
          </p:cNvPr>
          <p:cNvSpPr txBox="1"/>
          <p:nvPr/>
        </p:nvSpPr>
        <p:spPr>
          <a:xfrm>
            <a:off x="6069637" y="4175654"/>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20" name="TextBox 19">
            <a:extLst>
              <a:ext uri="{FF2B5EF4-FFF2-40B4-BE49-F238E27FC236}">
                <a16:creationId xmlns:a16="http://schemas.microsoft.com/office/drawing/2014/main" id="{2CB5D060-FA67-4DF9-A789-AB756199333E}"/>
              </a:ext>
            </a:extLst>
          </p:cNvPr>
          <p:cNvSpPr txBox="1"/>
          <p:nvPr/>
        </p:nvSpPr>
        <p:spPr>
          <a:xfrm>
            <a:off x="5715533" y="4613231"/>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21" name="TextBox 20">
            <a:extLst>
              <a:ext uri="{FF2B5EF4-FFF2-40B4-BE49-F238E27FC236}">
                <a16:creationId xmlns:a16="http://schemas.microsoft.com/office/drawing/2014/main" id="{9EE8AE32-BB09-4AAE-8182-66E9B651839B}"/>
              </a:ext>
            </a:extLst>
          </p:cNvPr>
          <p:cNvSpPr txBox="1"/>
          <p:nvPr/>
        </p:nvSpPr>
        <p:spPr>
          <a:xfrm>
            <a:off x="4991756" y="4606080"/>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22" name="TextBox 21">
            <a:extLst>
              <a:ext uri="{FF2B5EF4-FFF2-40B4-BE49-F238E27FC236}">
                <a16:creationId xmlns:a16="http://schemas.microsoft.com/office/drawing/2014/main" id="{EA98F601-9C09-434D-8962-EACCFCE3CDEA}"/>
              </a:ext>
            </a:extLst>
          </p:cNvPr>
          <p:cNvSpPr txBox="1"/>
          <p:nvPr/>
        </p:nvSpPr>
        <p:spPr>
          <a:xfrm>
            <a:off x="6069637" y="4876680"/>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23" name="TextBox 22">
            <a:extLst>
              <a:ext uri="{FF2B5EF4-FFF2-40B4-BE49-F238E27FC236}">
                <a16:creationId xmlns:a16="http://schemas.microsoft.com/office/drawing/2014/main" id="{79C8A85B-C53A-4CD8-9ABE-5F708E0A95F2}"/>
              </a:ext>
            </a:extLst>
          </p:cNvPr>
          <p:cNvSpPr txBox="1"/>
          <p:nvPr/>
        </p:nvSpPr>
        <p:spPr>
          <a:xfrm>
            <a:off x="2958844" y="4385111"/>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24" name="TextBox 23">
            <a:extLst>
              <a:ext uri="{FF2B5EF4-FFF2-40B4-BE49-F238E27FC236}">
                <a16:creationId xmlns:a16="http://schemas.microsoft.com/office/drawing/2014/main" id="{E60BE482-ADD3-44C6-9E55-E8F48A21B974}"/>
              </a:ext>
            </a:extLst>
          </p:cNvPr>
          <p:cNvSpPr txBox="1"/>
          <p:nvPr/>
        </p:nvSpPr>
        <p:spPr>
          <a:xfrm>
            <a:off x="4806963" y="5714110"/>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25" name="TextBox 24">
            <a:extLst>
              <a:ext uri="{FF2B5EF4-FFF2-40B4-BE49-F238E27FC236}">
                <a16:creationId xmlns:a16="http://schemas.microsoft.com/office/drawing/2014/main" id="{704C29FE-7766-4B06-8919-DE4EE126619D}"/>
              </a:ext>
            </a:extLst>
          </p:cNvPr>
          <p:cNvSpPr txBox="1"/>
          <p:nvPr/>
        </p:nvSpPr>
        <p:spPr>
          <a:xfrm>
            <a:off x="6275783" y="3717565"/>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26" name="TextBox 25">
            <a:extLst>
              <a:ext uri="{FF2B5EF4-FFF2-40B4-BE49-F238E27FC236}">
                <a16:creationId xmlns:a16="http://schemas.microsoft.com/office/drawing/2014/main" id="{1B573A5E-F2E1-41B9-90A6-CFC859F729AA}"/>
              </a:ext>
            </a:extLst>
          </p:cNvPr>
          <p:cNvSpPr txBox="1"/>
          <p:nvPr/>
        </p:nvSpPr>
        <p:spPr>
          <a:xfrm>
            <a:off x="8203849" y="4524954"/>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27" name="TextBox 26">
            <a:extLst>
              <a:ext uri="{FF2B5EF4-FFF2-40B4-BE49-F238E27FC236}">
                <a16:creationId xmlns:a16="http://schemas.microsoft.com/office/drawing/2014/main" id="{2CD84065-1E90-4B54-8916-A1D3B97A92FE}"/>
              </a:ext>
            </a:extLst>
          </p:cNvPr>
          <p:cNvSpPr txBox="1"/>
          <p:nvPr/>
        </p:nvSpPr>
        <p:spPr>
          <a:xfrm>
            <a:off x="7994877" y="3960118"/>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28" name="TextBox 27">
            <a:extLst>
              <a:ext uri="{FF2B5EF4-FFF2-40B4-BE49-F238E27FC236}">
                <a16:creationId xmlns:a16="http://schemas.microsoft.com/office/drawing/2014/main" id="{42A352E4-171A-42F2-9559-1C366AE660AD}"/>
              </a:ext>
            </a:extLst>
          </p:cNvPr>
          <p:cNvSpPr txBox="1"/>
          <p:nvPr/>
        </p:nvSpPr>
        <p:spPr>
          <a:xfrm>
            <a:off x="6523667" y="4870067"/>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29" name="TextBox 28">
            <a:extLst>
              <a:ext uri="{FF2B5EF4-FFF2-40B4-BE49-F238E27FC236}">
                <a16:creationId xmlns:a16="http://schemas.microsoft.com/office/drawing/2014/main" id="{19389DD0-D8E5-48FA-BACC-B1FBC4D4FACC}"/>
              </a:ext>
            </a:extLst>
          </p:cNvPr>
          <p:cNvSpPr txBox="1"/>
          <p:nvPr/>
        </p:nvSpPr>
        <p:spPr>
          <a:xfrm>
            <a:off x="7124901" y="4192696"/>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30" name="TextBox 29">
            <a:extLst>
              <a:ext uri="{FF2B5EF4-FFF2-40B4-BE49-F238E27FC236}">
                <a16:creationId xmlns:a16="http://schemas.microsoft.com/office/drawing/2014/main" id="{AEF69106-0141-4530-BC8C-0E57B313D8A2}"/>
              </a:ext>
            </a:extLst>
          </p:cNvPr>
          <p:cNvSpPr txBox="1"/>
          <p:nvPr/>
        </p:nvSpPr>
        <p:spPr>
          <a:xfrm>
            <a:off x="6979370" y="4562028"/>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31" name="TextBox 30">
            <a:extLst>
              <a:ext uri="{FF2B5EF4-FFF2-40B4-BE49-F238E27FC236}">
                <a16:creationId xmlns:a16="http://schemas.microsoft.com/office/drawing/2014/main" id="{574BA91B-31AC-40AA-86CD-B7E48DF65519}"/>
              </a:ext>
            </a:extLst>
          </p:cNvPr>
          <p:cNvSpPr txBox="1"/>
          <p:nvPr/>
        </p:nvSpPr>
        <p:spPr>
          <a:xfrm>
            <a:off x="6894347" y="3752294"/>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32" name="TextBox 31">
            <a:extLst>
              <a:ext uri="{FF2B5EF4-FFF2-40B4-BE49-F238E27FC236}">
                <a16:creationId xmlns:a16="http://schemas.microsoft.com/office/drawing/2014/main" id="{F4A3F544-E4B1-4EA1-81DB-0A7F8E0FF8EF}"/>
              </a:ext>
            </a:extLst>
          </p:cNvPr>
          <p:cNvSpPr txBox="1"/>
          <p:nvPr/>
        </p:nvSpPr>
        <p:spPr>
          <a:xfrm>
            <a:off x="7530352" y="4692014"/>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33" name="TextBox 32">
            <a:extLst>
              <a:ext uri="{FF2B5EF4-FFF2-40B4-BE49-F238E27FC236}">
                <a16:creationId xmlns:a16="http://schemas.microsoft.com/office/drawing/2014/main" id="{2241784D-B1A8-481A-AB7A-40DAC2FA6D94}"/>
              </a:ext>
            </a:extLst>
          </p:cNvPr>
          <p:cNvSpPr txBox="1"/>
          <p:nvPr/>
        </p:nvSpPr>
        <p:spPr>
          <a:xfrm>
            <a:off x="9250241" y="3021577"/>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34" name="TextBox 33">
            <a:extLst>
              <a:ext uri="{FF2B5EF4-FFF2-40B4-BE49-F238E27FC236}">
                <a16:creationId xmlns:a16="http://schemas.microsoft.com/office/drawing/2014/main" id="{8E733AEF-5292-4837-91FC-9DE8F2038E5E}"/>
              </a:ext>
            </a:extLst>
          </p:cNvPr>
          <p:cNvSpPr txBox="1"/>
          <p:nvPr/>
        </p:nvSpPr>
        <p:spPr>
          <a:xfrm>
            <a:off x="4680271" y="4515543"/>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35" name="TextBox 34">
            <a:extLst>
              <a:ext uri="{FF2B5EF4-FFF2-40B4-BE49-F238E27FC236}">
                <a16:creationId xmlns:a16="http://schemas.microsoft.com/office/drawing/2014/main" id="{3644DF52-C208-4D44-BE93-C02043CAD790}"/>
              </a:ext>
            </a:extLst>
          </p:cNvPr>
          <p:cNvSpPr txBox="1"/>
          <p:nvPr/>
        </p:nvSpPr>
        <p:spPr>
          <a:xfrm>
            <a:off x="7568115" y="3743690"/>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36" name="TextBox 35">
            <a:extLst>
              <a:ext uri="{FF2B5EF4-FFF2-40B4-BE49-F238E27FC236}">
                <a16:creationId xmlns:a16="http://schemas.microsoft.com/office/drawing/2014/main" id="{91B31CCC-BFBB-4162-9587-44E56F391E54}"/>
              </a:ext>
            </a:extLst>
          </p:cNvPr>
          <p:cNvSpPr txBox="1"/>
          <p:nvPr/>
        </p:nvSpPr>
        <p:spPr>
          <a:xfrm>
            <a:off x="6687421" y="4057539"/>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37" name="TextBox 36">
            <a:extLst>
              <a:ext uri="{FF2B5EF4-FFF2-40B4-BE49-F238E27FC236}">
                <a16:creationId xmlns:a16="http://schemas.microsoft.com/office/drawing/2014/main" id="{71C6EB60-F31A-4ECD-AF20-269D3EAC7B17}"/>
              </a:ext>
            </a:extLst>
          </p:cNvPr>
          <p:cNvSpPr txBox="1"/>
          <p:nvPr/>
        </p:nvSpPr>
        <p:spPr>
          <a:xfrm>
            <a:off x="4213413" y="2126892"/>
            <a:ext cx="412292" cy="369332"/>
          </a:xfrm>
          <a:prstGeom prst="rect">
            <a:avLst/>
          </a:prstGeom>
          <a:noFill/>
        </p:spPr>
        <p:txBody>
          <a:bodyPr wrap="none" rtlCol="0">
            <a:spAutoFit/>
          </a:bodyPr>
          <a:lstStyle/>
          <a:p>
            <a:r>
              <a:rPr lang="en-CA" dirty="0">
                <a:solidFill>
                  <a:schemeClr val="accent2">
                    <a:lumMod val="75000"/>
                  </a:schemeClr>
                </a:solidFill>
              </a:rPr>
              <a:t>H</a:t>
            </a:r>
            <a:r>
              <a:rPr lang="en-CA" baseline="30000" dirty="0">
                <a:solidFill>
                  <a:schemeClr val="accent2">
                    <a:lumMod val="75000"/>
                  </a:schemeClr>
                </a:solidFill>
              </a:rPr>
              <a:t>+</a:t>
            </a:r>
            <a:endParaRPr lang="en-CA" dirty="0">
              <a:solidFill>
                <a:schemeClr val="accent2">
                  <a:lumMod val="75000"/>
                </a:schemeClr>
              </a:solidFill>
            </a:endParaRPr>
          </a:p>
        </p:txBody>
      </p:sp>
      <p:sp>
        <p:nvSpPr>
          <p:cNvPr id="38" name="TextBox 37">
            <a:extLst>
              <a:ext uri="{FF2B5EF4-FFF2-40B4-BE49-F238E27FC236}">
                <a16:creationId xmlns:a16="http://schemas.microsoft.com/office/drawing/2014/main" id="{DD8E99B8-6B6B-4CC4-9D91-235971BC9C85}"/>
              </a:ext>
            </a:extLst>
          </p:cNvPr>
          <p:cNvSpPr txBox="1"/>
          <p:nvPr/>
        </p:nvSpPr>
        <p:spPr>
          <a:xfrm>
            <a:off x="5715533" y="157286"/>
            <a:ext cx="6308436" cy="830997"/>
          </a:xfrm>
          <a:custGeom>
            <a:avLst/>
            <a:gdLst>
              <a:gd name="connsiteX0" fmla="*/ 0 w 6308436"/>
              <a:gd name="connsiteY0" fmla="*/ 0 h 830997"/>
              <a:gd name="connsiteX1" fmla="*/ 567759 w 6308436"/>
              <a:gd name="connsiteY1" fmla="*/ 0 h 830997"/>
              <a:gd name="connsiteX2" fmla="*/ 1198603 w 6308436"/>
              <a:gd name="connsiteY2" fmla="*/ 0 h 830997"/>
              <a:gd name="connsiteX3" fmla="*/ 1640193 w 6308436"/>
              <a:gd name="connsiteY3" fmla="*/ 0 h 830997"/>
              <a:gd name="connsiteX4" fmla="*/ 2081784 w 6308436"/>
              <a:gd name="connsiteY4" fmla="*/ 0 h 830997"/>
              <a:gd name="connsiteX5" fmla="*/ 2523374 w 6308436"/>
              <a:gd name="connsiteY5" fmla="*/ 0 h 830997"/>
              <a:gd name="connsiteX6" fmla="*/ 3280387 w 6308436"/>
              <a:gd name="connsiteY6" fmla="*/ 0 h 830997"/>
              <a:gd name="connsiteX7" fmla="*/ 4037399 w 6308436"/>
              <a:gd name="connsiteY7" fmla="*/ 0 h 830997"/>
              <a:gd name="connsiteX8" fmla="*/ 4542074 w 6308436"/>
              <a:gd name="connsiteY8" fmla="*/ 0 h 830997"/>
              <a:gd name="connsiteX9" fmla="*/ 5299086 w 6308436"/>
              <a:gd name="connsiteY9" fmla="*/ 0 h 830997"/>
              <a:gd name="connsiteX10" fmla="*/ 6308436 w 6308436"/>
              <a:gd name="connsiteY10" fmla="*/ 0 h 830997"/>
              <a:gd name="connsiteX11" fmla="*/ 6308436 w 6308436"/>
              <a:gd name="connsiteY11" fmla="*/ 415499 h 830997"/>
              <a:gd name="connsiteX12" fmla="*/ 6308436 w 6308436"/>
              <a:gd name="connsiteY12" fmla="*/ 830997 h 830997"/>
              <a:gd name="connsiteX13" fmla="*/ 5866845 w 6308436"/>
              <a:gd name="connsiteY13" fmla="*/ 830997 h 830997"/>
              <a:gd name="connsiteX14" fmla="*/ 5236002 w 6308436"/>
              <a:gd name="connsiteY14" fmla="*/ 830997 h 830997"/>
              <a:gd name="connsiteX15" fmla="*/ 4478990 w 6308436"/>
              <a:gd name="connsiteY15" fmla="*/ 830997 h 830997"/>
              <a:gd name="connsiteX16" fmla="*/ 3848146 w 6308436"/>
              <a:gd name="connsiteY16" fmla="*/ 830997 h 830997"/>
              <a:gd name="connsiteX17" fmla="*/ 3091134 w 6308436"/>
              <a:gd name="connsiteY17" fmla="*/ 830997 h 830997"/>
              <a:gd name="connsiteX18" fmla="*/ 2649543 w 6308436"/>
              <a:gd name="connsiteY18" fmla="*/ 830997 h 830997"/>
              <a:gd name="connsiteX19" fmla="*/ 2207953 w 6308436"/>
              <a:gd name="connsiteY19" fmla="*/ 830997 h 830997"/>
              <a:gd name="connsiteX20" fmla="*/ 1577109 w 6308436"/>
              <a:gd name="connsiteY20" fmla="*/ 830997 h 830997"/>
              <a:gd name="connsiteX21" fmla="*/ 1009350 w 6308436"/>
              <a:gd name="connsiteY21" fmla="*/ 830997 h 830997"/>
              <a:gd name="connsiteX22" fmla="*/ 0 w 6308436"/>
              <a:gd name="connsiteY22" fmla="*/ 830997 h 830997"/>
              <a:gd name="connsiteX23" fmla="*/ 0 w 6308436"/>
              <a:gd name="connsiteY23" fmla="*/ 398879 h 830997"/>
              <a:gd name="connsiteX24" fmla="*/ 0 w 6308436"/>
              <a:gd name="connsiteY2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08436" h="830997" fill="none" extrusionOk="0">
                <a:moveTo>
                  <a:pt x="0" y="0"/>
                </a:moveTo>
                <a:cubicBezTo>
                  <a:pt x="260211" y="14092"/>
                  <a:pt x="371775" y="8210"/>
                  <a:pt x="567759" y="0"/>
                </a:cubicBezTo>
                <a:cubicBezTo>
                  <a:pt x="763743" y="-8210"/>
                  <a:pt x="904131" y="18834"/>
                  <a:pt x="1198603" y="0"/>
                </a:cubicBezTo>
                <a:cubicBezTo>
                  <a:pt x="1493075" y="-18834"/>
                  <a:pt x="1466634" y="21768"/>
                  <a:pt x="1640193" y="0"/>
                </a:cubicBezTo>
                <a:cubicBezTo>
                  <a:pt x="1813752" y="-21768"/>
                  <a:pt x="1950886" y="-2096"/>
                  <a:pt x="2081784" y="0"/>
                </a:cubicBezTo>
                <a:cubicBezTo>
                  <a:pt x="2212682" y="2096"/>
                  <a:pt x="2362252" y="5428"/>
                  <a:pt x="2523374" y="0"/>
                </a:cubicBezTo>
                <a:cubicBezTo>
                  <a:pt x="2684496" y="-5428"/>
                  <a:pt x="2987548" y="-17174"/>
                  <a:pt x="3280387" y="0"/>
                </a:cubicBezTo>
                <a:cubicBezTo>
                  <a:pt x="3573226" y="17174"/>
                  <a:pt x="3761448" y="-23702"/>
                  <a:pt x="4037399" y="0"/>
                </a:cubicBezTo>
                <a:cubicBezTo>
                  <a:pt x="4313350" y="23702"/>
                  <a:pt x="4380389" y="987"/>
                  <a:pt x="4542074" y="0"/>
                </a:cubicBezTo>
                <a:cubicBezTo>
                  <a:pt x="4703760" y="-987"/>
                  <a:pt x="5131215" y="11310"/>
                  <a:pt x="5299086" y="0"/>
                </a:cubicBezTo>
                <a:cubicBezTo>
                  <a:pt x="5466957" y="-11310"/>
                  <a:pt x="6021977" y="13895"/>
                  <a:pt x="6308436" y="0"/>
                </a:cubicBezTo>
                <a:cubicBezTo>
                  <a:pt x="6312918" y="179250"/>
                  <a:pt x="6328091" y="228743"/>
                  <a:pt x="6308436" y="415499"/>
                </a:cubicBezTo>
                <a:cubicBezTo>
                  <a:pt x="6288781" y="602255"/>
                  <a:pt x="6310472" y="646403"/>
                  <a:pt x="6308436" y="830997"/>
                </a:cubicBezTo>
                <a:cubicBezTo>
                  <a:pt x="6184847" y="809223"/>
                  <a:pt x="5994295" y="820970"/>
                  <a:pt x="5866845" y="830997"/>
                </a:cubicBezTo>
                <a:cubicBezTo>
                  <a:pt x="5739395" y="841024"/>
                  <a:pt x="5381714" y="835318"/>
                  <a:pt x="5236002" y="830997"/>
                </a:cubicBezTo>
                <a:cubicBezTo>
                  <a:pt x="5090290" y="826676"/>
                  <a:pt x="4802240" y="842057"/>
                  <a:pt x="4478990" y="830997"/>
                </a:cubicBezTo>
                <a:cubicBezTo>
                  <a:pt x="4155740" y="819937"/>
                  <a:pt x="4127651" y="817317"/>
                  <a:pt x="3848146" y="830997"/>
                </a:cubicBezTo>
                <a:cubicBezTo>
                  <a:pt x="3568641" y="844677"/>
                  <a:pt x="3396675" y="836864"/>
                  <a:pt x="3091134" y="830997"/>
                </a:cubicBezTo>
                <a:cubicBezTo>
                  <a:pt x="2785593" y="825130"/>
                  <a:pt x="2808577" y="843158"/>
                  <a:pt x="2649543" y="830997"/>
                </a:cubicBezTo>
                <a:cubicBezTo>
                  <a:pt x="2490509" y="818836"/>
                  <a:pt x="2328083" y="851088"/>
                  <a:pt x="2207953" y="830997"/>
                </a:cubicBezTo>
                <a:cubicBezTo>
                  <a:pt x="2087823" y="810907"/>
                  <a:pt x="1708691" y="832941"/>
                  <a:pt x="1577109" y="830997"/>
                </a:cubicBezTo>
                <a:cubicBezTo>
                  <a:pt x="1445527" y="829053"/>
                  <a:pt x="1191727" y="811657"/>
                  <a:pt x="1009350" y="830997"/>
                </a:cubicBezTo>
                <a:cubicBezTo>
                  <a:pt x="826973" y="850337"/>
                  <a:pt x="233914" y="874877"/>
                  <a:pt x="0" y="830997"/>
                </a:cubicBezTo>
                <a:cubicBezTo>
                  <a:pt x="-16110" y="703700"/>
                  <a:pt x="-13121" y="567976"/>
                  <a:pt x="0" y="398879"/>
                </a:cubicBezTo>
                <a:cubicBezTo>
                  <a:pt x="13121" y="229782"/>
                  <a:pt x="-11131" y="82499"/>
                  <a:pt x="0" y="0"/>
                </a:cubicBezTo>
                <a:close/>
              </a:path>
              <a:path w="6308436" h="830997" stroke="0" extrusionOk="0">
                <a:moveTo>
                  <a:pt x="0" y="0"/>
                </a:moveTo>
                <a:cubicBezTo>
                  <a:pt x="196989" y="178"/>
                  <a:pt x="314677" y="-14675"/>
                  <a:pt x="441591" y="0"/>
                </a:cubicBezTo>
                <a:cubicBezTo>
                  <a:pt x="568505" y="14675"/>
                  <a:pt x="850618" y="20775"/>
                  <a:pt x="1198603" y="0"/>
                </a:cubicBezTo>
                <a:cubicBezTo>
                  <a:pt x="1546588" y="-20775"/>
                  <a:pt x="1563507" y="14766"/>
                  <a:pt x="1766362" y="0"/>
                </a:cubicBezTo>
                <a:cubicBezTo>
                  <a:pt x="1969217" y="-14766"/>
                  <a:pt x="2119881" y="28986"/>
                  <a:pt x="2397206" y="0"/>
                </a:cubicBezTo>
                <a:cubicBezTo>
                  <a:pt x="2674531" y="-28986"/>
                  <a:pt x="2640961" y="-18912"/>
                  <a:pt x="2838796" y="0"/>
                </a:cubicBezTo>
                <a:cubicBezTo>
                  <a:pt x="3036631" y="18912"/>
                  <a:pt x="3249325" y="13124"/>
                  <a:pt x="3469640" y="0"/>
                </a:cubicBezTo>
                <a:cubicBezTo>
                  <a:pt x="3689955" y="-13124"/>
                  <a:pt x="3779391" y="-7053"/>
                  <a:pt x="3911230" y="0"/>
                </a:cubicBezTo>
                <a:cubicBezTo>
                  <a:pt x="4043069" y="7053"/>
                  <a:pt x="4146256" y="-21541"/>
                  <a:pt x="4352821" y="0"/>
                </a:cubicBezTo>
                <a:cubicBezTo>
                  <a:pt x="4559386" y="21541"/>
                  <a:pt x="4816394" y="-15439"/>
                  <a:pt x="4983664" y="0"/>
                </a:cubicBezTo>
                <a:cubicBezTo>
                  <a:pt x="5150934" y="15439"/>
                  <a:pt x="5309085" y="12031"/>
                  <a:pt x="5488339" y="0"/>
                </a:cubicBezTo>
                <a:cubicBezTo>
                  <a:pt x="5667593" y="-12031"/>
                  <a:pt x="5962060" y="-37972"/>
                  <a:pt x="6308436" y="0"/>
                </a:cubicBezTo>
                <a:cubicBezTo>
                  <a:pt x="6321558" y="196398"/>
                  <a:pt x="6294307" y="289593"/>
                  <a:pt x="6308436" y="423808"/>
                </a:cubicBezTo>
                <a:cubicBezTo>
                  <a:pt x="6322565" y="558023"/>
                  <a:pt x="6297372" y="690027"/>
                  <a:pt x="6308436" y="830997"/>
                </a:cubicBezTo>
                <a:cubicBezTo>
                  <a:pt x="6157108" y="816070"/>
                  <a:pt x="5929023" y="839003"/>
                  <a:pt x="5803761" y="830997"/>
                </a:cubicBezTo>
                <a:cubicBezTo>
                  <a:pt x="5678499" y="822991"/>
                  <a:pt x="5371083" y="812061"/>
                  <a:pt x="5109833" y="830997"/>
                </a:cubicBezTo>
                <a:cubicBezTo>
                  <a:pt x="4848583" y="849933"/>
                  <a:pt x="4682056" y="840117"/>
                  <a:pt x="4542074" y="830997"/>
                </a:cubicBezTo>
                <a:cubicBezTo>
                  <a:pt x="4402092" y="821877"/>
                  <a:pt x="4218278" y="834323"/>
                  <a:pt x="3911230" y="830997"/>
                </a:cubicBezTo>
                <a:cubicBezTo>
                  <a:pt x="3604182" y="827671"/>
                  <a:pt x="3595597" y="830249"/>
                  <a:pt x="3406555" y="830997"/>
                </a:cubicBezTo>
                <a:cubicBezTo>
                  <a:pt x="3217514" y="831745"/>
                  <a:pt x="3078127" y="831648"/>
                  <a:pt x="2838796" y="830997"/>
                </a:cubicBezTo>
                <a:cubicBezTo>
                  <a:pt x="2599465" y="830346"/>
                  <a:pt x="2341179" y="848411"/>
                  <a:pt x="2207953" y="830997"/>
                </a:cubicBezTo>
                <a:cubicBezTo>
                  <a:pt x="2074727" y="813583"/>
                  <a:pt x="1889527" y="852345"/>
                  <a:pt x="1703278" y="830997"/>
                </a:cubicBezTo>
                <a:cubicBezTo>
                  <a:pt x="1517029" y="809649"/>
                  <a:pt x="1302760" y="836960"/>
                  <a:pt x="1072434" y="830997"/>
                </a:cubicBezTo>
                <a:cubicBezTo>
                  <a:pt x="842108" y="825034"/>
                  <a:pt x="817665" y="837607"/>
                  <a:pt x="630844" y="830997"/>
                </a:cubicBezTo>
                <a:cubicBezTo>
                  <a:pt x="444023" y="824388"/>
                  <a:pt x="234918" y="822170"/>
                  <a:pt x="0" y="830997"/>
                </a:cubicBezTo>
                <a:cubicBezTo>
                  <a:pt x="-3709" y="651592"/>
                  <a:pt x="18462" y="542486"/>
                  <a:pt x="0" y="398879"/>
                </a:cubicBezTo>
                <a:cubicBezTo>
                  <a:pt x="-18462" y="255272"/>
                  <a:pt x="2711" y="158731"/>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2400" dirty="0">
                <a:solidFill>
                  <a:schemeClr val="bg2"/>
                </a:solidFill>
              </a:rPr>
              <a:t>Stages 1-4 set up a concentration gradient in the chloroplast.</a:t>
            </a:r>
          </a:p>
        </p:txBody>
      </p:sp>
    </p:spTree>
    <p:extLst>
      <p:ext uri="{BB962C8B-B14F-4D97-AF65-F5344CB8AC3E}">
        <p14:creationId xmlns:p14="http://schemas.microsoft.com/office/powerpoint/2010/main" val="101876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8151-4A03-4D1F-8562-5990252910F5}"/>
              </a:ext>
            </a:extLst>
          </p:cNvPr>
          <p:cNvSpPr>
            <a:spLocks noGrp="1"/>
          </p:cNvSpPr>
          <p:nvPr>
            <p:ph type="ctrTitle"/>
          </p:nvPr>
        </p:nvSpPr>
        <p:spPr/>
        <p:txBody>
          <a:bodyPr/>
          <a:lstStyle/>
          <a:p>
            <a:r>
              <a:rPr lang="en-CA" dirty="0"/>
              <a:t>Photosynthesis</a:t>
            </a:r>
          </a:p>
        </p:txBody>
      </p:sp>
      <p:sp>
        <p:nvSpPr>
          <p:cNvPr id="3" name="Subtitle 2">
            <a:extLst>
              <a:ext uri="{FF2B5EF4-FFF2-40B4-BE49-F238E27FC236}">
                <a16:creationId xmlns:a16="http://schemas.microsoft.com/office/drawing/2014/main" id="{25E480F8-1027-4EC2-9F4F-858479A93F43}"/>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9961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A9C9-BE3F-4311-8050-938DE3FDD08F}"/>
              </a:ext>
            </a:extLst>
          </p:cNvPr>
          <p:cNvSpPr>
            <a:spLocks noGrp="1"/>
          </p:cNvSpPr>
          <p:nvPr>
            <p:ph type="title"/>
          </p:nvPr>
        </p:nvSpPr>
        <p:spPr/>
        <p:txBody>
          <a:bodyPr/>
          <a:lstStyle/>
          <a:p>
            <a:r>
              <a:rPr lang="en-CA" dirty="0"/>
              <a:t>Stage 5: </a:t>
            </a:r>
            <a:r>
              <a:rPr lang="en-CA" dirty="0" err="1"/>
              <a:t>Atp</a:t>
            </a:r>
            <a:r>
              <a:rPr lang="en-CA" dirty="0"/>
              <a:t> Formation!!!!</a:t>
            </a:r>
          </a:p>
        </p:txBody>
      </p:sp>
      <p:sp>
        <p:nvSpPr>
          <p:cNvPr id="3" name="Content Placeholder 2">
            <a:extLst>
              <a:ext uri="{FF2B5EF4-FFF2-40B4-BE49-F238E27FC236}">
                <a16:creationId xmlns:a16="http://schemas.microsoft.com/office/drawing/2014/main" id="{B9881F69-240B-47A3-8FA1-A64B0010BAF9}"/>
              </a:ext>
            </a:extLst>
          </p:cNvPr>
          <p:cNvSpPr>
            <a:spLocks noGrp="1"/>
          </p:cNvSpPr>
          <p:nvPr>
            <p:ph idx="1"/>
          </p:nvPr>
        </p:nvSpPr>
        <p:spPr>
          <a:xfrm>
            <a:off x="540000" y="1549869"/>
            <a:ext cx="11101136" cy="2564931"/>
          </a:xfrm>
        </p:spPr>
        <p:txBody>
          <a:bodyPr>
            <a:normAutofit fontScale="85000" lnSpcReduction="20000"/>
          </a:bodyPr>
          <a:lstStyle/>
          <a:p>
            <a:r>
              <a:rPr lang="en-CA" b="1" dirty="0"/>
              <a:t>Concentration gradient</a:t>
            </a:r>
            <a:r>
              <a:rPr lang="en-CA" dirty="0"/>
              <a:t>: H</a:t>
            </a:r>
            <a:r>
              <a:rPr lang="en-CA" baseline="30000" dirty="0"/>
              <a:t>+</a:t>
            </a:r>
            <a:r>
              <a:rPr lang="en-CA" dirty="0"/>
              <a:t> concentration much higher inside thylakoid than the stroma</a:t>
            </a:r>
          </a:p>
          <a:p>
            <a:r>
              <a:rPr lang="en-CA" dirty="0"/>
              <a:t>H</a:t>
            </a:r>
            <a:r>
              <a:rPr lang="en-CA" baseline="30000" dirty="0"/>
              <a:t>+</a:t>
            </a:r>
            <a:r>
              <a:rPr lang="en-CA" dirty="0"/>
              <a:t> cannot diffuse freely through thylakoid membrane</a:t>
            </a:r>
          </a:p>
          <a:p>
            <a:r>
              <a:rPr lang="en-CA" dirty="0"/>
              <a:t>H</a:t>
            </a:r>
            <a:r>
              <a:rPr lang="en-CA" baseline="30000" dirty="0"/>
              <a:t>+</a:t>
            </a:r>
            <a:r>
              <a:rPr lang="en-CA" dirty="0"/>
              <a:t> enters stroma via ATP synthase, driving a ‘turbine’ which converts ADP to ATP</a:t>
            </a:r>
          </a:p>
        </p:txBody>
      </p:sp>
      <p:pic>
        <p:nvPicPr>
          <p:cNvPr id="5" name="Picture 2" descr="C:\Users\Alex\Desktop\art\BIO10NAE_03_08_04_005_LRIM_12.png">
            <a:extLst>
              <a:ext uri="{FF2B5EF4-FFF2-40B4-BE49-F238E27FC236}">
                <a16:creationId xmlns:a16="http://schemas.microsoft.com/office/drawing/2014/main" id="{FE820392-5776-4DFE-9E73-0D3ACEB8D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792" y="4114800"/>
            <a:ext cx="10026091" cy="250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0655547-B767-44CE-A1D9-DF64415AC607}"/>
              </a:ext>
            </a:extLst>
          </p:cNvPr>
          <p:cNvSpPr txBox="1"/>
          <p:nvPr/>
        </p:nvSpPr>
        <p:spPr>
          <a:xfrm>
            <a:off x="0" y="6581001"/>
            <a:ext cx="8068668" cy="276999"/>
          </a:xfrm>
          <a:prstGeom prst="rect">
            <a:avLst/>
          </a:prstGeom>
          <a:noFill/>
        </p:spPr>
        <p:txBody>
          <a:bodyPr wrap="square">
            <a:spAutoFit/>
          </a:bodyPr>
          <a:lstStyle/>
          <a:p>
            <a:r>
              <a:rPr lang="en-CA" sz="1200" dirty="0" err="1"/>
              <a:t>Atp</a:t>
            </a:r>
            <a:r>
              <a:rPr lang="en-CA" sz="1200" dirty="0"/>
              <a:t> synthase video (1:20- </a:t>
            </a:r>
            <a:r>
              <a:rPr lang="en-CA" sz="1200" dirty="0">
                <a:hlinkClick r:id="rId5"/>
              </a:rPr>
              <a:t>https://www.youtube.com/watch?v=3y1dO4nNaKY&amp;ab_channel=ndsuvirtualcell</a:t>
            </a:r>
            <a:r>
              <a:rPr lang="en-CA" sz="1200" dirty="0"/>
              <a:t> </a:t>
            </a:r>
          </a:p>
        </p:txBody>
      </p:sp>
    </p:spTree>
    <p:extLst>
      <p:ext uri="{BB962C8B-B14F-4D97-AF65-F5344CB8AC3E}">
        <p14:creationId xmlns:p14="http://schemas.microsoft.com/office/powerpoint/2010/main" val="255499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CAEE-9D84-46C4-9404-2FD18BA5B5A3}"/>
              </a:ext>
            </a:extLst>
          </p:cNvPr>
          <p:cNvSpPr>
            <a:spLocks noGrp="1"/>
          </p:cNvSpPr>
          <p:nvPr>
            <p:ph type="title"/>
          </p:nvPr>
        </p:nvSpPr>
        <p:spPr/>
        <p:txBody>
          <a:bodyPr/>
          <a:lstStyle/>
          <a:p>
            <a:r>
              <a:rPr lang="en-CA" dirty="0"/>
              <a:t>Stage 5: ATP Formation!!!!</a:t>
            </a:r>
          </a:p>
        </p:txBody>
      </p:sp>
      <p:sp>
        <p:nvSpPr>
          <p:cNvPr id="6" name="TextBox 5">
            <a:extLst>
              <a:ext uri="{FF2B5EF4-FFF2-40B4-BE49-F238E27FC236}">
                <a16:creationId xmlns:a16="http://schemas.microsoft.com/office/drawing/2014/main" id="{037C22AF-22E9-4C59-92FB-2E21A3B6600A}"/>
              </a:ext>
            </a:extLst>
          </p:cNvPr>
          <p:cNvSpPr txBox="1"/>
          <p:nvPr/>
        </p:nvSpPr>
        <p:spPr>
          <a:xfrm>
            <a:off x="7943273" y="6464509"/>
            <a:ext cx="4424218" cy="261610"/>
          </a:xfrm>
          <a:prstGeom prst="rect">
            <a:avLst/>
          </a:prstGeom>
          <a:noFill/>
        </p:spPr>
        <p:txBody>
          <a:bodyPr wrap="square">
            <a:spAutoFit/>
          </a:bodyPr>
          <a:lstStyle/>
          <a:p>
            <a:r>
              <a:rPr lang="en-CA" sz="1100" dirty="0"/>
              <a:t>https://www.nature.com/scitable/topicpage/mitochondria-14053590/</a:t>
            </a:r>
          </a:p>
        </p:txBody>
      </p:sp>
      <p:sp>
        <p:nvSpPr>
          <p:cNvPr id="7" name="TextBox 6">
            <a:extLst>
              <a:ext uri="{FF2B5EF4-FFF2-40B4-BE49-F238E27FC236}">
                <a16:creationId xmlns:a16="http://schemas.microsoft.com/office/drawing/2014/main" id="{55535470-34B8-42B3-AC00-583D05A5FACE}"/>
              </a:ext>
            </a:extLst>
          </p:cNvPr>
          <p:cNvSpPr txBox="1"/>
          <p:nvPr/>
        </p:nvSpPr>
        <p:spPr>
          <a:xfrm>
            <a:off x="256841" y="5879217"/>
            <a:ext cx="7335449" cy="830997"/>
          </a:xfrm>
          <a:custGeom>
            <a:avLst/>
            <a:gdLst>
              <a:gd name="connsiteX0" fmla="*/ 0 w 7335449"/>
              <a:gd name="connsiteY0" fmla="*/ 0 h 830997"/>
              <a:gd name="connsiteX1" fmla="*/ 520150 w 7335449"/>
              <a:gd name="connsiteY1" fmla="*/ 0 h 830997"/>
              <a:gd name="connsiteX2" fmla="*/ 966946 w 7335449"/>
              <a:gd name="connsiteY2" fmla="*/ 0 h 830997"/>
              <a:gd name="connsiteX3" fmla="*/ 1413741 w 7335449"/>
              <a:gd name="connsiteY3" fmla="*/ 0 h 830997"/>
              <a:gd name="connsiteX4" fmla="*/ 1860537 w 7335449"/>
              <a:gd name="connsiteY4" fmla="*/ 0 h 830997"/>
              <a:gd name="connsiteX5" fmla="*/ 2674105 w 7335449"/>
              <a:gd name="connsiteY5" fmla="*/ 0 h 830997"/>
              <a:gd name="connsiteX6" fmla="*/ 3487673 w 7335449"/>
              <a:gd name="connsiteY6" fmla="*/ 0 h 830997"/>
              <a:gd name="connsiteX7" fmla="*/ 4007823 w 7335449"/>
              <a:gd name="connsiteY7" fmla="*/ 0 h 830997"/>
              <a:gd name="connsiteX8" fmla="*/ 4821391 w 7335449"/>
              <a:gd name="connsiteY8" fmla="*/ 0 h 830997"/>
              <a:gd name="connsiteX9" fmla="*/ 5341541 w 7335449"/>
              <a:gd name="connsiteY9" fmla="*/ 0 h 830997"/>
              <a:gd name="connsiteX10" fmla="*/ 6008400 w 7335449"/>
              <a:gd name="connsiteY10" fmla="*/ 0 h 830997"/>
              <a:gd name="connsiteX11" fmla="*/ 7335449 w 7335449"/>
              <a:gd name="connsiteY11" fmla="*/ 0 h 830997"/>
              <a:gd name="connsiteX12" fmla="*/ 7335449 w 7335449"/>
              <a:gd name="connsiteY12" fmla="*/ 398879 h 830997"/>
              <a:gd name="connsiteX13" fmla="*/ 7335449 w 7335449"/>
              <a:gd name="connsiteY13" fmla="*/ 830997 h 830997"/>
              <a:gd name="connsiteX14" fmla="*/ 6888653 w 7335449"/>
              <a:gd name="connsiteY14" fmla="*/ 830997 h 830997"/>
              <a:gd name="connsiteX15" fmla="*/ 6221794 w 7335449"/>
              <a:gd name="connsiteY15" fmla="*/ 830997 h 830997"/>
              <a:gd name="connsiteX16" fmla="*/ 5408226 w 7335449"/>
              <a:gd name="connsiteY16" fmla="*/ 830997 h 830997"/>
              <a:gd name="connsiteX17" fmla="*/ 4961431 w 7335449"/>
              <a:gd name="connsiteY17" fmla="*/ 830997 h 830997"/>
              <a:gd name="connsiteX18" fmla="*/ 4514635 w 7335449"/>
              <a:gd name="connsiteY18" fmla="*/ 830997 h 830997"/>
              <a:gd name="connsiteX19" fmla="*/ 3847776 w 7335449"/>
              <a:gd name="connsiteY19" fmla="*/ 830997 h 830997"/>
              <a:gd name="connsiteX20" fmla="*/ 3254272 w 7335449"/>
              <a:gd name="connsiteY20" fmla="*/ 830997 h 830997"/>
              <a:gd name="connsiteX21" fmla="*/ 2734122 w 7335449"/>
              <a:gd name="connsiteY21" fmla="*/ 830997 h 830997"/>
              <a:gd name="connsiteX22" fmla="*/ 1920554 w 7335449"/>
              <a:gd name="connsiteY22" fmla="*/ 830997 h 830997"/>
              <a:gd name="connsiteX23" fmla="*/ 1473758 w 7335449"/>
              <a:gd name="connsiteY23" fmla="*/ 830997 h 830997"/>
              <a:gd name="connsiteX24" fmla="*/ 880254 w 7335449"/>
              <a:gd name="connsiteY24" fmla="*/ 830997 h 830997"/>
              <a:gd name="connsiteX25" fmla="*/ 0 w 7335449"/>
              <a:gd name="connsiteY25" fmla="*/ 830997 h 830997"/>
              <a:gd name="connsiteX26" fmla="*/ 0 w 7335449"/>
              <a:gd name="connsiteY26" fmla="*/ 432118 h 830997"/>
              <a:gd name="connsiteX27" fmla="*/ 0 w 7335449"/>
              <a:gd name="connsiteY27"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35449" h="830997" fill="none" extrusionOk="0">
                <a:moveTo>
                  <a:pt x="0" y="0"/>
                </a:moveTo>
                <a:cubicBezTo>
                  <a:pt x="188972" y="12851"/>
                  <a:pt x="271184" y="516"/>
                  <a:pt x="520150" y="0"/>
                </a:cubicBezTo>
                <a:cubicBezTo>
                  <a:pt x="769116" y="-516"/>
                  <a:pt x="848052" y="2084"/>
                  <a:pt x="966946" y="0"/>
                </a:cubicBezTo>
                <a:cubicBezTo>
                  <a:pt x="1085840" y="-2084"/>
                  <a:pt x="1289562" y="14975"/>
                  <a:pt x="1413741" y="0"/>
                </a:cubicBezTo>
                <a:cubicBezTo>
                  <a:pt x="1537921" y="-14975"/>
                  <a:pt x="1762418" y="20219"/>
                  <a:pt x="1860537" y="0"/>
                </a:cubicBezTo>
                <a:cubicBezTo>
                  <a:pt x="1958656" y="-20219"/>
                  <a:pt x="2347926" y="-32822"/>
                  <a:pt x="2674105" y="0"/>
                </a:cubicBezTo>
                <a:cubicBezTo>
                  <a:pt x="3000284" y="32822"/>
                  <a:pt x="3098561" y="-11973"/>
                  <a:pt x="3487673" y="0"/>
                </a:cubicBezTo>
                <a:cubicBezTo>
                  <a:pt x="3876785" y="11973"/>
                  <a:pt x="3870890" y="3116"/>
                  <a:pt x="4007823" y="0"/>
                </a:cubicBezTo>
                <a:cubicBezTo>
                  <a:pt x="4144756" y="-3116"/>
                  <a:pt x="4538040" y="8509"/>
                  <a:pt x="4821391" y="0"/>
                </a:cubicBezTo>
                <a:cubicBezTo>
                  <a:pt x="5104742" y="-8509"/>
                  <a:pt x="5233000" y="-7171"/>
                  <a:pt x="5341541" y="0"/>
                </a:cubicBezTo>
                <a:cubicBezTo>
                  <a:pt x="5450082" y="7171"/>
                  <a:pt x="5776987" y="-31057"/>
                  <a:pt x="6008400" y="0"/>
                </a:cubicBezTo>
                <a:cubicBezTo>
                  <a:pt x="6239813" y="31057"/>
                  <a:pt x="6712559" y="61096"/>
                  <a:pt x="7335449" y="0"/>
                </a:cubicBezTo>
                <a:cubicBezTo>
                  <a:pt x="7336051" y="121044"/>
                  <a:pt x="7345075" y="271953"/>
                  <a:pt x="7335449" y="398879"/>
                </a:cubicBezTo>
                <a:cubicBezTo>
                  <a:pt x="7325823" y="525805"/>
                  <a:pt x="7326785" y="699763"/>
                  <a:pt x="7335449" y="830997"/>
                </a:cubicBezTo>
                <a:cubicBezTo>
                  <a:pt x="7117532" y="836444"/>
                  <a:pt x="7108783" y="843390"/>
                  <a:pt x="6888653" y="830997"/>
                </a:cubicBezTo>
                <a:cubicBezTo>
                  <a:pt x="6668523" y="818604"/>
                  <a:pt x="6528948" y="843596"/>
                  <a:pt x="6221794" y="830997"/>
                </a:cubicBezTo>
                <a:cubicBezTo>
                  <a:pt x="5914640" y="818398"/>
                  <a:pt x="5754733" y="834338"/>
                  <a:pt x="5408226" y="830997"/>
                </a:cubicBezTo>
                <a:cubicBezTo>
                  <a:pt x="5061719" y="827656"/>
                  <a:pt x="5174975" y="848098"/>
                  <a:pt x="4961431" y="830997"/>
                </a:cubicBezTo>
                <a:cubicBezTo>
                  <a:pt x="4747888" y="813896"/>
                  <a:pt x="4706128" y="836212"/>
                  <a:pt x="4514635" y="830997"/>
                </a:cubicBezTo>
                <a:cubicBezTo>
                  <a:pt x="4323142" y="825782"/>
                  <a:pt x="4155390" y="803688"/>
                  <a:pt x="3847776" y="830997"/>
                </a:cubicBezTo>
                <a:cubicBezTo>
                  <a:pt x="3540162" y="858306"/>
                  <a:pt x="3478571" y="851509"/>
                  <a:pt x="3254272" y="830997"/>
                </a:cubicBezTo>
                <a:cubicBezTo>
                  <a:pt x="3029973" y="810485"/>
                  <a:pt x="2892324" y="852892"/>
                  <a:pt x="2734122" y="830997"/>
                </a:cubicBezTo>
                <a:cubicBezTo>
                  <a:pt x="2575920" y="809103"/>
                  <a:pt x="2234219" y="854242"/>
                  <a:pt x="1920554" y="830997"/>
                </a:cubicBezTo>
                <a:cubicBezTo>
                  <a:pt x="1606889" y="807752"/>
                  <a:pt x="1613581" y="814878"/>
                  <a:pt x="1473758" y="830997"/>
                </a:cubicBezTo>
                <a:cubicBezTo>
                  <a:pt x="1333935" y="847116"/>
                  <a:pt x="1169388" y="802966"/>
                  <a:pt x="880254" y="830997"/>
                </a:cubicBezTo>
                <a:cubicBezTo>
                  <a:pt x="591120" y="859028"/>
                  <a:pt x="228649" y="837704"/>
                  <a:pt x="0" y="830997"/>
                </a:cubicBezTo>
                <a:cubicBezTo>
                  <a:pt x="19689" y="744990"/>
                  <a:pt x="16085" y="516821"/>
                  <a:pt x="0" y="432118"/>
                </a:cubicBezTo>
                <a:cubicBezTo>
                  <a:pt x="-16085" y="347415"/>
                  <a:pt x="426" y="112762"/>
                  <a:pt x="0" y="0"/>
                </a:cubicBezTo>
                <a:close/>
              </a:path>
              <a:path w="7335449" h="830997" stroke="0" extrusionOk="0">
                <a:moveTo>
                  <a:pt x="0" y="0"/>
                </a:moveTo>
                <a:cubicBezTo>
                  <a:pt x="196443" y="8932"/>
                  <a:pt x="298534" y="13438"/>
                  <a:pt x="446796" y="0"/>
                </a:cubicBezTo>
                <a:cubicBezTo>
                  <a:pt x="595058" y="-13438"/>
                  <a:pt x="929533" y="7978"/>
                  <a:pt x="1260364" y="0"/>
                </a:cubicBezTo>
                <a:cubicBezTo>
                  <a:pt x="1591195" y="-7978"/>
                  <a:pt x="1691777" y="6389"/>
                  <a:pt x="1853868" y="0"/>
                </a:cubicBezTo>
                <a:cubicBezTo>
                  <a:pt x="2015959" y="-6389"/>
                  <a:pt x="2329759" y="-31789"/>
                  <a:pt x="2520727" y="0"/>
                </a:cubicBezTo>
                <a:cubicBezTo>
                  <a:pt x="2711695" y="31789"/>
                  <a:pt x="2774406" y="-11836"/>
                  <a:pt x="2967523" y="0"/>
                </a:cubicBezTo>
                <a:cubicBezTo>
                  <a:pt x="3160640" y="11836"/>
                  <a:pt x="3476359" y="25725"/>
                  <a:pt x="3634382" y="0"/>
                </a:cubicBezTo>
                <a:cubicBezTo>
                  <a:pt x="3792405" y="-25725"/>
                  <a:pt x="3909367" y="7998"/>
                  <a:pt x="4081177" y="0"/>
                </a:cubicBezTo>
                <a:cubicBezTo>
                  <a:pt x="4252988" y="-7998"/>
                  <a:pt x="4382985" y="-12261"/>
                  <a:pt x="4527973" y="0"/>
                </a:cubicBezTo>
                <a:cubicBezTo>
                  <a:pt x="4672961" y="12261"/>
                  <a:pt x="4977892" y="25711"/>
                  <a:pt x="5194832" y="0"/>
                </a:cubicBezTo>
                <a:cubicBezTo>
                  <a:pt x="5411772" y="-25711"/>
                  <a:pt x="5484035" y="-13541"/>
                  <a:pt x="5714982" y="0"/>
                </a:cubicBezTo>
                <a:cubicBezTo>
                  <a:pt x="5945929" y="13541"/>
                  <a:pt x="6269278" y="2846"/>
                  <a:pt x="6455195" y="0"/>
                </a:cubicBezTo>
                <a:cubicBezTo>
                  <a:pt x="6641112" y="-2846"/>
                  <a:pt x="6954880" y="-13907"/>
                  <a:pt x="7335449" y="0"/>
                </a:cubicBezTo>
                <a:cubicBezTo>
                  <a:pt x="7352364" y="88499"/>
                  <a:pt x="7328307" y="218377"/>
                  <a:pt x="7335449" y="415499"/>
                </a:cubicBezTo>
                <a:cubicBezTo>
                  <a:pt x="7342591" y="612621"/>
                  <a:pt x="7319907" y="678000"/>
                  <a:pt x="7335449" y="830997"/>
                </a:cubicBezTo>
                <a:cubicBezTo>
                  <a:pt x="7055485" y="801925"/>
                  <a:pt x="6859568" y="836413"/>
                  <a:pt x="6521881" y="830997"/>
                </a:cubicBezTo>
                <a:cubicBezTo>
                  <a:pt x="6184194" y="825581"/>
                  <a:pt x="6218723" y="807733"/>
                  <a:pt x="5928377" y="830997"/>
                </a:cubicBezTo>
                <a:cubicBezTo>
                  <a:pt x="5638031" y="854261"/>
                  <a:pt x="5587463" y="862261"/>
                  <a:pt x="5261518" y="830997"/>
                </a:cubicBezTo>
                <a:cubicBezTo>
                  <a:pt x="4935573" y="799733"/>
                  <a:pt x="4942736" y="851664"/>
                  <a:pt x="4741367" y="830997"/>
                </a:cubicBezTo>
                <a:cubicBezTo>
                  <a:pt x="4539998" y="810330"/>
                  <a:pt x="4432887" y="852949"/>
                  <a:pt x="4147863" y="830997"/>
                </a:cubicBezTo>
                <a:cubicBezTo>
                  <a:pt x="3862839" y="809045"/>
                  <a:pt x="3682036" y="804093"/>
                  <a:pt x="3481004" y="830997"/>
                </a:cubicBezTo>
                <a:cubicBezTo>
                  <a:pt x="3279972" y="857901"/>
                  <a:pt x="3115383" y="831832"/>
                  <a:pt x="2960854" y="830997"/>
                </a:cubicBezTo>
                <a:cubicBezTo>
                  <a:pt x="2806325" y="830163"/>
                  <a:pt x="2592977" y="821758"/>
                  <a:pt x="2293995" y="830997"/>
                </a:cubicBezTo>
                <a:cubicBezTo>
                  <a:pt x="1995013" y="840236"/>
                  <a:pt x="1960240" y="824317"/>
                  <a:pt x="1847199" y="830997"/>
                </a:cubicBezTo>
                <a:cubicBezTo>
                  <a:pt x="1734158" y="837677"/>
                  <a:pt x="1401317" y="840011"/>
                  <a:pt x="1253695" y="830997"/>
                </a:cubicBezTo>
                <a:cubicBezTo>
                  <a:pt x="1106073" y="821983"/>
                  <a:pt x="604243" y="824750"/>
                  <a:pt x="0" y="830997"/>
                </a:cubicBezTo>
                <a:cubicBezTo>
                  <a:pt x="-17306" y="693910"/>
                  <a:pt x="2711" y="590849"/>
                  <a:pt x="0" y="432118"/>
                </a:cubicBezTo>
                <a:cubicBezTo>
                  <a:pt x="-2711" y="273387"/>
                  <a:pt x="-17682" y="206440"/>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2400" dirty="0">
                <a:solidFill>
                  <a:schemeClr val="bg2"/>
                </a:solidFill>
              </a:rPr>
              <a:t>Discuss: would ATP synthase </a:t>
            </a:r>
            <a:r>
              <a:rPr lang="en-CA" sz="2400" b="1" i="1" dirty="0">
                <a:solidFill>
                  <a:schemeClr val="bg2"/>
                </a:solidFill>
              </a:rPr>
              <a:t>best </a:t>
            </a:r>
            <a:r>
              <a:rPr lang="en-CA" sz="2400" dirty="0">
                <a:solidFill>
                  <a:schemeClr val="bg2"/>
                </a:solidFill>
              </a:rPr>
              <a:t>be described as a channel protein, carrier protein, or protein pump?</a:t>
            </a:r>
          </a:p>
        </p:txBody>
      </p:sp>
      <p:sp>
        <p:nvSpPr>
          <p:cNvPr id="5" name="Content Placeholder 4">
            <a:extLst>
              <a:ext uri="{FF2B5EF4-FFF2-40B4-BE49-F238E27FC236}">
                <a16:creationId xmlns:a16="http://schemas.microsoft.com/office/drawing/2014/main" id="{854334B9-BE26-40C7-BA1F-074B6D95FDD7}"/>
              </a:ext>
            </a:extLst>
          </p:cNvPr>
          <p:cNvSpPr>
            <a:spLocks noGrp="1"/>
          </p:cNvSpPr>
          <p:nvPr>
            <p:ph idx="1"/>
          </p:nvPr>
        </p:nvSpPr>
        <p:spPr/>
        <p:txBody>
          <a:bodyPr/>
          <a:lstStyle/>
          <a:p>
            <a:endParaRPr lang="en-CA"/>
          </a:p>
        </p:txBody>
      </p:sp>
      <p:pic>
        <p:nvPicPr>
          <p:cNvPr id="1028" name="Picture 4" descr="Coupling Mechanism between Proton Transport and ATP Synthesis in  Chloroplasts | SpringerLink">
            <a:extLst>
              <a:ext uri="{FF2B5EF4-FFF2-40B4-BE49-F238E27FC236}">
                <a16:creationId xmlns:a16="http://schemas.microsoft.com/office/drawing/2014/main" id="{DBE0FDD9-BA01-4B53-A51E-C78B12E29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237" y="1505549"/>
            <a:ext cx="5208620" cy="414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10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86DD-9200-4B63-B30E-000615F7D2FE}"/>
              </a:ext>
            </a:extLst>
          </p:cNvPr>
          <p:cNvSpPr>
            <a:spLocks noGrp="1"/>
          </p:cNvSpPr>
          <p:nvPr>
            <p:ph type="title"/>
          </p:nvPr>
        </p:nvSpPr>
        <p:spPr/>
        <p:txBody>
          <a:bodyPr/>
          <a:lstStyle/>
          <a:p>
            <a:r>
              <a:rPr lang="en-CA" dirty="0"/>
              <a:t>Light-dependent Reactions</a:t>
            </a:r>
          </a:p>
        </p:txBody>
      </p:sp>
      <p:sp>
        <p:nvSpPr>
          <p:cNvPr id="3" name="Content Placeholder 2">
            <a:extLst>
              <a:ext uri="{FF2B5EF4-FFF2-40B4-BE49-F238E27FC236}">
                <a16:creationId xmlns:a16="http://schemas.microsoft.com/office/drawing/2014/main" id="{C016D246-D024-45B4-B141-095280E98D2A}"/>
              </a:ext>
            </a:extLst>
          </p:cNvPr>
          <p:cNvSpPr>
            <a:spLocks noGrp="1"/>
          </p:cNvSpPr>
          <p:nvPr>
            <p:ph idx="1"/>
          </p:nvPr>
        </p:nvSpPr>
        <p:spPr/>
        <p:txBody>
          <a:bodyPr/>
          <a:lstStyle/>
          <a:p>
            <a:pPr marL="0" indent="0">
              <a:buNone/>
            </a:pPr>
            <a:r>
              <a:rPr lang="en-CA" dirty="0"/>
              <a:t>“Stages 1-5” are referred to as the light-dependent reactions, because they require light.</a:t>
            </a:r>
          </a:p>
          <a:p>
            <a:pPr marL="0" indent="0">
              <a:buNone/>
            </a:pPr>
            <a:r>
              <a:rPr lang="en-CA" dirty="0"/>
              <a:t>Overall, the following are accomplished through the light dependent reactions:</a:t>
            </a:r>
          </a:p>
          <a:p>
            <a:pPr lvl="1"/>
            <a:r>
              <a:rPr lang="en-CA" dirty="0"/>
              <a:t>Water and light energy are used </a:t>
            </a:r>
          </a:p>
          <a:p>
            <a:pPr lvl="1"/>
            <a:r>
              <a:rPr lang="en-CA" dirty="0"/>
              <a:t>Oxygen gas, ATP, and NADPH are produced in the chloroplast</a:t>
            </a:r>
          </a:p>
          <a:p>
            <a:pPr lvl="1"/>
            <a:endParaRPr lang="en-CA" dirty="0"/>
          </a:p>
        </p:txBody>
      </p:sp>
    </p:spTree>
    <p:extLst>
      <p:ext uri="{BB962C8B-B14F-4D97-AF65-F5344CB8AC3E}">
        <p14:creationId xmlns:p14="http://schemas.microsoft.com/office/powerpoint/2010/main" val="211050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76B0-626E-48D5-A5D6-B3D6C3DF9A28}"/>
              </a:ext>
            </a:extLst>
          </p:cNvPr>
          <p:cNvSpPr>
            <a:spLocks noGrp="1"/>
          </p:cNvSpPr>
          <p:nvPr>
            <p:ph type="title"/>
          </p:nvPr>
        </p:nvSpPr>
        <p:spPr/>
        <p:txBody>
          <a:bodyPr/>
          <a:lstStyle/>
          <a:p>
            <a:r>
              <a:rPr lang="en-CA" dirty="0"/>
              <a:t>Stage 1-5 Recap</a:t>
            </a:r>
          </a:p>
        </p:txBody>
      </p:sp>
      <p:sp>
        <p:nvSpPr>
          <p:cNvPr id="3" name="Content Placeholder 2">
            <a:extLst>
              <a:ext uri="{FF2B5EF4-FFF2-40B4-BE49-F238E27FC236}">
                <a16:creationId xmlns:a16="http://schemas.microsoft.com/office/drawing/2014/main" id="{3B003F3F-ED4F-4313-B2EF-4E1DBD853B0F}"/>
              </a:ext>
            </a:extLst>
          </p:cNvPr>
          <p:cNvSpPr>
            <a:spLocks noGrp="1"/>
          </p:cNvSpPr>
          <p:nvPr>
            <p:ph idx="1"/>
          </p:nvPr>
        </p:nvSpPr>
        <p:spPr>
          <a:xfrm>
            <a:off x="540000" y="1549869"/>
            <a:ext cx="11101136" cy="3836388"/>
          </a:xfrm>
        </p:spPr>
        <p:txBody>
          <a:bodyPr/>
          <a:lstStyle/>
          <a:p>
            <a:pPr marL="0" indent="0">
              <a:buNone/>
            </a:pPr>
            <a:r>
              <a:rPr lang="en-CA" dirty="0"/>
              <a:t>What have we accomplished?</a:t>
            </a:r>
          </a:p>
          <a:p>
            <a:pPr marL="0" indent="0">
              <a:buNone/>
            </a:pPr>
            <a:endParaRPr lang="en-CA" dirty="0"/>
          </a:p>
        </p:txBody>
      </p:sp>
      <p:graphicFrame>
        <p:nvGraphicFramePr>
          <p:cNvPr id="4" name="Table 4">
            <a:extLst>
              <a:ext uri="{FF2B5EF4-FFF2-40B4-BE49-F238E27FC236}">
                <a16:creationId xmlns:a16="http://schemas.microsoft.com/office/drawing/2014/main" id="{C9430B94-757F-4DFA-B3FE-E6828AEAEF11}"/>
              </a:ext>
            </a:extLst>
          </p:cNvPr>
          <p:cNvGraphicFramePr>
            <a:graphicFrameLocks noGrp="1"/>
          </p:cNvGraphicFramePr>
          <p:nvPr>
            <p:extLst>
              <p:ext uri="{D42A27DB-BD31-4B8C-83A1-F6EECF244321}">
                <p14:modId xmlns:p14="http://schemas.microsoft.com/office/powerpoint/2010/main" val="3936921024"/>
              </p:ext>
            </p:extLst>
          </p:nvPr>
        </p:nvGraphicFramePr>
        <p:xfrm>
          <a:off x="1906494" y="2385088"/>
          <a:ext cx="8806330" cy="315102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546752329"/>
                    </a:ext>
                  </a:extLst>
                </a:gridCol>
                <a:gridCol w="6266330">
                  <a:extLst>
                    <a:ext uri="{9D8B030D-6E8A-4147-A177-3AD203B41FA5}">
                      <a16:colId xmlns:a16="http://schemas.microsoft.com/office/drawing/2014/main" val="2768952165"/>
                    </a:ext>
                  </a:extLst>
                </a:gridCol>
              </a:tblGrid>
              <a:tr h="461060">
                <a:tc>
                  <a:txBody>
                    <a:bodyPr/>
                    <a:lstStyle/>
                    <a:p>
                      <a:r>
                        <a:rPr lang="en-CA" sz="3200" dirty="0"/>
                        <a:t>Inputs</a:t>
                      </a:r>
                    </a:p>
                  </a:txBody>
                  <a:tcPr/>
                </a:tc>
                <a:tc>
                  <a:txBody>
                    <a:bodyPr/>
                    <a:lstStyle/>
                    <a:p>
                      <a:r>
                        <a:rPr lang="en-CA" sz="3200" dirty="0"/>
                        <a:t>Outputs</a:t>
                      </a:r>
                    </a:p>
                  </a:txBody>
                  <a:tcPr/>
                </a:tc>
                <a:extLst>
                  <a:ext uri="{0D108BD9-81ED-4DB2-BD59-A6C34878D82A}">
                    <a16:rowId xmlns:a16="http://schemas.microsoft.com/office/drawing/2014/main" val="1910472970"/>
                  </a:ext>
                </a:extLst>
              </a:tr>
              <a:tr h="461060">
                <a:tc>
                  <a:txBody>
                    <a:bodyPr/>
                    <a:lstStyle/>
                    <a:p>
                      <a:r>
                        <a:rPr lang="en-CA" sz="2400" dirty="0">
                          <a:solidFill>
                            <a:schemeClr val="bg1"/>
                          </a:solidFill>
                        </a:rPr>
                        <a:t>Water </a:t>
                      </a:r>
                    </a:p>
                  </a:txBody>
                  <a:tcPr/>
                </a:tc>
                <a:tc>
                  <a:txBody>
                    <a:bodyPr/>
                    <a:lstStyle/>
                    <a:p>
                      <a:r>
                        <a:rPr lang="en-CA" sz="2400" dirty="0">
                          <a:solidFill>
                            <a:schemeClr val="bg1"/>
                          </a:solidFill>
                        </a:rPr>
                        <a:t>Oxygen released</a:t>
                      </a:r>
                    </a:p>
                  </a:txBody>
                  <a:tcPr/>
                </a:tc>
                <a:extLst>
                  <a:ext uri="{0D108BD9-81ED-4DB2-BD59-A6C34878D82A}">
                    <a16:rowId xmlns:a16="http://schemas.microsoft.com/office/drawing/2014/main" val="106572240"/>
                  </a:ext>
                </a:extLst>
              </a:tr>
              <a:tr h="461060">
                <a:tc>
                  <a:txBody>
                    <a:bodyPr/>
                    <a:lstStyle/>
                    <a:p>
                      <a:r>
                        <a:rPr lang="en-CA" sz="2400" dirty="0">
                          <a:solidFill>
                            <a:schemeClr val="bg1"/>
                          </a:solidFill>
                        </a:rPr>
                        <a:t>Light energy</a:t>
                      </a:r>
                    </a:p>
                  </a:txBody>
                  <a:tcPr/>
                </a:tc>
                <a:tc>
                  <a:txBody>
                    <a:bodyPr/>
                    <a:lstStyle/>
                    <a:p>
                      <a:r>
                        <a:rPr lang="en-CA" sz="2400" strike="sngStrike" dirty="0">
                          <a:solidFill>
                            <a:schemeClr val="bg1"/>
                          </a:solidFill>
                        </a:rPr>
                        <a:t>H</a:t>
                      </a:r>
                      <a:r>
                        <a:rPr lang="en-CA" sz="2400" strike="sngStrike" baseline="30000" dirty="0">
                          <a:solidFill>
                            <a:schemeClr val="bg1"/>
                          </a:solidFill>
                        </a:rPr>
                        <a:t>+</a:t>
                      </a:r>
                      <a:r>
                        <a:rPr lang="en-CA" sz="2400" strike="sngStrike" baseline="0" dirty="0">
                          <a:solidFill>
                            <a:schemeClr val="bg1"/>
                          </a:solidFill>
                        </a:rPr>
                        <a:t> pumped into thylakoid</a:t>
                      </a:r>
                      <a:br>
                        <a:rPr lang="en-CA" sz="2400" strike="sngStrike" baseline="0" dirty="0">
                          <a:solidFill>
                            <a:schemeClr val="bg1"/>
                          </a:solidFill>
                        </a:rPr>
                      </a:br>
                      <a:r>
                        <a:rPr lang="en-CA" sz="2400" strike="sngStrike" baseline="0" dirty="0">
                          <a:solidFill>
                            <a:schemeClr val="bg1"/>
                          </a:solidFill>
                        </a:rPr>
                        <a:t>(this happened 3 times: water split, ETC in PSII, ETC in PSI)</a:t>
                      </a:r>
                      <a:endParaRPr lang="en-CA" sz="2400" strike="sngStrike" dirty="0">
                        <a:solidFill>
                          <a:schemeClr val="bg1"/>
                        </a:solidFill>
                      </a:endParaRPr>
                    </a:p>
                  </a:txBody>
                  <a:tcPr/>
                </a:tc>
                <a:extLst>
                  <a:ext uri="{0D108BD9-81ED-4DB2-BD59-A6C34878D82A}">
                    <a16:rowId xmlns:a16="http://schemas.microsoft.com/office/drawing/2014/main" val="1132076305"/>
                  </a:ext>
                </a:extLst>
              </a:tr>
              <a:tr h="461060">
                <a:tc>
                  <a:txBody>
                    <a:bodyPr/>
                    <a:lstStyle/>
                    <a:p>
                      <a:endParaRPr lang="en-CA" sz="2400" dirty="0">
                        <a:solidFill>
                          <a:schemeClr val="bg1"/>
                        </a:solidFill>
                      </a:endParaRPr>
                    </a:p>
                  </a:txBody>
                  <a:tcPr/>
                </a:tc>
                <a:tc>
                  <a:txBody>
                    <a:bodyPr/>
                    <a:lstStyle/>
                    <a:p>
                      <a:r>
                        <a:rPr lang="en-CA" sz="2400" b="1" strike="noStrike" dirty="0">
                          <a:solidFill>
                            <a:schemeClr val="bg1"/>
                          </a:solidFill>
                        </a:rPr>
                        <a:t>ATP </a:t>
                      </a:r>
                      <a:r>
                        <a:rPr lang="en-CA" sz="2400" b="0" strike="noStrike" dirty="0">
                          <a:solidFill>
                            <a:schemeClr val="bg1"/>
                          </a:solidFill>
                        </a:rPr>
                        <a:t>produced</a:t>
                      </a:r>
                    </a:p>
                  </a:txBody>
                  <a:tcPr/>
                </a:tc>
                <a:extLst>
                  <a:ext uri="{0D108BD9-81ED-4DB2-BD59-A6C34878D82A}">
                    <a16:rowId xmlns:a16="http://schemas.microsoft.com/office/drawing/2014/main" val="1343069502"/>
                  </a:ext>
                </a:extLst>
              </a:tr>
              <a:tr h="461060">
                <a:tc>
                  <a:txBody>
                    <a:bodyPr/>
                    <a:lstStyle/>
                    <a:p>
                      <a:endParaRPr lang="en-CA" sz="2400"/>
                    </a:p>
                  </a:txBody>
                  <a:tcPr/>
                </a:tc>
                <a:tc>
                  <a:txBody>
                    <a:bodyPr/>
                    <a:lstStyle/>
                    <a:p>
                      <a:r>
                        <a:rPr lang="en-CA" sz="2400" b="1" dirty="0"/>
                        <a:t>NADPH </a:t>
                      </a:r>
                      <a:r>
                        <a:rPr lang="en-CA" sz="2400" b="0" dirty="0"/>
                        <a:t>produced</a:t>
                      </a:r>
                    </a:p>
                  </a:txBody>
                  <a:tcPr/>
                </a:tc>
                <a:extLst>
                  <a:ext uri="{0D108BD9-81ED-4DB2-BD59-A6C34878D82A}">
                    <a16:rowId xmlns:a16="http://schemas.microsoft.com/office/drawing/2014/main" val="368054382"/>
                  </a:ext>
                </a:extLst>
              </a:tr>
            </a:tbl>
          </a:graphicData>
        </a:graphic>
      </p:graphicFrame>
      <p:sp>
        <p:nvSpPr>
          <p:cNvPr id="8" name="TextBox 7">
            <a:extLst>
              <a:ext uri="{FF2B5EF4-FFF2-40B4-BE49-F238E27FC236}">
                <a16:creationId xmlns:a16="http://schemas.microsoft.com/office/drawing/2014/main" id="{E690F4EA-DF38-4031-8F87-D356CCB2C1DC}"/>
              </a:ext>
            </a:extLst>
          </p:cNvPr>
          <p:cNvSpPr txBox="1"/>
          <p:nvPr/>
        </p:nvSpPr>
        <p:spPr>
          <a:xfrm>
            <a:off x="2940423" y="3011251"/>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
        <p:nvSpPr>
          <p:cNvPr id="9" name="TextBox 8">
            <a:extLst>
              <a:ext uri="{FF2B5EF4-FFF2-40B4-BE49-F238E27FC236}">
                <a16:creationId xmlns:a16="http://schemas.microsoft.com/office/drawing/2014/main" id="{C17A24AE-B4E2-4089-9485-C7D92A1BCEE1}"/>
              </a:ext>
            </a:extLst>
          </p:cNvPr>
          <p:cNvSpPr txBox="1"/>
          <p:nvPr/>
        </p:nvSpPr>
        <p:spPr>
          <a:xfrm>
            <a:off x="3756211" y="3497882"/>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
        <p:nvSpPr>
          <p:cNvPr id="10" name="TextBox 9">
            <a:extLst>
              <a:ext uri="{FF2B5EF4-FFF2-40B4-BE49-F238E27FC236}">
                <a16:creationId xmlns:a16="http://schemas.microsoft.com/office/drawing/2014/main" id="{EE84EC02-BF02-400A-8852-13E6EA649DC2}"/>
              </a:ext>
            </a:extLst>
          </p:cNvPr>
          <p:cNvSpPr txBox="1"/>
          <p:nvPr/>
        </p:nvSpPr>
        <p:spPr>
          <a:xfrm>
            <a:off x="6898340" y="3011251"/>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grpSp>
        <p:nvGrpSpPr>
          <p:cNvPr id="6" name="Group 5">
            <a:extLst>
              <a:ext uri="{FF2B5EF4-FFF2-40B4-BE49-F238E27FC236}">
                <a16:creationId xmlns:a16="http://schemas.microsoft.com/office/drawing/2014/main" id="{39C2FBE3-BB0E-4866-980D-1A0D7363AF00}"/>
              </a:ext>
            </a:extLst>
          </p:cNvPr>
          <p:cNvGrpSpPr/>
          <p:nvPr/>
        </p:nvGrpSpPr>
        <p:grpSpPr>
          <a:xfrm>
            <a:off x="7808536" y="106555"/>
            <a:ext cx="4383464" cy="1401099"/>
            <a:chOff x="6686311" y="5334990"/>
            <a:chExt cx="4383464" cy="1401099"/>
          </a:xfrm>
        </p:grpSpPr>
        <p:sp>
          <p:nvSpPr>
            <p:cNvPr id="5" name="TextBox 4">
              <a:extLst>
                <a:ext uri="{FF2B5EF4-FFF2-40B4-BE49-F238E27FC236}">
                  <a16:creationId xmlns:a16="http://schemas.microsoft.com/office/drawing/2014/main" id="{A5075653-1E85-442B-841F-6129A7213755}"/>
                </a:ext>
              </a:extLst>
            </p:cNvPr>
            <p:cNvSpPr txBox="1"/>
            <p:nvPr/>
          </p:nvSpPr>
          <p:spPr>
            <a:xfrm>
              <a:off x="6686311" y="5334990"/>
              <a:ext cx="4383464" cy="1384995"/>
            </a:xfrm>
            <a:prstGeom prst="rect">
              <a:avLst/>
            </a:prstGeom>
            <a:noFill/>
          </p:spPr>
          <p:txBody>
            <a:bodyPr wrap="square" rtlCol="0">
              <a:spAutoFit/>
            </a:bodyPr>
            <a:lstStyle/>
            <a:p>
              <a:pPr>
                <a:spcAft>
                  <a:spcPts val="1800"/>
                </a:spcAft>
              </a:pPr>
              <a:r>
                <a:rPr lang="en-CA" dirty="0"/>
                <a:t>Legend</a:t>
              </a:r>
            </a:p>
            <a:p>
              <a:pPr>
                <a:spcAft>
                  <a:spcPts val="1800"/>
                </a:spcAft>
              </a:pPr>
              <a:r>
                <a:rPr lang="en-CA" dirty="0"/>
                <a:t>            Fully accounted for (end of story)</a:t>
              </a:r>
            </a:p>
            <a:p>
              <a:pPr>
                <a:spcAft>
                  <a:spcPts val="1800"/>
                </a:spcAft>
              </a:pPr>
              <a:r>
                <a:rPr lang="en-CA" dirty="0"/>
                <a:t>            Not yet accounted for (not yet used)</a:t>
              </a:r>
            </a:p>
          </p:txBody>
        </p:sp>
        <p:sp>
          <p:nvSpPr>
            <p:cNvPr id="13" name="TextBox 12">
              <a:extLst>
                <a:ext uri="{FF2B5EF4-FFF2-40B4-BE49-F238E27FC236}">
                  <a16:creationId xmlns:a16="http://schemas.microsoft.com/office/drawing/2014/main" id="{31BAF4F2-25E8-4BD3-8BF5-314BC8B5795C}"/>
                </a:ext>
              </a:extLst>
            </p:cNvPr>
            <p:cNvSpPr txBox="1"/>
            <p:nvPr/>
          </p:nvSpPr>
          <p:spPr>
            <a:xfrm>
              <a:off x="6882535" y="6366757"/>
              <a:ext cx="349625" cy="369332"/>
            </a:xfrm>
            <a:prstGeom prst="rect">
              <a:avLst/>
            </a:prstGeom>
            <a:noFill/>
            <a:ln w="19050">
              <a:solidFill>
                <a:srgbClr val="FF0000"/>
              </a:solidFill>
            </a:ln>
          </p:spPr>
          <p:txBody>
            <a:bodyPr wrap="square">
              <a:spAutoFit/>
            </a:bodyPr>
            <a:lstStyle/>
            <a:p>
              <a:r>
                <a:rPr lang="en-CA" b="1" dirty="0">
                  <a:solidFill>
                    <a:srgbClr val="FF0000"/>
                  </a:solidFill>
                </a:rPr>
                <a:t>✗</a:t>
              </a:r>
            </a:p>
          </p:txBody>
        </p:sp>
        <p:sp>
          <p:nvSpPr>
            <p:cNvPr id="12" name="TextBox 11">
              <a:extLst>
                <a:ext uri="{FF2B5EF4-FFF2-40B4-BE49-F238E27FC236}">
                  <a16:creationId xmlns:a16="http://schemas.microsoft.com/office/drawing/2014/main" id="{969355F6-D26D-4EC1-A2C7-450F3F0E61D3}"/>
                </a:ext>
              </a:extLst>
            </p:cNvPr>
            <p:cNvSpPr txBox="1"/>
            <p:nvPr/>
          </p:nvSpPr>
          <p:spPr>
            <a:xfrm>
              <a:off x="6882535" y="5842822"/>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grpSp>
      <p:sp>
        <p:nvSpPr>
          <p:cNvPr id="16" name="TextBox 15">
            <a:extLst>
              <a:ext uri="{FF2B5EF4-FFF2-40B4-BE49-F238E27FC236}">
                <a16:creationId xmlns:a16="http://schemas.microsoft.com/office/drawing/2014/main" id="{456061CA-73D4-4364-9973-7992BCD8ED1C}"/>
              </a:ext>
            </a:extLst>
          </p:cNvPr>
          <p:cNvSpPr txBox="1"/>
          <p:nvPr/>
        </p:nvSpPr>
        <p:spPr>
          <a:xfrm>
            <a:off x="6898339" y="5135467"/>
            <a:ext cx="349625" cy="369332"/>
          </a:xfrm>
          <a:prstGeom prst="rect">
            <a:avLst/>
          </a:prstGeom>
          <a:noFill/>
          <a:ln w="19050">
            <a:solidFill>
              <a:srgbClr val="FF0000"/>
            </a:solidFill>
          </a:ln>
        </p:spPr>
        <p:txBody>
          <a:bodyPr wrap="square">
            <a:spAutoFit/>
          </a:bodyPr>
          <a:lstStyle/>
          <a:p>
            <a:r>
              <a:rPr lang="en-CA" b="1" dirty="0">
                <a:solidFill>
                  <a:srgbClr val="FF0000"/>
                </a:solidFill>
              </a:rPr>
              <a:t>✗</a:t>
            </a:r>
          </a:p>
        </p:txBody>
      </p:sp>
      <p:sp>
        <p:nvSpPr>
          <p:cNvPr id="7" name="Arrow: Curved Left 6">
            <a:extLst>
              <a:ext uri="{FF2B5EF4-FFF2-40B4-BE49-F238E27FC236}">
                <a16:creationId xmlns:a16="http://schemas.microsoft.com/office/drawing/2014/main" id="{68896A99-6BE8-471F-89E1-EF0B49145AF3}"/>
              </a:ext>
            </a:extLst>
          </p:cNvPr>
          <p:cNvSpPr/>
          <p:nvPr/>
        </p:nvSpPr>
        <p:spPr>
          <a:xfrm>
            <a:off x="7604449" y="4301412"/>
            <a:ext cx="400311" cy="62515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TextBox 16">
            <a:extLst>
              <a:ext uri="{FF2B5EF4-FFF2-40B4-BE49-F238E27FC236}">
                <a16:creationId xmlns:a16="http://schemas.microsoft.com/office/drawing/2014/main" id="{F889146C-3C17-429E-B568-20DF2DD92A54}"/>
              </a:ext>
            </a:extLst>
          </p:cNvPr>
          <p:cNvSpPr txBox="1"/>
          <p:nvPr/>
        </p:nvSpPr>
        <p:spPr>
          <a:xfrm>
            <a:off x="6501324" y="4613987"/>
            <a:ext cx="349625" cy="369332"/>
          </a:xfrm>
          <a:prstGeom prst="rect">
            <a:avLst/>
          </a:prstGeom>
          <a:noFill/>
          <a:ln w="19050">
            <a:solidFill>
              <a:srgbClr val="FF0000"/>
            </a:solidFill>
          </a:ln>
        </p:spPr>
        <p:txBody>
          <a:bodyPr wrap="square">
            <a:spAutoFit/>
          </a:bodyPr>
          <a:lstStyle/>
          <a:p>
            <a:r>
              <a:rPr lang="en-CA" b="1" dirty="0">
                <a:solidFill>
                  <a:srgbClr val="FF0000"/>
                </a:solidFill>
              </a:rPr>
              <a:t>✗</a:t>
            </a:r>
          </a:p>
        </p:txBody>
      </p:sp>
      <p:sp>
        <p:nvSpPr>
          <p:cNvPr id="18" name="TextBox 17">
            <a:extLst>
              <a:ext uri="{FF2B5EF4-FFF2-40B4-BE49-F238E27FC236}">
                <a16:creationId xmlns:a16="http://schemas.microsoft.com/office/drawing/2014/main" id="{4EC1895E-C574-4BA1-BCF7-D78E4EB3E840}"/>
              </a:ext>
            </a:extLst>
          </p:cNvPr>
          <p:cNvSpPr txBox="1"/>
          <p:nvPr/>
        </p:nvSpPr>
        <p:spPr>
          <a:xfrm>
            <a:off x="8004760" y="3497882"/>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Tree>
    <p:extLst>
      <p:ext uri="{BB962C8B-B14F-4D97-AF65-F5344CB8AC3E}">
        <p14:creationId xmlns:p14="http://schemas.microsoft.com/office/powerpoint/2010/main" val="2900546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B58-1862-48E1-846E-BA8CB61872C7}"/>
              </a:ext>
            </a:extLst>
          </p:cNvPr>
          <p:cNvSpPr>
            <a:spLocks noGrp="1"/>
          </p:cNvSpPr>
          <p:nvPr>
            <p:ph type="title"/>
          </p:nvPr>
        </p:nvSpPr>
        <p:spPr/>
        <p:txBody>
          <a:bodyPr>
            <a:normAutofit fontScale="90000"/>
          </a:bodyPr>
          <a:lstStyle/>
          <a:p>
            <a:r>
              <a:rPr lang="en-CA" dirty="0"/>
              <a:t>Stage 6: Calvin Cycle </a:t>
            </a:r>
            <a:br>
              <a:rPr lang="en-CA" dirty="0"/>
            </a:br>
            <a:r>
              <a:rPr lang="en-CA" dirty="0"/>
              <a:t>(Light-independent Reactions)</a:t>
            </a:r>
          </a:p>
        </p:txBody>
      </p:sp>
      <p:sp>
        <p:nvSpPr>
          <p:cNvPr id="3" name="Content Placeholder 2">
            <a:extLst>
              <a:ext uri="{FF2B5EF4-FFF2-40B4-BE49-F238E27FC236}">
                <a16:creationId xmlns:a16="http://schemas.microsoft.com/office/drawing/2014/main" id="{6B7C9B7A-5045-42D6-9997-01429BD7AEED}"/>
              </a:ext>
            </a:extLst>
          </p:cNvPr>
          <p:cNvSpPr>
            <a:spLocks noGrp="1"/>
          </p:cNvSpPr>
          <p:nvPr>
            <p:ph idx="1"/>
          </p:nvPr>
        </p:nvSpPr>
        <p:spPr>
          <a:xfrm>
            <a:off x="540000" y="2118049"/>
            <a:ext cx="7472784" cy="4478694"/>
          </a:xfrm>
        </p:spPr>
        <p:txBody>
          <a:bodyPr>
            <a:normAutofit/>
          </a:bodyPr>
          <a:lstStyle/>
          <a:p>
            <a:r>
              <a:rPr lang="en-CA" dirty="0"/>
              <a:t>Carbon dioxide from the atmosphere enters the Calvin cycle</a:t>
            </a:r>
          </a:p>
          <a:p>
            <a:r>
              <a:rPr lang="en-CA" dirty="0"/>
              <a:t>A series of chemical reactions uses energy from ATP and NADPH (from light-dependent reactions) to convert the carbon dioxide into sugar and regenerate starting materials of cycle</a:t>
            </a:r>
          </a:p>
        </p:txBody>
      </p:sp>
      <p:pic>
        <p:nvPicPr>
          <p:cNvPr id="4" name="Picture 2" descr="C:\Users\Alex\Desktop\art\BIO10NAE_03_08_04_005_LRIM_21.png">
            <a:extLst>
              <a:ext uri="{FF2B5EF4-FFF2-40B4-BE49-F238E27FC236}">
                <a16:creationId xmlns:a16="http://schemas.microsoft.com/office/drawing/2014/main" id="{0C458966-2328-4BEF-9D7B-7FB64851F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152" y="2164757"/>
            <a:ext cx="3818326" cy="443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15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76B0-626E-48D5-A5D6-B3D6C3DF9A28}"/>
              </a:ext>
            </a:extLst>
          </p:cNvPr>
          <p:cNvSpPr>
            <a:spLocks noGrp="1"/>
          </p:cNvSpPr>
          <p:nvPr>
            <p:ph type="title"/>
          </p:nvPr>
        </p:nvSpPr>
        <p:spPr/>
        <p:txBody>
          <a:bodyPr/>
          <a:lstStyle/>
          <a:p>
            <a:r>
              <a:rPr lang="en-CA" dirty="0"/>
              <a:t>Stage 1-6 Recap</a:t>
            </a:r>
          </a:p>
        </p:txBody>
      </p:sp>
      <p:sp>
        <p:nvSpPr>
          <p:cNvPr id="3" name="Content Placeholder 2">
            <a:extLst>
              <a:ext uri="{FF2B5EF4-FFF2-40B4-BE49-F238E27FC236}">
                <a16:creationId xmlns:a16="http://schemas.microsoft.com/office/drawing/2014/main" id="{3B003F3F-ED4F-4313-B2EF-4E1DBD853B0F}"/>
              </a:ext>
            </a:extLst>
          </p:cNvPr>
          <p:cNvSpPr>
            <a:spLocks noGrp="1"/>
          </p:cNvSpPr>
          <p:nvPr>
            <p:ph idx="1"/>
          </p:nvPr>
        </p:nvSpPr>
        <p:spPr>
          <a:xfrm>
            <a:off x="540000" y="1549869"/>
            <a:ext cx="11101136" cy="3836388"/>
          </a:xfrm>
        </p:spPr>
        <p:txBody>
          <a:bodyPr/>
          <a:lstStyle/>
          <a:p>
            <a:pPr marL="0" indent="0">
              <a:buNone/>
            </a:pPr>
            <a:r>
              <a:rPr lang="en-CA" dirty="0"/>
              <a:t>What have we accomplished?</a:t>
            </a:r>
          </a:p>
          <a:p>
            <a:pPr marL="0" indent="0">
              <a:buNone/>
            </a:pPr>
            <a:endParaRPr lang="en-CA" dirty="0"/>
          </a:p>
        </p:txBody>
      </p:sp>
      <p:graphicFrame>
        <p:nvGraphicFramePr>
          <p:cNvPr id="4" name="Table 4">
            <a:extLst>
              <a:ext uri="{FF2B5EF4-FFF2-40B4-BE49-F238E27FC236}">
                <a16:creationId xmlns:a16="http://schemas.microsoft.com/office/drawing/2014/main" id="{C9430B94-757F-4DFA-B3FE-E6828AEAEF11}"/>
              </a:ext>
            </a:extLst>
          </p:cNvPr>
          <p:cNvGraphicFramePr>
            <a:graphicFrameLocks noGrp="1"/>
          </p:cNvGraphicFramePr>
          <p:nvPr>
            <p:extLst>
              <p:ext uri="{D42A27DB-BD31-4B8C-83A1-F6EECF244321}">
                <p14:modId xmlns:p14="http://schemas.microsoft.com/office/powerpoint/2010/main" val="863699383"/>
              </p:ext>
            </p:extLst>
          </p:nvPr>
        </p:nvGraphicFramePr>
        <p:xfrm>
          <a:off x="1906494" y="2385088"/>
          <a:ext cx="8806330" cy="361208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546752329"/>
                    </a:ext>
                  </a:extLst>
                </a:gridCol>
                <a:gridCol w="6266330">
                  <a:extLst>
                    <a:ext uri="{9D8B030D-6E8A-4147-A177-3AD203B41FA5}">
                      <a16:colId xmlns:a16="http://schemas.microsoft.com/office/drawing/2014/main" val="2768952165"/>
                    </a:ext>
                  </a:extLst>
                </a:gridCol>
              </a:tblGrid>
              <a:tr h="461060">
                <a:tc>
                  <a:txBody>
                    <a:bodyPr/>
                    <a:lstStyle/>
                    <a:p>
                      <a:r>
                        <a:rPr lang="en-CA" sz="3200" dirty="0"/>
                        <a:t>Inputs</a:t>
                      </a:r>
                    </a:p>
                  </a:txBody>
                  <a:tcPr/>
                </a:tc>
                <a:tc>
                  <a:txBody>
                    <a:bodyPr/>
                    <a:lstStyle/>
                    <a:p>
                      <a:r>
                        <a:rPr lang="en-CA" sz="3200" dirty="0"/>
                        <a:t>Outputs</a:t>
                      </a:r>
                    </a:p>
                  </a:txBody>
                  <a:tcPr/>
                </a:tc>
                <a:extLst>
                  <a:ext uri="{0D108BD9-81ED-4DB2-BD59-A6C34878D82A}">
                    <a16:rowId xmlns:a16="http://schemas.microsoft.com/office/drawing/2014/main" val="1910472970"/>
                  </a:ext>
                </a:extLst>
              </a:tr>
              <a:tr h="461060">
                <a:tc>
                  <a:txBody>
                    <a:bodyPr/>
                    <a:lstStyle/>
                    <a:p>
                      <a:r>
                        <a:rPr lang="en-CA" sz="2400" dirty="0">
                          <a:solidFill>
                            <a:schemeClr val="bg1"/>
                          </a:solidFill>
                        </a:rPr>
                        <a:t>Water </a:t>
                      </a:r>
                    </a:p>
                  </a:txBody>
                  <a:tcPr/>
                </a:tc>
                <a:tc>
                  <a:txBody>
                    <a:bodyPr/>
                    <a:lstStyle/>
                    <a:p>
                      <a:r>
                        <a:rPr lang="en-CA" sz="2400" dirty="0">
                          <a:solidFill>
                            <a:schemeClr val="bg1"/>
                          </a:solidFill>
                        </a:rPr>
                        <a:t>Oxygen released</a:t>
                      </a:r>
                    </a:p>
                  </a:txBody>
                  <a:tcPr/>
                </a:tc>
                <a:extLst>
                  <a:ext uri="{0D108BD9-81ED-4DB2-BD59-A6C34878D82A}">
                    <a16:rowId xmlns:a16="http://schemas.microsoft.com/office/drawing/2014/main" val="106572240"/>
                  </a:ext>
                </a:extLst>
              </a:tr>
              <a:tr h="461060">
                <a:tc>
                  <a:txBody>
                    <a:bodyPr/>
                    <a:lstStyle/>
                    <a:p>
                      <a:r>
                        <a:rPr lang="en-CA" sz="2400" dirty="0">
                          <a:solidFill>
                            <a:schemeClr val="bg1"/>
                          </a:solidFill>
                        </a:rPr>
                        <a:t>Light energy</a:t>
                      </a:r>
                    </a:p>
                  </a:txBody>
                  <a:tcPr/>
                </a:tc>
                <a:tc>
                  <a:txBody>
                    <a:bodyPr/>
                    <a:lstStyle/>
                    <a:p>
                      <a:r>
                        <a:rPr lang="en-CA" sz="2400" strike="sngStrike" dirty="0">
                          <a:solidFill>
                            <a:schemeClr val="bg1"/>
                          </a:solidFill>
                        </a:rPr>
                        <a:t>H</a:t>
                      </a:r>
                      <a:r>
                        <a:rPr lang="en-CA" sz="2400" strike="sngStrike" baseline="30000" dirty="0">
                          <a:solidFill>
                            <a:schemeClr val="bg1"/>
                          </a:solidFill>
                        </a:rPr>
                        <a:t>+</a:t>
                      </a:r>
                      <a:r>
                        <a:rPr lang="en-CA" sz="2400" strike="sngStrike" baseline="0" dirty="0">
                          <a:solidFill>
                            <a:schemeClr val="bg1"/>
                          </a:solidFill>
                        </a:rPr>
                        <a:t> pumped into thylakoid</a:t>
                      </a:r>
                      <a:br>
                        <a:rPr lang="en-CA" sz="2400" strike="sngStrike" baseline="0" dirty="0">
                          <a:solidFill>
                            <a:schemeClr val="bg1"/>
                          </a:solidFill>
                        </a:rPr>
                      </a:br>
                      <a:r>
                        <a:rPr lang="en-CA" sz="2400" strike="sngStrike" baseline="0" dirty="0">
                          <a:solidFill>
                            <a:schemeClr val="bg1"/>
                          </a:solidFill>
                        </a:rPr>
                        <a:t>(this happened 3 times: water split, ETC in PSII, ETC in PSI)</a:t>
                      </a:r>
                      <a:endParaRPr lang="en-CA" sz="2400" strike="sngStrike" dirty="0">
                        <a:solidFill>
                          <a:schemeClr val="bg1"/>
                        </a:solidFill>
                      </a:endParaRPr>
                    </a:p>
                  </a:txBody>
                  <a:tcPr/>
                </a:tc>
                <a:extLst>
                  <a:ext uri="{0D108BD9-81ED-4DB2-BD59-A6C34878D82A}">
                    <a16:rowId xmlns:a16="http://schemas.microsoft.com/office/drawing/2014/main" val="1132076305"/>
                  </a:ext>
                </a:extLst>
              </a:tr>
              <a:tr h="461060">
                <a:tc>
                  <a:txBody>
                    <a:bodyPr/>
                    <a:lstStyle/>
                    <a:p>
                      <a:r>
                        <a:rPr lang="en-CA" sz="2400" b="1" dirty="0">
                          <a:solidFill>
                            <a:schemeClr val="bg1"/>
                          </a:solidFill>
                        </a:rPr>
                        <a:t>Carbon dioxide</a:t>
                      </a:r>
                    </a:p>
                  </a:txBody>
                  <a:tcPr/>
                </a:tc>
                <a:tc>
                  <a:txBody>
                    <a:bodyPr/>
                    <a:lstStyle/>
                    <a:p>
                      <a:r>
                        <a:rPr lang="en-CA" sz="2400" strike="noStrike" dirty="0">
                          <a:solidFill>
                            <a:schemeClr val="bg1"/>
                          </a:solidFill>
                        </a:rPr>
                        <a:t>ATP produced</a:t>
                      </a:r>
                    </a:p>
                  </a:txBody>
                  <a:tcPr/>
                </a:tc>
                <a:extLst>
                  <a:ext uri="{0D108BD9-81ED-4DB2-BD59-A6C34878D82A}">
                    <a16:rowId xmlns:a16="http://schemas.microsoft.com/office/drawing/2014/main" val="1343069502"/>
                  </a:ext>
                </a:extLst>
              </a:tr>
              <a:tr h="461060">
                <a:tc>
                  <a:txBody>
                    <a:bodyPr/>
                    <a:lstStyle/>
                    <a:p>
                      <a:endParaRPr lang="en-CA" sz="2400"/>
                    </a:p>
                  </a:txBody>
                  <a:tcPr/>
                </a:tc>
                <a:tc>
                  <a:txBody>
                    <a:bodyPr/>
                    <a:lstStyle/>
                    <a:p>
                      <a:r>
                        <a:rPr lang="en-CA" sz="2400" dirty="0"/>
                        <a:t>NADPH produced</a:t>
                      </a:r>
                    </a:p>
                  </a:txBody>
                  <a:tcPr/>
                </a:tc>
                <a:extLst>
                  <a:ext uri="{0D108BD9-81ED-4DB2-BD59-A6C34878D82A}">
                    <a16:rowId xmlns:a16="http://schemas.microsoft.com/office/drawing/2014/main" val="368054382"/>
                  </a:ext>
                </a:extLst>
              </a:tr>
              <a:tr h="461060">
                <a:tc>
                  <a:txBody>
                    <a:bodyPr/>
                    <a:lstStyle/>
                    <a:p>
                      <a:endParaRPr lang="en-CA" sz="2400"/>
                    </a:p>
                  </a:txBody>
                  <a:tcPr/>
                </a:tc>
                <a:tc>
                  <a:txBody>
                    <a:bodyPr/>
                    <a:lstStyle/>
                    <a:p>
                      <a:r>
                        <a:rPr lang="en-CA" sz="2400" b="1" dirty="0"/>
                        <a:t>Glucose (sugar)</a:t>
                      </a:r>
                      <a:r>
                        <a:rPr lang="en-CA" sz="2400" b="0" dirty="0"/>
                        <a:t> produced</a:t>
                      </a:r>
                    </a:p>
                  </a:txBody>
                  <a:tcPr/>
                </a:tc>
                <a:extLst>
                  <a:ext uri="{0D108BD9-81ED-4DB2-BD59-A6C34878D82A}">
                    <a16:rowId xmlns:a16="http://schemas.microsoft.com/office/drawing/2014/main" val="3375622947"/>
                  </a:ext>
                </a:extLst>
              </a:tr>
            </a:tbl>
          </a:graphicData>
        </a:graphic>
      </p:graphicFrame>
      <p:sp>
        <p:nvSpPr>
          <p:cNvPr id="8" name="TextBox 7">
            <a:extLst>
              <a:ext uri="{FF2B5EF4-FFF2-40B4-BE49-F238E27FC236}">
                <a16:creationId xmlns:a16="http://schemas.microsoft.com/office/drawing/2014/main" id="{E690F4EA-DF38-4031-8F87-D356CCB2C1DC}"/>
              </a:ext>
            </a:extLst>
          </p:cNvPr>
          <p:cNvSpPr txBox="1"/>
          <p:nvPr/>
        </p:nvSpPr>
        <p:spPr>
          <a:xfrm>
            <a:off x="2940423" y="3011251"/>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
        <p:nvSpPr>
          <p:cNvPr id="9" name="TextBox 8">
            <a:extLst>
              <a:ext uri="{FF2B5EF4-FFF2-40B4-BE49-F238E27FC236}">
                <a16:creationId xmlns:a16="http://schemas.microsoft.com/office/drawing/2014/main" id="{C17A24AE-B4E2-4089-9485-C7D92A1BCEE1}"/>
              </a:ext>
            </a:extLst>
          </p:cNvPr>
          <p:cNvSpPr txBox="1"/>
          <p:nvPr/>
        </p:nvSpPr>
        <p:spPr>
          <a:xfrm>
            <a:off x="3756211" y="3497882"/>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
        <p:nvSpPr>
          <p:cNvPr id="10" name="TextBox 9">
            <a:extLst>
              <a:ext uri="{FF2B5EF4-FFF2-40B4-BE49-F238E27FC236}">
                <a16:creationId xmlns:a16="http://schemas.microsoft.com/office/drawing/2014/main" id="{EE84EC02-BF02-400A-8852-13E6EA649DC2}"/>
              </a:ext>
            </a:extLst>
          </p:cNvPr>
          <p:cNvSpPr txBox="1"/>
          <p:nvPr/>
        </p:nvSpPr>
        <p:spPr>
          <a:xfrm>
            <a:off x="6898340" y="3011251"/>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grpSp>
        <p:nvGrpSpPr>
          <p:cNvPr id="6" name="Group 5">
            <a:extLst>
              <a:ext uri="{FF2B5EF4-FFF2-40B4-BE49-F238E27FC236}">
                <a16:creationId xmlns:a16="http://schemas.microsoft.com/office/drawing/2014/main" id="{39C2FBE3-BB0E-4866-980D-1A0D7363AF00}"/>
              </a:ext>
            </a:extLst>
          </p:cNvPr>
          <p:cNvGrpSpPr/>
          <p:nvPr/>
        </p:nvGrpSpPr>
        <p:grpSpPr>
          <a:xfrm>
            <a:off x="7808536" y="106555"/>
            <a:ext cx="4383464" cy="1401099"/>
            <a:chOff x="6686311" y="5334990"/>
            <a:chExt cx="4383464" cy="1401099"/>
          </a:xfrm>
        </p:grpSpPr>
        <p:sp>
          <p:nvSpPr>
            <p:cNvPr id="5" name="TextBox 4">
              <a:extLst>
                <a:ext uri="{FF2B5EF4-FFF2-40B4-BE49-F238E27FC236}">
                  <a16:creationId xmlns:a16="http://schemas.microsoft.com/office/drawing/2014/main" id="{A5075653-1E85-442B-841F-6129A7213755}"/>
                </a:ext>
              </a:extLst>
            </p:cNvPr>
            <p:cNvSpPr txBox="1"/>
            <p:nvPr/>
          </p:nvSpPr>
          <p:spPr>
            <a:xfrm>
              <a:off x="6686311" y="5334990"/>
              <a:ext cx="4383464" cy="1384995"/>
            </a:xfrm>
            <a:prstGeom prst="rect">
              <a:avLst/>
            </a:prstGeom>
            <a:noFill/>
          </p:spPr>
          <p:txBody>
            <a:bodyPr wrap="square" rtlCol="0">
              <a:spAutoFit/>
            </a:bodyPr>
            <a:lstStyle/>
            <a:p>
              <a:pPr>
                <a:spcAft>
                  <a:spcPts val="1800"/>
                </a:spcAft>
              </a:pPr>
              <a:r>
                <a:rPr lang="en-CA" dirty="0"/>
                <a:t>Legend</a:t>
              </a:r>
            </a:p>
            <a:p>
              <a:pPr>
                <a:spcAft>
                  <a:spcPts val="1800"/>
                </a:spcAft>
              </a:pPr>
              <a:r>
                <a:rPr lang="en-CA" dirty="0"/>
                <a:t>            Fully accounted for (end of story)</a:t>
              </a:r>
            </a:p>
            <a:p>
              <a:pPr>
                <a:spcAft>
                  <a:spcPts val="1800"/>
                </a:spcAft>
              </a:pPr>
              <a:r>
                <a:rPr lang="en-CA" dirty="0"/>
                <a:t>            Not yet accounted for (not yet used)</a:t>
              </a:r>
            </a:p>
          </p:txBody>
        </p:sp>
        <p:sp>
          <p:nvSpPr>
            <p:cNvPr id="13" name="TextBox 12">
              <a:extLst>
                <a:ext uri="{FF2B5EF4-FFF2-40B4-BE49-F238E27FC236}">
                  <a16:creationId xmlns:a16="http://schemas.microsoft.com/office/drawing/2014/main" id="{31BAF4F2-25E8-4BD3-8BF5-314BC8B5795C}"/>
                </a:ext>
              </a:extLst>
            </p:cNvPr>
            <p:cNvSpPr txBox="1"/>
            <p:nvPr/>
          </p:nvSpPr>
          <p:spPr>
            <a:xfrm>
              <a:off x="6882535" y="6366757"/>
              <a:ext cx="349625" cy="369332"/>
            </a:xfrm>
            <a:prstGeom prst="rect">
              <a:avLst/>
            </a:prstGeom>
            <a:noFill/>
            <a:ln w="19050">
              <a:solidFill>
                <a:srgbClr val="FF0000"/>
              </a:solidFill>
            </a:ln>
          </p:spPr>
          <p:txBody>
            <a:bodyPr wrap="square">
              <a:spAutoFit/>
            </a:bodyPr>
            <a:lstStyle/>
            <a:p>
              <a:r>
                <a:rPr lang="en-CA" b="1" dirty="0">
                  <a:solidFill>
                    <a:srgbClr val="FF0000"/>
                  </a:solidFill>
                </a:rPr>
                <a:t>✗</a:t>
              </a:r>
            </a:p>
          </p:txBody>
        </p:sp>
        <p:sp>
          <p:nvSpPr>
            <p:cNvPr id="12" name="TextBox 11">
              <a:extLst>
                <a:ext uri="{FF2B5EF4-FFF2-40B4-BE49-F238E27FC236}">
                  <a16:creationId xmlns:a16="http://schemas.microsoft.com/office/drawing/2014/main" id="{969355F6-D26D-4EC1-A2C7-450F3F0E61D3}"/>
                </a:ext>
              </a:extLst>
            </p:cNvPr>
            <p:cNvSpPr txBox="1"/>
            <p:nvPr/>
          </p:nvSpPr>
          <p:spPr>
            <a:xfrm>
              <a:off x="6882535" y="5842822"/>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grpSp>
      <p:sp>
        <p:nvSpPr>
          <p:cNvPr id="18" name="TextBox 17">
            <a:extLst>
              <a:ext uri="{FF2B5EF4-FFF2-40B4-BE49-F238E27FC236}">
                <a16:creationId xmlns:a16="http://schemas.microsoft.com/office/drawing/2014/main" id="{4EC1895E-C574-4BA1-BCF7-D78E4EB3E840}"/>
              </a:ext>
            </a:extLst>
          </p:cNvPr>
          <p:cNvSpPr txBox="1"/>
          <p:nvPr/>
        </p:nvSpPr>
        <p:spPr>
          <a:xfrm>
            <a:off x="8004760" y="3497882"/>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
        <p:nvSpPr>
          <p:cNvPr id="19" name="Arrow: Curved Left 18">
            <a:extLst>
              <a:ext uri="{FF2B5EF4-FFF2-40B4-BE49-F238E27FC236}">
                <a16:creationId xmlns:a16="http://schemas.microsoft.com/office/drawing/2014/main" id="{EA623519-F897-4408-AAC5-97933B883033}"/>
              </a:ext>
            </a:extLst>
          </p:cNvPr>
          <p:cNvSpPr/>
          <p:nvPr/>
        </p:nvSpPr>
        <p:spPr>
          <a:xfrm>
            <a:off x="8138430" y="5271319"/>
            <a:ext cx="400311" cy="62515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0" name="TextBox 19">
            <a:extLst>
              <a:ext uri="{FF2B5EF4-FFF2-40B4-BE49-F238E27FC236}">
                <a16:creationId xmlns:a16="http://schemas.microsoft.com/office/drawing/2014/main" id="{BD4C7FFC-4D2A-49AA-B8DC-597BED1BEFCA}"/>
              </a:ext>
            </a:extLst>
          </p:cNvPr>
          <p:cNvSpPr txBox="1"/>
          <p:nvPr/>
        </p:nvSpPr>
        <p:spPr>
          <a:xfrm>
            <a:off x="6921202" y="5112564"/>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
        <p:nvSpPr>
          <p:cNvPr id="21" name="TextBox 20">
            <a:extLst>
              <a:ext uri="{FF2B5EF4-FFF2-40B4-BE49-F238E27FC236}">
                <a16:creationId xmlns:a16="http://schemas.microsoft.com/office/drawing/2014/main" id="{02C745AB-753F-481F-A6A4-2D428135F66C}"/>
              </a:ext>
            </a:extLst>
          </p:cNvPr>
          <p:cNvSpPr txBox="1"/>
          <p:nvPr/>
        </p:nvSpPr>
        <p:spPr>
          <a:xfrm>
            <a:off x="6571577" y="4649933"/>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
        <p:nvSpPr>
          <p:cNvPr id="22" name="Arrow: Curved Left 21">
            <a:extLst>
              <a:ext uri="{FF2B5EF4-FFF2-40B4-BE49-F238E27FC236}">
                <a16:creationId xmlns:a16="http://schemas.microsoft.com/office/drawing/2014/main" id="{F75D17E0-F04E-4686-9BAB-88D38C77AE92}"/>
              </a:ext>
            </a:extLst>
          </p:cNvPr>
          <p:cNvSpPr/>
          <p:nvPr/>
        </p:nvSpPr>
        <p:spPr>
          <a:xfrm>
            <a:off x="8672410" y="4753986"/>
            <a:ext cx="400311" cy="11424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3" name="TextBox 22">
            <a:extLst>
              <a:ext uri="{FF2B5EF4-FFF2-40B4-BE49-F238E27FC236}">
                <a16:creationId xmlns:a16="http://schemas.microsoft.com/office/drawing/2014/main" id="{0928CF28-3BD2-4D2D-9A0B-B3D4DB354960}"/>
              </a:ext>
            </a:extLst>
          </p:cNvPr>
          <p:cNvSpPr txBox="1"/>
          <p:nvPr/>
        </p:nvSpPr>
        <p:spPr>
          <a:xfrm>
            <a:off x="4046679" y="4649933"/>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spTree>
    <p:extLst>
      <p:ext uri="{BB962C8B-B14F-4D97-AF65-F5344CB8AC3E}">
        <p14:creationId xmlns:p14="http://schemas.microsoft.com/office/powerpoint/2010/main" val="3576196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B58-1862-48E1-846E-BA8CB61872C7}"/>
              </a:ext>
            </a:extLst>
          </p:cNvPr>
          <p:cNvSpPr>
            <a:spLocks noGrp="1"/>
          </p:cNvSpPr>
          <p:nvPr>
            <p:ph type="title"/>
          </p:nvPr>
        </p:nvSpPr>
        <p:spPr/>
        <p:txBody>
          <a:bodyPr>
            <a:normAutofit/>
          </a:bodyPr>
          <a:lstStyle/>
          <a:p>
            <a:r>
              <a:rPr lang="en-CA" dirty="0"/>
              <a:t>How do Plants Use Sugar?</a:t>
            </a:r>
          </a:p>
        </p:txBody>
      </p:sp>
      <p:sp>
        <p:nvSpPr>
          <p:cNvPr id="3" name="Content Placeholder 2">
            <a:extLst>
              <a:ext uri="{FF2B5EF4-FFF2-40B4-BE49-F238E27FC236}">
                <a16:creationId xmlns:a16="http://schemas.microsoft.com/office/drawing/2014/main" id="{6B7C9B7A-5045-42D6-9997-01429BD7AEED}"/>
              </a:ext>
            </a:extLst>
          </p:cNvPr>
          <p:cNvSpPr>
            <a:spLocks noGrp="1"/>
          </p:cNvSpPr>
          <p:nvPr>
            <p:ph idx="1"/>
          </p:nvPr>
        </p:nvSpPr>
        <p:spPr>
          <a:xfrm>
            <a:off x="539998" y="1499616"/>
            <a:ext cx="11347201" cy="5358384"/>
          </a:xfrm>
        </p:spPr>
        <p:txBody>
          <a:bodyPr>
            <a:normAutofit lnSpcReduction="10000"/>
          </a:bodyPr>
          <a:lstStyle/>
          <a:p>
            <a:pPr lvl="1"/>
            <a:r>
              <a:rPr lang="en-CA" sz="3200" dirty="0"/>
              <a:t>Used by mitochondria in cellular </a:t>
            </a:r>
            <a:br>
              <a:rPr lang="en-CA" sz="3200" dirty="0"/>
            </a:br>
            <a:r>
              <a:rPr lang="en-CA" sz="3200" dirty="0"/>
              <a:t>respiration (convert ADP to ATP which is</a:t>
            </a:r>
            <a:br>
              <a:rPr lang="en-CA" sz="3200" dirty="0"/>
            </a:br>
            <a:r>
              <a:rPr lang="en-CA" sz="3200" dirty="0"/>
              <a:t>used as energy for life processes)</a:t>
            </a:r>
          </a:p>
          <a:p>
            <a:pPr lvl="1"/>
            <a:r>
              <a:rPr lang="en-CA" sz="3200" dirty="0"/>
              <a:t>Build new molecules (e.g. carbohydrates, </a:t>
            </a:r>
            <a:br>
              <a:rPr lang="en-CA" sz="3200" dirty="0"/>
            </a:br>
            <a:r>
              <a:rPr lang="en-CA" sz="3200" dirty="0"/>
              <a:t>proteins, fats)</a:t>
            </a:r>
          </a:p>
          <a:p>
            <a:pPr lvl="2"/>
            <a:r>
              <a:rPr lang="en-CA" sz="2800" b="1" dirty="0"/>
              <a:t>Starch</a:t>
            </a:r>
            <a:r>
              <a:rPr lang="en-CA" sz="2800" dirty="0"/>
              <a:t> is a </a:t>
            </a:r>
            <a:br>
              <a:rPr lang="en-CA" sz="2800" dirty="0"/>
            </a:br>
            <a:r>
              <a:rPr lang="en-CA" sz="2800" dirty="0"/>
              <a:t>carbohydrate used by </a:t>
            </a:r>
            <a:br>
              <a:rPr lang="en-CA" sz="2800" dirty="0"/>
            </a:br>
            <a:r>
              <a:rPr lang="en-CA" sz="2800" dirty="0"/>
              <a:t>plants for long-term </a:t>
            </a:r>
            <a:br>
              <a:rPr lang="en-CA" sz="2800" dirty="0"/>
            </a:br>
            <a:r>
              <a:rPr lang="en-CA" sz="2800" dirty="0"/>
              <a:t>sugar storage</a:t>
            </a:r>
            <a:endParaRPr lang="en-CA" dirty="0"/>
          </a:p>
        </p:txBody>
      </p:sp>
      <p:pic>
        <p:nvPicPr>
          <p:cNvPr id="2050" name="Picture 2" descr="Chemical structure of cellulose and starch. | Download Scientific Diagram">
            <a:extLst>
              <a:ext uri="{FF2B5EF4-FFF2-40B4-BE49-F238E27FC236}">
                <a16:creationId xmlns:a16="http://schemas.microsoft.com/office/drawing/2014/main" id="{E5445792-BCE8-48FA-8B56-BD7565DA6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708" y="4185764"/>
            <a:ext cx="6589491" cy="21102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Monosaccharide Glucose: Foods, Absorption, Function, Health Effects">
            <a:extLst>
              <a:ext uri="{FF2B5EF4-FFF2-40B4-BE49-F238E27FC236}">
                <a16:creationId xmlns:a16="http://schemas.microsoft.com/office/drawing/2014/main" id="{8B7A8E02-C595-4913-8D7C-814435093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5094" y="1959513"/>
            <a:ext cx="2842105" cy="194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8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8495-1CC0-43F8-AC4F-7931018A9DEE}"/>
              </a:ext>
            </a:extLst>
          </p:cNvPr>
          <p:cNvSpPr>
            <a:spLocks noGrp="1"/>
          </p:cNvSpPr>
          <p:nvPr>
            <p:ph type="title"/>
          </p:nvPr>
        </p:nvSpPr>
        <p:spPr/>
        <p:txBody>
          <a:bodyPr/>
          <a:lstStyle/>
          <a:p>
            <a:r>
              <a:rPr lang="en-CA" dirty="0"/>
              <a:t>Photosynthesis Summary</a:t>
            </a:r>
          </a:p>
        </p:txBody>
      </p:sp>
      <p:sp>
        <p:nvSpPr>
          <p:cNvPr id="3" name="Content Placeholder 2">
            <a:extLst>
              <a:ext uri="{FF2B5EF4-FFF2-40B4-BE49-F238E27FC236}">
                <a16:creationId xmlns:a16="http://schemas.microsoft.com/office/drawing/2014/main" id="{4102C837-0670-41FA-A8F6-97D58592D68E}"/>
              </a:ext>
            </a:extLst>
          </p:cNvPr>
          <p:cNvSpPr>
            <a:spLocks noGrp="1"/>
          </p:cNvSpPr>
          <p:nvPr>
            <p:ph idx="1"/>
          </p:nvPr>
        </p:nvSpPr>
        <p:spPr>
          <a:xfrm>
            <a:off x="540000" y="3928187"/>
            <a:ext cx="11101136" cy="2845837"/>
          </a:xfrm>
        </p:spPr>
        <p:txBody>
          <a:bodyPr>
            <a:normAutofit fontScale="92500" lnSpcReduction="20000"/>
          </a:bodyPr>
          <a:lstStyle/>
          <a:p>
            <a:r>
              <a:rPr lang="en-CA" dirty="0"/>
              <a:t>Light-dependent reactions: Light energy is converted to ATP and NADPH energy. Water is split; oxygen is released. </a:t>
            </a:r>
          </a:p>
          <a:p>
            <a:r>
              <a:rPr lang="en-CA" dirty="0"/>
              <a:t>Light-independent reactions: ATP and NADPH energy is used to convert carbon dioxide into sugar. </a:t>
            </a:r>
          </a:p>
          <a:p>
            <a:r>
              <a:rPr lang="en-CA" dirty="0"/>
              <a:t>Overall: light + H</a:t>
            </a:r>
            <a:r>
              <a:rPr lang="en-CA" baseline="-25000" dirty="0"/>
              <a:t>2</a:t>
            </a:r>
            <a:r>
              <a:rPr lang="en-CA" dirty="0"/>
              <a:t>O + CO</a:t>
            </a:r>
            <a:r>
              <a:rPr lang="en-CA" baseline="-25000" dirty="0"/>
              <a:t>2</a:t>
            </a:r>
            <a:r>
              <a:rPr lang="en-CA" dirty="0"/>
              <a:t> </a:t>
            </a:r>
            <a:r>
              <a:rPr lang="en-CA" dirty="0">
                <a:sym typeface="Wingdings" panose="05000000000000000000" pitchFamily="2" charset="2"/>
              </a:rPr>
              <a:t> C</a:t>
            </a:r>
            <a:r>
              <a:rPr lang="en-CA" baseline="-25000" dirty="0">
                <a:sym typeface="Wingdings" panose="05000000000000000000" pitchFamily="2" charset="2"/>
              </a:rPr>
              <a:t>6</a:t>
            </a:r>
            <a:r>
              <a:rPr lang="en-CA" dirty="0">
                <a:sym typeface="Wingdings" panose="05000000000000000000" pitchFamily="2" charset="2"/>
              </a:rPr>
              <a:t>H</a:t>
            </a:r>
            <a:r>
              <a:rPr lang="en-CA" baseline="-25000" dirty="0">
                <a:sym typeface="Wingdings" panose="05000000000000000000" pitchFamily="2" charset="2"/>
              </a:rPr>
              <a:t>12</a:t>
            </a:r>
            <a:r>
              <a:rPr lang="en-CA" dirty="0">
                <a:sym typeface="Wingdings" panose="05000000000000000000" pitchFamily="2" charset="2"/>
              </a:rPr>
              <a:t>O</a:t>
            </a:r>
            <a:r>
              <a:rPr lang="en-CA" baseline="-25000" dirty="0">
                <a:sym typeface="Wingdings" panose="05000000000000000000" pitchFamily="2" charset="2"/>
              </a:rPr>
              <a:t>6</a:t>
            </a:r>
            <a:r>
              <a:rPr lang="en-CA" dirty="0">
                <a:sym typeface="Wingdings" panose="05000000000000000000" pitchFamily="2" charset="2"/>
              </a:rPr>
              <a:t> + O</a:t>
            </a:r>
            <a:r>
              <a:rPr lang="en-CA" baseline="-25000" dirty="0">
                <a:sym typeface="Wingdings" panose="05000000000000000000" pitchFamily="2" charset="2"/>
              </a:rPr>
              <a:t>2</a:t>
            </a:r>
            <a:endParaRPr lang="en-CA" dirty="0"/>
          </a:p>
        </p:txBody>
      </p:sp>
      <p:pic>
        <p:nvPicPr>
          <p:cNvPr id="4" name="Picture 2" descr="C:\Users\Alex\Desktop\art\BIO10NAE_03_08_03_005_LRIM_09.png">
            <a:extLst>
              <a:ext uri="{FF2B5EF4-FFF2-40B4-BE49-F238E27FC236}">
                <a16:creationId xmlns:a16="http://schemas.microsoft.com/office/drawing/2014/main" id="{AA88C2C2-4117-4EBE-AB0A-9D3F3B3AB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196" y="1549869"/>
            <a:ext cx="9142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81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11D2-A6F5-4B7E-B4A5-7C5B319577D5}"/>
              </a:ext>
            </a:extLst>
          </p:cNvPr>
          <p:cNvSpPr>
            <a:spLocks noGrp="1"/>
          </p:cNvSpPr>
          <p:nvPr>
            <p:ph type="title"/>
          </p:nvPr>
        </p:nvSpPr>
        <p:spPr/>
        <p:txBody>
          <a:bodyPr/>
          <a:lstStyle/>
          <a:p>
            <a:r>
              <a:rPr lang="en-CA" dirty="0"/>
              <a:t>Discussion Questions</a:t>
            </a:r>
          </a:p>
        </p:txBody>
      </p:sp>
      <p:sp>
        <p:nvSpPr>
          <p:cNvPr id="3" name="Content Placeholder 2">
            <a:extLst>
              <a:ext uri="{FF2B5EF4-FFF2-40B4-BE49-F238E27FC236}">
                <a16:creationId xmlns:a16="http://schemas.microsoft.com/office/drawing/2014/main" id="{DDBBDEED-181E-4C25-99D1-0DE2758B64C6}"/>
              </a:ext>
            </a:extLst>
          </p:cNvPr>
          <p:cNvSpPr>
            <a:spLocks noGrp="1"/>
          </p:cNvSpPr>
          <p:nvPr>
            <p:ph idx="1"/>
          </p:nvPr>
        </p:nvSpPr>
        <p:spPr/>
        <p:txBody>
          <a:bodyPr>
            <a:normAutofit fontScale="92500" lnSpcReduction="20000"/>
          </a:bodyPr>
          <a:lstStyle/>
          <a:p>
            <a:pPr marL="514350" indent="-514350">
              <a:buFont typeface="+mj-lt"/>
              <a:buAutoNum type="arabicPeriod"/>
            </a:pPr>
            <a:r>
              <a:rPr lang="en-CA" dirty="0"/>
              <a:t>What would happen if the thylakoid membrane was ‘leaky’ and allowed H</a:t>
            </a:r>
            <a:r>
              <a:rPr lang="en-CA" baseline="30000" dirty="0"/>
              <a:t>+</a:t>
            </a:r>
            <a:r>
              <a:rPr lang="en-CA" dirty="0"/>
              <a:t> ions to move freely through it?</a:t>
            </a:r>
          </a:p>
          <a:p>
            <a:pPr marL="514350" indent="-514350">
              <a:buFont typeface="+mj-lt"/>
              <a:buAutoNum type="arabicPeriod"/>
            </a:pPr>
            <a:r>
              <a:rPr lang="en-CA" dirty="0"/>
              <a:t>When is light energy required in photosynthesis? What does it accomplish?</a:t>
            </a:r>
          </a:p>
          <a:p>
            <a:pPr marL="514350" indent="-514350">
              <a:buFont typeface="+mj-lt"/>
              <a:buAutoNum type="arabicPeriod"/>
            </a:pPr>
            <a:r>
              <a:rPr lang="en-CA" dirty="0"/>
              <a:t>Why is the Calvin Cycle sometimes called the light-independent part of photosynthesis?</a:t>
            </a:r>
          </a:p>
          <a:p>
            <a:pPr marL="514350" indent="-514350">
              <a:buFont typeface="+mj-lt"/>
              <a:buAutoNum type="arabicPeriod"/>
            </a:pPr>
            <a:r>
              <a:rPr lang="en-CA" dirty="0"/>
              <a:t>Explain how the structure of a chloroplast allows photosynthesis to take place. </a:t>
            </a:r>
          </a:p>
          <a:p>
            <a:pPr marL="514350" indent="-514350">
              <a:buFont typeface="+mj-lt"/>
              <a:buAutoNum type="arabicPeriod"/>
            </a:pPr>
            <a:endParaRPr lang="en-CA" dirty="0"/>
          </a:p>
        </p:txBody>
      </p:sp>
    </p:spTree>
    <p:extLst>
      <p:ext uri="{BB962C8B-B14F-4D97-AF65-F5344CB8AC3E}">
        <p14:creationId xmlns:p14="http://schemas.microsoft.com/office/powerpoint/2010/main" val="979244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025A5-711D-4FE6-B7DD-87F31F646171}"/>
              </a:ext>
            </a:extLst>
          </p:cNvPr>
          <p:cNvSpPr>
            <a:spLocks noGrp="1"/>
          </p:cNvSpPr>
          <p:nvPr>
            <p:ph type="title"/>
          </p:nvPr>
        </p:nvSpPr>
        <p:spPr/>
        <p:txBody>
          <a:bodyPr>
            <a:normAutofit/>
          </a:bodyPr>
          <a:lstStyle/>
          <a:p>
            <a:r>
              <a:rPr lang="en-CA" dirty="0" err="1"/>
              <a:t>RuBisCO</a:t>
            </a:r>
            <a:r>
              <a:rPr lang="en-CA" dirty="0"/>
              <a:t>: the worst enzyme</a:t>
            </a:r>
          </a:p>
        </p:txBody>
      </p:sp>
      <p:sp>
        <p:nvSpPr>
          <p:cNvPr id="3" name="Content Placeholder 2">
            <a:extLst>
              <a:ext uri="{FF2B5EF4-FFF2-40B4-BE49-F238E27FC236}">
                <a16:creationId xmlns:a16="http://schemas.microsoft.com/office/drawing/2014/main" id="{71B3B461-4E75-4F7B-86B1-AE4CCD519A57}"/>
              </a:ext>
            </a:extLst>
          </p:cNvPr>
          <p:cNvSpPr>
            <a:spLocks noGrp="1"/>
          </p:cNvSpPr>
          <p:nvPr>
            <p:ph idx="1"/>
          </p:nvPr>
        </p:nvSpPr>
        <p:spPr/>
        <p:txBody>
          <a:bodyPr/>
          <a:lstStyle/>
          <a:p>
            <a:pPr marL="0" indent="0">
              <a:buNone/>
            </a:pPr>
            <a:r>
              <a:rPr lang="en-CA" dirty="0"/>
              <a:t>Biochemical reactions do not happen magically. You need:</a:t>
            </a:r>
          </a:p>
          <a:p>
            <a:pPr lvl="1"/>
            <a:r>
              <a:rPr lang="en-CA" dirty="0"/>
              <a:t>Reactants </a:t>
            </a:r>
          </a:p>
          <a:p>
            <a:pPr lvl="1"/>
            <a:r>
              <a:rPr lang="en-CA" dirty="0"/>
              <a:t>A specific enzyme to catalyze the reaction</a:t>
            </a:r>
          </a:p>
          <a:p>
            <a:pPr lvl="1"/>
            <a:endParaRPr lang="en-CA" dirty="0"/>
          </a:p>
        </p:txBody>
      </p:sp>
      <p:pic>
        <p:nvPicPr>
          <p:cNvPr id="1026" name="Picture 2" descr="Structure and Function of an Enzyme">
            <a:extLst>
              <a:ext uri="{FF2B5EF4-FFF2-40B4-BE49-F238E27FC236}">
                <a16:creationId xmlns:a16="http://schemas.microsoft.com/office/drawing/2014/main" id="{CB811D06-4315-44A7-A378-7D7354F576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520" b="13113"/>
          <a:stretch/>
        </p:blipFill>
        <p:spPr bwMode="auto">
          <a:xfrm>
            <a:off x="2130251" y="3574882"/>
            <a:ext cx="7887956" cy="317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3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2B87-C990-4FD5-AC05-C2EBCF8920E6}"/>
              </a:ext>
            </a:extLst>
          </p:cNvPr>
          <p:cNvSpPr>
            <a:spLocks noGrp="1"/>
          </p:cNvSpPr>
          <p:nvPr>
            <p:ph type="title"/>
          </p:nvPr>
        </p:nvSpPr>
        <p:spPr/>
        <p:txBody>
          <a:bodyPr>
            <a:normAutofit/>
          </a:bodyPr>
          <a:lstStyle/>
          <a:p>
            <a:r>
              <a:rPr lang="en-CA" dirty="0"/>
              <a:t>Trees: A </a:t>
            </a:r>
            <a:r>
              <a:rPr lang="en-CA" i="1" dirty="0"/>
              <a:t>Mass</a:t>
            </a:r>
            <a:r>
              <a:rPr lang="en-CA" dirty="0"/>
              <a:t>ive Conundrum</a:t>
            </a:r>
          </a:p>
        </p:txBody>
      </p:sp>
      <p:sp>
        <p:nvSpPr>
          <p:cNvPr id="3" name="Content Placeholder 2">
            <a:extLst>
              <a:ext uri="{FF2B5EF4-FFF2-40B4-BE49-F238E27FC236}">
                <a16:creationId xmlns:a16="http://schemas.microsoft.com/office/drawing/2014/main" id="{BE3667BE-4C55-4578-A422-214E43345424}"/>
              </a:ext>
            </a:extLst>
          </p:cNvPr>
          <p:cNvSpPr>
            <a:spLocks noGrp="1"/>
          </p:cNvSpPr>
          <p:nvPr>
            <p:ph idx="1"/>
          </p:nvPr>
        </p:nvSpPr>
        <p:spPr>
          <a:xfrm>
            <a:off x="540000" y="1549868"/>
            <a:ext cx="11101136" cy="5037543"/>
          </a:xfrm>
        </p:spPr>
        <p:txBody>
          <a:bodyPr>
            <a:normAutofit fontScale="85000" lnSpcReduction="20000"/>
          </a:bodyPr>
          <a:lstStyle/>
          <a:p>
            <a:pPr marL="0" indent="0">
              <a:buNone/>
            </a:pPr>
            <a:r>
              <a:rPr lang="en-CA" sz="3300" dirty="0"/>
              <a:t>Conservation of Mass: Mass cannot be created or destroyed. </a:t>
            </a:r>
          </a:p>
          <a:p>
            <a:pPr marL="0" indent="0">
              <a:buNone/>
            </a:pPr>
            <a:endParaRPr lang="en-CA" sz="2400" dirty="0"/>
          </a:p>
          <a:p>
            <a:pPr marL="0" indent="0">
              <a:buNone/>
            </a:pPr>
            <a:r>
              <a:rPr lang="en-CA" sz="3300" dirty="0"/>
              <a:t>Discuss: Where does most of the mass in a tree come from?</a:t>
            </a:r>
          </a:p>
          <a:p>
            <a:pPr marL="964350" lvl="1" indent="-514350">
              <a:buAutoNum type="alphaLcParenR"/>
            </a:pPr>
            <a:r>
              <a:rPr lang="en-CA" dirty="0"/>
              <a:t>The soil</a:t>
            </a:r>
          </a:p>
          <a:p>
            <a:pPr marL="964350" lvl="1" indent="-514350">
              <a:buAutoNum type="alphaLcParenR"/>
            </a:pPr>
            <a:r>
              <a:rPr lang="en-CA" dirty="0"/>
              <a:t>The water</a:t>
            </a:r>
          </a:p>
          <a:p>
            <a:pPr marL="964350" lvl="1" indent="-514350">
              <a:buAutoNum type="alphaLcParenR"/>
            </a:pPr>
            <a:r>
              <a:rPr lang="en-CA" dirty="0"/>
              <a:t>The air</a:t>
            </a:r>
          </a:p>
          <a:p>
            <a:pPr marL="964350" lvl="1" indent="-514350">
              <a:buAutoNum type="alphaLcParenR"/>
            </a:pPr>
            <a:r>
              <a:rPr lang="en-CA" dirty="0"/>
              <a:t>The sunlight</a:t>
            </a:r>
          </a:p>
          <a:p>
            <a:pPr marL="964350" lvl="1" indent="-514350">
              <a:buAutoNum type="alphaLcParenR"/>
            </a:pPr>
            <a:r>
              <a:rPr lang="en-CA" dirty="0"/>
              <a:t>Other: specify</a:t>
            </a:r>
          </a:p>
          <a:p>
            <a:pPr marL="0" indent="0">
              <a:buNone/>
            </a:pPr>
            <a:endParaRPr lang="en-CA" sz="2400" dirty="0"/>
          </a:p>
          <a:p>
            <a:pPr marL="0" indent="0">
              <a:buNone/>
            </a:pPr>
            <a:r>
              <a:rPr lang="en-CA" sz="3300" dirty="0"/>
              <a:t>Design an experiment to test your prediction. </a:t>
            </a:r>
          </a:p>
        </p:txBody>
      </p:sp>
      <p:pic>
        <p:nvPicPr>
          <p:cNvPr id="4098" name="Picture 2" descr="Annual Tree Seedling Sales To Begin Oct. 5 - Antigo Times">
            <a:extLst>
              <a:ext uri="{FF2B5EF4-FFF2-40B4-BE49-F238E27FC236}">
                <a16:creationId xmlns:a16="http://schemas.microsoft.com/office/drawing/2014/main" id="{42C44966-7A4F-4D24-8E0F-2005AEEA43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53" r="16249"/>
          <a:stretch/>
        </p:blipFill>
        <p:spPr bwMode="auto">
          <a:xfrm>
            <a:off x="4037094" y="3254717"/>
            <a:ext cx="2192694" cy="24646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C Big Tree Website | UBC Faculty of Forestry">
            <a:extLst>
              <a:ext uri="{FF2B5EF4-FFF2-40B4-BE49-F238E27FC236}">
                <a16:creationId xmlns:a16="http://schemas.microsoft.com/office/drawing/2014/main" id="{32919E86-DBCE-4C5D-8E80-3E73643FD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788" y="3254716"/>
            <a:ext cx="5422212" cy="246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3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025A5-711D-4FE6-B7DD-87F31F646171}"/>
              </a:ext>
            </a:extLst>
          </p:cNvPr>
          <p:cNvSpPr>
            <a:spLocks noGrp="1"/>
          </p:cNvSpPr>
          <p:nvPr>
            <p:ph type="title"/>
          </p:nvPr>
        </p:nvSpPr>
        <p:spPr/>
        <p:txBody>
          <a:bodyPr>
            <a:normAutofit/>
          </a:bodyPr>
          <a:lstStyle/>
          <a:p>
            <a:r>
              <a:rPr lang="en-CA" dirty="0" err="1"/>
              <a:t>RuBisCO</a:t>
            </a:r>
            <a:r>
              <a:rPr lang="en-CA" dirty="0"/>
              <a:t>: the worst enzyme</a:t>
            </a:r>
          </a:p>
        </p:txBody>
      </p:sp>
      <p:sp>
        <p:nvSpPr>
          <p:cNvPr id="3" name="Content Placeholder 2">
            <a:extLst>
              <a:ext uri="{FF2B5EF4-FFF2-40B4-BE49-F238E27FC236}">
                <a16:creationId xmlns:a16="http://schemas.microsoft.com/office/drawing/2014/main" id="{71B3B461-4E75-4F7B-86B1-AE4CCD519A57}"/>
              </a:ext>
            </a:extLst>
          </p:cNvPr>
          <p:cNvSpPr>
            <a:spLocks noGrp="1"/>
          </p:cNvSpPr>
          <p:nvPr>
            <p:ph idx="1"/>
          </p:nvPr>
        </p:nvSpPr>
        <p:spPr/>
        <p:txBody>
          <a:bodyPr/>
          <a:lstStyle/>
          <a:p>
            <a:pPr marL="0" indent="0">
              <a:buNone/>
            </a:pPr>
            <a:r>
              <a:rPr lang="en-CA" dirty="0" err="1"/>
              <a:t>RuBisCO</a:t>
            </a:r>
            <a:r>
              <a:rPr lang="en-CA" dirty="0"/>
              <a:t> is the enzyme that catalyzes the first step of the Calvin Cycle: ‘fixing’ the carbon from CO</a:t>
            </a:r>
            <a:r>
              <a:rPr lang="en-CA" baseline="-25000" dirty="0"/>
              <a:t>2</a:t>
            </a:r>
            <a:r>
              <a:rPr lang="en-CA" dirty="0"/>
              <a:t> into a biologically useful form.</a:t>
            </a:r>
          </a:p>
          <a:p>
            <a:pPr lvl="1"/>
            <a:endParaRPr lang="en-CA" dirty="0"/>
          </a:p>
        </p:txBody>
      </p:sp>
      <p:pic>
        <p:nvPicPr>
          <p:cNvPr id="16386" name="Picture 2" descr="RuBisCO - Wikipedia">
            <a:extLst>
              <a:ext uri="{FF2B5EF4-FFF2-40B4-BE49-F238E27FC236}">
                <a16:creationId xmlns:a16="http://schemas.microsoft.com/office/drawing/2014/main" id="{1D20EAA8-4AE2-4676-9A17-07AC38A5E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608" y="3429000"/>
            <a:ext cx="4978699" cy="336272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he Calvin Cycle | Biology I">
            <a:extLst>
              <a:ext uri="{FF2B5EF4-FFF2-40B4-BE49-F238E27FC236}">
                <a16:creationId xmlns:a16="http://schemas.microsoft.com/office/drawing/2014/main" id="{88FC038B-5B69-4462-AB4A-DE4CF3402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488" y="3429000"/>
            <a:ext cx="3999904" cy="333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187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63C5-DD18-45A3-8ED0-F5F748DE7766}"/>
              </a:ext>
            </a:extLst>
          </p:cNvPr>
          <p:cNvSpPr>
            <a:spLocks noGrp="1"/>
          </p:cNvSpPr>
          <p:nvPr>
            <p:ph type="title"/>
          </p:nvPr>
        </p:nvSpPr>
        <p:spPr>
          <a:xfrm>
            <a:off x="539999" y="393491"/>
            <a:ext cx="10981441" cy="1255266"/>
          </a:xfrm>
        </p:spPr>
        <p:txBody>
          <a:bodyPr>
            <a:normAutofit/>
          </a:bodyPr>
          <a:lstStyle/>
          <a:p>
            <a:r>
              <a:rPr lang="en-CA" dirty="0" err="1"/>
              <a:t>RuBisCO</a:t>
            </a:r>
            <a:r>
              <a:rPr lang="en-CA" dirty="0"/>
              <a:t>: the worst enzyme</a:t>
            </a:r>
          </a:p>
        </p:txBody>
      </p:sp>
      <p:sp>
        <p:nvSpPr>
          <p:cNvPr id="3" name="Content Placeholder 2">
            <a:extLst>
              <a:ext uri="{FF2B5EF4-FFF2-40B4-BE49-F238E27FC236}">
                <a16:creationId xmlns:a16="http://schemas.microsoft.com/office/drawing/2014/main" id="{00D36D91-9B8A-4407-AF41-4E5103C3C2BC}"/>
              </a:ext>
            </a:extLst>
          </p:cNvPr>
          <p:cNvSpPr>
            <a:spLocks noGrp="1"/>
          </p:cNvSpPr>
          <p:nvPr>
            <p:ph idx="1"/>
          </p:nvPr>
        </p:nvSpPr>
        <p:spPr>
          <a:xfrm>
            <a:off x="539999" y="1549869"/>
            <a:ext cx="11101136" cy="5177502"/>
          </a:xfrm>
        </p:spPr>
        <p:txBody>
          <a:bodyPr>
            <a:normAutofit fontScale="85000" lnSpcReduction="20000"/>
          </a:bodyPr>
          <a:lstStyle/>
          <a:p>
            <a:r>
              <a:rPr lang="en-CA" dirty="0" err="1"/>
              <a:t>RuBisCO</a:t>
            </a:r>
            <a:r>
              <a:rPr lang="en-CA" dirty="0"/>
              <a:t> evolved 2.4 billion years ago, when there was no oxygen in the atmosphere. As photosynthetic organisms </a:t>
            </a:r>
            <a:br>
              <a:rPr lang="en-CA" dirty="0"/>
            </a:br>
            <a:r>
              <a:rPr lang="en-CA" dirty="0"/>
              <a:t>flourished, the concentration of </a:t>
            </a:r>
            <a:br>
              <a:rPr lang="en-CA" dirty="0"/>
            </a:br>
            <a:r>
              <a:rPr lang="en-CA" dirty="0"/>
              <a:t>oxygen in the atmosphere </a:t>
            </a:r>
            <a:br>
              <a:rPr lang="en-CA" dirty="0"/>
            </a:br>
            <a:r>
              <a:rPr lang="en-CA" dirty="0"/>
              <a:t>increased. </a:t>
            </a:r>
          </a:p>
          <a:p>
            <a:r>
              <a:rPr lang="en-CA" dirty="0"/>
              <a:t>Problem: if oxygen is available, </a:t>
            </a:r>
            <a:br>
              <a:rPr lang="en-CA" dirty="0"/>
            </a:br>
            <a:r>
              <a:rPr lang="en-CA" dirty="0" err="1"/>
              <a:t>RuBisCO</a:t>
            </a:r>
            <a:r>
              <a:rPr lang="en-CA" dirty="0"/>
              <a:t> also catalyzes the reverse </a:t>
            </a:r>
            <a:br>
              <a:rPr lang="en-CA" dirty="0"/>
            </a:br>
            <a:r>
              <a:rPr lang="en-CA" dirty="0"/>
              <a:t>reaction, ‘undoing’ the Calvin Cycle. </a:t>
            </a:r>
            <a:br>
              <a:rPr lang="en-CA" dirty="0"/>
            </a:br>
            <a:r>
              <a:rPr lang="en-CA" dirty="0"/>
              <a:t>This makes </a:t>
            </a:r>
            <a:r>
              <a:rPr lang="en-CA" dirty="0" err="1"/>
              <a:t>RuBisCO</a:t>
            </a:r>
            <a:r>
              <a:rPr lang="en-CA" dirty="0"/>
              <a:t> the most </a:t>
            </a:r>
            <a:br>
              <a:rPr lang="en-CA" dirty="0"/>
            </a:br>
            <a:r>
              <a:rPr lang="en-CA" dirty="0"/>
              <a:t>inefficient enzyme on the planet. </a:t>
            </a:r>
            <a:br>
              <a:rPr lang="en-CA" dirty="0"/>
            </a:br>
            <a:endParaRPr lang="en-CA" dirty="0"/>
          </a:p>
        </p:txBody>
      </p:sp>
      <p:pic>
        <p:nvPicPr>
          <p:cNvPr id="12292" name="Picture 4" descr="Photorespiration Vector Illustration. Labeled Photosynthesis Education  Scheme Stock Vector - Illustration of chloroplast, carbon: 178332047">
            <a:extLst>
              <a:ext uri="{FF2B5EF4-FFF2-40B4-BE49-F238E27FC236}">
                <a16:creationId xmlns:a16="http://schemas.microsoft.com/office/drawing/2014/main" id="{76597514-51F5-49D7-9278-A0DD860643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36"/>
          <a:stretch/>
        </p:blipFill>
        <p:spPr bwMode="auto">
          <a:xfrm>
            <a:off x="6571191" y="2646513"/>
            <a:ext cx="5146192" cy="334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61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E215-6AB5-4EFF-8601-067F07CF208E}"/>
              </a:ext>
            </a:extLst>
          </p:cNvPr>
          <p:cNvSpPr>
            <a:spLocks noGrp="1"/>
          </p:cNvSpPr>
          <p:nvPr>
            <p:ph type="title"/>
          </p:nvPr>
        </p:nvSpPr>
        <p:spPr/>
        <p:txBody>
          <a:bodyPr/>
          <a:lstStyle/>
          <a:p>
            <a:r>
              <a:rPr lang="en-CA" dirty="0"/>
              <a:t>Solutions for </a:t>
            </a:r>
            <a:r>
              <a:rPr lang="en-CA" dirty="0" err="1"/>
              <a:t>RuBisCO</a:t>
            </a:r>
            <a:endParaRPr lang="en-CA" dirty="0"/>
          </a:p>
        </p:txBody>
      </p:sp>
      <p:sp>
        <p:nvSpPr>
          <p:cNvPr id="3" name="Content Placeholder 2">
            <a:extLst>
              <a:ext uri="{FF2B5EF4-FFF2-40B4-BE49-F238E27FC236}">
                <a16:creationId xmlns:a16="http://schemas.microsoft.com/office/drawing/2014/main" id="{E882FF19-C425-48AD-AE81-E73A673DA741}"/>
              </a:ext>
            </a:extLst>
          </p:cNvPr>
          <p:cNvSpPr>
            <a:spLocks noGrp="1"/>
          </p:cNvSpPr>
          <p:nvPr>
            <p:ph idx="1"/>
          </p:nvPr>
        </p:nvSpPr>
        <p:spPr>
          <a:xfrm>
            <a:off x="540000" y="1549869"/>
            <a:ext cx="11101136" cy="4914640"/>
          </a:xfrm>
        </p:spPr>
        <p:txBody>
          <a:bodyPr>
            <a:normAutofit/>
          </a:bodyPr>
          <a:lstStyle/>
          <a:p>
            <a:pPr marL="514350" indent="-514350">
              <a:buFont typeface="+mj-lt"/>
              <a:buAutoNum type="arabicPeriod"/>
            </a:pPr>
            <a:r>
              <a:rPr lang="en-CA" dirty="0"/>
              <a:t>Evolve a better </a:t>
            </a:r>
            <a:r>
              <a:rPr lang="en-CA" dirty="0" err="1"/>
              <a:t>RuBisCO</a:t>
            </a:r>
            <a:r>
              <a:rPr lang="en-CA" dirty="0"/>
              <a:t>.</a:t>
            </a:r>
          </a:p>
          <a:p>
            <a:pPr marL="0" indent="0">
              <a:buNone/>
            </a:pPr>
            <a:r>
              <a:rPr lang="en-CA" dirty="0"/>
              <a:t>Not possible*. After 2.4 billion years of evolution, </a:t>
            </a:r>
            <a:r>
              <a:rPr lang="en-CA" dirty="0" err="1"/>
              <a:t>RuBisCO</a:t>
            </a:r>
            <a:r>
              <a:rPr lang="en-CA" dirty="0"/>
              <a:t> is still terrible.</a:t>
            </a:r>
          </a:p>
          <a:p>
            <a:pPr marL="0" indent="0">
              <a:buNone/>
            </a:pPr>
            <a:endParaRPr lang="en-CA" dirty="0"/>
          </a:p>
          <a:p>
            <a:pPr marL="0" indent="0">
              <a:buNone/>
            </a:pPr>
            <a:r>
              <a:rPr lang="en-CA" dirty="0"/>
              <a:t>(*Biologists are working on it, though, just in case. Think of all the world problems you would solve if you could make photosynthesis happen faster!)</a:t>
            </a:r>
          </a:p>
        </p:txBody>
      </p:sp>
      <p:sp>
        <p:nvSpPr>
          <p:cNvPr id="4" name="TextBox 3">
            <a:extLst>
              <a:ext uri="{FF2B5EF4-FFF2-40B4-BE49-F238E27FC236}">
                <a16:creationId xmlns:a16="http://schemas.microsoft.com/office/drawing/2014/main" id="{2BC63120-40C5-49F6-9B30-AB35ED621DCF}"/>
              </a:ext>
            </a:extLst>
          </p:cNvPr>
          <p:cNvSpPr txBox="1"/>
          <p:nvPr/>
        </p:nvSpPr>
        <p:spPr>
          <a:xfrm>
            <a:off x="5647766" y="1729298"/>
            <a:ext cx="385482" cy="369332"/>
          </a:xfrm>
          <a:prstGeom prst="rect">
            <a:avLst/>
          </a:prstGeom>
          <a:noFill/>
          <a:ln w="19050">
            <a:solidFill>
              <a:srgbClr val="FF0000"/>
            </a:solidFill>
          </a:ln>
        </p:spPr>
        <p:txBody>
          <a:bodyPr wrap="square">
            <a:spAutoFit/>
          </a:bodyPr>
          <a:lstStyle/>
          <a:p>
            <a:r>
              <a:rPr lang="en-CA" b="1" dirty="0">
                <a:solidFill>
                  <a:srgbClr val="FF0000"/>
                </a:solidFill>
              </a:rPr>
              <a:t>✘</a:t>
            </a:r>
          </a:p>
        </p:txBody>
      </p:sp>
    </p:spTree>
    <p:extLst>
      <p:ext uri="{BB962C8B-B14F-4D97-AF65-F5344CB8AC3E}">
        <p14:creationId xmlns:p14="http://schemas.microsoft.com/office/powerpoint/2010/main" val="383822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E215-6AB5-4EFF-8601-067F07CF208E}"/>
              </a:ext>
            </a:extLst>
          </p:cNvPr>
          <p:cNvSpPr>
            <a:spLocks noGrp="1"/>
          </p:cNvSpPr>
          <p:nvPr>
            <p:ph type="title"/>
          </p:nvPr>
        </p:nvSpPr>
        <p:spPr/>
        <p:txBody>
          <a:bodyPr/>
          <a:lstStyle/>
          <a:p>
            <a:r>
              <a:rPr lang="en-CA" dirty="0"/>
              <a:t>Solutions for </a:t>
            </a:r>
            <a:r>
              <a:rPr lang="en-CA" dirty="0" err="1"/>
              <a:t>RuBisCO</a:t>
            </a:r>
            <a:endParaRPr lang="en-CA" dirty="0"/>
          </a:p>
        </p:txBody>
      </p:sp>
      <p:sp>
        <p:nvSpPr>
          <p:cNvPr id="3" name="Content Placeholder 2">
            <a:extLst>
              <a:ext uri="{FF2B5EF4-FFF2-40B4-BE49-F238E27FC236}">
                <a16:creationId xmlns:a16="http://schemas.microsoft.com/office/drawing/2014/main" id="{E882FF19-C425-48AD-AE81-E73A673DA741}"/>
              </a:ext>
            </a:extLst>
          </p:cNvPr>
          <p:cNvSpPr>
            <a:spLocks noGrp="1"/>
          </p:cNvSpPr>
          <p:nvPr>
            <p:ph idx="1"/>
          </p:nvPr>
        </p:nvSpPr>
        <p:spPr>
          <a:xfrm>
            <a:off x="540000" y="1549869"/>
            <a:ext cx="8090816" cy="4914640"/>
          </a:xfrm>
        </p:spPr>
        <p:txBody>
          <a:bodyPr>
            <a:normAutofit/>
          </a:bodyPr>
          <a:lstStyle/>
          <a:p>
            <a:pPr marL="514350" indent="-514350">
              <a:buFont typeface="+mj-lt"/>
              <a:buAutoNum type="arabicPeriod" startAt="2"/>
            </a:pPr>
            <a:r>
              <a:rPr lang="en-CA" dirty="0"/>
              <a:t>Make more </a:t>
            </a:r>
            <a:r>
              <a:rPr lang="en-CA" dirty="0" err="1"/>
              <a:t>RuBisCO</a:t>
            </a:r>
            <a:r>
              <a:rPr lang="en-CA" dirty="0"/>
              <a:t>.</a:t>
            </a:r>
          </a:p>
          <a:p>
            <a:pPr marL="0" indent="0">
              <a:buNone/>
            </a:pPr>
            <a:r>
              <a:rPr lang="en-CA" sz="2800" dirty="0"/>
              <a:t>85% of all plants are C3 plants and use this strategy (e.g. rice, wheat, soybeans, trees). </a:t>
            </a:r>
          </a:p>
          <a:p>
            <a:pPr marL="0" indent="0">
              <a:buNone/>
            </a:pPr>
            <a:r>
              <a:rPr lang="en-CA" sz="2800" dirty="0"/>
              <a:t>As a result, </a:t>
            </a:r>
            <a:r>
              <a:rPr lang="en-CA" sz="2800" dirty="0" err="1"/>
              <a:t>RuBisCO</a:t>
            </a:r>
            <a:r>
              <a:rPr lang="en-CA" sz="2800" dirty="0"/>
              <a:t> is the most abundant enzyme on the planet.  </a:t>
            </a:r>
          </a:p>
        </p:txBody>
      </p:sp>
      <p:sp>
        <p:nvSpPr>
          <p:cNvPr id="6" name="TextBox 5">
            <a:extLst>
              <a:ext uri="{FF2B5EF4-FFF2-40B4-BE49-F238E27FC236}">
                <a16:creationId xmlns:a16="http://schemas.microsoft.com/office/drawing/2014/main" id="{A928EDEE-813B-4C19-BC4C-1E13F1836F0F}"/>
              </a:ext>
            </a:extLst>
          </p:cNvPr>
          <p:cNvSpPr txBox="1"/>
          <p:nvPr/>
        </p:nvSpPr>
        <p:spPr>
          <a:xfrm>
            <a:off x="5069540" y="1729298"/>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pic>
        <p:nvPicPr>
          <p:cNvPr id="7" name="Picture 2" descr="Types of Photosynthesis in Plants: C3, C4, and CAM - YouTube">
            <a:extLst>
              <a:ext uri="{FF2B5EF4-FFF2-40B4-BE49-F238E27FC236}">
                <a16:creationId xmlns:a16="http://schemas.microsoft.com/office/drawing/2014/main" id="{2D8AAD84-BFF8-4D74-A6F4-B79D12A35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54" r="65553"/>
          <a:stretch/>
        </p:blipFill>
        <p:spPr bwMode="auto">
          <a:xfrm>
            <a:off x="8761783" y="1129089"/>
            <a:ext cx="2901820" cy="533542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45 Best Summer Flowers - Beautiful Flowers That Bloom All Summer">
            <a:extLst>
              <a:ext uri="{FF2B5EF4-FFF2-40B4-BE49-F238E27FC236}">
                <a16:creationId xmlns:a16="http://schemas.microsoft.com/office/drawing/2014/main" id="{42A6FC5F-B37C-48C7-A092-FA499EDD0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961" y="4721434"/>
            <a:ext cx="2820012" cy="187659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Prunus cerasifera &amp;#39;Thundercloud&amp;#39; | Landscape Plants | Oregon State  University">
            <a:extLst>
              <a:ext uri="{FF2B5EF4-FFF2-40B4-BE49-F238E27FC236}">
                <a16:creationId xmlns:a16="http://schemas.microsoft.com/office/drawing/2014/main" id="{DA32C0F1-301E-421F-8E84-0A6619877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890" y="4712005"/>
            <a:ext cx="2762757" cy="187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162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E215-6AB5-4EFF-8601-067F07CF208E}"/>
              </a:ext>
            </a:extLst>
          </p:cNvPr>
          <p:cNvSpPr>
            <a:spLocks noGrp="1"/>
          </p:cNvSpPr>
          <p:nvPr>
            <p:ph type="title"/>
          </p:nvPr>
        </p:nvSpPr>
        <p:spPr/>
        <p:txBody>
          <a:bodyPr/>
          <a:lstStyle/>
          <a:p>
            <a:r>
              <a:rPr lang="en-CA" dirty="0"/>
              <a:t>Solutions for </a:t>
            </a:r>
            <a:r>
              <a:rPr lang="en-CA" dirty="0" err="1"/>
              <a:t>RuBisCO</a:t>
            </a:r>
            <a:endParaRPr lang="en-CA" dirty="0"/>
          </a:p>
        </p:txBody>
      </p:sp>
      <p:sp>
        <p:nvSpPr>
          <p:cNvPr id="3" name="Content Placeholder 2">
            <a:extLst>
              <a:ext uri="{FF2B5EF4-FFF2-40B4-BE49-F238E27FC236}">
                <a16:creationId xmlns:a16="http://schemas.microsoft.com/office/drawing/2014/main" id="{E882FF19-C425-48AD-AE81-E73A673DA741}"/>
              </a:ext>
            </a:extLst>
          </p:cNvPr>
          <p:cNvSpPr>
            <a:spLocks noGrp="1"/>
          </p:cNvSpPr>
          <p:nvPr>
            <p:ph idx="1"/>
          </p:nvPr>
        </p:nvSpPr>
        <p:spPr>
          <a:xfrm>
            <a:off x="540000" y="1549868"/>
            <a:ext cx="6524188" cy="5308131"/>
          </a:xfrm>
        </p:spPr>
        <p:txBody>
          <a:bodyPr>
            <a:normAutofit/>
          </a:bodyPr>
          <a:lstStyle/>
          <a:p>
            <a:pPr marL="514350" indent="-514350">
              <a:buFont typeface="+mj-lt"/>
              <a:buAutoNum type="arabicPeriod" startAt="3"/>
            </a:pPr>
            <a:r>
              <a:rPr lang="en-CA" dirty="0"/>
              <a:t>Don’t let oxygen near </a:t>
            </a:r>
            <a:r>
              <a:rPr lang="en-CA" dirty="0" err="1"/>
              <a:t>RuBisCO</a:t>
            </a:r>
            <a:r>
              <a:rPr lang="en-CA" dirty="0"/>
              <a:t>.</a:t>
            </a:r>
          </a:p>
          <a:p>
            <a:pPr marL="0" indent="0">
              <a:buNone/>
            </a:pPr>
            <a:r>
              <a:rPr lang="en-CA" sz="2800" dirty="0"/>
              <a:t>C4 plants (e.g. corn, sugarcane, millet) separate the light-dependent and light-independent reactions into two different cell types. </a:t>
            </a:r>
          </a:p>
        </p:txBody>
      </p:sp>
      <p:sp>
        <p:nvSpPr>
          <p:cNvPr id="6" name="TextBox 5">
            <a:extLst>
              <a:ext uri="{FF2B5EF4-FFF2-40B4-BE49-F238E27FC236}">
                <a16:creationId xmlns:a16="http://schemas.microsoft.com/office/drawing/2014/main" id="{A928EDEE-813B-4C19-BC4C-1E13F1836F0F}"/>
              </a:ext>
            </a:extLst>
          </p:cNvPr>
          <p:cNvSpPr txBox="1"/>
          <p:nvPr/>
        </p:nvSpPr>
        <p:spPr>
          <a:xfrm>
            <a:off x="6889375" y="1691915"/>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pic>
        <p:nvPicPr>
          <p:cNvPr id="7" name="Picture 2" descr="Types of Photosynthesis in Plants: C3, C4, and CAM - YouTube">
            <a:extLst>
              <a:ext uri="{FF2B5EF4-FFF2-40B4-BE49-F238E27FC236}">
                <a16:creationId xmlns:a16="http://schemas.microsoft.com/office/drawing/2014/main" id="{8ADC69C9-319C-447D-B1AE-F4336C44A5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34370"/>
          <a:stretch/>
        </p:blipFill>
        <p:spPr bwMode="auto">
          <a:xfrm>
            <a:off x="8761783" y="1129089"/>
            <a:ext cx="2901820" cy="5335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corn plant">
            <a:extLst>
              <a:ext uri="{FF2B5EF4-FFF2-40B4-BE49-F238E27FC236}">
                <a16:creationId xmlns:a16="http://schemas.microsoft.com/office/drawing/2014/main" id="{6F82151A-E8A2-4EF2-884E-2F566CEC6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82" y="4610075"/>
            <a:ext cx="3296770" cy="18544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sugarcane">
            <a:extLst>
              <a:ext uri="{FF2B5EF4-FFF2-40B4-BE49-F238E27FC236}">
                <a16:creationId xmlns:a16="http://schemas.microsoft.com/office/drawing/2014/main" id="{CA133A6A-280A-4BCA-9778-44060451F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1602" y="4610076"/>
            <a:ext cx="3708866" cy="185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99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E215-6AB5-4EFF-8601-067F07CF208E}"/>
              </a:ext>
            </a:extLst>
          </p:cNvPr>
          <p:cNvSpPr>
            <a:spLocks noGrp="1"/>
          </p:cNvSpPr>
          <p:nvPr>
            <p:ph type="title"/>
          </p:nvPr>
        </p:nvSpPr>
        <p:spPr/>
        <p:txBody>
          <a:bodyPr/>
          <a:lstStyle/>
          <a:p>
            <a:r>
              <a:rPr lang="en-CA" dirty="0"/>
              <a:t>Solutions for </a:t>
            </a:r>
            <a:r>
              <a:rPr lang="en-CA" dirty="0" err="1"/>
              <a:t>RuBisCO</a:t>
            </a:r>
            <a:endParaRPr lang="en-CA" dirty="0"/>
          </a:p>
        </p:txBody>
      </p:sp>
      <p:sp>
        <p:nvSpPr>
          <p:cNvPr id="3" name="Content Placeholder 2">
            <a:extLst>
              <a:ext uri="{FF2B5EF4-FFF2-40B4-BE49-F238E27FC236}">
                <a16:creationId xmlns:a16="http://schemas.microsoft.com/office/drawing/2014/main" id="{E882FF19-C425-48AD-AE81-E73A673DA741}"/>
              </a:ext>
            </a:extLst>
          </p:cNvPr>
          <p:cNvSpPr>
            <a:spLocks noGrp="1"/>
          </p:cNvSpPr>
          <p:nvPr>
            <p:ph idx="1"/>
          </p:nvPr>
        </p:nvSpPr>
        <p:spPr>
          <a:xfrm>
            <a:off x="539999" y="1549869"/>
            <a:ext cx="8221784" cy="4268226"/>
          </a:xfrm>
        </p:spPr>
        <p:txBody>
          <a:bodyPr>
            <a:normAutofit/>
          </a:bodyPr>
          <a:lstStyle/>
          <a:p>
            <a:pPr marL="514350" indent="-514350">
              <a:buFont typeface="+mj-lt"/>
              <a:buAutoNum type="arabicPeriod" startAt="3"/>
            </a:pPr>
            <a:r>
              <a:rPr lang="en-CA" dirty="0"/>
              <a:t>Don’t let oxygen near </a:t>
            </a:r>
            <a:r>
              <a:rPr lang="en-CA" dirty="0" err="1"/>
              <a:t>RuBisCO</a:t>
            </a:r>
            <a:r>
              <a:rPr lang="en-CA" dirty="0"/>
              <a:t>.</a:t>
            </a:r>
          </a:p>
          <a:p>
            <a:pPr marL="0" indent="0">
              <a:buNone/>
            </a:pPr>
            <a:r>
              <a:rPr lang="en-CA" sz="2800" dirty="0"/>
              <a:t>CAM plants (e.g. cacti, pineapples, succulents):</a:t>
            </a:r>
          </a:p>
          <a:p>
            <a:r>
              <a:rPr lang="en-CA" sz="2800" dirty="0"/>
              <a:t>Day: open pores, fix CO</a:t>
            </a:r>
            <a:r>
              <a:rPr lang="en-CA" sz="2800" baseline="-25000" dirty="0"/>
              <a:t>2</a:t>
            </a:r>
            <a:r>
              <a:rPr lang="en-CA" sz="2800" dirty="0"/>
              <a:t> into carbon compounds</a:t>
            </a:r>
          </a:p>
          <a:p>
            <a:r>
              <a:rPr lang="en-CA" sz="2800" dirty="0"/>
              <a:t>Night: close pores, undo daytime reactions to release CO</a:t>
            </a:r>
            <a:r>
              <a:rPr lang="en-CA" sz="2800" baseline="-25000" dirty="0"/>
              <a:t>2</a:t>
            </a:r>
            <a:r>
              <a:rPr lang="en-CA" sz="2800" dirty="0"/>
              <a:t> for Calvin cycle</a:t>
            </a:r>
          </a:p>
        </p:txBody>
      </p:sp>
      <p:pic>
        <p:nvPicPr>
          <p:cNvPr id="8" name="Picture 2" descr="Types of Photosynthesis in Plants: C3, C4, and CAM - YouTube">
            <a:extLst>
              <a:ext uri="{FF2B5EF4-FFF2-40B4-BE49-F238E27FC236}">
                <a16:creationId xmlns:a16="http://schemas.microsoft.com/office/drawing/2014/main" id="{D46DBC2F-D6F0-4E7E-9159-63BD0CE93D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319" r="3088"/>
          <a:stretch/>
        </p:blipFill>
        <p:spPr bwMode="auto">
          <a:xfrm>
            <a:off x="8761783" y="1129089"/>
            <a:ext cx="2901820" cy="53354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ECED1C6-F336-4153-BA81-25FD84CCD581}"/>
              </a:ext>
            </a:extLst>
          </p:cNvPr>
          <p:cNvSpPr txBox="1"/>
          <p:nvPr/>
        </p:nvSpPr>
        <p:spPr>
          <a:xfrm>
            <a:off x="6889375" y="1691915"/>
            <a:ext cx="349625" cy="369332"/>
          </a:xfrm>
          <a:prstGeom prst="rect">
            <a:avLst/>
          </a:prstGeom>
          <a:noFill/>
          <a:ln w="19050">
            <a:solidFill>
              <a:schemeClr val="accent3">
                <a:lumMod val="75000"/>
              </a:schemeClr>
            </a:solidFill>
          </a:ln>
        </p:spPr>
        <p:txBody>
          <a:bodyPr wrap="square">
            <a:spAutoFit/>
          </a:bodyPr>
          <a:lstStyle/>
          <a:p>
            <a:r>
              <a:rPr lang="en-CA" b="1" i="0" dirty="0">
                <a:solidFill>
                  <a:schemeClr val="accent3">
                    <a:lumMod val="75000"/>
                  </a:schemeClr>
                </a:solidFill>
                <a:effectLst/>
                <a:latin typeface="u2400"/>
              </a:rPr>
              <a:t>✓</a:t>
            </a:r>
            <a:endParaRPr lang="en-CA" b="1" dirty="0">
              <a:solidFill>
                <a:schemeClr val="accent3">
                  <a:lumMod val="75000"/>
                </a:schemeClr>
              </a:solidFill>
            </a:endParaRPr>
          </a:p>
        </p:txBody>
      </p:sp>
      <p:pic>
        <p:nvPicPr>
          <p:cNvPr id="10" name="Picture 4" descr="Image of a succulent.">
            <a:extLst>
              <a:ext uri="{FF2B5EF4-FFF2-40B4-BE49-F238E27FC236}">
                <a16:creationId xmlns:a16="http://schemas.microsoft.com/office/drawing/2014/main" id="{03D7105E-7C64-40DC-92CE-CB79D1582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106" y="4929604"/>
            <a:ext cx="2508834" cy="16694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cactus">
            <a:extLst>
              <a:ext uri="{FF2B5EF4-FFF2-40B4-BE49-F238E27FC236}">
                <a16:creationId xmlns:a16="http://schemas.microsoft.com/office/drawing/2014/main" id="{25658531-3344-42D0-9A73-F4169F8AA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899" y="4929604"/>
            <a:ext cx="3333085" cy="166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71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5C6C-990F-4475-B253-53443FB9F019}"/>
              </a:ext>
            </a:extLst>
          </p:cNvPr>
          <p:cNvSpPr>
            <a:spLocks noGrp="1"/>
          </p:cNvSpPr>
          <p:nvPr>
            <p:ph type="ctrTitle"/>
          </p:nvPr>
        </p:nvSpPr>
        <p:spPr/>
        <p:txBody>
          <a:bodyPr/>
          <a:lstStyle/>
          <a:p>
            <a:r>
              <a:rPr lang="en-CA" dirty="0"/>
              <a:t>Cellular Respiration</a:t>
            </a:r>
          </a:p>
        </p:txBody>
      </p:sp>
      <p:sp>
        <p:nvSpPr>
          <p:cNvPr id="3" name="Subtitle 2">
            <a:extLst>
              <a:ext uri="{FF2B5EF4-FFF2-40B4-BE49-F238E27FC236}">
                <a16:creationId xmlns:a16="http://schemas.microsoft.com/office/drawing/2014/main" id="{4CE04891-701D-49E3-98BF-023EC821EA6D}"/>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724714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84C5-2156-4C51-91A9-85F584CC2907}"/>
              </a:ext>
            </a:extLst>
          </p:cNvPr>
          <p:cNvSpPr>
            <a:spLocks noGrp="1"/>
          </p:cNvSpPr>
          <p:nvPr>
            <p:ph type="title"/>
          </p:nvPr>
        </p:nvSpPr>
        <p:spPr/>
        <p:txBody>
          <a:bodyPr/>
          <a:lstStyle/>
          <a:p>
            <a:r>
              <a:rPr lang="en-CA" dirty="0"/>
              <a:t>Cellular Respiration</a:t>
            </a:r>
          </a:p>
        </p:txBody>
      </p:sp>
      <p:sp>
        <p:nvSpPr>
          <p:cNvPr id="3" name="Content Placeholder 2">
            <a:extLst>
              <a:ext uri="{FF2B5EF4-FFF2-40B4-BE49-F238E27FC236}">
                <a16:creationId xmlns:a16="http://schemas.microsoft.com/office/drawing/2014/main" id="{7D1A2898-0BEF-4CE2-9661-9FD0830FE46D}"/>
              </a:ext>
            </a:extLst>
          </p:cNvPr>
          <p:cNvSpPr>
            <a:spLocks noGrp="1"/>
          </p:cNvSpPr>
          <p:nvPr>
            <p:ph idx="1"/>
          </p:nvPr>
        </p:nvSpPr>
        <p:spPr>
          <a:xfrm>
            <a:off x="540000" y="1549869"/>
            <a:ext cx="11101136" cy="5238858"/>
          </a:xfrm>
        </p:spPr>
        <p:txBody>
          <a:bodyPr>
            <a:normAutofit/>
          </a:bodyPr>
          <a:lstStyle/>
          <a:p>
            <a:pPr marL="0" indent="0">
              <a:buNone/>
            </a:pPr>
            <a:r>
              <a:rPr lang="en-CA" b="1" dirty="0"/>
              <a:t>Cellular respiration</a:t>
            </a:r>
            <a:r>
              <a:rPr lang="en-CA" dirty="0"/>
              <a:t>: the process of converting chemical energy from glucose to ATP.</a:t>
            </a:r>
          </a:p>
          <a:p>
            <a:pPr marL="0" indent="0">
              <a:buNone/>
            </a:pPr>
            <a:r>
              <a:rPr lang="en-CA" b="1" dirty="0"/>
              <a:t>Aerobic respiration</a:t>
            </a:r>
            <a:r>
              <a:rPr lang="en-CA" dirty="0"/>
              <a:t>: </a:t>
            </a:r>
          </a:p>
          <a:p>
            <a:pPr lvl="1"/>
            <a:r>
              <a:rPr lang="en-CA" dirty="0"/>
              <a:t>Requires oxygen </a:t>
            </a:r>
          </a:p>
          <a:p>
            <a:pPr lvl="1"/>
            <a:r>
              <a:rPr lang="en-CA" dirty="0"/>
              <a:t>Produces 36 ATP per glucose</a:t>
            </a:r>
          </a:p>
          <a:p>
            <a:pPr marL="0" indent="0">
              <a:buNone/>
            </a:pPr>
            <a:r>
              <a:rPr lang="en-CA" b="1" dirty="0"/>
              <a:t>Anaerobic respiration:</a:t>
            </a:r>
          </a:p>
          <a:p>
            <a:pPr lvl="1"/>
            <a:r>
              <a:rPr lang="en-CA" dirty="0"/>
              <a:t>Does not require oxygen</a:t>
            </a:r>
          </a:p>
          <a:p>
            <a:pPr lvl="1"/>
            <a:r>
              <a:rPr lang="en-CA" dirty="0"/>
              <a:t>Produces 2 ATP per glucose</a:t>
            </a:r>
          </a:p>
          <a:p>
            <a:pPr lvl="1"/>
            <a:endParaRPr lang="en-CA" dirty="0"/>
          </a:p>
          <a:p>
            <a:pPr lvl="1"/>
            <a:endParaRPr lang="en-CA" dirty="0"/>
          </a:p>
        </p:txBody>
      </p:sp>
    </p:spTree>
    <p:extLst>
      <p:ext uri="{BB962C8B-B14F-4D97-AF65-F5344CB8AC3E}">
        <p14:creationId xmlns:p14="http://schemas.microsoft.com/office/powerpoint/2010/main" val="78940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D36B-D927-4BAF-B7F1-8BDA2CDC9989}"/>
              </a:ext>
            </a:extLst>
          </p:cNvPr>
          <p:cNvSpPr>
            <a:spLocks noGrp="1"/>
          </p:cNvSpPr>
          <p:nvPr>
            <p:ph type="title"/>
          </p:nvPr>
        </p:nvSpPr>
        <p:spPr/>
        <p:txBody>
          <a:bodyPr>
            <a:normAutofit/>
          </a:bodyPr>
          <a:lstStyle/>
          <a:p>
            <a:r>
              <a:rPr lang="en-CA" dirty="0"/>
              <a:t>Summary: Cellular Respiration</a:t>
            </a:r>
          </a:p>
        </p:txBody>
      </p:sp>
      <p:pic>
        <p:nvPicPr>
          <p:cNvPr id="9218" name="Picture 2" descr="Cellular respiration review (article) | Khan Academy">
            <a:extLst>
              <a:ext uri="{FF2B5EF4-FFF2-40B4-BE49-F238E27FC236}">
                <a16:creationId xmlns:a16="http://schemas.microsoft.com/office/drawing/2014/main" id="{AFB8BA49-EC00-4BB2-8C73-814AB7B67F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3474" y="1549400"/>
            <a:ext cx="8165052" cy="491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78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0A8A-CA92-4E5A-A617-1175997E5589}"/>
              </a:ext>
            </a:extLst>
          </p:cNvPr>
          <p:cNvSpPr>
            <a:spLocks noGrp="1"/>
          </p:cNvSpPr>
          <p:nvPr>
            <p:ph type="title"/>
          </p:nvPr>
        </p:nvSpPr>
        <p:spPr>
          <a:xfrm>
            <a:off x="539999" y="540000"/>
            <a:ext cx="9829899" cy="5768725"/>
          </a:xfrm>
        </p:spPr>
        <p:txBody>
          <a:bodyPr/>
          <a:lstStyle/>
          <a:p>
            <a:r>
              <a:rPr lang="en-CA" dirty="0"/>
              <a:t>Aerobic Respiration</a:t>
            </a:r>
          </a:p>
        </p:txBody>
      </p:sp>
      <p:sp>
        <p:nvSpPr>
          <p:cNvPr id="5" name="Text Placeholder 4">
            <a:extLst>
              <a:ext uri="{FF2B5EF4-FFF2-40B4-BE49-F238E27FC236}">
                <a16:creationId xmlns:a16="http://schemas.microsoft.com/office/drawing/2014/main" id="{16B61E8F-09C9-4032-B967-6AABEBC92338}"/>
              </a:ext>
            </a:extLst>
          </p:cNvPr>
          <p:cNvSpPr>
            <a:spLocks noGrp="1"/>
          </p:cNvSpPr>
          <p:nvPr>
            <p:ph type="body" idx="1"/>
          </p:nvPr>
        </p:nvSpPr>
        <p:spPr/>
        <p:txBody>
          <a:bodyPr/>
          <a:lstStyle/>
          <a:p>
            <a:endParaRPr lang="en-CA"/>
          </a:p>
        </p:txBody>
      </p:sp>
      <p:pic>
        <p:nvPicPr>
          <p:cNvPr id="4" name="Picture 2" descr="Glycolysis Metabolic Pathway">
            <a:extLst>
              <a:ext uri="{FF2B5EF4-FFF2-40B4-BE49-F238E27FC236}">
                <a16:creationId xmlns:a16="http://schemas.microsoft.com/office/drawing/2014/main" id="{71357C6B-F757-440C-BA85-14E0455E6BF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604913" y="1810657"/>
            <a:ext cx="7145337"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06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DC61-636A-4A14-9F29-9BFAE312FBCC}"/>
              </a:ext>
            </a:extLst>
          </p:cNvPr>
          <p:cNvSpPr>
            <a:spLocks noGrp="1"/>
          </p:cNvSpPr>
          <p:nvPr>
            <p:ph type="title"/>
          </p:nvPr>
        </p:nvSpPr>
        <p:spPr/>
        <p:txBody>
          <a:bodyPr/>
          <a:lstStyle/>
          <a:p>
            <a:r>
              <a:rPr lang="en-CA" dirty="0"/>
              <a:t>Jan Van </a:t>
            </a:r>
            <a:r>
              <a:rPr lang="en-CA" dirty="0" err="1"/>
              <a:t>Helmont’s</a:t>
            </a:r>
            <a:r>
              <a:rPr lang="en-CA" dirty="0"/>
              <a:t> Experiment</a:t>
            </a:r>
          </a:p>
        </p:txBody>
      </p:sp>
      <p:sp>
        <p:nvSpPr>
          <p:cNvPr id="3" name="Content Placeholder 2">
            <a:extLst>
              <a:ext uri="{FF2B5EF4-FFF2-40B4-BE49-F238E27FC236}">
                <a16:creationId xmlns:a16="http://schemas.microsoft.com/office/drawing/2014/main" id="{040D4696-344B-4CCF-8220-1AFB26EBBC81}"/>
              </a:ext>
            </a:extLst>
          </p:cNvPr>
          <p:cNvSpPr>
            <a:spLocks noGrp="1"/>
          </p:cNvSpPr>
          <p:nvPr>
            <p:ph idx="1"/>
          </p:nvPr>
        </p:nvSpPr>
        <p:spPr/>
        <p:txBody>
          <a:bodyPr/>
          <a:lstStyle/>
          <a:p>
            <a:pPr marL="0" indent="0">
              <a:buNone/>
            </a:pPr>
            <a:r>
              <a:rPr lang="en-CA" dirty="0">
                <a:hlinkClick r:id="rId2"/>
              </a:rPr>
              <a:t>https://www.youtube.com/watch?v=2KZb2_vcNTg&amp;ab_channel=Veritasium</a:t>
            </a:r>
            <a:r>
              <a:rPr lang="en-CA" dirty="0"/>
              <a:t> </a:t>
            </a:r>
          </a:p>
        </p:txBody>
      </p:sp>
    </p:spTree>
    <p:extLst>
      <p:ext uri="{BB962C8B-B14F-4D97-AF65-F5344CB8AC3E}">
        <p14:creationId xmlns:p14="http://schemas.microsoft.com/office/powerpoint/2010/main" val="3271319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145F-6ABF-45AF-84C1-4F7B36805BE2}"/>
              </a:ext>
            </a:extLst>
          </p:cNvPr>
          <p:cNvSpPr>
            <a:spLocks noGrp="1"/>
          </p:cNvSpPr>
          <p:nvPr>
            <p:ph type="title"/>
          </p:nvPr>
        </p:nvSpPr>
        <p:spPr/>
        <p:txBody>
          <a:bodyPr/>
          <a:lstStyle/>
          <a:p>
            <a:r>
              <a:rPr lang="en-CA" dirty="0"/>
              <a:t>Stage 1: Glycolysis</a:t>
            </a:r>
          </a:p>
        </p:txBody>
      </p:sp>
      <p:sp>
        <p:nvSpPr>
          <p:cNvPr id="3" name="Content Placeholder 2">
            <a:extLst>
              <a:ext uri="{FF2B5EF4-FFF2-40B4-BE49-F238E27FC236}">
                <a16:creationId xmlns:a16="http://schemas.microsoft.com/office/drawing/2014/main" id="{FBF00F18-3E0F-431C-A499-2351B85A784F}"/>
              </a:ext>
            </a:extLst>
          </p:cNvPr>
          <p:cNvSpPr>
            <a:spLocks noGrp="1"/>
          </p:cNvSpPr>
          <p:nvPr>
            <p:ph idx="1"/>
          </p:nvPr>
        </p:nvSpPr>
        <p:spPr>
          <a:xfrm>
            <a:off x="540000" y="1549869"/>
            <a:ext cx="4870200" cy="4575052"/>
          </a:xfrm>
        </p:spPr>
        <p:txBody>
          <a:bodyPr/>
          <a:lstStyle/>
          <a:p>
            <a:r>
              <a:rPr lang="en-CA" dirty="0"/>
              <a:t>Location: cytoplasm</a:t>
            </a:r>
          </a:p>
          <a:p>
            <a:r>
              <a:rPr lang="en-CA" dirty="0"/>
              <a:t>Glucose is broken down into pyruvate</a:t>
            </a:r>
          </a:p>
        </p:txBody>
      </p:sp>
      <p:graphicFrame>
        <p:nvGraphicFramePr>
          <p:cNvPr id="4" name="Table 4">
            <a:extLst>
              <a:ext uri="{FF2B5EF4-FFF2-40B4-BE49-F238E27FC236}">
                <a16:creationId xmlns:a16="http://schemas.microsoft.com/office/drawing/2014/main" id="{CE2B9E04-CB07-41D1-8FAB-74FB8A0216AC}"/>
              </a:ext>
            </a:extLst>
          </p:cNvPr>
          <p:cNvGraphicFramePr>
            <a:graphicFrameLocks noGrp="1"/>
          </p:cNvGraphicFramePr>
          <p:nvPr>
            <p:extLst>
              <p:ext uri="{D42A27DB-BD31-4B8C-83A1-F6EECF244321}">
                <p14:modId xmlns:p14="http://schemas.microsoft.com/office/powerpoint/2010/main" val="2900616911"/>
              </p:ext>
            </p:extLst>
          </p:nvPr>
        </p:nvGraphicFramePr>
        <p:xfrm>
          <a:off x="467970" y="3985339"/>
          <a:ext cx="5014259" cy="1962300"/>
        </p:xfrm>
        <a:graphic>
          <a:graphicData uri="http://schemas.openxmlformats.org/drawingml/2006/table">
            <a:tbl>
              <a:tblPr firstRow="1" bandRow="1">
                <a:tableStyleId>{5C22544A-7EE6-4342-B048-85BDC9FD1C3A}</a:tableStyleId>
              </a:tblPr>
              <a:tblGrid>
                <a:gridCol w="2351741">
                  <a:extLst>
                    <a:ext uri="{9D8B030D-6E8A-4147-A177-3AD203B41FA5}">
                      <a16:colId xmlns:a16="http://schemas.microsoft.com/office/drawing/2014/main" val="546752329"/>
                    </a:ext>
                  </a:extLst>
                </a:gridCol>
                <a:gridCol w="2662518">
                  <a:extLst>
                    <a:ext uri="{9D8B030D-6E8A-4147-A177-3AD203B41FA5}">
                      <a16:colId xmlns:a16="http://schemas.microsoft.com/office/drawing/2014/main" val="2768952165"/>
                    </a:ext>
                  </a:extLst>
                </a:gridCol>
              </a:tblGrid>
              <a:tr h="461060">
                <a:tc>
                  <a:txBody>
                    <a:bodyPr/>
                    <a:lstStyle/>
                    <a:p>
                      <a:r>
                        <a:rPr lang="en-CA" sz="3200" dirty="0"/>
                        <a:t>Inputs</a:t>
                      </a:r>
                    </a:p>
                  </a:txBody>
                  <a:tcPr/>
                </a:tc>
                <a:tc>
                  <a:txBody>
                    <a:bodyPr/>
                    <a:lstStyle/>
                    <a:p>
                      <a:r>
                        <a:rPr lang="en-CA" sz="3200" dirty="0"/>
                        <a:t>Outputs</a:t>
                      </a:r>
                    </a:p>
                  </a:txBody>
                  <a:tcPr/>
                </a:tc>
                <a:extLst>
                  <a:ext uri="{0D108BD9-81ED-4DB2-BD59-A6C34878D82A}">
                    <a16:rowId xmlns:a16="http://schemas.microsoft.com/office/drawing/2014/main" val="1910472970"/>
                  </a:ext>
                </a:extLst>
              </a:tr>
              <a:tr h="461060">
                <a:tc>
                  <a:txBody>
                    <a:bodyPr/>
                    <a:lstStyle/>
                    <a:p>
                      <a:r>
                        <a:rPr lang="en-CA" sz="2400" dirty="0">
                          <a:solidFill>
                            <a:schemeClr val="bg1"/>
                          </a:solidFill>
                        </a:rPr>
                        <a:t>Glucose </a:t>
                      </a:r>
                    </a:p>
                  </a:txBody>
                  <a:tcPr/>
                </a:tc>
                <a:tc>
                  <a:txBody>
                    <a:bodyPr/>
                    <a:lstStyle/>
                    <a:p>
                      <a:r>
                        <a:rPr lang="en-CA" sz="2400" dirty="0">
                          <a:solidFill>
                            <a:schemeClr val="bg1"/>
                          </a:solidFill>
                        </a:rPr>
                        <a:t>Pyruvate</a:t>
                      </a:r>
                    </a:p>
                  </a:txBody>
                  <a:tcPr/>
                </a:tc>
                <a:extLst>
                  <a:ext uri="{0D108BD9-81ED-4DB2-BD59-A6C34878D82A}">
                    <a16:rowId xmlns:a16="http://schemas.microsoft.com/office/drawing/2014/main" val="106572240"/>
                  </a:ext>
                </a:extLst>
              </a:tr>
              <a:tr h="461060">
                <a:tc>
                  <a:txBody>
                    <a:bodyPr/>
                    <a:lstStyle/>
                    <a:p>
                      <a:r>
                        <a:rPr lang="en-CA" sz="2400" dirty="0">
                          <a:solidFill>
                            <a:schemeClr val="bg1"/>
                          </a:solidFill>
                        </a:rPr>
                        <a:t>NAD</a:t>
                      </a:r>
                      <a:r>
                        <a:rPr lang="en-CA" sz="2400" baseline="30000" dirty="0">
                          <a:solidFill>
                            <a:schemeClr val="bg1"/>
                          </a:solidFill>
                        </a:rPr>
                        <a:t>+</a:t>
                      </a:r>
                      <a:endParaRPr lang="en-CA" sz="2400" dirty="0">
                        <a:solidFill>
                          <a:schemeClr val="bg1"/>
                        </a:solidFill>
                      </a:endParaRPr>
                    </a:p>
                  </a:txBody>
                  <a:tcPr/>
                </a:tc>
                <a:tc>
                  <a:txBody>
                    <a:bodyPr/>
                    <a:lstStyle/>
                    <a:p>
                      <a:r>
                        <a:rPr lang="en-CA" sz="2400" dirty="0">
                          <a:solidFill>
                            <a:schemeClr val="bg1"/>
                          </a:solidFill>
                        </a:rPr>
                        <a:t>NADH</a:t>
                      </a:r>
                    </a:p>
                  </a:txBody>
                  <a:tcPr/>
                </a:tc>
                <a:extLst>
                  <a:ext uri="{0D108BD9-81ED-4DB2-BD59-A6C34878D82A}">
                    <a16:rowId xmlns:a16="http://schemas.microsoft.com/office/drawing/2014/main" val="1132076305"/>
                  </a:ext>
                </a:extLst>
              </a:tr>
              <a:tr h="461060">
                <a:tc>
                  <a:txBody>
                    <a:bodyPr/>
                    <a:lstStyle/>
                    <a:p>
                      <a:r>
                        <a:rPr lang="en-CA" sz="2400" dirty="0"/>
                        <a:t>ATP (2)</a:t>
                      </a:r>
                    </a:p>
                  </a:txBody>
                  <a:tcPr/>
                </a:tc>
                <a:tc>
                  <a:txBody>
                    <a:bodyPr/>
                    <a:lstStyle/>
                    <a:p>
                      <a:r>
                        <a:rPr lang="en-CA" sz="2400" dirty="0"/>
                        <a:t>ATP (4)</a:t>
                      </a:r>
                    </a:p>
                  </a:txBody>
                  <a:tcPr/>
                </a:tc>
                <a:extLst>
                  <a:ext uri="{0D108BD9-81ED-4DB2-BD59-A6C34878D82A}">
                    <a16:rowId xmlns:a16="http://schemas.microsoft.com/office/drawing/2014/main" val="368054382"/>
                  </a:ext>
                </a:extLst>
              </a:tr>
            </a:tbl>
          </a:graphicData>
        </a:graphic>
      </p:graphicFrame>
      <p:sp>
        <p:nvSpPr>
          <p:cNvPr id="5" name="TextBox 4">
            <a:extLst>
              <a:ext uri="{FF2B5EF4-FFF2-40B4-BE49-F238E27FC236}">
                <a16:creationId xmlns:a16="http://schemas.microsoft.com/office/drawing/2014/main" id="{81249717-6EA9-490F-8D4A-744427D4EB6B}"/>
              </a:ext>
            </a:extLst>
          </p:cNvPr>
          <p:cNvSpPr txBox="1"/>
          <p:nvPr/>
        </p:nvSpPr>
        <p:spPr>
          <a:xfrm>
            <a:off x="6040009" y="6295232"/>
            <a:ext cx="5805835" cy="338554"/>
          </a:xfrm>
          <a:custGeom>
            <a:avLst/>
            <a:gdLst>
              <a:gd name="connsiteX0" fmla="*/ 0 w 5805835"/>
              <a:gd name="connsiteY0" fmla="*/ 0 h 338554"/>
              <a:gd name="connsiteX1" fmla="*/ 645093 w 5805835"/>
              <a:gd name="connsiteY1" fmla="*/ 0 h 338554"/>
              <a:gd name="connsiteX2" fmla="*/ 1116011 w 5805835"/>
              <a:gd name="connsiteY2" fmla="*/ 0 h 338554"/>
              <a:gd name="connsiteX3" fmla="*/ 1761103 w 5805835"/>
              <a:gd name="connsiteY3" fmla="*/ 0 h 338554"/>
              <a:gd name="connsiteX4" fmla="*/ 2464254 w 5805835"/>
              <a:gd name="connsiteY4" fmla="*/ 0 h 338554"/>
              <a:gd name="connsiteX5" fmla="*/ 2935172 w 5805835"/>
              <a:gd name="connsiteY5" fmla="*/ 0 h 338554"/>
              <a:gd name="connsiteX6" fmla="*/ 3406090 w 5805835"/>
              <a:gd name="connsiteY6" fmla="*/ 0 h 338554"/>
              <a:gd name="connsiteX7" fmla="*/ 4051183 w 5805835"/>
              <a:gd name="connsiteY7" fmla="*/ 0 h 338554"/>
              <a:gd name="connsiteX8" fmla="*/ 4522100 w 5805835"/>
              <a:gd name="connsiteY8" fmla="*/ 0 h 338554"/>
              <a:gd name="connsiteX9" fmla="*/ 4993018 w 5805835"/>
              <a:gd name="connsiteY9" fmla="*/ 0 h 338554"/>
              <a:gd name="connsiteX10" fmla="*/ 5805835 w 5805835"/>
              <a:gd name="connsiteY10" fmla="*/ 0 h 338554"/>
              <a:gd name="connsiteX11" fmla="*/ 5805835 w 5805835"/>
              <a:gd name="connsiteY11" fmla="*/ 338554 h 338554"/>
              <a:gd name="connsiteX12" fmla="*/ 5276859 w 5805835"/>
              <a:gd name="connsiteY12" fmla="*/ 338554 h 338554"/>
              <a:gd name="connsiteX13" fmla="*/ 4631766 w 5805835"/>
              <a:gd name="connsiteY13" fmla="*/ 338554 h 338554"/>
              <a:gd name="connsiteX14" fmla="*/ 4044732 w 5805835"/>
              <a:gd name="connsiteY14" fmla="*/ 338554 h 338554"/>
              <a:gd name="connsiteX15" fmla="*/ 3457697 w 5805835"/>
              <a:gd name="connsiteY15" fmla="*/ 338554 h 338554"/>
              <a:gd name="connsiteX16" fmla="*/ 2754546 w 5805835"/>
              <a:gd name="connsiteY16" fmla="*/ 338554 h 338554"/>
              <a:gd name="connsiteX17" fmla="*/ 2225570 w 5805835"/>
              <a:gd name="connsiteY17" fmla="*/ 338554 h 338554"/>
              <a:gd name="connsiteX18" fmla="*/ 1580477 w 5805835"/>
              <a:gd name="connsiteY18" fmla="*/ 338554 h 338554"/>
              <a:gd name="connsiteX19" fmla="*/ 935385 w 5805835"/>
              <a:gd name="connsiteY19" fmla="*/ 338554 h 338554"/>
              <a:gd name="connsiteX20" fmla="*/ 0 w 5805835"/>
              <a:gd name="connsiteY20" fmla="*/ 338554 h 338554"/>
              <a:gd name="connsiteX21" fmla="*/ 0 w 5805835"/>
              <a:gd name="connsiteY21"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05835" h="338554" fill="none" extrusionOk="0">
                <a:moveTo>
                  <a:pt x="0" y="0"/>
                </a:moveTo>
                <a:cubicBezTo>
                  <a:pt x="199189" y="23015"/>
                  <a:pt x="483522" y="15344"/>
                  <a:pt x="645093" y="0"/>
                </a:cubicBezTo>
                <a:cubicBezTo>
                  <a:pt x="806664" y="-15344"/>
                  <a:pt x="1018056" y="-5232"/>
                  <a:pt x="1116011" y="0"/>
                </a:cubicBezTo>
                <a:cubicBezTo>
                  <a:pt x="1213966" y="5232"/>
                  <a:pt x="1555136" y="-2569"/>
                  <a:pt x="1761103" y="0"/>
                </a:cubicBezTo>
                <a:cubicBezTo>
                  <a:pt x="1967070" y="2569"/>
                  <a:pt x="2141659" y="-1189"/>
                  <a:pt x="2464254" y="0"/>
                </a:cubicBezTo>
                <a:cubicBezTo>
                  <a:pt x="2786849" y="1189"/>
                  <a:pt x="2756917" y="22985"/>
                  <a:pt x="2935172" y="0"/>
                </a:cubicBezTo>
                <a:cubicBezTo>
                  <a:pt x="3113427" y="-22985"/>
                  <a:pt x="3212362" y="5473"/>
                  <a:pt x="3406090" y="0"/>
                </a:cubicBezTo>
                <a:cubicBezTo>
                  <a:pt x="3599818" y="-5473"/>
                  <a:pt x="3876747" y="7746"/>
                  <a:pt x="4051183" y="0"/>
                </a:cubicBezTo>
                <a:cubicBezTo>
                  <a:pt x="4225619" y="-7746"/>
                  <a:pt x="4335434" y="2015"/>
                  <a:pt x="4522100" y="0"/>
                </a:cubicBezTo>
                <a:cubicBezTo>
                  <a:pt x="4708766" y="-2015"/>
                  <a:pt x="4861038" y="-10810"/>
                  <a:pt x="4993018" y="0"/>
                </a:cubicBezTo>
                <a:cubicBezTo>
                  <a:pt x="5124998" y="10810"/>
                  <a:pt x="5418929" y="4885"/>
                  <a:pt x="5805835" y="0"/>
                </a:cubicBezTo>
                <a:cubicBezTo>
                  <a:pt x="5790771" y="130719"/>
                  <a:pt x="5810290" y="235165"/>
                  <a:pt x="5805835" y="338554"/>
                </a:cubicBezTo>
                <a:cubicBezTo>
                  <a:pt x="5688256" y="362670"/>
                  <a:pt x="5448702" y="338658"/>
                  <a:pt x="5276859" y="338554"/>
                </a:cubicBezTo>
                <a:cubicBezTo>
                  <a:pt x="5105016" y="338450"/>
                  <a:pt x="4823575" y="307346"/>
                  <a:pt x="4631766" y="338554"/>
                </a:cubicBezTo>
                <a:cubicBezTo>
                  <a:pt x="4439957" y="369762"/>
                  <a:pt x="4251122" y="319690"/>
                  <a:pt x="4044732" y="338554"/>
                </a:cubicBezTo>
                <a:cubicBezTo>
                  <a:pt x="3838342" y="357418"/>
                  <a:pt x="3632552" y="337478"/>
                  <a:pt x="3457697" y="338554"/>
                </a:cubicBezTo>
                <a:cubicBezTo>
                  <a:pt x="3282843" y="339630"/>
                  <a:pt x="2936539" y="336618"/>
                  <a:pt x="2754546" y="338554"/>
                </a:cubicBezTo>
                <a:cubicBezTo>
                  <a:pt x="2572553" y="340490"/>
                  <a:pt x="2392281" y="352932"/>
                  <a:pt x="2225570" y="338554"/>
                </a:cubicBezTo>
                <a:cubicBezTo>
                  <a:pt x="2058859" y="324176"/>
                  <a:pt x="1751178" y="324874"/>
                  <a:pt x="1580477" y="338554"/>
                </a:cubicBezTo>
                <a:cubicBezTo>
                  <a:pt x="1409776" y="352234"/>
                  <a:pt x="1256596" y="343585"/>
                  <a:pt x="935385" y="338554"/>
                </a:cubicBezTo>
                <a:cubicBezTo>
                  <a:pt x="614174" y="333523"/>
                  <a:pt x="283878" y="374046"/>
                  <a:pt x="0" y="338554"/>
                </a:cubicBezTo>
                <a:cubicBezTo>
                  <a:pt x="-11629" y="197846"/>
                  <a:pt x="6264" y="90060"/>
                  <a:pt x="0" y="0"/>
                </a:cubicBezTo>
                <a:close/>
              </a:path>
              <a:path w="5805835" h="338554" stroke="0" extrusionOk="0">
                <a:moveTo>
                  <a:pt x="0" y="0"/>
                </a:moveTo>
                <a:cubicBezTo>
                  <a:pt x="141830" y="21584"/>
                  <a:pt x="292968" y="-10149"/>
                  <a:pt x="470918" y="0"/>
                </a:cubicBezTo>
                <a:cubicBezTo>
                  <a:pt x="648868" y="10149"/>
                  <a:pt x="900345" y="20473"/>
                  <a:pt x="1232127" y="0"/>
                </a:cubicBezTo>
                <a:cubicBezTo>
                  <a:pt x="1563909" y="-20473"/>
                  <a:pt x="1643936" y="19477"/>
                  <a:pt x="1819162" y="0"/>
                </a:cubicBezTo>
                <a:cubicBezTo>
                  <a:pt x="1994388" y="-19477"/>
                  <a:pt x="2291809" y="6130"/>
                  <a:pt x="2464254" y="0"/>
                </a:cubicBezTo>
                <a:cubicBezTo>
                  <a:pt x="2636699" y="-6130"/>
                  <a:pt x="2781825" y="-20000"/>
                  <a:pt x="2935172" y="0"/>
                </a:cubicBezTo>
                <a:cubicBezTo>
                  <a:pt x="3088519" y="20000"/>
                  <a:pt x="3398358" y="3616"/>
                  <a:pt x="3580265" y="0"/>
                </a:cubicBezTo>
                <a:cubicBezTo>
                  <a:pt x="3762172" y="-3616"/>
                  <a:pt x="3931543" y="2328"/>
                  <a:pt x="4051183" y="0"/>
                </a:cubicBezTo>
                <a:cubicBezTo>
                  <a:pt x="4170823" y="-2328"/>
                  <a:pt x="4395541" y="23098"/>
                  <a:pt x="4522100" y="0"/>
                </a:cubicBezTo>
                <a:cubicBezTo>
                  <a:pt x="4648659" y="-23098"/>
                  <a:pt x="5004114" y="-7807"/>
                  <a:pt x="5167193" y="0"/>
                </a:cubicBezTo>
                <a:cubicBezTo>
                  <a:pt x="5330272" y="7807"/>
                  <a:pt x="5558956" y="10888"/>
                  <a:pt x="5805835" y="0"/>
                </a:cubicBezTo>
                <a:cubicBezTo>
                  <a:pt x="5818813" y="77012"/>
                  <a:pt x="5810881" y="174420"/>
                  <a:pt x="5805835" y="338554"/>
                </a:cubicBezTo>
                <a:cubicBezTo>
                  <a:pt x="5682640" y="322045"/>
                  <a:pt x="5434855" y="313331"/>
                  <a:pt x="5276859" y="338554"/>
                </a:cubicBezTo>
                <a:cubicBezTo>
                  <a:pt x="5118863" y="363777"/>
                  <a:pt x="4827016" y="358445"/>
                  <a:pt x="4573708" y="338554"/>
                </a:cubicBezTo>
                <a:cubicBezTo>
                  <a:pt x="4320400" y="318663"/>
                  <a:pt x="4031523" y="306212"/>
                  <a:pt x="3870557" y="338554"/>
                </a:cubicBezTo>
                <a:cubicBezTo>
                  <a:pt x="3709591" y="370896"/>
                  <a:pt x="3358061" y="327208"/>
                  <a:pt x="3167406" y="338554"/>
                </a:cubicBezTo>
                <a:cubicBezTo>
                  <a:pt x="2976751" y="349900"/>
                  <a:pt x="2730565" y="311485"/>
                  <a:pt x="2580371" y="338554"/>
                </a:cubicBezTo>
                <a:cubicBezTo>
                  <a:pt x="2430177" y="365623"/>
                  <a:pt x="2100726" y="340905"/>
                  <a:pt x="1935278" y="338554"/>
                </a:cubicBezTo>
                <a:cubicBezTo>
                  <a:pt x="1769830" y="336203"/>
                  <a:pt x="1543984" y="362096"/>
                  <a:pt x="1406302" y="338554"/>
                </a:cubicBezTo>
                <a:cubicBezTo>
                  <a:pt x="1268620" y="315012"/>
                  <a:pt x="1104510" y="340353"/>
                  <a:pt x="819268" y="338554"/>
                </a:cubicBezTo>
                <a:cubicBezTo>
                  <a:pt x="534026" y="336755"/>
                  <a:pt x="181093" y="340350"/>
                  <a:pt x="0" y="338554"/>
                </a:cubicBezTo>
                <a:cubicBezTo>
                  <a:pt x="8440" y="208867"/>
                  <a:pt x="12144" y="130732"/>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1600" dirty="0">
                <a:solidFill>
                  <a:schemeClr val="bg2"/>
                </a:solidFill>
              </a:rPr>
              <a:t>Do not memorize how many ATP, NADH, etc. are used/produced. </a:t>
            </a:r>
          </a:p>
        </p:txBody>
      </p:sp>
      <p:grpSp>
        <p:nvGrpSpPr>
          <p:cNvPr id="6" name="Group 5">
            <a:extLst>
              <a:ext uri="{FF2B5EF4-FFF2-40B4-BE49-F238E27FC236}">
                <a16:creationId xmlns:a16="http://schemas.microsoft.com/office/drawing/2014/main" id="{4B9CABC9-FECA-4E19-A514-61709A0FB127}"/>
              </a:ext>
            </a:extLst>
          </p:cNvPr>
          <p:cNvGrpSpPr/>
          <p:nvPr/>
        </p:nvGrpSpPr>
        <p:grpSpPr>
          <a:xfrm>
            <a:off x="5917060" y="1784264"/>
            <a:ext cx="6051731" cy="4163375"/>
            <a:chOff x="5571830" y="1347312"/>
            <a:chExt cx="6051731" cy="4163375"/>
          </a:xfrm>
        </p:grpSpPr>
        <p:pic>
          <p:nvPicPr>
            <p:cNvPr id="7" name="Picture 2" descr="Glycolysis Metabolic Pathway">
              <a:extLst>
                <a:ext uri="{FF2B5EF4-FFF2-40B4-BE49-F238E27FC236}">
                  <a16:creationId xmlns:a16="http://schemas.microsoft.com/office/drawing/2014/main" id="{ACC968E3-FB1F-48C9-86F9-999CB6B48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830" y="1347312"/>
              <a:ext cx="6051731" cy="416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2B2BB95-138D-4F0F-9CFF-DEC2BC55099E}"/>
                </a:ext>
              </a:extLst>
            </p:cNvPr>
            <p:cNvSpPr/>
            <p:nvPr/>
          </p:nvSpPr>
          <p:spPr>
            <a:xfrm>
              <a:off x="7534275" y="3345831"/>
              <a:ext cx="4089286" cy="216485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6884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145F-6ABF-45AF-84C1-4F7B36805BE2}"/>
              </a:ext>
            </a:extLst>
          </p:cNvPr>
          <p:cNvSpPr>
            <a:spLocks noGrp="1"/>
          </p:cNvSpPr>
          <p:nvPr>
            <p:ph type="title"/>
          </p:nvPr>
        </p:nvSpPr>
        <p:spPr/>
        <p:txBody>
          <a:bodyPr/>
          <a:lstStyle/>
          <a:p>
            <a:r>
              <a:rPr lang="en-CA" dirty="0"/>
              <a:t>Stage 1: Glycolysis (easy mode)</a:t>
            </a:r>
          </a:p>
        </p:txBody>
      </p:sp>
      <p:pic>
        <p:nvPicPr>
          <p:cNvPr id="5122" name="Picture 2" descr="Aerobic Cellular Respiration, Glycolysis, Prep Steps - YouTube">
            <a:extLst>
              <a:ext uri="{FF2B5EF4-FFF2-40B4-BE49-F238E27FC236}">
                <a16:creationId xmlns:a16="http://schemas.microsoft.com/office/drawing/2014/main" id="{4D0AD35F-9D15-4980-82DB-6FF86910B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690" y="1505648"/>
            <a:ext cx="8815753" cy="495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79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145F-6ABF-45AF-84C1-4F7B36805BE2}"/>
              </a:ext>
            </a:extLst>
          </p:cNvPr>
          <p:cNvSpPr>
            <a:spLocks noGrp="1"/>
          </p:cNvSpPr>
          <p:nvPr>
            <p:ph type="title"/>
          </p:nvPr>
        </p:nvSpPr>
        <p:spPr/>
        <p:txBody>
          <a:bodyPr/>
          <a:lstStyle/>
          <a:p>
            <a:r>
              <a:rPr lang="en-CA" dirty="0"/>
              <a:t>Stage 1: Glycolysis (hard mode)</a:t>
            </a:r>
          </a:p>
        </p:txBody>
      </p:sp>
      <p:pic>
        <p:nvPicPr>
          <p:cNvPr id="6146" name="Picture 2" descr="Glycolysis Pathway | by Biology Experts Notes | Medium">
            <a:extLst>
              <a:ext uri="{FF2B5EF4-FFF2-40B4-BE49-F238E27FC236}">
                <a16:creationId xmlns:a16="http://schemas.microsoft.com/office/drawing/2014/main" id="{9EDEDAA3-B996-4C1C-8F88-267914B35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702" y="1318729"/>
            <a:ext cx="8986595" cy="525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078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314F-5DB9-4CA8-ACB7-B83D2581E4E1}"/>
              </a:ext>
            </a:extLst>
          </p:cNvPr>
          <p:cNvSpPr>
            <a:spLocks noGrp="1"/>
          </p:cNvSpPr>
          <p:nvPr>
            <p:ph type="title"/>
          </p:nvPr>
        </p:nvSpPr>
        <p:spPr/>
        <p:txBody>
          <a:bodyPr/>
          <a:lstStyle/>
          <a:p>
            <a:r>
              <a:rPr lang="en-CA" dirty="0"/>
              <a:t>Mitochondria Structure</a:t>
            </a:r>
          </a:p>
        </p:txBody>
      </p:sp>
      <p:sp>
        <p:nvSpPr>
          <p:cNvPr id="3" name="Content Placeholder 2">
            <a:extLst>
              <a:ext uri="{FF2B5EF4-FFF2-40B4-BE49-F238E27FC236}">
                <a16:creationId xmlns:a16="http://schemas.microsoft.com/office/drawing/2014/main" id="{164EAFF8-EA08-462C-B19A-9923A12338C8}"/>
              </a:ext>
            </a:extLst>
          </p:cNvPr>
          <p:cNvSpPr>
            <a:spLocks noGrp="1"/>
          </p:cNvSpPr>
          <p:nvPr>
            <p:ph idx="1"/>
          </p:nvPr>
        </p:nvSpPr>
        <p:spPr>
          <a:xfrm>
            <a:off x="539999" y="1549868"/>
            <a:ext cx="11044465" cy="5009551"/>
          </a:xfrm>
        </p:spPr>
        <p:txBody>
          <a:bodyPr>
            <a:noAutofit/>
          </a:bodyPr>
          <a:lstStyle/>
          <a:p>
            <a:r>
              <a:rPr lang="en-CA" dirty="0"/>
              <a:t>Eukaryotes use </a:t>
            </a:r>
            <a:br>
              <a:rPr lang="en-CA" dirty="0"/>
            </a:br>
            <a:r>
              <a:rPr lang="en-CA" dirty="0"/>
              <a:t>mitochondria to </a:t>
            </a:r>
            <a:br>
              <a:rPr lang="en-CA" dirty="0"/>
            </a:br>
            <a:r>
              <a:rPr lang="en-CA" dirty="0"/>
              <a:t>perform aerobic </a:t>
            </a:r>
            <a:br>
              <a:rPr lang="en-CA" dirty="0"/>
            </a:br>
            <a:r>
              <a:rPr lang="en-CA" dirty="0"/>
              <a:t>respiration</a:t>
            </a:r>
          </a:p>
          <a:p>
            <a:r>
              <a:rPr lang="en-CA" dirty="0"/>
              <a:t>Some prokaryotes </a:t>
            </a:r>
            <a:br>
              <a:rPr lang="en-CA" dirty="0"/>
            </a:br>
            <a:r>
              <a:rPr lang="en-CA" dirty="0"/>
              <a:t>can also do </a:t>
            </a:r>
            <a:br>
              <a:rPr lang="en-CA" dirty="0"/>
            </a:br>
            <a:r>
              <a:rPr lang="en-CA" dirty="0"/>
              <a:t>aerobic respiration, using their cell membranes</a:t>
            </a:r>
          </a:p>
          <a:p>
            <a:endParaRPr lang="en-CA" sz="3600" dirty="0"/>
          </a:p>
        </p:txBody>
      </p:sp>
      <p:grpSp>
        <p:nvGrpSpPr>
          <p:cNvPr id="7" name="Group 6">
            <a:extLst>
              <a:ext uri="{FF2B5EF4-FFF2-40B4-BE49-F238E27FC236}">
                <a16:creationId xmlns:a16="http://schemas.microsoft.com/office/drawing/2014/main" id="{C4D2D34D-4A30-4664-85BC-9E88CBBF14EE}"/>
              </a:ext>
            </a:extLst>
          </p:cNvPr>
          <p:cNvGrpSpPr/>
          <p:nvPr/>
        </p:nvGrpSpPr>
        <p:grpSpPr>
          <a:xfrm>
            <a:off x="4355243" y="1549868"/>
            <a:ext cx="7764100" cy="3785000"/>
            <a:chOff x="1934424" y="2769586"/>
            <a:chExt cx="7579326" cy="3694923"/>
          </a:xfrm>
        </p:grpSpPr>
        <p:pic>
          <p:nvPicPr>
            <p:cNvPr id="4" name="Picture 3">
              <a:extLst>
                <a:ext uri="{FF2B5EF4-FFF2-40B4-BE49-F238E27FC236}">
                  <a16:creationId xmlns:a16="http://schemas.microsoft.com/office/drawing/2014/main" id="{46D4520B-8F53-4A49-87AF-ED6A657C3304}"/>
                </a:ext>
              </a:extLst>
            </p:cNvPr>
            <p:cNvPicPr>
              <a:picLocks noChangeAspect="1"/>
            </p:cNvPicPr>
            <p:nvPr/>
          </p:nvPicPr>
          <p:blipFill rotWithShape="1">
            <a:blip r:embed="rId3"/>
            <a:srcRect l="16667" t="27767" r="16667" b="14427"/>
            <a:stretch/>
          </p:blipFill>
          <p:spPr>
            <a:xfrm>
              <a:off x="1934424" y="2769586"/>
              <a:ext cx="7579326" cy="3694923"/>
            </a:xfrm>
            <a:prstGeom prst="rect">
              <a:avLst/>
            </a:prstGeom>
          </p:spPr>
        </p:pic>
        <p:sp>
          <p:nvSpPr>
            <p:cNvPr id="5" name="Rectangle 4">
              <a:extLst>
                <a:ext uri="{FF2B5EF4-FFF2-40B4-BE49-F238E27FC236}">
                  <a16:creationId xmlns:a16="http://schemas.microsoft.com/office/drawing/2014/main" id="{C56F01E1-43AF-4F2C-8204-2E16A2290B8A}"/>
                </a:ext>
              </a:extLst>
            </p:cNvPr>
            <p:cNvSpPr/>
            <p:nvPr/>
          </p:nvSpPr>
          <p:spPr>
            <a:xfrm>
              <a:off x="7790329" y="4500282"/>
              <a:ext cx="1712259" cy="115644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AE5FB708-E1CD-49ED-A1F4-929EFEDD3FED}"/>
                </a:ext>
              </a:extLst>
            </p:cNvPr>
            <p:cNvSpPr/>
            <p:nvPr/>
          </p:nvSpPr>
          <p:spPr>
            <a:xfrm>
              <a:off x="6445623" y="2802443"/>
              <a:ext cx="2545977" cy="83722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75404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B6EC-3C54-4109-89DF-9A1106142677}"/>
              </a:ext>
            </a:extLst>
          </p:cNvPr>
          <p:cNvSpPr>
            <a:spLocks noGrp="1"/>
          </p:cNvSpPr>
          <p:nvPr>
            <p:ph type="title"/>
          </p:nvPr>
        </p:nvSpPr>
        <p:spPr/>
        <p:txBody>
          <a:bodyPr>
            <a:normAutofit/>
          </a:bodyPr>
          <a:lstStyle/>
          <a:p>
            <a:r>
              <a:rPr lang="en-CA" dirty="0"/>
              <a:t>Stage 2: The Krebs Cycle </a:t>
            </a:r>
          </a:p>
        </p:txBody>
      </p:sp>
      <p:sp>
        <p:nvSpPr>
          <p:cNvPr id="3" name="Content Placeholder 2">
            <a:extLst>
              <a:ext uri="{FF2B5EF4-FFF2-40B4-BE49-F238E27FC236}">
                <a16:creationId xmlns:a16="http://schemas.microsoft.com/office/drawing/2014/main" id="{7B7EB17E-62DC-4C7D-AD20-52FBC805343B}"/>
              </a:ext>
            </a:extLst>
          </p:cNvPr>
          <p:cNvSpPr>
            <a:spLocks noGrp="1"/>
          </p:cNvSpPr>
          <p:nvPr>
            <p:ph idx="1"/>
          </p:nvPr>
        </p:nvSpPr>
        <p:spPr>
          <a:xfrm>
            <a:off x="540000" y="1549869"/>
            <a:ext cx="4657151" cy="4914640"/>
          </a:xfrm>
        </p:spPr>
        <p:txBody>
          <a:bodyPr>
            <a:normAutofit lnSpcReduction="10000"/>
          </a:bodyPr>
          <a:lstStyle/>
          <a:p>
            <a:r>
              <a:rPr lang="en-CA" dirty="0"/>
              <a:t>Pyruvate enters the mitochondrial matrix and is broken down</a:t>
            </a:r>
          </a:p>
          <a:p>
            <a:r>
              <a:rPr lang="en-CA" dirty="0"/>
              <a:t>Energy is used to produce high-energy compounds</a:t>
            </a:r>
          </a:p>
          <a:p>
            <a:r>
              <a:rPr lang="en-CA" dirty="0"/>
              <a:t>Also known as “Citric Acid Cycle”</a:t>
            </a:r>
          </a:p>
        </p:txBody>
      </p:sp>
      <p:grpSp>
        <p:nvGrpSpPr>
          <p:cNvPr id="12" name="Group 11">
            <a:extLst>
              <a:ext uri="{FF2B5EF4-FFF2-40B4-BE49-F238E27FC236}">
                <a16:creationId xmlns:a16="http://schemas.microsoft.com/office/drawing/2014/main" id="{FCC7BEF6-BCB9-44D0-8124-DD90B5F3EC6F}"/>
              </a:ext>
            </a:extLst>
          </p:cNvPr>
          <p:cNvGrpSpPr/>
          <p:nvPr/>
        </p:nvGrpSpPr>
        <p:grpSpPr>
          <a:xfrm>
            <a:off x="5086644" y="1681816"/>
            <a:ext cx="6951949" cy="4782693"/>
            <a:chOff x="1669847" y="2038327"/>
            <a:chExt cx="6051731" cy="4163375"/>
          </a:xfrm>
        </p:grpSpPr>
        <p:grpSp>
          <p:nvGrpSpPr>
            <p:cNvPr id="13" name="Group 12">
              <a:extLst>
                <a:ext uri="{FF2B5EF4-FFF2-40B4-BE49-F238E27FC236}">
                  <a16:creationId xmlns:a16="http://schemas.microsoft.com/office/drawing/2014/main" id="{544E2F46-C387-4522-971A-52905542F3D4}"/>
                </a:ext>
              </a:extLst>
            </p:cNvPr>
            <p:cNvGrpSpPr/>
            <p:nvPr/>
          </p:nvGrpSpPr>
          <p:grpSpPr>
            <a:xfrm>
              <a:off x="1669847" y="2038327"/>
              <a:ext cx="6051731" cy="4163375"/>
              <a:chOff x="5571830" y="1347312"/>
              <a:chExt cx="6051731" cy="4163375"/>
            </a:xfrm>
          </p:grpSpPr>
          <p:pic>
            <p:nvPicPr>
              <p:cNvPr id="14" name="Picture 2" descr="Glycolysis Metabolic Pathway">
                <a:extLst>
                  <a:ext uri="{FF2B5EF4-FFF2-40B4-BE49-F238E27FC236}">
                    <a16:creationId xmlns:a16="http://schemas.microsoft.com/office/drawing/2014/main" id="{BECD8466-5773-4750-BEAF-387E5E917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830" y="1347312"/>
                <a:ext cx="6051731" cy="41633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10D8F70-347B-45A9-876E-53AB576A4277}"/>
                  </a:ext>
                </a:extLst>
              </p:cNvPr>
              <p:cNvSpPr/>
              <p:nvPr/>
            </p:nvSpPr>
            <p:spPr>
              <a:xfrm>
                <a:off x="5883667" y="2961066"/>
                <a:ext cx="882814" cy="236616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Rectangle 15">
              <a:extLst>
                <a:ext uri="{FF2B5EF4-FFF2-40B4-BE49-F238E27FC236}">
                  <a16:creationId xmlns:a16="http://schemas.microsoft.com/office/drawing/2014/main" id="{BDCB2E9A-D369-428E-8A05-386AFFABCB90}"/>
                </a:ext>
              </a:extLst>
            </p:cNvPr>
            <p:cNvSpPr/>
            <p:nvPr/>
          </p:nvSpPr>
          <p:spPr>
            <a:xfrm>
              <a:off x="5508987" y="3429000"/>
              <a:ext cx="2011485" cy="26959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3D029E9A-0350-4E93-83D9-2ACB5E40496F}"/>
                </a:ext>
              </a:extLst>
            </p:cNvPr>
            <p:cNvSpPr/>
            <p:nvPr/>
          </p:nvSpPr>
          <p:spPr>
            <a:xfrm>
              <a:off x="2864498" y="3463268"/>
              <a:ext cx="2644489" cy="59035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4175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B6EC-3C54-4109-89DF-9A1106142677}"/>
              </a:ext>
            </a:extLst>
          </p:cNvPr>
          <p:cNvSpPr>
            <a:spLocks noGrp="1"/>
          </p:cNvSpPr>
          <p:nvPr>
            <p:ph type="title"/>
          </p:nvPr>
        </p:nvSpPr>
        <p:spPr/>
        <p:txBody>
          <a:bodyPr>
            <a:normAutofit/>
          </a:bodyPr>
          <a:lstStyle/>
          <a:p>
            <a:r>
              <a:rPr lang="en-CA" dirty="0"/>
              <a:t>Stage 2: The Krebs Cycle</a:t>
            </a:r>
          </a:p>
        </p:txBody>
      </p:sp>
      <p:graphicFrame>
        <p:nvGraphicFramePr>
          <p:cNvPr id="19" name="Table 4">
            <a:extLst>
              <a:ext uri="{FF2B5EF4-FFF2-40B4-BE49-F238E27FC236}">
                <a16:creationId xmlns:a16="http://schemas.microsoft.com/office/drawing/2014/main" id="{4956A9A7-B86A-4ADA-AC40-A0891D0D4B5D}"/>
              </a:ext>
            </a:extLst>
          </p:cNvPr>
          <p:cNvGraphicFramePr>
            <a:graphicFrameLocks noGrp="1"/>
          </p:cNvGraphicFramePr>
          <p:nvPr>
            <p:extLst>
              <p:ext uri="{D42A27DB-BD31-4B8C-83A1-F6EECF244321}">
                <p14:modId xmlns:p14="http://schemas.microsoft.com/office/powerpoint/2010/main" val="1755167442"/>
              </p:ext>
            </p:extLst>
          </p:nvPr>
        </p:nvGraphicFramePr>
        <p:xfrm>
          <a:off x="6918036" y="2398849"/>
          <a:ext cx="4723099" cy="2423360"/>
        </p:xfrm>
        <a:graphic>
          <a:graphicData uri="http://schemas.openxmlformats.org/drawingml/2006/table">
            <a:tbl>
              <a:tblPr firstRow="1" bandRow="1">
                <a:tableStyleId>{5C22544A-7EE6-4342-B048-85BDC9FD1C3A}</a:tableStyleId>
              </a:tblPr>
              <a:tblGrid>
                <a:gridCol w="1867774">
                  <a:extLst>
                    <a:ext uri="{9D8B030D-6E8A-4147-A177-3AD203B41FA5}">
                      <a16:colId xmlns:a16="http://schemas.microsoft.com/office/drawing/2014/main" val="546752329"/>
                    </a:ext>
                  </a:extLst>
                </a:gridCol>
                <a:gridCol w="2855325">
                  <a:extLst>
                    <a:ext uri="{9D8B030D-6E8A-4147-A177-3AD203B41FA5}">
                      <a16:colId xmlns:a16="http://schemas.microsoft.com/office/drawing/2014/main" val="2768952165"/>
                    </a:ext>
                  </a:extLst>
                </a:gridCol>
              </a:tblGrid>
              <a:tr h="461060">
                <a:tc>
                  <a:txBody>
                    <a:bodyPr/>
                    <a:lstStyle/>
                    <a:p>
                      <a:r>
                        <a:rPr lang="en-CA" sz="3200" dirty="0"/>
                        <a:t>Inputs</a:t>
                      </a:r>
                    </a:p>
                  </a:txBody>
                  <a:tcPr/>
                </a:tc>
                <a:tc>
                  <a:txBody>
                    <a:bodyPr/>
                    <a:lstStyle/>
                    <a:p>
                      <a:r>
                        <a:rPr lang="en-CA" sz="3200" dirty="0"/>
                        <a:t>Outputs</a:t>
                      </a:r>
                    </a:p>
                  </a:txBody>
                  <a:tcPr/>
                </a:tc>
                <a:extLst>
                  <a:ext uri="{0D108BD9-81ED-4DB2-BD59-A6C34878D82A}">
                    <a16:rowId xmlns:a16="http://schemas.microsoft.com/office/drawing/2014/main" val="1910472970"/>
                  </a:ext>
                </a:extLst>
              </a:tr>
              <a:tr h="461060">
                <a:tc>
                  <a:txBody>
                    <a:bodyPr/>
                    <a:lstStyle/>
                    <a:p>
                      <a:r>
                        <a:rPr lang="en-CA" sz="2400" dirty="0">
                          <a:solidFill>
                            <a:schemeClr val="bg1"/>
                          </a:solidFill>
                        </a:rPr>
                        <a:t>pyruvate</a:t>
                      </a:r>
                    </a:p>
                  </a:txBody>
                  <a:tcPr/>
                </a:tc>
                <a:tc>
                  <a:txBody>
                    <a:bodyPr/>
                    <a:lstStyle/>
                    <a:p>
                      <a:r>
                        <a:rPr lang="en-CA" sz="2400" dirty="0">
                          <a:solidFill>
                            <a:srgbClr val="00B050"/>
                          </a:solidFill>
                        </a:rPr>
                        <a:t>CO</a:t>
                      </a:r>
                      <a:r>
                        <a:rPr lang="en-CA" sz="2400" baseline="-25000" dirty="0">
                          <a:solidFill>
                            <a:srgbClr val="00B050"/>
                          </a:solidFill>
                        </a:rPr>
                        <a:t>2 </a:t>
                      </a:r>
                      <a:r>
                        <a:rPr lang="en-CA" sz="2400" baseline="0" dirty="0">
                          <a:solidFill>
                            <a:srgbClr val="00B050"/>
                          </a:solidFill>
                        </a:rPr>
                        <a:t>(diffuses out)</a:t>
                      </a:r>
                      <a:endParaRPr lang="en-CA" sz="2400" dirty="0">
                        <a:solidFill>
                          <a:srgbClr val="00B050"/>
                        </a:solidFill>
                      </a:endParaRPr>
                    </a:p>
                  </a:txBody>
                  <a:tcPr/>
                </a:tc>
                <a:extLst>
                  <a:ext uri="{0D108BD9-81ED-4DB2-BD59-A6C34878D82A}">
                    <a16:rowId xmlns:a16="http://schemas.microsoft.com/office/drawing/2014/main" val="106572240"/>
                  </a:ext>
                </a:extLst>
              </a:tr>
              <a:tr h="461060">
                <a:tc>
                  <a:txBody>
                    <a:bodyPr/>
                    <a:lstStyle/>
                    <a:p>
                      <a:r>
                        <a:rPr lang="en-CA" sz="2400" dirty="0">
                          <a:solidFill>
                            <a:schemeClr val="bg1"/>
                          </a:solidFill>
                        </a:rPr>
                        <a:t>NAD</a:t>
                      </a:r>
                      <a:r>
                        <a:rPr lang="en-CA" sz="2400" baseline="30000" dirty="0">
                          <a:solidFill>
                            <a:schemeClr val="bg1"/>
                          </a:solidFill>
                        </a:rPr>
                        <a:t>+</a:t>
                      </a:r>
                      <a:endParaRPr lang="en-CA" sz="2400" dirty="0">
                        <a:solidFill>
                          <a:schemeClr val="bg1"/>
                        </a:solidFill>
                      </a:endParaRPr>
                    </a:p>
                  </a:txBody>
                  <a:tcPr/>
                </a:tc>
                <a:tc>
                  <a:txBody>
                    <a:bodyPr/>
                    <a:lstStyle/>
                    <a:p>
                      <a:r>
                        <a:rPr lang="en-CA" sz="2400" dirty="0">
                          <a:solidFill>
                            <a:srgbClr val="FF0000"/>
                          </a:solidFill>
                        </a:rPr>
                        <a:t>NADH (high-energy)</a:t>
                      </a:r>
                    </a:p>
                  </a:txBody>
                  <a:tcPr/>
                </a:tc>
                <a:extLst>
                  <a:ext uri="{0D108BD9-81ED-4DB2-BD59-A6C34878D82A}">
                    <a16:rowId xmlns:a16="http://schemas.microsoft.com/office/drawing/2014/main" val="1132076305"/>
                  </a:ext>
                </a:extLst>
              </a:tr>
              <a:tr h="461060">
                <a:tc>
                  <a:txBody>
                    <a:bodyPr/>
                    <a:lstStyle/>
                    <a:p>
                      <a:r>
                        <a:rPr lang="en-CA" sz="2400" dirty="0"/>
                        <a:t>FAD</a:t>
                      </a:r>
                    </a:p>
                  </a:txBody>
                  <a:tcPr/>
                </a:tc>
                <a:tc>
                  <a:txBody>
                    <a:bodyPr/>
                    <a:lstStyle/>
                    <a:p>
                      <a:r>
                        <a:rPr lang="en-CA" sz="2400" dirty="0">
                          <a:solidFill>
                            <a:srgbClr val="FF0000"/>
                          </a:solidFill>
                        </a:rPr>
                        <a:t>FADH</a:t>
                      </a:r>
                      <a:r>
                        <a:rPr lang="en-CA" sz="2400" baseline="-25000" dirty="0">
                          <a:solidFill>
                            <a:srgbClr val="FF0000"/>
                          </a:solidFill>
                        </a:rPr>
                        <a:t>2 </a:t>
                      </a:r>
                      <a:r>
                        <a:rPr lang="en-CA" sz="2400" baseline="0" dirty="0">
                          <a:solidFill>
                            <a:srgbClr val="FF0000"/>
                          </a:solidFill>
                        </a:rPr>
                        <a:t>(high-energy)</a:t>
                      </a:r>
                    </a:p>
                  </a:txBody>
                  <a:tcPr/>
                </a:tc>
                <a:extLst>
                  <a:ext uri="{0D108BD9-81ED-4DB2-BD59-A6C34878D82A}">
                    <a16:rowId xmlns:a16="http://schemas.microsoft.com/office/drawing/2014/main" val="368054382"/>
                  </a:ext>
                </a:extLst>
              </a:tr>
              <a:tr h="461060">
                <a:tc>
                  <a:txBody>
                    <a:bodyPr/>
                    <a:lstStyle/>
                    <a:p>
                      <a:r>
                        <a:rPr lang="en-CA" sz="2400" dirty="0"/>
                        <a:t>ADP</a:t>
                      </a:r>
                    </a:p>
                  </a:txBody>
                  <a:tcPr/>
                </a:tc>
                <a:tc>
                  <a:txBody>
                    <a:bodyPr/>
                    <a:lstStyle/>
                    <a:p>
                      <a:r>
                        <a:rPr lang="en-CA" sz="2400" dirty="0">
                          <a:solidFill>
                            <a:srgbClr val="00B050"/>
                          </a:solidFill>
                        </a:rPr>
                        <a:t>ATP (a little)</a:t>
                      </a:r>
                    </a:p>
                  </a:txBody>
                  <a:tcPr/>
                </a:tc>
                <a:extLst>
                  <a:ext uri="{0D108BD9-81ED-4DB2-BD59-A6C34878D82A}">
                    <a16:rowId xmlns:a16="http://schemas.microsoft.com/office/drawing/2014/main" val="3960849177"/>
                  </a:ext>
                </a:extLst>
              </a:tr>
            </a:tbl>
          </a:graphicData>
        </a:graphic>
      </p:graphicFrame>
      <p:pic>
        <p:nvPicPr>
          <p:cNvPr id="7170" name="Picture 2" descr="Krebs Cycle ( Read ) | Biology | CK-12 Foundation">
            <a:extLst>
              <a:ext uri="{FF2B5EF4-FFF2-40B4-BE49-F238E27FC236}">
                <a16:creationId xmlns:a16="http://schemas.microsoft.com/office/drawing/2014/main" id="{CEC7FA51-69CC-40E9-8C37-849A06D41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52" y="1318728"/>
            <a:ext cx="5651229" cy="53981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AB5B9A4-9946-4CA4-AFE9-92D3797629E9}"/>
              </a:ext>
            </a:extLst>
          </p:cNvPr>
          <p:cNvSpPr txBox="1"/>
          <p:nvPr/>
        </p:nvSpPr>
        <p:spPr>
          <a:xfrm>
            <a:off x="5422143" y="5403218"/>
            <a:ext cx="1711276" cy="1077218"/>
          </a:xfrm>
          <a:custGeom>
            <a:avLst/>
            <a:gdLst>
              <a:gd name="connsiteX0" fmla="*/ 0 w 1711276"/>
              <a:gd name="connsiteY0" fmla="*/ 0 h 1077218"/>
              <a:gd name="connsiteX1" fmla="*/ 570425 w 1711276"/>
              <a:gd name="connsiteY1" fmla="*/ 0 h 1077218"/>
              <a:gd name="connsiteX2" fmla="*/ 1106625 w 1711276"/>
              <a:gd name="connsiteY2" fmla="*/ 0 h 1077218"/>
              <a:gd name="connsiteX3" fmla="*/ 1711276 w 1711276"/>
              <a:gd name="connsiteY3" fmla="*/ 0 h 1077218"/>
              <a:gd name="connsiteX4" fmla="*/ 1711276 w 1711276"/>
              <a:gd name="connsiteY4" fmla="*/ 549381 h 1077218"/>
              <a:gd name="connsiteX5" fmla="*/ 1711276 w 1711276"/>
              <a:gd name="connsiteY5" fmla="*/ 1077218 h 1077218"/>
              <a:gd name="connsiteX6" fmla="*/ 1175076 w 1711276"/>
              <a:gd name="connsiteY6" fmla="*/ 1077218 h 1077218"/>
              <a:gd name="connsiteX7" fmla="*/ 655989 w 1711276"/>
              <a:gd name="connsiteY7" fmla="*/ 1077218 h 1077218"/>
              <a:gd name="connsiteX8" fmla="*/ 0 w 1711276"/>
              <a:gd name="connsiteY8" fmla="*/ 1077218 h 1077218"/>
              <a:gd name="connsiteX9" fmla="*/ 0 w 1711276"/>
              <a:gd name="connsiteY9" fmla="*/ 517065 h 1077218"/>
              <a:gd name="connsiteX10" fmla="*/ 0 w 1711276"/>
              <a:gd name="connsiteY10"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1276" h="1077218" fill="none" extrusionOk="0">
                <a:moveTo>
                  <a:pt x="0" y="0"/>
                </a:moveTo>
                <a:cubicBezTo>
                  <a:pt x="183728" y="-14198"/>
                  <a:pt x="368227" y="-26792"/>
                  <a:pt x="570425" y="0"/>
                </a:cubicBezTo>
                <a:cubicBezTo>
                  <a:pt x="772624" y="26792"/>
                  <a:pt x="936755" y="-6562"/>
                  <a:pt x="1106625" y="0"/>
                </a:cubicBezTo>
                <a:cubicBezTo>
                  <a:pt x="1276495" y="6562"/>
                  <a:pt x="1558391" y="17636"/>
                  <a:pt x="1711276" y="0"/>
                </a:cubicBezTo>
                <a:cubicBezTo>
                  <a:pt x="1728906" y="248689"/>
                  <a:pt x="1717905" y="396542"/>
                  <a:pt x="1711276" y="549381"/>
                </a:cubicBezTo>
                <a:cubicBezTo>
                  <a:pt x="1704647" y="702220"/>
                  <a:pt x="1728812" y="873557"/>
                  <a:pt x="1711276" y="1077218"/>
                </a:cubicBezTo>
                <a:cubicBezTo>
                  <a:pt x="1448512" y="1073149"/>
                  <a:pt x="1377686" y="1077730"/>
                  <a:pt x="1175076" y="1077218"/>
                </a:cubicBezTo>
                <a:cubicBezTo>
                  <a:pt x="972466" y="1076706"/>
                  <a:pt x="782181" y="1054372"/>
                  <a:pt x="655989" y="1077218"/>
                </a:cubicBezTo>
                <a:cubicBezTo>
                  <a:pt x="529797" y="1100064"/>
                  <a:pt x="169971" y="1058622"/>
                  <a:pt x="0" y="1077218"/>
                </a:cubicBezTo>
                <a:cubicBezTo>
                  <a:pt x="6515" y="959739"/>
                  <a:pt x="-19931" y="664636"/>
                  <a:pt x="0" y="517065"/>
                </a:cubicBezTo>
                <a:cubicBezTo>
                  <a:pt x="19931" y="369494"/>
                  <a:pt x="-4692" y="125705"/>
                  <a:pt x="0" y="0"/>
                </a:cubicBezTo>
                <a:close/>
              </a:path>
              <a:path w="1711276" h="1077218" stroke="0" extrusionOk="0">
                <a:moveTo>
                  <a:pt x="0" y="0"/>
                </a:moveTo>
                <a:cubicBezTo>
                  <a:pt x="163391" y="-15090"/>
                  <a:pt x="399931" y="20242"/>
                  <a:pt x="519087" y="0"/>
                </a:cubicBezTo>
                <a:cubicBezTo>
                  <a:pt x="638243" y="-20242"/>
                  <a:pt x="920433" y="4412"/>
                  <a:pt x="1123738" y="0"/>
                </a:cubicBezTo>
                <a:cubicBezTo>
                  <a:pt x="1327043" y="-4412"/>
                  <a:pt x="1464132" y="-5419"/>
                  <a:pt x="1711276" y="0"/>
                </a:cubicBezTo>
                <a:cubicBezTo>
                  <a:pt x="1704849" y="145494"/>
                  <a:pt x="1694876" y="273396"/>
                  <a:pt x="1711276" y="538609"/>
                </a:cubicBezTo>
                <a:cubicBezTo>
                  <a:pt x="1727676" y="803822"/>
                  <a:pt x="1737523" y="838522"/>
                  <a:pt x="1711276" y="1077218"/>
                </a:cubicBezTo>
                <a:cubicBezTo>
                  <a:pt x="1473715" y="1070482"/>
                  <a:pt x="1363638" y="1053963"/>
                  <a:pt x="1157963" y="1077218"/>
                </a:cubicBezTo>
                <a:cubicBezTo>
                  <a:pt x="952288" y="1100473"/>
                  <a:pt x="829939" y="1072471"/>
                  <a:pt x="553313" y="1077218"/>
                </a:cubicBezTo>
                <a:cubicBezTo>
                  <a:pt x="276687" y="1081966"/>
                  <a:pt x="248894" y="1053208"/>
                  <a:pt x="0" y="1077218"/>
                </a:cubicBezTo>
                <a:cubicBezTo>
                  <a:pt x="12260" y="865759"/>
                  <a:pt x="-3231" y="749600"/>
                  <a:pt x="0" y="549381"/>
                </a:cubicBezTo>
                <a:cubicBezTo>
                  <a:pt x="3231" y="349162"/>
                  <a:pt x="19699" y="266205"/>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1600" dirty="0">
                <a:solidFill>
                  <a:schemeClr val="bg2"/>
                </a:solidFill>
              </a:rPr>
              <a:t>Do not memorize how many ATP, NADH, etc. are used/produced. </a:t>
            </a:r>
          </a:p>
        </p:txBody>
      </p:sp>
    </p:spTree>
    <p:extLst>
      <p:ext uri="{BB962C8B-B14F-4D97-AF65-F5344CB8AC3E}">
        <p14:creationId xmlns:p14="http://schemas.microsoft.com/office/powerpoint/2010/main" val="417022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B4E3-DF17-4283-9219-7C6FD6620A5A}"/>
              </a:ext>
            </a:extLst>
          </p:cNvPr>
          <p:cNvSpPr>
            <a:spLocks noGrp="1"/>
          </p:cNvSpPr>
          <p:nvPr>
            <p:ph type="title"/>
          </p:nvPr>
        </p:nvSpPr>
        <p:spPr/>
        <p:txBody>
          <a:bodyPr/>
          <a:lstStyle/>
          <a:p>
            <a:r>
              <a:rPr lang="en-CA" dirty="0"/>
              <a:t>Stages 3-4 Preview (Summary)</a:t>
            </a:r>
          </a:p>
        </p:txBody>
      </p:sp>
      <p:sp>
        <p:nvSpPr>
          <p:cNvPr id="3" name="Content Placeholder 2">
            <a:extLst>
              <a:ext uri="{FF2B5EF4-FFF2-40B4-BE49-F238E27FC236}">
                <a16:creationId xmlns:a16="http://schemas.microsoft.com/office/drawing/2014/main" id="{3DF20952-E6AE-490E-A628-24C41E38E990}"/>
              </a:ext>
            </a:extLst>
          </p:cNvPr>
          <p:cNvSpPr>
            <a:spLocks noGrp="1"/>
          </p:cNvSpPr>
          <p:nvPr>
            <p:ph idx="1"/>
          </p:nvPr>
        </p:nvSpPr>
        <p:spPr>
          <a:xfrm>
            <a:off x="540000" y="1549869"/>
            <a:ext cx="4263112" cy="4575052"/>
          </a:xfrm>
        </p:spPr>
        <p:txBody>
          <a:bodyPr/>
          <a:lstStyle/>
          <a:p>
            <a:r>
              <a:rPr lang="en-CA" dirty="0"/>
              <a:t>NADH and FADH</a:t>
            </a:r>
            <a:r>
              <a:rPr lang="en-CA" baseline="-25000" dirty="0"/>
              <a:t>2</a:t>
            </a:r>
            <a:r>
              <a:rPr lang="en-CA" dirty="0"/>
              <a:t> energy used to produce ATP</a:t>
            </a:r>
          </a:p>
        </p:txBody>
      </p:sp>
      <p:grpSp>
        <p:nvGrpSpPr>
          <p:cNvPr id="12" name="Group 11">
            <a:extLst>
              <a:ext uri="{FF2B5EF4-FFF2-40B4-BE49-F238E27FC236}">
                <a16:creationId xmlns:a16="http://schemas.microsoft.com/office/drawing/2014/main" id="{ADB77FFB-5CEA-4872-B1F6-EC86EB1E9040}"/>
              </a:ext>
            </a:extLst>
          </p:cNvPr>
          <p:cNvGrpSpPr/>
          <p:nvPr/>
        </p:nvGrpSpPr>
        <p:grpSpPr>
          <a:xfrm>
            <a:off x="4853524" y="1549869"/>
            <a:ext cx="7143742" cy="4914640"/>
            <a:chOff x="5571830" y="1347312"/>
            <a:chExt cx="6051731" cy="4163375"/>
          </a:xfrm>
        </p:grpSpPr>
        <p:pic>
          <p:nvPicPr>
            <p:cNvPr id="15" name="Picture 2" descr="Glycolysis Metabolic Pathway">
              <a:extLst>
                <a:ext uri="{FF2B5EF4-FFF2-40B4-BE49-F238E27FC236}">
                  <a16:creationId xmlns:a16="http://schemas.microsoft.com/office/drawing/2014/main" id="{889F5302-E952-411F-A40E-553A02CAF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830" y="1347312"/>
              <a:ext cx="6051731" cy="41633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8B4E01D-299B-4740-A5C7-55FD6C465AE5}"/>
                </a:ext>
              </a:extLst>
            </p:cNvPr>
            <p:cNvSpPr/>
            <p:nvPr/>
          </p:nvSpPr>
          <p:spPr>
            <a:xfrm>
              <a:off x="5883667" y="3362611"/>
              <a:ext cx="2759490" cy="196461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aphicFrame>
        <p:nvGraphicFramePr>
          <p:cNvPr id="17" name="Table 4">
            <a:extLst>
              <a:ext uri="{FF2B5EF4-FFF2-40B4-BE49-F238E27FC236}">
                <a16:creationId xmlns:a16="http://schemas.microsoft.com/office/drawing/2014/main" id="{E0894609-D1EE-4A60-9331-513A44528806}"/>
              </a:ext>
            </a:extLst>
          </p:cNvPr>
          <p:cNvGraphicFramePr>
            <a:graphicFrameLocks noGrp="1"/>
          </p:cNvGraphicFramePr>
          <p:nvPr>
            <p:extLst>
              <p:ext uri="{D42A27DB-BD31-4B8C-83A1-F6EECF244321}">
                <p14:modId xmlns:p14="http://schemas.microsoft.com/office/powerpoint/2010/main" val="4104129576"/>
              </p:ext>
            </p:extLst>
          </p:nvPr>
        </p:nvGraphicFramePr>
        <p:xfrm>
          <a:off x="194734" y="4041149"/>
          <a:ext cx="4338112" cy="2423360"/>
        </p:xfrm>
        <a:graphic>
          <a:graphicData uri="http://schemas.openxmlformats.org/drawingml/2006/table">
            <a:tbl>
              <a:tblPr firstRow="1" bandRow="1">
                <a:tableStyleId>{5C22544A-7EE6-4342-B048-85BDC9FD1C3A}</a:tableStyleId>
              </a:tblPr>
              <a:tblGrid>
                <a:gridCol w="1430889">
                  <a:extLst>
                    <a:ext uri="{9D8B030D-6E8A-4147-A177-3AD203B41FA5}">
                      <a16:colId xmlns:a16="http://schemas.microsoft.com/office/drawing/2014/main" val="546752329"/>
                    </a:ext>
                  </a:extLst>
                </a:gridCol>
                <a:gridCol w="2907223">
                  <a:extLst>
                    <a:ext uri="{9D8B030D-6E8A-4147-A177-3AD203B41FA5}">
                      <a16:colId xmlns:a16="http://schemas.microsoft.com/office/drawing/2014/main" val="2768952165"/>
                    </a:ext>
                  </a:extLst>
                </a:gridCol>
              </a:tblGrid>
              <a:tr h="461060">
                <a:tc>
                  <a:txBody>
                    <a:bodyPr/>
                    <a:lstStyle/>
                    <a:p>
                      <a:r>
                        <a:rPr lang="en-CA" sz="3200" dirty="0"/>
                        <a:t>Inputs</a:t>
                      </a:r>
                    </a:p>
                  </a:txBody>
                  <a:tcPr/>
                </a:tc>
                <a:tc>
                  <a:txBody>
                    <a:bodyPr/>
                    <a:lstStyle/>
                    <a:p>
                      <a:r>
                        <a:rPr lang="en-CA" sz="3200" dirty="0"/>
                        <a:t>Outputs</a:t>
                      </a:r>
                    </a:p>
                  </a:txBody>
                  <a:tcPr/>
                </a:tc>
                <a:extLst>
                  <a:ext uri="{0D108BD9-81ED-4DB2-BD59-A6C34878D82A}">
                    <a16:rowId xmlns:a16="http://schemas.microsoft.com/office/drawing/2014/main" val="1910472970"/>
                  </a:ext>
                </a:extLst>
              </a:tr>
              <a:tr h="461060">
                <a:tc>
                  <a:txBody>
                    <a:bodyPr/>
                    <a:lstStyle/>
                    <a:p>
                      <a:r>
                        <a:rPr lang="en-CA" sz="2400" dirty="0">
                          <a:solidFill>
                            <a:schemeClr val="bg1"/>
                          </a:solidFill>
                        </a:rPr>
                        <a:t>O</a:t>
                      </a:r>
                      <a:r>
                        <a:rPr lang="en-CA" sz="2400" baseline="-25000" dirty="0">
                          <a:solidFill>
                            <a:schemeClr val="bg1"/>
                          </a:solidFill>
                        </a:rPr>
                        <a:t>2</a:t>
                      </a:r>
                      <a:endParaRPr lang="en-CA" sz="2400" dirty="0">
                        <a:solidFill>
                          <a:schemeClr val="bg1"/>
                        </a:solidFill>
                      </a:endParaRPr>
                    </a:p>
                  </a:txBody>
                  <a:tcPr/>
                </a:tc>
                <a:tc>
                  <a:txBody>
                    <a:bodyPr/>
                    <a:lstStyle/>
                    <a:p>
                      <a:r>
                        <a:rPr lang="en-CA" sz="2400" dirty="0">
                          <a:solidFill>
                            <a:srgbClr val="408C59"/>
                          </a:solidFill>
                        </a:rPr>
                        <a:t>H</a:t>
                      </a:r>
                      <a:r>
                        <a:rPr lang="en-CA" sz="2400" baseline="-25000" dirty="0">
                          <a:solidFill>
                            <a:srgbClr val="408C59"/>
                          </a:solidFill>
                        </a:rPr>
                        <a:t>2</a:t>
                      </a:r>
                      <a:r>
                        <a:rPr lang="en-CA" sz="2400" baseline="0" dirty="0">
                          <a:solidFill>
                            <a:srgbClr val="408C59"/>
                          </a:solidFill>
                        </a:rPr>
                        <a:t>O</a:t>
                      </a:r>
                      <a:endParaRPr lang="en-CA" sz="2400" dirty="0">
                        <a:solidFill>
                          <a:srgbClr val="408C59"/>
                        </a:solidFill>
                      </a:endParaRPr>
                    </a:p>
                  </a:txBody>
                  <a:tcPr/>
                </a:tc>
                <a:extLst>
                  <a:ext uri="{0D108BD9-81ED-4DB2-BD59-A6C34878D82A}">
                    <a16:rowId xmlns:a16="http://schemas.microsoft.com/office/drawing/2014/main" val="106572240"/>
                  </a:ext>
                </a:extLst>
              </a:tr>
              <a:tr h="461060">
                <a:tc>
                  <a:txBody>
                    <a:bodyPr/>
                    <a:lstStyle/>
                    <a:p>
                      <a:r>
                        <a:rPr lang="en-CA" sz="2400" dirty="0">
                          <a:solidFill>
                            <a:schemeClr val="bg1"/>
                          </a:solidFill>
                        </a:rPr>
                        <a:t>NADH</a:t>
                      </a:r>
                    </a:p>
                  </a:txBody>
                  <a:tcPr/>
                </a:tc>
                <a:tc>
                  <a:txBody>
                    <a:bodyPr/>
                    <a:lstStyle/>
                    <a:p>
                      <a:r>
                        <a:rPr lang="en-CA" sz="2400" dirty="0">
                          <a:solidFill>
                            <a:srgbClr val="408C59"/>
                          </a:solidFill>
                        </a:rPr>
                        <a:t>NAD</a:t>
                      </a:r>
                      <a:r>
                        <a:rPr lang="en-CA" sz="2400" baseline="30000" dirty="0">
                          <a:solidFill>
                            <a:srgbClr val="408C59"/>
                          </a:solidFill>
                        </a:rPr>
                        <a:t>+ </a:t>
                      </a:r>
                      <a:r>
                        <a:rPr lang="en-CA" sz="2400" baseline="0" dirty="0">
                          <a:solidFill>
                            <a:srgbClr val="408C59"/>
                          </a:solidFill>
                        </a:rPr>
                        <a:t>(reused: Krebs)</a:t>
                      </a:r>
                    </a:p>
                  </a:txBody>
                  <a:tcPr/>
                </a:tc>
                <a:extLst>
                  <a:ext uri="{0D108BD9-81ED-4DB2-BD59-A6C34878D82A}">
                    <a16:rowId xmlns:a16="http://schemas.microsoft.com/office/drawing/2014/main" val="1132076305"/>
                  </a:ext>
                </a:extLst>
              </a:tr>
              <a:tr h="461060">
                <a:tc>
                  <a:txBody>
                    <a:bodyPr/>
                    <a:lstStyle/>
                    <a:p>
                      <a:r>
                        <a:rPr lang="en-CA" sz="2400" dirty="0"/>
                        <a:t>FADH</a:t>
                      </a:r>
                      <a:r>
                        <a:rPr lang="en-CA" sz="2400" baseline="-25000" dirty="0"/>
                        <a:t>2</a:t>
                      </a:r>
                      <a:endParaRPr lang="en-CA" sz="2400" dirty="0"/>
                    </a:p>
                  </a:txBody>
                  <a:tcPr/>
                </a:tc>
                <a:tc>
                  <a:txBody>
                    <a:bodyPr/>
                    <a:lstStyle/>
                    <a:p>
                      <a:r>
                        <a:rPr lang="en-CA" sz="2400" dirty="0">
                          <a:solidFill>
                            <a:srgbClr val="408C59"/>
                          </a:solidFill>
                        </a:rPr>
                        <a:t>FAD (reused: Krebs)</a:t>
                      </a:r>
                    </a:p>
                  </a:txBody>
                  <a:tcPr/>
                </a:tc>
                <a:extLst>
                  <a:ext uri="{0D108BD9-81ED-4DB2-BD59-A6C34878D82A}">
                    <a16:rowId xmlns:a16="http://schemas.microsoft.com/office/drawing/2014/main" val="368054382"/>
                  </a:ext>
                </a:extLst>
              </a:tr>
              <a:tr h="461060">
                <a:tc>
                  <a:txBody>
                    <a:bodyPr/>
                    <a:lstStyle/>
                    <a:p>
                      <a:r>
                        <a:rPr lang="en-CA" sz="2400" dirty="0">
                          <a:solidFill>
                            <a:schemeClr val="bg1"/>
                          </a:solidFill>
                        </a:rPr>
                        <a:t>ADP</a:t>
                      </a:r>
                    </a:p>
                  </a:txBody>
                  <a:tcPr/>
                </a:tc>
                <a:tc>
                  <a:txBody>
                    <a:bodyPr/>
                    <a:lstStyle/>
                    <a:p>
                      <a:r>
                        <a:rPr lang="en-CA" sz="2400" dirty="0">
                          <a:solidFill>
                            <a:srgbClr val="408C59"/>
                          </a:solidFill>
                        </a:rPr>
                        <a:t>ATP (a </a:t>
                      </a:r>
                      <a:r>
                        <a:rPr lang="en-CA" sz="2400" b="1" i="1" dirty="0">
                          <a:solidFill>
                            <a:srgbClr val="408C59"/>
                          </a:solidFill>
                        </a:rPr>
                        <a:t>lot</a:t>
                      </a:r>
                      <a:r>
                        <a:rPr lang="en-CA" sz="2400" i="0" dirty="0">
                          <a:solidFill>
                            <a:srgbClr val="408C59"/>
                          </a:solidFill>
                        </a:rPr>
                        <a:t>)</a:t>
                      </a:r>
                    </a:p>
                  </a:txBody>
                  <a:tcPr/>
                </a:tc>
                <a:extLst>
                  <a:ext uri="{0D108BD9-81ED-4DB2-BD59-A6C34878D82A}">
                    <a16:rowId xmlns:a16="http://schemas.microsoft.com/office/drawing/2014/main" val="3960849177"/>
                  </a:ext>
                </a:extLst>
              </a:tr>
            </a:tbl>
          </a:graphicData>
        </a:graphic>
      </p:graphicFrame>
    </p:spTree>
    <p:extLst>
      <p:ext uri="{BB962C8B-B14F-4D97-AF65-F5344CB8AC3E}">
        <p14:creationId xmlns:p14="http://schemas.microsoft.com/office/powerpoint/2010/main" val="178341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B4E3-DF17-4283-9219-7C6FD6620A5A}"/>
              </a:ext>
            </a:extLst>
          </p:cNvPr>
          <p:cNvSpPr>
            <a:spLocks noGrp="1"/>
          </p:cNvSpPr>
          <p:nvPr>
            <p:ph type="title"/>
          </p:nvPr>
        </p:nvSpPr>
        <p:spPr/>
        <p:txBody>
          <a:bodyPr/>
          <a:lstStyle/>
          <a:p>
            <a:r>
              <a:rPr lang="en-CA" dirty="0"/>
              <a:t>Stage 3: Electron Transport Chain</a:t>
            </a:r>
          </a:p>
        </p:txBody>
      </p:sp>
      <p:sp>
        <p:nvSpPr>
          <p:cNvPr id="3" name="Content Placeholder 2">
            <a:extLst>
              <a:ext uri="{FF2B5EF4-FFF2-40B4-BE49-F238E27FC236}">
                <a16:creationId xmlns:a16="http://schemas.microsoft.com/office/drawing/2014/main" id="{3DF20952-E6AE-490E-A628-24C41E38E990}"/>
              </a:ext>
            </a:extLst>
          </p:cNvPr>
          <p:cNvSpPr>
            <a:spLocks noGrp="1"/>
          </p:cNvSpPr>
          <p:nvPr>
            <p:ph idx="1"/>
          </p:nvPr>
        </p:nvSpPr>
        <p:spPr>
          <a:xfrm>
            <a:off x="540001" y="1549869"/>
            <a:ext cx="4601166" cy="4926976"/>
          </a:xfrm>
        </p:spPr>
        <p:txBody>
          <a:bodyPr>
            <a:normAutofit fontScale="92500" lnSpcReduction="10000"/>
          </a:bodyPr>
          <a:lstStyle/>
          <a:p>
            <a:r>
              <a:rPr lang="en-CA" dirty="0"/>
              <a:t>NADH and FADH</a:t>
            </a:r>
            <a:r>
              <a:rPr lang="en-CA" baseline="-25000" dirty="0"/>
              <a:t>2</a:t>
            </a:r>
            <a:r>
              <a:rPr lang="en-CA" dirty="0"/>
              <a:t> pass their high-energy electrons through electron transport chains</a:t>
            </a:r>
          </a:p>
          <a:p>
            <a:r>
              <a:rPr lang="en-CA" dirty="0"/>
              <a:t>Energy from NADH and FADH</a:t>
            </a:r>
            <a:r>
              <a:rPr lang="en-CA" baseline="-25000" dirty="0"/>
              <a:t>2</a:t>
            </a:r>
            <a:r>
              <a:rPr lang="en-CA" dirty="0"/>
              <a:t> used to pump H</a:t>
            </a:r>
            <a:r>
              <a:rPr lang="en-CA" baseline="30000" dirty="0"/>
              <a:t>+</a:t>
            </a:r>
            <a:r>
              <a:rPr lang="en-CA" dirty="0"/>
              <a:t> into the intermembrane space</a:t>
            </a:r>
          </a:p>
        </p:txBody>
      </p:sp>
      <p:grpSp>
        <p:nvGrpSpPr>
          <p:cNvPr id="4" name="Group 3">
            <a:extLst>
              <a:ext uri="{FF2B5EF4-FFF2-40B4-BE49-F238E27FC236}">
                <a16:creationId xmlns:a16="http://schemas.microsoft.com/office/drawing/2014/main" id="{47AFF36D-EC92-4093-9110-B433B00DB171}"/>
              </a:ext>
            </a:extLst>
          </p:cNvPr>
          <p:cNvGrpSpPr/>
          <p:nvPr/>
        </p:nvGrpSpPr>
        <p:grpSpPr>
          <a:xfrm>
            <a:off x="5141167" y="1537533"/>
            <a:ext cx="6576574" cy="4926976"/>
            <a:chOff x="5681582" y="1549869"/>
            <a:chExt cx="5049496" cy="3782934"/>
          </a:xfrm>
        </p:grpSpPr>
        <p:pic>
          <p:nvPicPr>
            <p:cNvPr id="9" name="Picture 8" descr="Diagram&#10;&#10;Description automatically generated">
              <a:extLst>
                <a:ext uri="{FF2B5EF4-FFF2-40B4-BE49-F238E27FC236}">
                  <a16:creationId xmlns:a16="http://schemas.microsoft.com/office/drawing/2014/main" id="{BA51EF0C-D35E-4370-93F0-89EA16AAC5E9}"/>
                </a:ext>
              </a:extLst>
            </p:cNvPr>
            <p:cNvPicPr>
              <a:picLocks noChangeAspect="1"/>
            </p:cNvPicPr>
            <p:nvPr/>
          </p:nvPicPr>
          <p:blipFill rotWithShape="1">
            <a:blip r:embed="rId3"/>
            <a:srcRect t="18536" r="38704" b="12257"/>
            <a:stretch/>
          </p:blipFill>
          <p:spPr>
            <a:xfrm>
              <a:off x="5681582" y="1549869"/>
              <a:ext cx="5049496" cy="3782934"/>
            </a:xfrm>
            <a:prstGeom prst="rect">
              <a:avLst/>
            </a:prstGeom>
          </p:spPr>
        </p:pic>
        <p:sp>
          <p:nvSpPr>
            <p:cNvPr id="6" name="Rectangle 5">
              <a:extLst>
                <a:ext uri="{FF2B5EF4-FFF2-40B4-BE49-F238E27FC236}">
                  <a16:creationId xmlns:a16="http://schemas.microsoft.com/office/drawing/2014/main" id="{CCA7529A-B9DC-47A9-A27C-B6E63F24569E}"/>
                </a:ext>
              </a:extLst>
            </p:cNvPr>
            <p:cNvSpPr/>
            <p:nvPr/>
          </p:nvSpPr>
          <p:spPr>
            <a:xfrm>
              <a:off x="7117322" y="4396493"/>
              <a:ext cx="3613756" cy="93631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0" name="Picture 9" descr="Diagram&#10;&#10;Description automatically generated">
            <a:extLst>
              <a:ext uri="{FF2B5EF4-FFF2-40B4-BE49-F238E27FC236}">
                <a16:creationId xmlns:a16="http://schemas.microsoft.com/office/drawing/2014/main" id="{5544E6C4-076D-4387-B3B8-6C09CDB350DF}"/>
              </a:ext>
            </a:extLst>
          </p:cNvPr>
          <p:cNvPicPr>
            <a:picLocks noChangeAspect="1"/>
          </p:cNvPicPr>
          <p:nvPr/>
        </p:nvPicPr>
        <p:blipFill rotWithShape="1">
          <a:blip r:embed="rId3"/>
          <a:srcRect l="3889" t="87787" r="76936" b="8462"/>
          <a:stretch/>
        </p:blipFill>
        <p:spPr>
          <a:xfrm>
            <a:off x="5571860" y="6124921"/>
            <a:ext cx="2057400" cy="267046"/>
          </a:xfrm>
          <a:prstGeom prst="rect">
            <a:avLst/>
          </a:prstGeom>
        </p:spPr>
      </p:pic>
    </p:spTree>
    <p:extLst>
      <p:ext uri="{BB962C8B-B14F-4D97-AF65-F5344CB8AC3E}">
        <p14:creationId xmlns:p14="http://schemas.microsoft.com/office/powerpoint/2010/main" val="31551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B4E3-DF17-4283-9219-7C6FD6620A5A}"/>
              </a:ext>
            </a:extLst>
          </p:cNvPr>
          <p:cNvSpPr>
            <a:spLocks noGrp="1"/>
          </p:cNvSpPr>
          <p:nvPr>
            <p:ph type="title"/>
          </p:nvPr>
        </p:nvSpPr>
        <p:spPr/>
        <p:txBody>
          <a:bodyPr/>
          <a:lstStyle/>
          <a:p>
            <a:r>
              <a:rPr lang="en-CA" dirty="0"/>
              <a:t>Stage 3: Electron Transport Chain</a:t>
            </a:r>
          </a:p>
        </p:txBody>
      </p:sp>
      <p:sp>
        <p:nvSpPr>
          <p:cNvPr id="3" name="Content Placeholder 2">
            <a:extLst>
              <a:ext uri="{FF2B5EF4-FFF2-40B4-BE49-F238E27FC236}">
                <a16:creationId xmlns:a16="http://schemas.microsoft.com/office/drawing/2014/main" id="{3DF20952-E6AE-490E-A628-24C41E38E990}"/>
              </a:ext>
            </a:extLst>
          </p:cNvPr>
          <p:cNvSpPr>
            <a:spLocks noGrp="1"/>
          </p:cNvSpPr>
          <p:nvPr>
            <p:ph idx="1"/>
          </p:nvPr>
        </p:nvSpPr>
        <p:spPr>
          <a:xfrm>
            <a:off x="540000" y="1549869"/>
            <a:ext cx="3518816" cy="4575052"/>
          </a:xfrm>
        </p:spPr>
        <p:txBody>
          <a:bodyPr>
            <a:normAutofit/>
          </a:bodyPr>
          <a:lstStyle/>
          <a:p>
            <a:r>
              <a:rPr lang="en-CA" dirty="0"/>
              <a:t>Lower-energy electrons combine with H</a:t>
            </a:r>
            <a:r>
              <a:rPr lang="en-CA" baseline="30000" dirty="0"/>
              <a:t>+</a:t>
            </a:r>
            <a:r>
              <a:rPr lang="en-CA" dirty="0"/>
              <a:t> and O</a:t>
            </a:r>
            <a:r>
              <a:rPr lang="en-CA" baseline="-25000" dirty="0"/>
              <a:t>2 </a:t>
            </a:r>
            <a:r>
              <a:rPr lang="en-CA" dirty="0"/>
              <a:t>and produce H</a:t>
            </a:r>
            <a:r>
              <a:rPr lang="en-CA" baseline="-25000" dirty="0"/>
              <a:t>2</a:t>
            </a:r>
            <a:r>
              <a:rPr lang="en-CA" dirty="0"/>
              <a:t>O </a:t>
            </a:r>
          </a:p>
        </p:txBody>
      </p:sp>
      <p:grpSp>
        <p:nvGrpSpPr>
          <p:cNvPr id="4" name="Group 3">
            <a:extLst>
              <a:ext uri="{FF2B5EF4-FFF2-40B4-BE49-F238E27FC236}">
                <a16:creationId xmlns:a16="http://schemas.microsoft.com/office/drawing/2014/main" id="{4A429A0F-1028-4F9C-A7B3-C2AD3A20BEBD}"/>
              </a:ext>
            </a:extLst>
          </p:cNvPr>
          <p:cNvGrpSpPr/>
          <p:nvPr/>
        </p:nvGrpSpPr>
        <p:grpSpPr>
          <a:xfrm>
            <a:off x="5141167" y="1537533"/>
            <a:ext cx="6576574" cy="4926976"/>
            <a:chOff x="5141167" y="1537533"/>
            <a:chExt cx="6576574" cy="4926976"/>
          </a:xfrm>
        </p:grpSpPr>
        <p:grpSp>
          <p:nvGrpSpPr>
            <p:cNvPr id="10" name="Group 9">
              <a:extLst>
                <a:ext uri="{FF2B5EF4-FFF2-40B4-BE49-F238E27FC236}">
                  <a16:creationId xmlns:a16="http://schemas.microsoft.com/office/drawing/2014/main" id="{8DBF9750-5839-4BAD-B8AE-184C6F1E8EF8}"/>
                </a:ext>
              </a:extLst>
            </p:cNvPr>
            <p:cNvGrpSpPr/>
            <p:nvPr/>
          </p:nvGrpSpPr>
          <p:grpSpPr>
            <a:xfrm>
              <a:off x="5141167" y="1537533"/>
              <a:ext cx="6576574" cy="4926976"/>
              <a:chOff x="5681582" y="1549869"/>
              <a:chExt cx="5049496" cy="3782934"/>
            </a:xfrm>
          </p:grpSpPr>
          <p:pic>
            <p:nvPicPr>
              <p:cNvPr id="11" name="Picture 10" descr="Diagram&#10;&#10;Description automatically generated">
                <a:extLst>
                  <a:ext uri="{FF2B5EF4-FFF2-40B4-BE49-F238E27FC236}">
                    <a16:creationId xmlns:a16="http://schemas.microsoft.com/office/drawing/2014/main" id="{34908105-9B9E-429C-BFCF-12DEB2B4968F}"/>
                  </a:ext>
                </a:extLst>
              </p:cNvPr>
              <p:cNvPicPr>
                <a:picLocks noChangeAspect="1"/>
              </p:cNvPicPr>
              <p:nvPr/>
            </p:nvPicPr>
            <p:blipFill rotWithShape="1">
              <a:blip r:embed="rId2"/>
              <a:srcRect t="18536" r="38704" b="12257"/>
              <a:stretch/>
            </p:blipFill>
            <p:spPr>
              <a:xfrm>
                <a:off x="5681582" y="1549869"/>
                <a:ext cx="5049496" cy="3782934"/>
              </a:xfrm>
              <a:prstGeom prst="rect">
                <a:avLst/>
              </a:prstGeom>
            </p:spPr>
          </p:pic>
          <p:sp>
            <p:nvSpPr>
              <p:cNvPr id="12" name="Rectangle 11">
                <a:extLst>
                  <a:ext uri="{FF2B5EF4-FFF2-40B4-BE49-F238E27FC236}">
                    <a16:creationId xmlns:a16="http://schemas.microsoft.com/office/drawing/2014/main" id="{45EDD28D-DF65-4126-A922-58B32D3747BB}"/>
                  </a:ext>
                </a:extLst>
              </p:cNvPr>
              <p:cNvSpPr/>
              <p:nvPr/>
            </p:nvSpPr>
            <p:spPr>
              <a:xfrm>
                <a:off x="5820629" y="1874748"/>
                <a:ext cx="4910449" cy="257965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Rectangle 12">
              <a:extLst>
                <a:ext uri="{FF2B5EF4-FFF2-40B4-BE49-F238E27FC236}">
                  <a16:creationId xmlns:a16="http://schemas.microsoft.com/office/drawing/2014/main" id="{9B72C129-348C-44B2-8037-73E077536056}"/>
                </a:ext>
              </a:extLst>
            </p:cNvPr>
            <p:cNvSpPr/>
            <p:nvPr/>
          </p:nvSpPr>
          <p:spPr>
            <a:xfrm>
              <a:off x="8845419" y="1549869"/>
              <a:ext cx="2872321" cy="41079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5" name="Picture 14" descr="Diagram&#10;&#10;Description automatically generated">
            <a:extLst>
              <a:ext uri="{FF2B5EF4-FFF2-40B4-BE49-F238E27FC236}">
                <a16:creationId xmlns:a16="http://schemas.microsoft.com/office/drawing/2014/main" id="{6B0BC95F-AC0C-4CA4-8573-A0686BEE7D19}"/>
              </a:ext>
            </a:extLst>
          </p:cNvPr>
          <p:cNvPicPr>
            <a:picLocks noChangeAspect="1"/>
          </p:cNvPicPr>
          <p:nvPr/>
        </p:nvPicPr>
        <p:blipFill rotWithShape="1">
          <a:blip r:embed="rId2"/>
          <a:srcRect l="3889" t="87787" r="76936" b="8462"/>
          <a:stretch/>
        </p:blipFill>
        <p:spPr>
          <a:xfrm>
            <a:off x="5571860" y="6124921"/>
            <a:ext cx="2057400" cy="267046"/>
          </a:xfrm>
          <a:prstGeom prst="rect">
            <a:avLst/>
          </a:prstGeom>
        </p:spPr>
      </p:pic>
    </p:spTree>
    <p:extLst>
      <p:ext uri="{BB962C8B-B14F-4D97-AF65-F5344CB8AC3E}">
        <p14:creationId xmlns:p14="http://schemas.microsoft.com/office/powerpoint/2010/main" val="210603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0D3B8B-C599-46B8-81E4-7C6818E55F92}"/>
              </a:ext>
            </a:extLst>
          </p:cNvPr>
          <p:cNvSpPr/>
          <p:nvPr/>
        </p:nvSpPr>
        <p:spPr>
          <a:xfrm>
            <a:off x="8668139" y="6124921"/>
            <a:ext cx="2836506" cy="462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F52E54C-E1E9-4722-94F5-4E3BC8BB6E87}"/>
              </a:ext>
            </a:extLst>
          </p:cNvPr>
          <p:cNvSpPr>
            <a:spLocks noGrp="1"/>
          </p:cNvSpPr>
          <p:nvPr>
            <p:ph type="title"/>
          </p:nvPr>
        </p:nvSpPr>
        <p:spPr/>
        <p:txBody>
          <a:bodyPr/>
          <a:lstStyle/>
          <a:p>
            <a:r>
              <a:rPr lang="en-CA" dirty="0"/>
              <a:t>Stage 4: ATP Production</a:t>
            </a:r>
          </a:p>
        </p:txBody>
      </p:sp>
      <p:sp>
        <p:nvSpPr>
          <p:cNvPr id="3" name="Content Placeholder 2">
            <a:extLst>
              <a:ext uri="{FF2B5EF4-FFF2-40B4-BE49-F238E27FC236}">
                <a16:creationId xmlns:a16="http://schemas.microsoft.com/office/drawing/2014/main" id="{DED815BB-A133-4267-B782-0DC1BB33C360}"/>
              </a:ext>
            </a:extLst>
          </p:cNvPr>
          <p:cNvSpPr>
            <a:spLocks noGrp="1"/>
          </p:cNvSpPr>
          <p:nvPr>
            <p:ph idx="1"/>
          </p:nvPr>
        </p:nvSpPr>
        <p:spPr>
          <a:xfrm>
            <a:off x="539999" y="1549869"/>
            <a:ext cx="7502989" cy="4575052"/>
          </a:xfrm>
        </p:spPr>
        <p:txBody>
          <a:bodyPr/>
          <a:lstStyle/>
          <a:p>
            <a:r>
              <a:rPr lang="en-CA" dirty="0"/>
              <a:t>H</a:t>
            </a:r>
            <a:r>
              <a:rPr lang="en-CA" baseline="30000" dirty="0"/>
              <a:t>+</a:t>
            </a:r>
            <a:r>
              <a:rPr lang="en-CA" dirty="0"/>
              <a:t> moves through ATP synthase from the intermembrane space to the matrix</a:t>
            </a:r>
          </a:p>
          <a:p>
            <a:r>
              <a:rPr lang="en-CA" dirty="0"/>
              <a:t>ATP synthase converts ADP to ATP</a:t>
            </a:r>
          </a:p>
        </p:txBody>
      </p:sp>
      <p:pic>
        <p:nvPicPr>
          <p:cNvPr id="5" name="Picture 4" descr="Diagram&#10;&#10;Description automatically generated">
            <a:extLst>
              <a:ext uri="{FF2B5EF4-FFF2-40B4-BE49-F238E27FC236}">
                <a16:creationId xmlns:a16="http://schemas.microsoft.com/office/drawing/2014/main" id="{AE3E2A06-AC4A-4F3F-B894-6923B9E8D9DE}"/>
              </a:ext>
            </a:extLst>
          </p:cNvPr>
          <p:cNvPicPr>
            <a:picLocks noChangeAspect="1"/>
          </p:cNvPicPr>
          <p:nvPr/>
        </p:nvPicPr>
        <p:blipFill rotWithShape="1">
          <a:blip r:embed="rId2"/>
          <a:srcRect l="63664" t="11291" r="1903" b="782"/>
          <a:stretch/>
        </p:blipFill>
        <p:spPr>
          <a:xfrm>
            <a:off x="8668139" y="1549869"/>
            <a:ext cx="2836506" cy="4806192"/>
          </a:xfrm>
          <a:prstGeom prst="rect">
            <a:avLst/>
          </a:prstGeom>
        </p:spPr>
      </p:pic>
      <p:pic>
        <p:nvPicPr>
          <p:cNvPr id="6" name="Picture 5" descr="Diagram&#10;&#10;Description automatically generated">
            <a:extLst>
              <a:ext uri="{FF2B5EF4-FFF2-40B4-BE49-F238E27FC236}">
                <a16:creationId xmlns:a16="http://schemas.microsoft.com/office/drawing/2014/main" id="{C831FCDA-2F19-4F5C-A983-7BCF2C879069}"/>
              </a:ext>
            </a:extLst>
          </p:cNvPr>
          <p:cNvPicPr>
            <a:picLocks noChangeAspect="1"/>
          </p:cNvPicPr>
          <p:nvPr/>
        </p:nvPicPr>
        <p:blipFill rotWithShape="1">
          <a:blip r:embed="rId2"/>
          <a:srcRect l="3572" t="18710" r="77784" b="76570"/>
          <a:stretch/>
        </p:blipFill>
        <p:spPr>
          <a:xfrm>
            <a:off x="9504395" y="1549869"/>
            <a:ext cx="2000250" cy="336081"/>
          </a:xfrm>
          <a:prstGeom prst="rect">
            <a:avLst/>
          </a:prstGeom>
        </p:spPr>
      </p:pic>
      <p:pic>
        <p:nvPicPr>
          <p:cNvPr id="7" name="Picture 6" descr="Diagram&#10;&#10;Description automatically generated">
            <a:extLst>
              <a:ext uri="{FF2B5EF4-FFF2-40B4-BE49-F238E27FC236}">
                <a16:creationId xmlns:a16="http://schemas.microsoft.com/office/drawing/2014/main" id="{6B79F5DF-5D30-493D-8EB1-0B7B52336253}"/>
              </a:ext>
            </a:extLst>
          </p:cNvPr>
          <p:cNvPicPr>
            <a:picLocks noChangeAspect="1"/>
          </p:cNvPicPr>
          <p:nvPr/>
        </p:nvPicPr>
        <p:blipFill rotWithShape="1">
          <a:blip r:embed="rId2"/>
          <a:srcRect l="3889" t="87787" r="79371" b="8462"/>
          <a:stretch/>
        </p:blipFill>
        <p:spPr>
          <a:xfrm>
            <a:off x="9708502" y="6242523"/>
            <a:ext cx="1796143" cy="267046"/>
          </a:xfrm>
          <a:prstGeom prst="rect">
            <a:avLst/>
          </a:prstGeom>
        </p:spPr>
      </p:pic>
    </p:spTree>
    <p:extLst>
      <p:ext uri="{BB962C8B-B14F-4D97-AF65-F5344CB8AC3E}">
        <p14:creationId xmlns:p14="http://schemas.microsoft.com/office/powerpoint/2010/main" val="10564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E6F3-7236-4A0E-A865-A13A4EEE709B}"/>
              </a:ext>
            </a:extLst>
          </p:cNvPr>
          <p:cNvSpPr>
            <a:spLocks noGrp="1"/>
          </p:cNvSpPr>
          <p:nvPr>
            <p:ph type="title"/>
          </p:nvPr>
        </p:nvSpPr>
        <p:spPr/>
        <p:txBody>
          <a:bodyPr/>
          <a:lstStyle/>
          <a:p>
            <a:r>
              <a:rPr lang="en-CA" dirty="0"/>
              <a:t>Jan Van </a:t>
            </a:r>
            <a:r>
              <a:rPr lang="en-CA" dirty="0" err="1"/>
              <a:t>Helmont’s</a:t>
            </a:r>
            <a:r>
              <a:rPr lang="en-CA" dirty="0"/>
              <a:t> Experiment</a:t>
            </a:r>
          </a:p>
        </p:txBody>
      </p:sp>
      <p:sp>
        <p:nvSpPr>
          <p:cNvPr id="3" name="Content Placeholder 2">
            <a:extLst>
              <a:ext uri="{FF2B5EF4-FFF2-40B4-BE49-F238E27FC236}">
                <a16:creationId xmlns:a16="http://schemas.microsoft.com/office/drawing/2014/main" id="{E9C94E24-AF5C-4530-A1CB-58B7C427DAAC}"/>
              </a:ext>
            </a:extLst>
          </p:cNvPr>
          <p:cNvSpPr>
            <a:spLocks noGrp="1"/>
          </p:cNvSpPr>
          <p:nvPr>
            <p:ph idx="1"/>
          </p:nvPr>
        </p:nvSpPr>
        <p:spPr>
          <a:xfrm>
            <a:off x="540000" y="1549869"/>
            <a:ext cx="10740710" cy="5233486"/>
          </a:xfrm>
        </p:spPr>
        <p:txBody>
          <a:bodyPr>
            <a:normAutofit/>
          </a:bodyPr>
          <a:lstStyle/>
          <a:p>
            <a:pPr marL="0" indent="0">
              <a:buNone/>
            </a:pPr>
            <a:r>
              <a:rPr lang="en-CA" sz="2800" dirty="0"/>
              <a:t>Procedure: </a:t>
            </a:r>
          </a:p>
          <a:p>
            <a:r>
              <a:rPr lang="en-CA" sz="2400" dirty="0"/>
              <a:t>Measure mass of pot of dry soil; measure mass of </a:t>
            </a:r>
            <a:br>
              <a:rPr lang="en-CA" sz="2400" dirty="0"/>
            </a:br>
            <a:r>
              <a:rPr lang="en-CA" sz="2400" dirty="0"/>
              <a:t>seedling</a:t>
            </a:r>
          </a:p>
          <a:p>
            <a:r>
              <a:rPr lang="en-CA" sz="2400" dirty="0"/>
              <a:t>Plant seedling; water regularly for 5 years</a:t>
            </a:r>
          </a:p>
          <a:p>
            <a:pPr marL="0" indent="0">
              <a:buNone/>
            </a:pPr>
            <a:r>
              <a:rPr lang="en-CA" sz="2800" dirty="0"/>
              <a:t>Result: </a:t>
            </a:r>
            <a:r>
              <a:rPr lang="en-CA" sz="2400" dirty="0"/>
              <a:t>Tree gained 75 kg, but the mass of the soil </a:t>
            </a:r>
            <a:br>
              <a:rPr lang="en-CA" sz="2400" dirty="0"/>
            </a:br>
            <a:r>
              <a:rPr lang="en-CA" sz="2400" dirty="0"/>
              <a:t>was unchanged.</a:t>
            </a:r>
          </a:p>
          <a:p>
            <a:pPr marL="0" indent="0">
              <a:buNone/>
            </a:pPr>
            <a:r>
              <a:rPr lang="en-CA" sz="2800" dirty="0"/>
              <a:t>Conclusion: </a:t>
            </a:r>
            <a:r>
              <a:rPr lang="en-CA" sz="2400" dirty="0"/>
              <a:t>Most of the mass comes from the water.</a:t>
            </a:r>
          </a:p>
        </p:txBody>
      </p:sp>
      <p:pic>
        <p:nvPicPr>
          <p:cNvPr id="5124" name="Picture 4" descr="Part 2 of 3">
            <a:extLst>
              <a:ext uri="{FF2B5EF4-FFF2-40B4-BE49-F238E27FC236}">
                <a16:creationId xmlns:a16="http://schemas.microsoft.com/office/drawing/2014/main" id="{1C221638-5F71-4DD5-A2E9-6237AFEEB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824" y="1549869"/>
            <a:ext cx="2528595" cy="49001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39405B-73CD-4B08-B032-9A97BB35ADBE}"/>
              </a:ext>
            </a:extLst>
          </p:cNvPr>
          <p:cNvSpPr txBox="1"/>
          <p:nvPr/>
        </p:nvSpPr>
        <p:spPr>
          <a:xfrm>
            <a:off x="644969" y="5827923"/>
            <a:ext cx="7808563" cy="461665"/>
          </a:xfrm>
          <a:custGeom>
            <a:avLst/>
            <a:gdLst>
              <a:gd name="connsiteX0" fmla="*/ 0 w 7808563"/>
              <a:gd name="connsiteY0" fmla="*/ 0 h 461665"/>
              <a:gd name="connsiteX1" fmla="*/ 494542 w 7808563"/>
              <a:gd name="connsiteY1" fmla="*/ 0 h 461665"/>
              <a:gd name="connsiteX2" fmla="*/ 910999 w 7808563"/>
              <a:gd name="connsiteY2" fmla="*/ 0 h 461665"/>
              <a:gd name="connsiteX3" fmla="*/ 1327456 w 7808563"/>
              <a:gd name="connsiteY3" fmla="*/ 0 h 461665"/>
              <a:gd name="connsiteX4" fmla="*/ 2134341 w 7808563"/>
              <a:gd name="connsiteY4" fmla="*/ 0 h 461665"/>
              <a:gd name="connsiteX5" fmla="*/ 2941225 w 7808563"/>
              <a:gd name="connsiteY5" fmla="*/ 0 h 461665"/>
              <a:gd name="connsiteX6" fmla="*/ 3435768 w 7808563"/>
              <a:gd name="connsiteY6" fmla="*/ 0 h 461665"/>
              <a:gd name="connsiteX7" fmla="*/ 4242653 w 7808563"/>
              <a:gd name="connsiteY7" fmla="*/ 0 h 461665"/>
              <a:gd name="connsiteX8" fmla="*/ 4737195 w 7808563"/>
              <a:gd name="connsiteY8" fmla="*/ 0 h 461665"/>
              <a:gd name="connsiteX9" fmla="*/ 5387908 w 7808563"/>
              <a:gd name="connsiteY9" fmla="*/ 0 h 461665"/>
              <a:gd name="connsiteX10" fmla="*/ 6194793 w 7808563"/>
              <a:gd name="connsiteY10" fmla="*/ 0 h 461665"/>
              <a:gd name="connsiteX11" fmla="*/ 6689336 w 7808563"/>
              <a:gd name="connsiteY11" fmla="*/ 0 h 461665"/>
              <a:gd name="connsiteX12" fmla="*/ 7105792 w 7808563"/>
              <a:gd name="connsiteY12" fmla="*/ 0 h 461665"/>
              <a:gd name="connsiteX13" fmla="*/ 7808563 w 7808563"/>
              <a:gd name="connsiteY13" fmla="*/ 0 h 461665"/>
              <a:gd name="connsiteX14" fmla="*/ 7808563 w 7808563"/>
              <a:gd name="connsiteY14" fmla="*/ 461665 h 461665"/>
              <a:gd name="connsiteX15" fmla="*/ 7079764 w 7808563"/>
              <a:gd name="connsiteY15" fmla="*/ 461665 h 461665"/>
              <a:gd name="connsiteX16" fmla="*/ 6663307 w 7808563"/>
              <a:gd name="connsiteY16" fmla="*/ 461665 h 461665"/>
              <a:gd name="connsiteX17" fmla="*/ 6246850 w 7808563"/>
              <a:gd name="connsiteY17" fmla="*/ 461665 h 461665"/>
              <a:gd name="connsiteX18" fmla="*/ 5596137 w 7808563"/>
              <a:gd name="connsiteY18" fmla="*/ 461665 h 461665"/>
              <a:gd name="connsiteX19" fmla="*/ 5023509 w 7808563"/>
              <a:gd name="connsiteY19" fmla="*/ 461665 h 461665"/>
              <a:gd name="connsiteX20" fmla="*/ 4528967 w 7808563"/>
              <a:gd name="connsiteY20" fmla="*/ 461665 h 461665"/>
              <a:gd name="connsiteX21" fmla="*/ 3722082 w 7808563"/>
              <a:gd name="connsiteY21" fmla="*/ 461665 h 461665"/>
              <a:gd name="connsiteX22" fmla="*/ 3305625 w 7808563"/>
              <a:gd name="connsiteY22" fmla="*/ 461665 h 461665"/>
              <a:gd name="connsiteX23" fmla="*/ 2732997 w 7808563"/>
              <a:gd name="connsiteY23" fmla="*/ 461665 h 461665"/>
              <a:gd name="connsiteX24" fmla="*/ 2160369 w 7808563"/>
              <a:gd name="connsiteY24" fmla="*/ 461665 h 461665"/>
              <a:gd name="connsiteX25" fmla="*/ 1665827 w 7808563"/>
              <a:gd name="connsiteY25" fmla="*/ 461665 h 461665"/>
              <a:gd name="connsiteX26" fmla="*/ 1171284 w 7808563"/>
              <a:gd name="connsiteY26" fmla="*/ 461665 h 461665"/>
              <a:gd name="connsiteX27" fmla="*/ 676742 w 7808563"/>
              <a:gd name="connsiteY27" fmla="*/ 461665 h 461665"/>
              <a:gd name="connsiteX28" fmla="*/ 0 w 7808563"/>
              <a:gd name="connsiteY28" fmla="*/ 461665 h 461665"/>
              <a:gd name="connsiteX29" fmla="*/ 0 w 7808563"/>
              <a:gd name="connsiteY29"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8563" h="461665" fill="none" extrusionOk="0">
                <a:moveTo>
                  <a:pt x="0" y="0"/>
                </a:moveTo>
                <a:cubicBezTo>
                  <a:pt x="216109" y="24258"/>
                  <a:pt x="278299" y="13550"/>
                  <a:pt x="494542" y="0"/>
                </a:cubicBezTo>
                <a:cubicBezTo>
                  <a:pt x="710785" y="-13550"/>
                  <a:pt x="711499" y="1395"/>
                  <a:pt x="910999" y="0"/>
                </a:cubicBezTo>
                <a:cubicBezTo>
                  <a:pt x="1110499" y="-1395"/>
                  <a:pt x="1243200" y="3374"/>
                  <a:pt x="1327456" y="0"/>
                </a:cubicBezTo>
                <a:cubicBezTo>
                  <a:pt x="1411712" y="-3374"/>
                  <a:pt x="1936041" y="4043"/>
                  <a:pt x="2134341" y="0"/>
                </a:cubicBezTo>
                <a:cubicBezTo>
                  <a:pt x="2332642" y="-4043"/>
                  <a:pt x="2725103" y="-5704"/>
                  <a:pt x="2941225" y="0"/>
                </a:cubicBezTo>
                <a:cubicBezTo>
                  <a:pt x="3157347" y="5704"/>
                  <a:pt x="3298281" y="-18429"/>
                  <a:pt x="3435768" y="0"/>
                </a:cubicBezTo>
                <a:cubicBezTo>
                  <a:pt x="3573255" y="18429"/>
                  <a:pt x="3863978" y="39020"/>
                  <a:pt x="4242653" y="0"/>
                </a:cubicBezTo>
                <a:cubicBezTo>
                  <a:pt x="4621329" y="-39020"/>
                  <a:pt x="4498361" y="-23483"/>
                  <a:pt x="4737195" y="0"/>
                </a:cubicBezTo>
                <a:cubicBezTo>
                  <a:pt x="4976029" y="23483"/>
                  <a:pt x="5197498" y="-16774"/>
                  <a:pt x="5387908" y="0"/>
                </a:cubicBezTo>
                <a:cubicBezTo>
                  <a:pt x="5578318" y="16774"/>
                  <a:pt x="6024125" y="25193"/>
                  <a:pt x="6194793" y="0"/>
                </a:cubicBezTo>
                <a:cubicBezTo>
                  <a:pt x="6365462" y="-25193"/>
                  <a:pt x="6539211" y="905"/>
                  <a:pt x="6689336" y="0"/>
                </a:cubicBezTo>
                <a:cubicBezTo>
                  <a:pt x="6839461" y="-905"/>
                  <a:pt x="7008417" y="9740"/>
                  <a:pt x="7105792" y="0"/>
                </a:cubicBezTo>
                <a:cubicBezTo>
                  <a:pt x="7203167" y="-9740"/>
                  <a:pt x="7468262" y="-3494"/>
                  <a:pt x="7808563" y="0"/>
                </a:cubicBezTo>
                <a:cubicBezTo>
                  <a:pt x="7797667" y="96853"/>
                  <a:pt x="7818570" y="354325"/>
                  <a:pt x="7808563" y="461665"/>
                </a:cubicBezTo>
                <a:cubicBezTo>
                  <a:pt x="7581445" y="439323"/>
                  <a:pt x="7274451" y="437928"/>
                  <a:pt x="7079764" y="461665"/>
                </a:cubicBezTo>
                <a:cubicBezTo>
                  <a:pt x="6885077" y="485402"/>
                  <a:pt x="6850337" y="455135"/>
                  <a:pt x="6663307" y="461665"/>
                </a:cubicBezTo>
                <a:cubicBezTo>
                  <a:pt x="6476277" y="468195"/>
                  <a:pt x="6422379" y="473376"/>
                  <a:pt x="6246850" y="461665"/>
                </a:cubicBezTo>
                <a:cubicBezTo>
                  <a:pt x="6071321" y="449954"/>
                  <a:pt x="5838788" y="475924"/>
                  <a:pt x="5596137" y="461665"/>
                </a:cubicBezTo>
                <a:cubicBezTo>
                  <a:pt x="5353486" y="447406"/>
                  <a:pt x="5253806" y="458653"/>
                  <a:pt x="5023509" y="461665"/>
                </a:cubicBezTo>
                <a:cubicBezTo>
                  <a:pt x="4793212" y="464677"/>
                  <a:pt x="4686892" y="483162"/>
                  <a:pt x="4528967" y="461665"/>
                </a:cubicBezTo>
                <a:cubicBezTo>
                  <a:pt x="4371042" y="440168"/>
                  <a:pt x="3980516" y="440167"/>
                  <a:pt x="3722082" y="461665"/>
                </a:cubicBezTo>
                <a:cubicBezTo>
                  <a:pt x="3463648" y="483163"/>
                  <a:pt x="3466533" y="467036"/>
                  <a:pt x="3305625" y="461665"/>
                </a:cubicBezTo>
                <a:cubicBezTo>
                  <a:pt x="3144717" y="456294"/>
                  <a:pt x="2934289" y="454554"/>
                  <a:pt x="2732997" y="461665"/>
                </a:cubicBezTo>
                <a:cubicBezTo>
                  <a:pt x="2531705" y="468776"/>
                  <a:pt x="2313948" y="456406"/>
                  <a:pt x="2160369" y="461665"/>
                </a:cubicBezTo>
                <a:cubicBezTo>
                  <a:pt x="2006790" y="466924"/>
                  <a:pt x="1865023" y="463745"/>
                  <a:pt x="1665827" y="461665"/>
                </a:cubicBezTo>
                <a:cubicBezTo>
                  <a:pt x="1466631" y="459585"/>
                  <a:pt x="1380769" y="472145"/>
                  <a:pt x="1171284" y="461665"/>
                </a:cubicBezTo>
                <a:cubicBezTo>
                  <a:pt x="961799" y="451185"/>
                  <a:pt x="904564" y="479994"/>
                  <a:pt x="676742" y="461665"/>
                </a:cubicBezTo>
                <a:cubicBezTo>
                  <a:pt x="448920" y="443336"/>
                  <a:pt x="331294" y="454394"/>
                  <a:pt x="0" y="461665"/>
                </a:cubicBezTo>
                <a:cubicBezTo>
                  <a:pt x="-4838" y="364191"/>
                  <a:pt x="18719" y="100012"/>
                  <a:pt x="0" y="0"/>
                </a:cubicBezTo>
                <a:close/>
              </a:path>
              <a:path w="7808563" h="461665" stroke="0" extrusionOk="0">
                <a:moveTo>
                  <a:pt x="0" y="0"/>
                </a:moveTo>
                <a:cubicBezTo>
                  <a:pt x="123324" y="-18518"/>
                  <a:pt x="258711" y="5544"/>
                  <a:pt x="416457" y="0"/>
                </a:cubicBezTo>
                <a:cubicBezTo>
                  <a:pt x="574203" y="-5544"/>
                  <a:pt x="1020344" y="7239"/>
                  <a:pt x="1223342" y="0"/>
                </a:cubicBezTo>
                <a:cubicBezTo>
                  <a:pt x="1426341" y="-7239"/>
                  <a:pt x="1514508" y="-13515"/>
                  <a:pt x="1795969" y="0"/>
                </a:cubicBezTo>
                <a:cubicBezTo>
                  <a:pt x="2077430" y="13515"/>
                  <a:pt x="2224909" y="-13468"/>
                  <a:pt x="2446683" y="0"/>
                </a:cubicBezTo>
                <a:cubicBezTo>
                  <a:pt x="2668457" y="13468"/>
                  <a:pt x="2724622" y="18835"/>
                  <a:pt x="2863140" y="0"/>
                </a:cubicBezTo>
                <a:cubicBezTo>
                  <a:pt x="3001658" y="-18835"/>
                  <a:pt x="3323135" y="23891"/>
                  <a:pt x="3513853" y="0"/>
                </a:cubicBezTo>
                <a:cubicBezTo>
                  <a:pt x="3704571" y="-23891"/>
                  <a:pt x="3820263" y="-3496"/>
                  <a:pt x="3930310" y="0"/>
                </a:cubicBezTo>
                <a:cubicBezTo>
                  <a:pt x="4040357" y="3496"/>
                  <a:pt x="4233307" y="-2382"/>
                  <a:pt x="4346767" y="0"/>
                </a:cubicBezTo>
                <a:cubicBezTo>
                  <a:pt x="4460227" y="2382"/>
                  <a:pt x="4755973" y="-28959"/>
                  <a:pt x="4997480" y="0"/>
                </a:cubicBezTo>
                <a:cubicBezTo>
                  <a:pt x="5238987" y="28959"/>
                  <a:pt x="5272569" y="-1721"/>
                  <a:pt x="5492023" y="0"/>
                </a:cubicBezTo>
                <a:cubicBezTo>
                  <a:pt x="5711477" y="1721"/>
                  <a:pt x="5953019" y="31209"/>
                  <a:pt x="6220822" y="0"/>
                </a:cubicBezTo>
                <a:cubicBezTo>
                  <a:pt x="6488625" y="-31209"/>
                  <a:pt x="6772841" y="-12285"/>
                  <a:pt x="6949621" y="0"/>
                </a:cubicBezTo>
                <a:cubicBezTo>
                  <a:pt x="7126401" y="12285"/>
                  <a:pt x="7453658" y="-33844"/>
                  <a:pt x="7808563" y="0"/>
                </a:cubicBezTo>
                <a:cubicBezTo>
                  <a:pt x="7792701" y="222593"/>
                  <a:pt x="7818612" y="297908"/>
                  <a:pt x="7808563" y="461665"/>
                </a:cubicBezTo>
                <a:cubicBezTo>
                  <a:pt x="7548296" y="499786"/>
                  <a:pt x="7398647" y="449337"/>
                  <a:pt x="7001678" y="461665"/>
                </a:cubicBezTo>
                <a:cubicBezTo>
                  <a:pt x="6604710" y="473993"/>
                  <a:pt x="6556435" y="450964"/>
                  <a:pt x="6429050" y="461665"/>
                </a:cubicBezTo>
                <a:cubicBezTo>
                  <a:pt x="6301665" y="472366"/>
                  <a:pt x="6066530" y="480878"/>
                  <a:pt x="5778337" y="461665"/>
                </a:cubicBezTo>
                <a:cubicBezTo>
                  <a:pt x="5490144" y="442452"/>
                  <a:pt x="5504132" y="475019"/>
                  <a:pt x="5283794" y="461665"/>
                </a:cubicBezTo>
                <a:cubicBezTo>
                  <a:pt x="5063456" y="448311"/>
                  <a:pt x="4994720" y="469224"/>
                  <a:pt x="4711166" y="461665"/>
                </a:cubicBezTo>
                <a:cubicBezTo>
                  <a:pt x="4427612" y="454106"/>
                  <a:pt x="4313621" y="459175"/>
                  <a:pt x="4060453" y="461665"/>
                </a:cubicBezTo>
                <a:cubicBezTo>
                  <a:pt x="3807285" y="464155"/>
                  <a:pt x="3678543" y="471693"/>
                  <a:pt x="3565910" y="461665"/>
                </a:cubicBezTo>
                <a:cubicBezTo>
                  <a:pt x="3453277" y="451637"/>
                  <a:pt x="3199282" y="485885"/>
                  <a:pt x="2915197" y="461665"/>
                </a:cubicBezTo>
                <a:cubicBezTo>
                  <a:pt x="2631112" y="437445"/>
                  <a:pt x="2629217" y="455272"/>
                  <a:pt x="2498740" y="461665"/>
                </a:cubicBezTo>
                <a:cubicBezTo>
                  <a:pt x="2368263" y="468058"/>
                  <a:pt x="2158682" y="442544"/>
                  <a:pt x="1926112" y="461665"/>
                </a:cubicBezTo>
                <a:cubicBezTo>
                  <a:pt x="1693542" y="480786"/>
                  <a:pt x="1483828" y="473547"/>
                  <a:pt x="1119227" y="461665"/>
                </a:cubicBezTo>
                <a:cubicBezTo>
                  <a:pt x="754627" y="449783"/>
                  <a:pt x="853332" y="471413"/>
                  <a:pt x="624685" y="461665"/>
                </a:cubicBezTo>
                <a:cubicBezTo>
                  <a:pt x="396038" y="451917"/>
                  <a:pt x="192676" y="449243"/>
                  <a:pt x="0" y="461665"/>
                </a:cubicBezTo>
                <a:cubicBezTo>
                  <a:pt x="26" y="307019"/>
                  <a:pt x="15708" y="224022"/>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2400" dirty="0">
                <a:solidFill>
                  <a:schemeClr val="bg2"/>
                </a:solidFill>
              </a:rPr>
              <a:t>Do we agree with </a:t>
            </a:r>
            <a:r>
              <a:rPr lang="en-CA" sz="2400" dirty="0" err="1">
                <a:solidFill>
                  <a:schemeClr val="bg2"/>
                </a:solidFill>
              </a:rPr>
              <a:t>Helmont’s</a:t>
            </a:r>
            <a:r>
              <a:rPr lang="en-CA" sz="2400" dirty="0">
                <a:solidFill>
                  <a:schemeClr val="bg2"/>
                </a:solidFill>
              </a:rPr>
              <a:t> conclusion? Why or why not?</a:t>
            </a:r>
          </a:p>
        </p:txBody>
      </p:sp>
    </p:spTree>
    <p:extLst>
      <p:ext uri="{BB962C8B-B14F-4D97-AF65-F5344CB8AC3E}">
        <p14:creationId xmlns:p14="http://schemas.microsoft.com/office/powerpoint/2010/main" val="814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A08E590-7C70-4005-919E-96BA89FEC14F}"/>
              </a:ext>
            </a:extLst>
          </p:cNvPr>
          <p:cNvPicPr>
            <a:picLocks noChangeAspect="1"/>
          </p:cNvPicPr>
          <p:nvPr/>
        </p:nvPicPr>
        <p:blipFill rotWithShape="1">
          <a:blip r:embed="rId2"/>
          <a:srcRect l="235" t="-335" r="245" b="1500"/>
          <a:stretch/>
        </p:blipFill>
        <p:spPr>
          <a:xfrm>
            <a:off x="1276031" y="252729"/>
            <a:ext cx="9639937" cy="6352542"/>
          </a:xfrm>
          <a:prstGeom prst="rect">
            <a:avLst/>
          </a:prstGeom>
        </p:spPr>
      </p:pic>
      <p:sp>
        <p:nvSpPr>
          <p:cNvPr id="9" name="Title 8">
            <a:extLst>
              <a:ext uri="{FF2B5EF4-FFF2-40B4-BE49-F238E27FC236}">
                <a16:creationId xmlns:a16="http://schemas.microsoft.com/office/drawing/2014/main" id="{2B856F42-0E2F-4B48-9267-76587D9BBEA7}"/>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604100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2D31-AC2E-4D26-A1EC-5D4063851D20}"/>
              </a:ext>
            </a:extLst>
          </p:cNvPr>
          <p:cNvSpPr>
            <a:spLocks noGrp="1"/>
          </p:cNvSpPr>
          <p:nvPr>
            <p:ph type="title"/>
          </p:nvPr>
        </p:nvSpPr>
        <p:spPr>
          <a:xfrm>
            <a:off x="539999" y="393491"/>
            <a:ext cx="5832809" cy="3133480"/>
          </a:xfrm>
        </p:spPr>
        <p:txBody>
          <a:bodyPr>
            <a:normAutofit/>
          </a:bodyPr>
          <a:lstStyle/>
          <a:p>
            <a:r>
              <a:rPr lang="en-CA" dirty="0"/>
              <a:t>Cellular Respiration Summary</a:t>
            </a:r>
          </a:p>
        </p:txBody>
      </p:sp>
      <p:sp>
        <p:nvSpPr>
          <p:cNvPr id="3" name="Content Placeholder 2">
            <a:extLst>
              <a:ext uri="{FF2B5EF4-FFF2-40B4-BE49-F238E27FC236}">
                <a16:creationId xmlns:a16="http://schemas.microsoft.com/office/drawing/2014/main" id="{9872EB2D-B290-4FDB-8016-D1433827E994}"/>
              </a:ext>
            </a:extLst>
          </p:cNvPr>
          <p:cNvSpPr>
            <a:spLocks noGrp="1"/>
          </p:cNvSpPr>
          <p:nvPr>
            <p:ph idx="1"/>
          </p:nvPr>
        </p:nvSpPr>
        <p:spPr>
          <a:xfrm>
            <a:off x="539999" y="3450440"/>
            <a:ext cx="7512319" cy="2439372"/>
          </a:xfrm>
        </p:spPr>
        <p:txBody>
          <a:bodyPr>
            <a:normAutofit/>
          </a:bodyPr>
          <a:lstStyle/>
          <a:p>
            <a:pPr marL="0" indent="0">
              <a:buNone/>
            </a:pPr>
            <a:r>
              <a:rPr lang="en-CA" sz="4000" dirty="0"/>
              <a:t>C</a:t>
            </a:r>
            <a:r>
              <a:rPr lang="en-CA" sz="4000" baseline="-25000" dirty="0"/>
              <a:t>6</a:t>
            </a:r>
            <a:r>
              <a:rPr lang="en-CA" sz="4000" dirty="0"/>
              <a:t>H</a:t>
            </a:r>
            <a:r>
              <a:rPr lang="en-CA" sz="4000" baseline="-25000" dirty="0"/>
              <a:t>12</a:t>
            </a:r>
            <a:r>
              <a:rPr lang="en-CA" sz="4000" dirty="0"/>
              <a:t>O</a:t>
            </a:r>
            <a:r>
              <a:rPr lang="en-CA" sz="4000" baseline="-25000" dirty="0"/>
              <a:t>6</a:t>
            </a:r>
            <a:r>
              <a:rPr lang="en-CA" sz="4000" dirty="0"/>
              <a:t> + O</a:t>
            </a:r>
            <a:r>
              <a:rPr lang="en-CA" sz="4000" baseline="-25000" dirty="0"/>
              <a:t>2</a:t>
            </a:r>
            <a:r>
              <a:rPr lang="en-CA" sz="4000" dirty="0"/>
              <a:t> </a:t>
            </a:r>
            <a:r>
              <a:rPr lang="en-CA" sz="4000" dirty="0">
                <a:sym typeface="Wingdings" panose="05000000000000000000" pitchFamily="2" charset="2"/>
              </a:rPr>
              <a:t></a:t>
            </a:r>
            <a:endParaRPr lang="en-CA" sz="4000" dirty="0"/>
          </a:p>
          <a:p>
            <a:pPr marL="0" indent="0">
              <a:buNone/>
            </a:pPr>
            <a:r>
              <a:rPr lang="en-CA" sz="4000" dirty="0">
                <a:sym typeface="Wingdings" panose="05000000000000000000" pitchFamily="2" charset="2"/>
              </a:rPr>
              <a:t>	CO</a:t>
            </a:r>
            <a:r>
              <a:rPr lang="en-CA" sz="4000" baseline="-25000" dirty="0">
                <a:sym typeface="Wingdings" panose="05000000000000000000" pitchFamily="2" charset="2"/>
              </a:rPr>
              <a:t>2</a:t>
            </a:r>
            <a:r>
              <a:rPr lang="en-CA" sz="4000" dirty="0">
                <a:sym typeface="Wingdings" panose="05000000000000000000" pitchFamily="2" charset="2"/>
              </a:rPr>
              <a:t> + H</a:t>
            </a:r>
            <a:r>
              <a:rPr lang="en-CA" sz="4000" baseline="-25000" dirty="0">
                <a:sym typeface="Wingdings" panose="05000000000000000000" pitchFamily="2" charset="2"/>
              </a:rPr>
              <a:t>2</a:t>
            </a:r>
            <a:r>
              <a:rPr lang="en-CA" sz="4000" dirty="0">
                <a:sym typeface="Wingdings" panose="05000000000000000000" pitchFamily="2" charset="2"/>
              </a:rPr>
              <a:t>O + ATP energy</a:t>
            </a:r>
            <a:endParaRPr lang="en-CA" sz="4000" dirty="0"/>
          </a:p>
        </p:txBody>
      </p:sp>
      <p:pic>
        <p:nvPicPr>
          <p:cNvPr id="4" name="Picture 2" descr="C:\Users\Alex\Desktop\art\BIO10NAE_03_09_03_005_LRIM_20.png">
            <a:extLst>
              <a:ext uri="{FF2B5EF4-FFF2-40B4-BE49-F238E27FC236}">
                <a16:creationId xmlns:a16="http://schemas.microsoft.com/office/drawing/2014/main" id="{3F559E36-D28E-476A-9055-E1CBB2908E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16" r="5648"/>
          <a:stretch/>
        </p:blipFill>
        <p:spPr bwMode="auto">
          <a:xfrm>
            <a:off x="7068031" y="124076"/>
            <a:ext cx="5034321" cy="66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810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6F5A-4EEA-4487-BD33-F59FAC7A815C}"/>
              </a:ext>
            </a:extLst>
          </p:cNvPr>
          <p:cNvSpPr>
            <a:spLocks noGrp="1"/>
          </p:cNvSpPr>
          <p:nvPr>
            <p:ph type="title"/>
          </p:nvPr>
        </p:nvSpPr>
        <p:spPr/>
        <p:txBody>
          <a:bodyPr>
            <a:normAutofit fontScale="90000"/>
          </a:bodyPr>
          <a:lstStyle/>
          <a:p>
            <a:r>
              <a:rPr lang="en-CA" dirty="0"/>
              <a:t>Using Other Molecules for Energy</a:t>
            </a:r>
          </a:p>
        </p:txBody>
      </p:sp>
      <p:sp>
        <p:nvSpPr>
          <p:cNvPr id="3" name="Content Placeholder 2">
            <a:extLst>
              <a:ext uri="{FF2B5EF4-FFF2-40B4-BE49-F238E27FC236}">
                <a16:creationId xmlns:a16="http://schemas.microsoft.com/office/drawing/2014/main" id="{7C76F336-4A3D-4C21-BCC2-B63BEBF190EC}"/>
              </a:ext>
            </a:extLst>
          </p:cNvPr>
          <p:cNvSpPr>
            <a:spLocks noGrp="1"/>
          </p:cNvSpPr>
          <p:nvPr>
            <p:ph idx="1"/>
          </p:nvPr>
        </p:nvSpPr>
        <p:spPr>
          <a:xfrm>
            <a:off x="540000" y="1549869"/>
            <a:ext cx="5556000" cy="4575052"/>
          </a:xfrm>
        </p:spPr>
        <p:txBody>
          <a:bodyPr/>
          <a:lstStyle/>
          <a:p>
            <a:pPr marL="0" indent="0">
              <a:buNone/>
            </a:pPr>
            <a:r>
              <a:rPr lang="en-CA" dirty="0"/>
              <a:t>Proteins, fats, and complex carbohydrates can all be used for energy, too! </a:t>
            </a:r>
          </a:p>
          <a:p>
            <a:pPr marL="0" indent="0">
              <a:buNone/>
            </a:pPr>
            <a:r>
              <a:rPr lang="en-CA" dirty="0"/>
              <a:t>They simply enter cellular respiration at different points. </a:t>
            </a:r>
          </a:p>
          <a:p>
            <a:endParaRPr lang="en-CA" dirty="0"/>
          </a:p>
        </p:txBody>
      </p:sp>
      <p:pic>
        <p:nvPicPr>
          <p:cNvPr id="4" name="Picture 2" descr="Image result for amino acids enter cellular respiration">
            <a:extLst>
              <a:ext uri="{FF2B5EF4-FFF2-40B4-BE49-F238E27FC236}">
                <a16:creationId xmlns:a16="http://schemas.microsoft.com/office/drawing/2014/main" id="{D9E23AFF-157E-4DFD-8497-370028349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078" y="1549869"/>
            <a:ext cx="5092922" cy="457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8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372E-5574-40C1-B53B-06647DEF4638}"/>
              </a:ext>
            </a:extLst>
          </p:cNvPr>
          <p:cNvSpPr>
            <a:spLocks noGrp="1"/>
          </p:cNvSpPr>
          <p:nvPr>
            <p:ph type="title"/>
          </p:nvPr>
        </p:nvSpPr>
        <p:spPr/>
        <p:txBody>
          <a:bodyPr/>
          <a:lstStyle/>
          <a:p>
            <a:r>
              <a:rPr lang="en-CA" dirty="0"/>
              <a:t>Pop Quiz!</a:t>
            </a:r>
          </a:p>
        </p:txBody>
      </p:sp>
      <p:sp>
        <p:nvSpPr>
          <p:cNvPr id="3" name="Content Placeholder 2">
            <a:extLst>
              <a:ext uri="{FF2B5EF4-FFF2-40B4-BE49-F238E27FC236}">
                <a16:creationId xmlns:a16="http://schemas.microsoft.com/office/drawing/2014/main" id="{12FA870D-4C9B-465D-A66B-F7F458FFC318}"/>
              </a:ext>
            </a:extLst>
          </p:cNvPr>
          <p:cNvSpPr>
            <a:spLocks noGrp="1"/>
          </p:cNvSpPr>
          <p:nvPr>
            <p:ph idx="1"/>
          </p:nvPr>
        </p:nvSpPr>
        <p:spPr>
          <a:xfrm>
            <a:off x="540000" y="1549869"/>
            <a:ext cx="11101136" cy="4707496"/>
          </a:xfrm>
        </p:spPr>
        <p:txBody>
          <a:bodyPr>
            <a:normAutofit/>
          </a:bodyPr>
          <a:lstStyle/>
          <a:p>
            <a:pPr marL="514350" indent="-514350">
              <a:buAutoNum type="arabicParenR"/>
            </a:pPr>
            <a:r>
              <a:rPr lang="en-CA" dirty="0"/>
              <a:t>Summarize the products of each stage:</a:t>
            </a:r>
          </a:p>
          <a:p>
            <a:pPr marL="964350" lvl="1" indent="-514350">
              <a:buFont typeface="+mj-lt"/>
              <a:buAutoNum type="alphaLcParenR"/>
            </a:pPr>
            <a:r>
              <a:rPr lang="en-CA" dirty="0"/>
              <a:t>Glycolysis</a:t>
            </a:r>
          </a:p>
          <a:p>
            <a:pPr marL="964350" lvl="1" indent="-514350">
              <a:buFont typeface="+mj-lt"/>
              <a:buAutoNum type="alphaLcParenR"/>
            </a:pPr>
            <a:r>
              <a:rPr lang="en-CA" dirty="0"/>
              <a:t>Krebs cycle</a:t>
            </a:r>
          </a:p>
          <a:p>
            <a:pPr marL="964350" lvl="1" indent="-514350">
              <a:buFont typeface="+mj-lt"/>
              <a:buAutoNum type="alphaLcParenR"/>
            </a:pPr>
            <a:r>
              <a:rPr lang="en-CA" dirty="0"/>
              <a:t>Electron transport chain</a:t>
            </a:r>
          </a:p>
          <a:p>
            <a:pPr marL="964350" lvl="1" indent="-514350">
              <a:buFont typeface="+mj-lt"/>
              <a:buAutoNum type="alphaLcParenR"/>
            </a:pPr>
            <a:r>
              <a:rPr lang="en-CA" dirty="0"/>
              <a:t>ATP synthesis</a:t>
            </a:r>
          </a:p>
          <a:p>
            <a:pPr marL="0" indent="0">
              <a:buNone/>
            </a:pPr>
            <a:endParaRPr lang="en-CA" dirty="0"/>
          </a:p>
          <a:p>
            <a:pPr marL="514350" indent="-514350">
              <a:buAutoNum type="arabicParenR"/>
            </a:pPr>
            <a:endParaRPr lang="en-CA" dirty="0"/>
          </a:p>
        </p:txBody>
      </p:sp>
    </p:spTree>
    <p:extLst>
      <p:ext uri="{BB962C8B-B14F-4D97-AF65-F5344CB8AC3E}">
        <p14:creationId xmlns:p14="http://schemas.microsoft.com/office/powerpoint/2010/main" val="1461428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36" name="Rectangle 135">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7" name="Oval 136">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8" name="Oval 137">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9" name="Group 138">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44" name="Rectangle 143">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5" name="Rectangle 144">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0" name="Group 139">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42" name="Rectangle 141">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3" name="Rectangle 142">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1" name="Rectangle 140">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7" name="Rectangle 146">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149" name="Rectangle 14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52" name="Rectangle 15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5" name="Group 15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60" name="Rectangle 15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8" name="Rectangle 15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16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15982D0-E7E3-4DE6-858E-14C835E1DB89}"/>
              </a:ext>
            </a:extLst>
          </p:cNvPr>
          <p:cNvSpPr>
            <a:spLocks noGrp="1"/>
          </p:cNvSpPr>
          <p:nvPr>
            <p:ph type="title"/>
          </p:nvPr>
        </p:nvSpPr>
        <p:spPr>
          <a:xfrm>
            <a:off x="7140575" y="540000"/>
            <a:ext cx="4500561" cy="4259814"/>
          </a:xfrm>
        </p:spPr>
        <p:txBody>
          <a:bodyPr vert="horz" lIns="91440" tIns="45720" rIns="91440" bIns="45720" rtlCol="0" anchor="b">
            <a:normAutofit/>
          </a:bodyPr>
          <a:lstStyle/>
          <a:p>
            <a:r>
              <a:rPr lang="en-US" sz="5500">
                <a:solidFill>
                  <a:schemeClr val="tx1"/>
                </a:solidFill>
              </a:rPr>
              <a:t>Fermentation</a:t>
            </a:r>
          </a:p>
        </p:txBody>
      </p:sp>
      <p:grpSp>
        <p:nvGrpSpPr>
          <p:cNvPr id="165" name="Group 16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166" name="Oval 16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530" name="Picture 2" descr="Budding yeast&amp;quot; Sticker by TheDoodlingOrc | Redbubble">
            <a:extLst>
              <a:ext uri="{FF2B5EF4-FFF2-40B4-BE49-F238E27FC236}">
                <a16:creationId xmlns:a16="http://schemas.microsoft.com/office/drawing/2014/main" id="{F71818D0-384E-4AF9-984B-609F9AA206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1016000"/>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6EE62439-A432-4B79-B306-FD4A08D22160}"/>
              </a:ext>
            </a:extLst>
          </p:cNvPr>
          <p:cNvSpPr/>
          <p:nvPr/>
        </p:nvSpPr>
        <p:spPr>
          <a:xfrm rot="1056032">
            <a:off x="5375327" y="783424"/>
            <a:ext cx="3327110" cy="1556425"/>
          </a:xfrm>
          <a:prstGeom prst="wedgeRoundRectCallou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bg1"/>
                </a:solidFill>
              </a:rPr>
              <a:t>Oi! Don’t forget about me!!</a:t>
            </a:r>
          </a:p>
        </p:txBody>
      </p:sp>
    </p:spTree>
    <p:extLst>
      <p:ext uri="{BB962C8B-B14F-4D97-AF65-F5344CB8AC3E}">
        <p14:creationId xmlns:p14="http://schemas.microsoft.com/office/powerpoint/2010/main" val="2159735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07B3-C95B-4995-88AB-1B6FBF9B1C6C}"/>
              </a:ext>
            </a:extLst>
          </p:cNvPr>
          <p:cNvSpPr>
            <a:spLocks noGrp="1"/>
          </p:cNvSpPr>
          <p:nvPr>
            <p:ph type="title"/>
          </p:nvPr>
        </p:nvSpPr>
        <p:spPr/>
        <p:txBody>
          <a:bodyPr>
            <a:normAutofit fontScale="90000"/>
          </a:bodyPr>
          <a:lstStyle/>
          <a:p>
            <a:r>
              <a:rPr lang="en-CA" dirty="0"/>
              <a:t>Fermentation (anaerobic respiration)</a:t>
            </a:r>
          </a:p>
        </p:txBody>
      </p:sp>
      <p:sp>
        <p:nvSpPr>
          <p:cNvPr id="3" name="Content Placeholder 2">
            <a:extLst>
              <a:ext uri="{FF2B5EF4-FFF2-40B4-BE49-F238E27FC236}">
                <a16:creationId xmlns:a16="http://schemas.microsoft.com/office/drawing/2014/main" id="{0B555FF2-45E2-41A8-9F46-5C6AC043BA9C}"/>
              </a:ext>
            </a:extLst>
          </p:cNvPr>
          <p:cNvSpPr>
            <a:spLocks noGrp="1"/>
          </p:cNvSpPr>
          <p:nvPr>
            <p:ph idx="1"/>
          </p:nvPr>
        </p:nvSpPr>
        <p:spPr>
          <a:xfrm>
            <a:off x="540000" y="1549868"/>
            <a:ext cx="11101136" cy="2660182"/>
          </a:xfrm>
        </p:spPr>
        <p:txBody>
          <a:bodyPr>
            <a:normAutofit fontScale="85000" lnSpcReduction="20000"/>
          </a:bodyPr>
          <a:lstStyle/>
          <a:p>
            <a:r>
              <a:rPr lang="en-CA" dirty="0"/>
              <a:t>Glycolysis reminder: </a:t>
            </a:r>
            <a:br>
              <a:rPr lang="en-CA" dirty="0"/>
            </a:br>
            <a:r>
              <a:rPr lang="en-CA" dirty="0"/>
              <a:t>	</a:t>
            </a:r>
            <a:r>
              <a:rPr lang="en-CA" b="1" dirty="0">
                <a:solidFill>
                  <a:srgbClr val="FFFF00"/>
                </a:solidFill>
              </a:rPr>
              <a:t>2 ATP</a:t>
            </a:r>
            <a:r>
              <a:rPr lang="en-CA" dirty="0">
                <a:solidFill>
                  <a:srgbClr val="FFFF00"/>
                </a:solidFill>
              </a:rPr>
              <a:t> </a:t>
            </a:r>
            <a:r>
              <a:rPr lang="en-CA" dirty="0"/>
              <a:t>+ 2 NAD</a:t>
            </a:r>
            <a:r>
              <a:rPr lang="en-CA" baseline="30000" dirty="0"/>
              <a:t>+</a:t>
            </a:r>
            <a:r>
              <a:rPr lang="en-CA" dirty="0"/>
              <a:t> + glucose </a:t>
            </a:r>
            <a:r>
              <a:rPr lang="en-CA" dirty="0">
                <a:sym typeface="Wingdings" panose="05000000000000000000" pitchFamily="2" charset="2"/>
              </a:rPr>
              <a:t> </a:t>
            </a:r>
            <a:r>
              <a:rPr lang="en-CA" b="1" dirty="0">
                <a:solidFill>
                  <a:srgbClr val="FFFF00"/>
                </a:solidFill>
                <a:sym typeface="Wingdings" panose="05000000000000000000" pitchFamily="2" charset="2"/>
              </a:rPr>
              <a:t>4 ATP  </a:t>
            </a:r>
            <a:r>
              <a:rPr lang="en-CA" dirty="0">
                <a:sym typeface="Wingdings" panose="05000000000000000000" pitchFamily="2" charset="2"/>
              </a:rPr>
              <a:t>+ 2 NADH + 2 pyruvate</a:t>
            </a:r>
            <a:endParaRPr lang="en-CA" dirty="0"/>
          </a:p>
          <a:p>
            <a:r>
              <a:rPr lang="en-CA" dirty="0"/>
              <a:t>If oxygen is not available, fermentation occurs after glycolysis</a:t>
            </a:r>
          </a:p>
          <a:p>
            <a:r>
              <a:rPr lang="en-CA" dirty="0"/>
              <a:t>Purpose of fermentation: </a:t>
            </a:r>
            <a:br>
              <a:rPr lang="en-CA" dirty="0"/>
            </a:br>
            <a:r>
              <a:rPr lang="en-CA" dirty="0"/>
              <a:t>	convert NADH to NAD</a:t>
            </a:r>
            <a:r>
              <a:rPr lang="en-CA" baseline="30000" dirty="0"/>
              <a:t>+</a:t>
            </a:r>
            <a:r>
              <a:rPr lang="en-CA" dirty="0"/>
              <a:t> so it can be re-used in glycolysis</a:t>
            </a:r>
          </a:p>
          <a:p>
            <a:pPr marL="0" indent="0">
              <a:buNone/>
            </a:pPr>
            <a:endParaRPr lang="en-CA" dirty="0"/>
          </a:p>
        </p:txBody>
      </p:sp>
      <p:pic>
        <p:nvPicPr>
          <p:cNvPr id="4" name="Picture 2" descr="C:\Users\Alex\Desktop\art\BIO10NAE_03_09_04_005_LRIM_02.png">
            <a:extLst>
              <a:ext uri="{FF2B5EF4-FFF2-40B4-BE49-F238E27FC236}">
                <a16:creationId xmlns:a16="http://schemas.microsoft.com/office/drawing/2014/main" id="{D26DFB55-5335-4209-835F-B2C493724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686" y="4210050"/>
            <a:ext cx="91424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556C7D3-BB98-4C64-BD44-9317AE82B83B}"/>
              </a:ext>
            </a:extLst>
          </p:cNvPr>
          <p:cNvSpPr txBox="1"/>
          <p:nvPr/>
        </p:nvSpPr>
        <p:spPr>
          <a:xfrm>
            <a:off x="9772650" y="5515833"/>
            <a:ext cx="2320315" cy="830997"/>
          </a:xfrm>
          <a:custGeom>
            <a:avLst/>
            <a:gdLst>
              <a:gd name="connsiteX0" fmla="*/ 0 w 2320315"/>
              <a:gd name="connsiteY0" fmla="*/ 0 h 830997"/>
              <a:gd name="connsiteX1" fmla="*/ 510469 w 2320315"/>
              <a:gd name="connsiteY1" fmla="*/ 0 h 830997"/>
              <a:gd name="connsiteX2" fmla="*/ 1113751 w 2320315"/>
              <a:gd name="connsiteY2" fmla="*/ 0 h 830997"/>
              <a:gd name="connsiteX3" fmla="*/ 1670627 w 2320315"/>
              <a:gd name="connsiteY3" fmla="*/ 0 h 830997"/>
              <a:gd name="connsiteX4" fmla="*/ 2320315 w 2320315"/>
              <a:gd name="connsiteY4" fmla="*/ 0 h 830997"/>
              <a:gd name="connsiteX5" fmla="*/ 2320315 w 2320315"/>
              <a:gd name="connsiteY5" fmla="*/ 423808 h 830997"/>
              <a:gd name="connsiteX6" fmla="*/ 2320315 w 2320315"/>
              <a:gd name="connsiteY6" fmla="*/ 830997 h 830997"/>
              <a:gd name="connsiteX7" fmla="*/ 1786643 w 2320315"/>
              <a:gd name="connsiteY7" fmla="*/ 830997 h 830997"/>
              <a:gd name="connsiteX8" fmla="*/ 1206564 w 2320315"/>
              <a:gd name="connsiteY8" fmla="*/ 830997 h 830997"/>
              <a:gd name="connsiteX9" fmla="*/ 696095 w 2320315"/>
              <a:gd name="connsiteY9" fmla="*/ 830997 h 830997"/>
              <a:gd name="connsiteX10" fmla="*/ 0 w 2320315"/>
              <a:gd name="connsiteY10" fmla="*/ 830997 h 830997"/>
              <a:gd name="connsiteX11" fmla="*/ 0 w 2320315"/>
              <a:gd name="connsiteY11" fmla="*/ 398879 h 830997"/>
              <a:gd name="connsiteX12" fmla="*/ 0 w 2320315"/>
              <a:gd name="connsiteY12"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0315" h="830997" fill="none" extrusionOk="0">
                <a:moveTo>
                  <a:pt x="0" y="0"/>
                </a:moveTo>
                <a:cubicBezTo>
                  <a:pt x="124259" y="16389"/>
                  <a:pt x="300612" y="3322"/>
                  <a:pt x="510469" y="0"/>
                </a:cubicBezTo>
                <a:cubicBezTo>
                  <a:pt x="720326" y="-3322"/>
                  <a:pt x="848627" y="15211"/>
                  <a:pt x="1113751" y="0"/>
                </a:cubicBezTo>
                <a:cubicBezTo>
                  <a:pt x="1378875" y="-15211"/>
                  <a:pt x="1445458" y="20199"/>
                  <a:pt x="1670627" y="0"/>
                </a:cubicBezTo>
                <a:cubicBezTo>
                  <a:pt x="1895796" y="-20199"/>
                  <a:pt x="2028930" y="-26575"/>
                  <a:pt x="2320315" y="0"/>
                </a:cubicBezTo>
                <a:cubicBezTo>
                  <a:pt x="2327526" y="167751"/>
                  <a:pt x="2315811" y="294510"/>
                  <a:pt x="2320315" y="423808"/>
                </a:cubicBezTo>
                <a:cubicBezTo>
                  <a:pt x="2324819" y="553106"/>
                  <a:pt x="2327041" y="742568"/>
                  <a:pt x="2320315" y="830997"/>
                </a:cubicBezTo>
                <a:cubicBezTo>
                  <a:pt x="2098900" y="811022"/>
                  <a:pt x="2007280" y="820213"/>
                  <a:pt x="1786643" y="830997"/>
                </a:cubicBezTo>
                <a:cubicBezTo>
                  <a:pt x="1566006" y="841781"/>
                  <a:pt x="1355650" y="851575"/>
                  <a:pt x="1206564" y="830997"/>
                </a:cubicBezTo>
                <a:cubicBezTo>
                  <a:pt x="1057478" y="810419"/>
                  <a:pt x="890993" y="805591"/>
                  <a:pt x="696095" y="830997"/>
                </a:cubicBezTo>
                <a:cubicBezTo>
                  <a:pt x="501197" y="856403"/>
                  <a:pt x="328915" y="796625"/>
                  <a:pt x="0" y="830997"/>
                </a:cubicBezTo>
                <a:cubicBezTo>
                  <a:pt x="18462" y="672122"/>
                  <a:pt x="-3797" y="508267"/>
                  <a:pt x="0" y="398879"/>
                </a:cubicBezTo>
                <a:cubicBezTo>
                  <a:pt x="3797" y="289491"/>
                  <a:pt x="5933" y="106461"/>
                  <a:pt x="0" y="0"/>
                </a:cubicBezTo>
                <a:close/>
              </a:path>
              <a:path w="2320315" h="830997" stroke="0" extrusionOk="0">
                <a:moveTo>
                  <a:pt x="0" y="0"/>
                </a:moveTo>
                <a:cubicBezTo>
                  <a:pt x="122870" y="-5163"/>
                  <a:pt x="369307" y="13907"/>
                  <a:pt x="510469" y="0"/>
                </a:cubicBezTo>
                <a:cubicBezTo>
                  <a:pt x="651631" y="-13907"/>
                  <a:pt x="976357" y="3830"/>
                  <a:pt x="1136954" y="0"/>
                </a:cubicBezTo>
                <a:cubicBezTo>
                  <a:pt x="1297551" y="-3830"/>
                  <a:pt x="1530376" y="6986"/>
                  <a:pt x="1693830" y="0"/>
                </a:cubicBezTo>
                <a:cubicBezTo>
                  <a:pt x="1857284" y="-6986"/>
                  <a:pt x="2126886" y="-18473"/>
                  <a:pt x="2320315" y="0"/>
                </a:cubicBezTo>
                <a:cubicBezTo>
                  <a:pt x="2318869" y="143546"/>
                  <a:pt x="2303115" y="230671"/>
                  <a:pt x="2320315" y="390569"/>
                </a:cubicBezTo>
                <a:cubicBezTo>
                  <a:pt x="2337515" y="550467"/>
                  <a:pt x="2321633" y="672742"/>
                  <a:pt x="2320315" y="830997"/>
                </a:cubicBezTo>
                <a:cubicBezTo>
                  <a:pt x="2068287" y="837846"/>
                  <a:pt x="1960183" y="803278"/>
                  <a:pt x="1693830" y="830997"/>
                </a:cubicBezTo>
                <a:cubicBezTo>
                  <a:pt x="1427477" y="858716"/>
                  <a:pt x="1355411" y="817888"/>
                  <a:pt x="1183361" y="830997"/>
                </a:cubicBezTo>
                <a:cubicBezTo>
                  <a:pt x="1011311" y="844106"/>
                  <a:pt x="836302" y="855036"/>
                  <a:pt x="626485" y="830997"/>
                </a:cubicBezTo>
                <a:cubicBezTo>
                  <a:pt x="416668" y="806958"/>
                  <a:pt x="312631" y="810348"/>
                  <a:pt x="0" y="830997"/>
                </a:cubicBezTo>
                <a:cubicBezTo>
                  <a:pt x="7733" y="746196"/>
                  <a:pt x="13902" y="628944"/>
                  <a:pt x="0" y="440428"/>
                </a:cubicBezTo>
                <a:cubicBezTo>
                  <a:pt x="-13902" y="251912"/>
                  <a:pt x="-14614" y="121034"/>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1600" dirty="0">
                <a:solidFill>
                  <a:schemeClr val="bg2"/>
                </a:solidFill>
              </a:rPr>
              <a:t>Do not memorize how many ATP, NADH, etc. are used/produced. </a:t>
            </a:r>
          </a:p>
        </p:txBody>
      </p:sp>
    </p:spTree>
    <p:extLst>
      <p:ext uri="{BB962C8B-B14F-4D97-AF65-F5344CB8AC3E}">
        <p14:creationId xmlns:p14="http://schemas.microsoft.com/office/powerpoint/2010/main" val="397447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lex\Desktop\art\BIO10NAE_03_09_04_005_LRIM_03.png">
            <a:extLst>
              <a:ext uri="{FF2B5EF4-FFF2-40B4-BE49-F238E27FC236}">
                <a16:creationId xmlns:a16="http://schemas.microsoft.com/office/drawing/2014/main" id="{4C6C2117-A8F3-4EBB-A17E-67C3A401B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686" y="4210050"/>
            <a:ext cx="91424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9717966-B1A4-46F5-9F35-E4298FEE0A99}"/>
              </a:ext>
            </a:extLst>
          </p:cNvPr>
          <p:cNvSpPr>
            <a:spLocks noGrp="1"/>
          </p:cNvSpPr>
          <p:nvPr>
            <p:ph type="title"/>
          </p:nvPr>
        </p:nvSpPr>
        <p:spPr/>
        <p:txBody>
          <a:bodyPr/>
          <a:lstStyle/>
          <a:p>
            <a:r>
              <a:rPr lang="en-CA" dirty="0"/>
              <a:t>Alcoholic Fermentation</a:t>
            </a:r>
          </a:p>
        </p:txBody>
      </p:sp>
      <p:sp>
        <p:nvSpPr>
          <p:cNvPr id="3" name="Content Placeholder 2">
            <a:extLst>
              <a:ext uri="{FF2B5EF4-FFF2-40B4-BE49-F238E27FC236}">
                <a16:creationId xmlns:a16="http://schemas.microsoft.com/office/drawing/2014/main" id="{5411A1AB-CB1D-49E7-9C09-5B507D106272}"/>
              </a:ext>
            </a:extLst>
          </p:cNvPr>
          <p:cNvSpPr>
            <a:spLocks noGrp="1"/>
          </p:cNvSpPr>
          <p:nvPr>
            <p:ph idx="1"/>
          </p:nvPr>
        </p:nvSpPr>
        <p:spPr/>
        <p:txBody>
          <a:bodyPr/>
          <a:lstStyle/>
          <a:p>
            <a:r>
              <a:rPr lang="en-CA" dirty="0"/>
              <a:t>Yeast and other micro-organisms</a:t>
            </a:r>
          </a:p>
          <a:p>
            <a:r>
              <a:rPr lang="en-CA" dirty="0"/>
              <a:t>Use by humans: make alcoholic beverages, make bread rise</a:t>
            </a:r>
          </a:p>
          <a:p>
            <a:pPr marL="0" indent="0">
              <a:buNone/>
            </a:pPr>
            <a:r>
              <a:rPr lang="en-CA" dirty="0"/>
              <a:t>	NADH </a:t>
            </a:r>
            <a:r>
              <a:rPr lang="en-CA" dirty="0">
                <a:sym typeface="Wingdings" panose="05000000000000000000" pitchFamily="2" charset="2"/>
              </a:rPr>
              <a:t> NAD</a:t>
            </a:r>
            <a:r>
              <a:rPr lang="en-CA" baseline="30000" dirty="0">
                <a:sym typeface="Wingdings" panose="05000000000000000000" pitchFamily="2" charset="2"/>
              </a:rPr>
              <a:t>+</a:t>
            </a:r>
            <a:r>
              <a:rPr lang="en-CA" baseline="-25000" dirty="0">
                <a:sym typeface="Wingdings" panose="05000000000000000000" pitchFamily="2" charset="2"/>
              </a:rPr>
              <a:t>			</a:t>
            </a:r>
            <a:r>
              <a:rPr lang="en-CA" dirty="0">
                <a:sym typeface="Wingdings" panose="05000000000000000000" pitchFamily="2" charset="2"/>
              </a:rPr>
              <a:t>pyruvate  alcohol and CO</a:t>
            </a:r>
            <a:r>
              <a:rPr lang="en-CA" baseline="-25000" dirty="0">
                <a:sym typeface="Wingdings" panose="05000000000000000000" pitchFamily="2" charset="2"/>
              </a:rPr>
              <a:t>2</a:t>
            </a:r>
            <a:endParaRPr lang="en-CA" dirty="0"/>
          </a:p>
          <a:p>
            <a:pPr lvl="1"/>
            <a:endParaRPr lang="en-CA" dirty="0"/>
          </a:p>
        </p:txBody>
      </p:sp>
      <p:sp>
        <p:nvSpPr>
          <p:cNvPr id="8" name="TextBox 7">
            <a:extLst>
              <a:ext uri="{FF2B5EF4-FFF2-40B4-BE49-F238E27FC236}">
                <a16:creationId xmlns:a16="http://schemas.microsoft.com/office/drawing/2014/main" id="{7C06D5E2-7657-4740-B215-722B26710DC4}"/>
              </a:ext>
            </a:extLst>
          </p:cNvPr>
          <p:cNvSpPr txBox="1"/>
          <p:nvPr/>
        </p:nvSpPr>
        <p:spPr>
          <a:xfrm>
            <a:off x="9772650" y="5515833"/>
            <a:ext cx="2320315" cy="830997"/>
          </a:xfrm>
          <a:custGeom>
            <a:avLst/>
            <a:gdLst>
              <a:gd name="connsiteX0" fmla="*/ 0 w 2320315"/>
              <a:gd name="connsiteY0" fmla="*/ 0 h 830997"/>
              <a:gd name="connsiteX1" fmla="*/ 510469 w 2320315"/>
              <a:gd name="connsiteY1" fmla="*/ 0 h 830997"/>
              <a:gd name="connsiteX2" fmla="*/ 1113751 w 2320315"/>
              <a:gd name="connsiteY2" fmla="*/ 0 h 830997"/>
              <a:gd name="connsiteX3" fmla="*/ 1670627 w 2320315"/>
              <a:gd name="connsiteY3" fmla="*/ 0 h 830997"/>
              <a:gd name="connsiteX4" fmla="*/ 2320315 w 2320315"/>
              <a:gd name="connsiteY4" fmla="*/ 0 h 830997"/>
              <a:gd name="connsiteX5" fmla="*/ 2320315 w 2320315"/>
              <a:gd name="connsiteY5" fmla="*/ 423808 h 830997"/>
              <a:gd name="connsiteX6" fmla="*/ 2320315 w 2320315"/>
              <a:gd name="connsiteY6" fmla="*/ 830997 h 830997"/>
              <a:gd name="connsiteX7" fmla="*/ 1786643 w 2320315"/>
              <a:gd name="connsiteY7" fmla="*/ 830997 h 830997"/>
              <a:gd name="connsiteX8" fmla="*/ 1206564 w 2320315"/>
              <a:gd name="connsiteY8" fmla="*/ 830997 h 830997"/>
              <a:gd name="connsiteX9" fmla="*/ 696095 w 2320315"/>
              <a:gd name="connsiteY9" fmla="*/ 830997 h 830997"/>
              <a:gd name="connsiteX10" fmla="*/ 0 w 2320315"/>
              <a:gd name="connsiteY10" fmla="*/ 830997 h 830997"/>
              <a:gd name="connsiteX11" fmla="*/ 0 w 2320315"/>
              <a:gd name="connsiteY11" fmla="*/ 398879 h 830997"/>
              <a:gd name="connsiteX12" fmla="*/ 0 w 2320315"/>
              <a:gd name="connsiteY12"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0315" h="830997" fill="none" extrusionOk="0">
                <a:moveTo>
                  <a:pt x="0" y="0"/>
                </a:moveTo>
                <a:cubicBezTo>
                  <a:pt x="124259" y="16389"/>
                  <a:pt x="300612" y="3322"/>
                  <a:pt x="510469" y="0"/>
                </a:cubicBezTo>
                <a:cubicBezTo>
                  <a:pt x="720326" y="-3322"/>
                  <a:pt x="848627" y="15211"/>
                  <a:pt x="1113751" y="0"/>
                </a:cubicBezTo>
                <a:cubicBezTo>
                  <a:pt x="1378875" y="-15211"/>
                  <a:pt x="1445458" y="20199"/>
                  <a:pt x="1670627" y="0"/>
                </a:cubicBezTo>
                <a:cubicBezTo>
                  <a:pt x="1895796" y="-20199"/>
                  <a:pt x="2028930" y="-26575"/>
                  <a:pt x="2320315" y="0"/>
                </a:cubicBezTo>
                <a:cubicBezTo>
                  <a:pt x="2327526" y="167751"/>
                  <a:pt x="2315811" y="294510"/>
                  <a:pt x="2320315" y="423808"/>
                </a:cubicBezTo>
                <a:cubicBezTo>
                  <a:pt x="2324819" y="553106"/>
                  <a:pt x="2327041" y="742568"/>
                  <a:pt x="2320315" y="830997"/>
                </a:cubicBezTo>
                <a:cubicBezTo>
                  <a:pt x="2098900" y="811022"/>
                  <a:pt x="2007280" y="820213"/>
                  <a:pt x="1786643" y="830997"/>
                </a:cubicBezTo>
                <a:cubicBezTo>
                  <a:pt x="1566006" y="841781"/>
                  <a:pt x="1355650" y="851575"/>
                  <a:pt x="1206564" y="830997"/>
                </a:cubicBezTo>
                <a:cubicBezTo>
                  <a:pt x="1057478" y="810419"/>
                  <a:pt x="890993" y="805591"/>
                  <a:pt x="696095" y="830997"/>
                </a:cubicBezTo>
                <a:cubicBezTo>
                  <a:pt x="501197" y="856403"/>
                  <a:pt x="328915" y="796625"/>
                  <a:pt x="0" y="830997"/>
                </a:cubicBezTo>
                <a:cubicBezTo>
                  <a:pt x="18462" y="672122"/>
                  <a:pt x="-3797" y="508267"/>
                  <a:pt x="0" y="398879"/>
                </a:cubicBezTo>
                <a:cubicBezTo>
                  <a:pt x="3797" y="289491"/>
                  <a:pt x="5933" y="106461"/>
                  <a:pt x="0" y="0"/>
                </a:cubicBezTo>
                <a:close/>
              </a:path>
              <a:path w="2320315" h="830997" stroke="0" extrusionOk="0">
                <a:moveTo>
                  <a:pt x="0" y="0"/>
                </a:moveTo>
                <a:cubicBezTo>
                  <a:pt x="122870" y="-5163"/>
                  <a:pt x="369307" y="13907"/>
                  <a:pt x="510469" y="0"/>
                </a:cubicBezTo>
                <a:cubicBezTo>
                  <a:pt x="651631" y="-13907"/>
                  <a:pt x="976357" y="3830"/>
                  <a:pt x="1136954" y="0"/>
                </a:cubicBezTo>
                <a:cubicBezTo>
                  <a:pt x="1297551" y="-3830"/>
                  <a:pt x="1530376" y="6986"/>
                  <a:pt x="1693830" y="0"/>
                </a:cubicBezTo>
                <a:cubicBezTo>
                  <a:pt x="1857284" y="-6986"/>
                  <a:pt x="2126886" y="-18473"/>
                  <a:pt x="2320315" y="0"/>
                </a:cubicBezTo>
                <a:cubicBezTo>
                  <a:pt x="2318869" y="143546"/>
                  <a:pt x="2303115" y="230671"/>
                  <a:pt x="2320315" y="390569"/>
                </a:cubicBezTo>
                <a:cubicBezTo>
                  <a:pt x="2337515" y="550467"/>
                  <a:pt x="2321633" y="672742"/>
                  <a:pt x="2320315" y="830997"/>
                </a:cubicBezTo>
                <a:cubicBezTo>
                  <a:pt x="2068287" y="837846"/>
                  <a:pt x="1960183" y="803278"/>
                  <a:pt x="1693830" y="830997"/>
                </a:cubicBezTo>
                <a:cubicBezTo>
                  <a:pt x="1427477" y="858716"/>
                  <a:pt x="1355411" y="817888"/>
                  <a:pt x="1183361" y="830997"/>
                </a:cubicBezTo>
                <a:cubicBezTo>
                  <a:pt x="1011311" y="844106"/>
                  <a:pt x="836302" y="855036"/>
                  <a:pt x="626485" y="830997"/>
                </a:cubicBezTo>
                <a:cubicBezTo>
                  <a:pt x="416668" y="806958"/>
                  <a:pt x="312631" y="810348"/>
                  <a:pt x="0" y="830997"/>
                </a:cubicBezTo>
                <a:cubicBezTo>
                  <a:pt x="7733" y="746196"/>
                  <a:pt x="13902" y="628944"/>
                  <a:pt x="0" y="440428"/>
                </a:cubicBezTo>
                <a:cubicBezTo>
                  <a:pt x="-13902" y="251912"/>
                  <a:pt x="-14614" y="121034"/>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1600" dirty="0">
                <a:solidFill>
                  <a:schemeClr val="bg2"/>
                </a:solidFill>
              </a:rPr>
              <a:t>Do not memorize how many ATP, NADH, etc. are used/produced. </a:t>
            </a:r>
          </a:p>
        </p:txBody>
      </p:sp>
    </p:spTree>
    <p:extLst>
      <p:ext uri="{BB962C8B-B14F-4D97-AF65-F5344CB8AC3E}">
        <p14:creationId xmlns:p14="http://schemas.microsoft.com/office/powerpoint/2010/main" val="388560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lex\Desktop\art\BIO10NAE_03_09_04_005_LRIM_04.png">
            <a:extLst>
              <a:ext uri="{FF2B5EF4-FFF2-40B4-BE49-F238E27FC236}">
                <a16:creationId xmlns:a16="http://schemas.microsoft.com/office/drawing/2014/main" id="{67090533-2061-4ED6-AD13-4F3798452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685" y="4210050"/>
            <a:ext cx="9142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8648D4D-3EEB-4DEC-8BF3-499DB0555E41}"/>
              </a:ext>
            </a:extLst>
          </p:cNvPr>
          <p:cNvSpPr>
            <a:spLocks noGrp="1"/>
          </p:cNvSpPr>
          <p:nvPr>
            <p:ph type="title"/>
          </p:nvPr>
        </p:nvSpPr>
        <p:spPr/>
        <p:txBody>
          <a:bodyPr/>
          <a:lstStyle/>
          <a:p>
            <a:r>
              <a:rPr lang="en-CA" dirty="0"/>
              <a:t>Lactic Acid Fermentation</a:t>
            </a:r>
          </a:p>
        </p:txBody>
      </p:sp>
      <p:sp>
        <p:nvSpPr>
          <p:cNvPr id="3" name="Content Placeholder 2">
            <a:extLst>
              <a:ext uri="{FF2B5EF4-FFF2-40B4-BE49-F238E27FC236}">
                <a16:creationId xmlns:a16="http://schemas.microsoft.com/office/drawing/2014/main" id="{601F0672-9BBB-4A4B-B1E3-E9D28A4720A2}"/>
              </a:ext>
            </a:extLst>
          </p:cNvPr>
          <p:cNvSpPr>
            <a:spLocks noGrp="1"/>
          </p:cNvSpPr>
          <p:nvPr>
            <p:ph idx="1"/>
          </p:nvPr>
        </p:nvSpPr>
        <p:spPr>
          <a:xfrm>
            <a:off x="540000" y="1549869"/>
            <a:ext cx="11101136" cy="2660181"/>
          </a:xfrm>
        </p:spPr>
        <p:txBody>
          <a:bodyPr>
            <a:normAutofit lnSpcReduction="10000"/>
          </a:bodyPr>
          <a:lstStyle/>
          <a:p>
            <a:r>
              <a:rPr lang="en-CA" dirty="0"/>
              <a:t>Most prokaryotic and eukaryotic organisms</a:t>
            </a:r>
          </a:p>
          <a:p>
            <a:r>
              <a:rPr lang="en-CA" dirty="0"/>
              <a:t>Occurs in human muscle cells during intense exercise when oxygen is low</a:t>
            </a:r>
          </a:p>
          <a:p>
            <a:pPr marL="0" indent="0">
              <a:buNone/>
            </a:pPr>
            <a:r>
              <a:rPr lang="en-CA" dirty="0"/>
              <a:t>	NADH </a:t>
            </a:r>
            <a:r>
              <a:rPr lang="en-CA" dirty="0">
                <a:sym typeface="Wingdings" panose="05000000000000000000" pitchFamily="2" charset="2"/>
              </a:rPr>
              <a:t> NAD</a:t>
            </a:r>
            <a:r>
              <a:rPr lang="en-CA" baseline="30000" dirty="0">
                <a:sym typeface="Wingdings" panose="05000000000000000000" pitchFamily="2" charset="2"/>
              </a:rPr>
              <a:t>+</a:t>
            </a:r>
            <a:r>
              <a:rPr lang="en-CA" baseline="-25000" dirty="0">
                <a:sym typeface="Wingdings" panose="05000000000000000000" pitchFamily="2" charset="2"/>
              </a:rPr>
              <a:t>			</a:t>
            </a:r>
            <a:r>
              <a:rPr lang="en-CA" dirty="0">
                <a:sym typeface="Wingdings" panose="05000000000000000000" pitchFamily="2" charset="2"/>
              </a:rPr>
              <a:t>pyruvate  lactic acid</a:t>
            </a:r>
            <a:endParaRPr lang="en-CA" dirty="0"/>
          </a:p>
        </p:txBody>
      </p:sp>
      <p:sp>
        <p:nvSpPr>
          <p:cNvPr id="5" name="TextBox 4">
            <a:extLst>
              <a:ext uri="{FF2B5EF4-FFF2-40B4-BE49-F238E27FC236}">
                <a16:creationId xmlns:a16="http://schemas.microsoft.com/office/drawing/2014/main" id="{4EA68F99-171B-40D4-8E56-35B805F5F861}"/>
              </a:ext>
            </a:extLst>
          </p:cNvPr>
          <p:cNvSpPr txBox="1"/>
          <p:nvPr/>
        </p:nvSpPr>
        <p:spPr>
          <a:xfrm>
            <a:off x="9772650" y="5515833"/>
            <a:ext cx="2320315" cy="830997"/>
          </a:xfrm>
          <a:custGeom>
            <a:avLst/>
            <a:gdLst>
              <a:gd name="connsiteX0" fmla="*/ 0 w 2320315"/>
              <a:gd name="connsiteY0" fmla="*/ 0 h 830997"/>
              <a:gd name="connsiteX1" fmla="*/ 510469 w 2320315"/>
              <a:gd name="connsiteY1" fmla="*/ 0 h 830997"/>
              <a:gd name="connsiteX2" fmla="*/ 1113751 w 2320315"/>
              <a:gd name="connsiteY2" fmla="*/ 0 h 830997"/>
              <a:gd name="connsiteX3" fmla="*/ 1670627 w 2320315"/>
              <a:gd name="connsiteY3" fmla="*/ 0 h 830997"/>
              <a:gd name="connsiteX4" fmla="*/ 2320315 w 2320315"/>
              <a:gd name="connsiteY4" fmla="*/ 0 h 830997"/>
              <a:gd name="connsiteX5" fmla="*/ 2320315 w 2320315"/>
              <a:gd name="connsiteY5" fmla="*/ 423808 h 830997"/>
              <a:gd name="connsiteX6" fmla="*/ 2320315 w 2320315"/>
              <a:gd name="connsiteY6" fmla="*/ 830997 h 830997"/>
              <a:gd name="connsiteX7" fmla="*/ 1786643 w 2320315"/>
              <a:gd name="connsiteY7" fmla="*/ 830997 h 830997"/>
              <a:gd name="connsiteX8" fmla="*/ 1206564 w 2320315"/>
              <a:gd name="connsiteY8" fmla="*/ 830997 h 830997"/>
              <a:gd name="connsiteX9" fmla="*/ 696095 w 2320315"/>
              <a:gd name="connsiteY9" fmla="*/ 830997 h 830997"/>
              <a:gd name="connsiteX10" fmla="*/ 0 w 2320315"/>
              <a:gd name="connsiteY10" fmla="*/ 830997 h 830997"/>
              <a:gd name="connsiteX11" fmla="*/ 0 w 2320315"/>
              <a:gd name="connsiteY11" fmla="*/ 398879 h 830997"/>
              <a:gd name="connsiteX12" fmla="*/ 0 w 2320315"/>
              <a:gd name="connsiteY12"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0315" h="830997" fill="none" extrusionOk="0">
                <a:moveTo>
                  <a:pt x="0" y="0"/>
                </a:moveTo>
                <a:cubicBezTo>
                  <a:pt x="124259" y="16389"/>
                  <a:pt x="300612" y="3322"/>
                  <a:pt x="510469" y="0"/>
                </a:cubicBezTo>
                <a:cubicBezTo>
                  <a:pt x="720326" y="-3322"/>
                  <a:pt x="848627" y="15211"/>
                  <a:pt x="1113751" y="0"/>
                </a:cubicBezTo>
                <a:cubicBezTo>
                  <a:pt x="1378875" y="-15211"/>
                  <a:pt x="1445458" y="20199"/>
                  <a:pt x="1670627" y="0"/>
                </a:cubicBezTo>
                <a:cubicBezTo>
                  <a:pt x="1895796" y="-20199"/>
                  <a:pt x="2028930" y="-26575"/>
                  <a:pt x="2320315" y="0"/>
                </a:cubicBezTo>
                <a:cubicBezTo>
                  <a:pt x="2327526" y="167751"/>
                  <a:pt x="2315811" y="294510"/>
                  <a:pt x="2320315" y="423808"/>
                </a:cubicBezTo>
                <a:cubicBezTo>
                  <a:pt x="2324819" y="553106"/>
                  <a:pt x="2327041" y="742568"/>
                  <a:pt x="2320315" y="830997"/>
                </a:cubicBezTo>
                <a:cubicBezTo>
                  <a:pt x="2098900" y="811022"/>
                  <a:pt x="2007280" y="820213"/>
                  <a:pt x="1786643" y="830997"/>
                </a:cubicBezTo>
                <a:cubicBezTo>
                  <a:pt x="1566006" y="841781"/>
                  <a:pt x="1355650" y="851575"/>
                  <a:pt x="1206564" y="830997"/>
                </a:cubicBezTo>
                <a:cubicBezTo>
                  <a:pt x="1057478" y="810419"/>
                  <a:pt x="890993" y="805591"/>
                  <a:pt x="696095" y="830997"/>
                </a:cubicBezTo>
                <a:cubicBezTo>
                  <a:pt x="501197" y="856403"/>
                  <a:pt x="328915" y="796625"/>
                  <a:pt x="0" y="830997"/>
                </a:cubicBezTo>
                <a:cubicBezTo>
                  <a:pt x="18462" y="672122"/>
                  <a:pt x="-3797" y="508267"/>
                  <a:pt x="0" y="398879"/>
                </a:cubicBezTo>
                <a:cubicBezTo>
                  <a:pt x="3797" y="289491"/>
                  <a:pt x="5933" y="106461"/>
                  <a:pt x="0" y="0"/>
                </a:cubicBezTo>
                <a:close/>
              </a:path>
              <a:path w="2320315" h="830997" stroke="0" extrusionOk="0">
                <a:moveTo>
                  <a:pt x="0" y="0"/>
                </a:moveTo>
                <a:cubicBezTo>
                  <a:pt x="122870" y="-5163"/>
                  <a:pt x="369307" y="13907"/>
                  <a:pt x="510469" y="0"/>
                </a:cubicBezTo>
                <a:cubicBezTo>
                  <a:pt x="651631" y="-13907"/>
                  <a:pt x="976357" y="3830"/>
                  <a:pt x="1136954" y="0"/>
                </a:cubicBezTo>
                <a:cubicBezTo>
                  <a:pt x="1297551" y="-3830"/>
                  <a:pt x="1530376" y="6986"/>
                  <a:pt x="1693830" y="0"/>
                </a:cubicBezTo>
                <a:cubicBezTo>
                  <a:pt x="1857284" y="-6986"/>
                  <a:pt x="2126886" y="-18473"/>
                  <a:pt x="2320315" y="0"/>
                </a:cubicBezTo>
                <a:cubicBezTo>
                  <a:pt x="2318869" y="143546"/>
                  <a:pt x="2303115" y="230671"/>
                  <a:pt x="2320315" y="390569"/>
                </a:cubicBezTo>
                <a:cubicBezTo>
                  <a:pt x="2337515" y="550467"/>
                  <a:pt x="2321633" y="672742"/>
                  <a:pt x="2320315" y="830997"/>
                </a:cubicBezTo>
                <a:cubicBezTo>
                  <a:pt x="2068287" y="837846"/>
                  <a:pt x="1960183" y="803278"/>
                  <a:pt x="1693830" y="830997"/>
                </a:cubicBezTo>
                <a:cubicBezTo>
                  <a:pt x="1427477" y="858716"/>
                  <a:pt x="1355411" y="817888"/>
                  <a:pt x="1183361" y="830997"/>
                </a:cubicBezTo>
                <a:cubicBezTo>
                  <a:pt x="1011311" y="844106"/>
                  <a:pt x="836302" y="855036"/>
                  <a:pt x="626485" y="830997"/>
                </a:cubicBezTo>
                <a:cubicBezTo>
                  <a:pt x="416668" y="806958"/>
                  <a:pt x="312631" y="810348"/>
                  <a:pt x="0" y="830997"/>
                </a:cubicBezTo>
                <a:cubicBezTo>
                  <a:pt x="7733" y="746196"/>
                  <a:pt x="13902" y="628944"/>
                  <a:pt x="0" y="440428"/>
                </a:cubicBezTo>
                <a:cubicBezTo>
                  <a:pt x="-13902" y="251912"/>
                  <a:pt x="-14614" y="121034"/>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1600" dirty="0">
                <a:solidFill>
                  <a:schemeClr val="bg2"/>
                </a:solidFill>
              </a:rPr>
              <a:t>Do not memorize how many ATP, NADH, etc. are used/produced. </a:t>
            </a:r>
          </a:p>
        </p:txBody>
      </p:sp>
    </p:spTree>
    <p:extLst>
      <p:ext uri="{BB962C8B-B14F-4D97-AF65-F5344CB8AC3E}">
        <p14:creationId xmlns:p14="http://schemas.microsoft.com/office/powerpoint/2010/main" val="74836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71AE-B8B0-4427-875B-40BFE00F7714}"/>
              </a:ext>
            </a:extLst>
          </p:cNvPr>
          <p:cNvSpPr>
            <a:spLocks noGrp="1"/>
          </p:cNvSpPr>
          <p:nvPr>
            <p:ph type="title"/>
          </p:nvPr>
        </p:nvSpPr>
        <p:spPr/>
        <p:txBody>
          <a:bodyPr/>
          <a:lstStyle/>
          <a:p>
            <a:r>
              <a:rPr lang="en-CA" dirty="0"/>
              <a:t>Case Study: Diets and Exercise</a:t>
            </a:r>
          </a:p>
        </p:txBody>
      </p:sp>
      <p:sp>
        <p:nvSpPr>
          <p:cNvPr id="3" name="Content Placeholder 2">
            <a:extLst>
              <a:ext uri="{FF2B5EF4-FFF2-40B4-BE49-F238E27FC236}">
                <a16:creationId xmlns:a16="http://schemas.microsoft.com/office/drawing/2014/main" id="{AFDCBF7D-C9D0-4BE5-9106-6133E8198814}"/>
              </a:ext>
            </a:extLst>
          </p:cNvPr>
          <p:cNvSpPr>
            <a:spLocks noGrp="1"/>
          </p:cNvSpPr>
          <p:nvPr>
            <p:ph idx="1"/>
          </p:nvPr>
        </p:nvSpPr>
        <p:spPr/>
        <p:txBody>
          <a:bodyPr/>
          <a:lstStyle/>
          <a:p>
            <a:pPr marL="514350" indent="-514350">
              <a:buFont typeface="+mj-lt"/>
              <a:buAutoNum type="arabicPeriod"/>
            </a:pPr>
            <a:r>
              <a:rPr lang="en-CA" dirty="0"/>
              <a:t>What types of cellular respiration are used in short-term, high-intensity exercise vs long-term, low-intensity exercise?</a:t>
            </a:r>
          </a:p>
          <a:p>
            <a:pPr marL="514350" indent="-514350">
              <a:buFont typeface="+mj-lt"/>
              <a:buAutoNum type="arabicPeriod"/>
            </a:pPr>
            <a:r>
              <a:rPr lang="en-CA" dirty="0"/>
              <a:t>What are the recommended diets for sprinters vs marathon runners? Why does this ‘make sense’ in light of what you know about cellular respiration?</a:t>
            </a:r>
          </a:p>
        </p:txBody>
      </p:sp>
    </p:spTree>
    <p:extLst>
      <p:ext uri="{BB962C8B-B14F-4D97-AF65-F5344CB8AC3E}">
        <p14:creationId xmlns:p14="http://schemas.microsoft.com/office/powerpoint/2010/main" val="1709459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ADFE-E8C5-4CE4-87D5-252B94178F02}"/>
              </a:ext>
            </a:extLst>
          </p:cNvPr>
          <p:cNvSpPr>
            <a:spLocks noGrp="1"/>
          </p:cNvSpPr>
          <p:nvPr>
            <p:ph type="title"/>
          </p:nvPr>
        </p:nvSpPr>
        <p:spPr/>
        <p:txBody>
          <a:bodyPr/>
          <a:lstStyle/>
          <a:p>
            <a:r>
              <a:rPr lang="en-CA" dirty="0"/>
              <a:t>Sources</a:t>
            </a:r>
          </a:p>
        </p:txBody>
      </p:sp>
      <p:sp>
        <p:nvSpPr>
          <p:cNvPr id="3" name="Content Placeholder 2">
            <a:extLst>
              <a:ext uri="{FF2B5EF4-FFF2-40B4-BE49-F238E27FC236}">
                <a16:creationId xmlns:a16="http://schemas.microsoft.com/office/drawing/2014/main" id="{2B418AA5-0F90-4FE2-B5BA-1401232DCDEA}"/>
              </a:ext>
            </a:extLst>
          </p:cNvPr>
          <p:cNvSpPr>
            <a:spLocks noGrp="1"/>
          </p:cNvSpPr>
          <p:nvPr>
            <p:ph idx="1"/>
          </p:nvPr>
        </p:nvSpPr>
        <p:spPr/>
        <p:txBody>
          <a:bodyPr/>
          <a:lstStyle/>
          <a:p>
            <a:r>
              <a:rPr lang="en-CA" dirty="0"/>
              <a:t>Textbook chapter 6 (</a:t>
            </a:r>
            <a:r>
              <a:rPr lang="en-CA" dirty="0" err="1"/>
              <a:t>pg</a:t>
            </a:r>
            <a:r>
              <a:rPr lang="en-CA" dirty="0"/>
              <a:t> 112-135)</a:t>
            </a:r>
          </a:p>
          <a:p>
            <a:r>
              <a:rPr lang="en-CA" dirty="0"/>
              <a:t>Various internet sources</a:t>
            </a:r>
          </a:p>
          <a:p>
            <a:endParaRPr lang="en-CA" dirty="0"/>
          </a:p>
        </p:txBody>
      </p:sp>
    </p:spTree>
    <p:extLst>
      <p:ext uri="{BB962C8B-B14F-4D97-AF65-F5344CB8AC3E}">
        <p14:creationId xmlns:p14="http://schemas.microsoft.com/office/powerpoint/2010/main" val="377279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F955-B7A6-40D5-B780-B571DCECFC75}"/>
              </a:ext>
            </a:extLst>
          </p:cNvPr>
          <p:cNvSpPr>
            <a:spLocks noGrp="1"/>
          </p:cNvSpPr>
          <p:nvPr>
            <p:ph type="title"/>
          </p:nvPr>
        </p:nvSpPr>
        <p:spPr/>
        <p:txBody>
          <a:bodyPr/>
          <a:lstStyle/>
          <a:p>
            <a:r>
              <a:rPr lang="en-CA" dirty="0"/>
              <a:t>Joseph Priestley’s Experiment</a:t>
            </a:r>
          </a:p>
        </p:txBody>
      </p:sp>
      <p:sp>
        <p:nvSpPr>
          <p:cNvPr id="3" name="Content Placeholder 2">
            <a:extLst>
              <a:ext uri="{FF2B5EF4-FFF2-40B4-BE49-F238E27FC236}">
                <a16:creationId xmlns:a16="http://schemas.microsoft.com/office/drawing/2014/main" id="{5C843A78-5EBA-4C88-8A05-54D182531685}"/>
              </a:ext>
            </a:extLst>
          </p:cNvPr>
          <p:cNvSpPr>
            <a:spLocks noGrp="1"/>
          </p:cNvSpPr>
          <p:nvPr>
            <p:ph idx="1"/>
          </p:nvPr>
        </p:nvSpPr>
        <p:spPr>
          <a:xfrm>
            <a:off x="540000" y="1549869"/>
            <a:ext cx="11101136" cy="4981560"/>
          </a:xfrm>
        </p:spPr>
        <p:txBody>
          <a:bodyPr>
            <a:normAutofit fontScale="85000" lnSpcReduction="20000"/>
          </a:bodyPr>
          <a:lstStyle/>
          <a:p>
            <a:pPr marL="0" indent="0">
              <a:buNone/>
            </a:pPr>
            <a:r>
              <a:rPr lang="en-CA" dirty="0"/>
              <a:t>Observations:</a:t>
            </a:r>
          </a:p>
          <a:p>
            <a:r>
              <a:rPr lang="en-CA" dirty="0"/>
              <a:t>A mouse will go unconscious (and eventually die) if you leave it in a sealed jar.</a:t>
            </a:r>
          </a:p>
          <a:p>
            <a:r>
              <a:rPr lang="en-CA" dirty="0"/>
              <a:t>A mouse will regain </a:t>
            </a:r>
            <a:br>
              <a:rPr lang="en-CA" dirty="0"/>
            </a:br>
            <a:r>
              <a:rPr lang="en-CA" dirty="0"/>
              <a:t>consciousness if you put a </a:t>
            </a:r>
            <a:br>
              <a:rPr lang="en-CA" dirty="0"/>
            </a:br>
            <a:r>
              <a:rPr lang="en-CA" dirty="0"/>
              <a:t>mint plant into the jar.</a:t>
            </a:r>
          </a:p>
          <a:p>
            <a:endParaRPr lang="en-CA" dirty="0"/>
          </a:p>
          <a:p>
            <a:pPr marL="0" indent="0">
              <a:buNone/>
            </a:pPr>
            <a:r>
              <a:rPr lang="en-CA" dirty="0"/>
              <a:t>Conclusion:</a:t>
            </a:r>
          </a:p>
          <a:p>
            <a:r>
              <a:rPr lang="en-CA" dirty="0"/>
              <a:t>Plants produce something that the mouse needs to live. </a:t>
            </a:r>
          </a:p>
          <a:p>
            <a:endParaRPr lang="en-CA" dirty="0"/>
          </a:p>
        </p:txBody>
      </p:sp>
      <p:pic>
        <p:nvPicPr>
          <p:cNvPr id="4" name="Picture 2" descr="Image result for van helmont experiment">
            <a:extLst>
              <a:ext uri="{FF2B5EF4-FFF2-40B4-BE49-F238E27FC236}">
                <a16:creationId xmlns:a16="http://schemas.microsoft.com/office/drawing/2014/main" id="{F170FE7C-5B67-434F-A925-6CDB6974E5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06" t="46191" r="28468" b="873"/>
          <a:stretch/>
        </p:blipFill>
        <p:spPr bwMode="auto">
          <a:xfrm>
            <a:off x="5648130" y="2792457"/>
            <a:ext cx="5795188" cy="214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3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88148-D29E-4CC9-9861-FFE1ED027F0E}"/>
              </a:ext>
            </a:extLst>
          </p:cNvPr>
          <p:cNvSpPr>
            <a:spLocks noGrp="1"/>
          </p:cNvSpPr>
          <p:nvPr>
            <p:ph type="title"/>
          </p:nvPr>
        </p:nvSpPr>
        <p:spPr/>
        <p:txBody>
          <a:bodyPr/>
          <a:lstStyle/>
          <a:p>
            <a:r>
              <a:rPr lang="en-CA" dirty="0"/>
              <a:t>ATP: Life’s Battery</a:t>
            </a:r>
          </a:p>
        </p:txBody>
      </p:sp>
      <p:sp>
        <p:nvSpPr>
          <p:cNvPr id="3" name="Content Placeholder 2">
            <a:extLst>
              <a:ext uri="{FF2B5EF4-FFF2-40B4-BE49-F238E27FC236}">
                <a16:creationId xmlns:a16="http://schemas.microsoft.com/office/drawing/2014/main" id="{7AB7218C-4826-470B-A4FB-597706C8AB3E}"/>
              </a:ext>
            </a:extLst>
          </p:cNvPr>
          <p:cNvSpPr>
            <a:spLocks noGrp="1"/>
          </p:cNvSpPr>
          <p:nvPr>
            <p:ph idx="1"/>
          </p:nvPr>
        </p:nvSpPr>
        <p:spPr>
          <a:xfrm>
            <a:off x="540000" y="1549868"/>
            <a:ext cx="7151718" cy="5128837"/>
          </a:xfrm>
        </p:spPr>
        <p:txBody>
          <a:bodyPr>
            <a:normAutofit/>
          </a:bodyPr>
          <a:lstStyle/>
          <a:p>
            <a:pPr marL="0" indent="0">
              <a:buNone/>
            </a:pPr>
            <a:r>
              <a:rPr lang="en-CA" b="1" u="sng" dirty="0"/>
              <a:t>Adenosine triphosphate (ATP)</a:t>
            </a:r>
            <a:r>
              <a:rPr lang="en-CA" dirty="0"/>
              <a:t> is an important compound for storing and releasing energy.</a:t>
            </a:r>
          </a:p>
          <a:p>
            <a:pPr lvl="1"/>
            <a:r>
              <a:rPr lang="en-CA" dirty="0"/>
              <a:t>Structure contains 3 phosphate groups</a:t>
            </a:r>
          </a:p>
          <a:p>
            <a:pPr lvl="1"/>
            <a:r>
              <a:rPr lang="en-CA" dirty="0"/>
              <a:t>Breaking a phosphate bond releases energy and converts ATP to ADP</a:t>
            </a:r>
          </a:p>
          <a:p>
            <a:pPr lvl="1"/>
            <a:r>
              <a:rPr lang="en-CA" dirty="0"/>
              <a:t>Reforming a phosphate bond costs energy and converts ADP to ATP</a:t>
            </a:r>
          </a:p>
          <a:p>
            <a:pPr lvl="1"/>
            <a:endParaRPr lang="en-CA" dirty="0"/>
          </a:p>
        </p:txBody>
      </p:sp>
      <p:pic>
        <p:nvPicPr>
          <p:cNvPr id="4" name="Picture 2" descr="C:\Users\Alex\Desktop\art\BIO10NAE_03_08_02_005_LRIM_02.png">
            <a:extLst>
              <a:ext uri="{FF2B5EF4-FFF2-40B4-BE49-F238E27FC236}">
                <a16:creationId xmlns:a16="http://schemas.microsoft.com/office/drawing/2014/main" id="{0BF6AC24-49C2-4441-91F8-E79DE2462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423" y="2050536"/>
            <a:ext cx="3556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44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97F1-CF6A-4A51-8BF3-A4C75A954F77}"/>
              </a:ext>
            </a:extLst>
          </p:cNvPr>
          <p:cNvSpPr>
            <a:spLocks noGrp="1"/>
          </p:cNvSpPr>
          <p:nvPr>
            <p:ph type="title"/>
          </p:nvPr>
        </p:nvSpPr>
        <p:spPr/>
        <p:txBody>
          <a:bodyPr/>
          <a:lstStyle/>
          <a:p>
            <a:r>
              <a:rPr lang="en-CA" dirty="0"/>
              <a:t>ATP: Life’s Battery</a:t>
            </a:r>
          </a:p>
        </p:txBody>
      </p:sp>
      <p:sp>
        <p:nvSpPr>
          <p:cNvPr id="3" name="Content Placeholder 2">
            <a:extLst>
              <a:ext uri="{FF2B5EF4-FFF2-40B4-BE49-F238E27FC236}">
                <a16:creationId xmlns:a16="http://schemas.microsoft.com/office/drawing/2014/main" id="{A4809C42-6DF5-4A8B-B3F5-F1FD342F703D}"/>
              </a:ext>
            </a:extLst>
          </p:cNvPr>
          <p:cNvSpPr>
            <a:spLocks noGrp="1"/>
          </p:cNvSpPr>
          <p:nvPr>
            <p:ph idx="1"/>
          </p:nvPr>
        </p:nvSpPr>
        <p:spPr>
          <a:xfrm>
            <a:off x="540000" y="1549868"/>
            <a:ext cx="11101136" cy="3918603"/>
          </a:xfrm>
        </p:spPr>
        <p:txBody>
          <a:bodyPr>
            <a:normAutofit fontScale="85000" lnSpcReduction="20000"/>
          </a:bodyPr>
          <a:lstStyle/>
          <a:p>
            <a:pPr marL="0" indent="0">
              <a:buNone/>
            </a:pPr>
            <a:r>
              <a:rPr lang="en-CA" dirty="0"/>
              <a:t>Cells use ATP energy for:</a:t>
            </a:r>
          </a:p>
          <a:p>
            <a:r>
              <a:rPr lang="en-CA" dirty="0"/>
              <a:t>Active transport</a:t>
            </a:r>
          </a:p>
          <a:p>
            <a:r>
              <a:rPr lang="en-CA" dirty="0"/>
              <a:t>Movement (cilia, flagella, muscle contractions)</a:t>
            </a:r>
          </a:p>
          <a:p>
            <a:r>
              <a:rPr lang="en-CA" dirty="0"/>
              <a:t>Synthesizing materials</a:t>
            </a:r>
          </a:p>
          <a:p>
            <a:pPr marL="0" indent="0">
              <a:buNone/>
            </a:pPr>
            <a:endParaRPr lang="en-CA" dirty="0"/>
          </a:p>
          <a:p>
            <a:pPr marL="0" indent="0">
              <a:buNone/>
            </a:pPr>
            <a:r>
              <a:rPr lang="en-CA" dirty="0"/>
              <a:t>ATP is for short-term energy storage. </a:t>
            </a:r>
            <a:br>
              <a:rPr lang="en-CA" dirty="0"/>
            </a:br>
            <a:r>
              <a:rPr lang="en-CA" dirty="0"/>
              <a:t>It can be regenerated from ADP using the energy in glucose.</a:t>
            </a:r>
          </a:p>
        </p:txBody>
      </p:sp>
      <p:sp>
        <p:nvSpPr>
          <p:cNvPr id="4" name="TextBox 3">
            <a:extLst>
              <a:ext uri="{FF2B5EF4-FFF2-40B4-BE49-F238E27FC236}">
                <a16:creationId xmlns:a16="http://schemas.microsoft.com/office/drawing/2014/main" id="{E1F87563-927E-47A3-A018-CD2BE452CE85}"/>
              </a:ext>
            </a:extLst>
          </p:cNvPr>
          <p:cNvSpPr txBox="1"/>
          <p:nvPr/>
        </p:nvSpPr>
        <p:spPr>
          <a:xfrm>
            <a:off x="1693134" y="5699610"/>
            <a:ext cx="8794865" cy="830997"/>
          </a:xfrm>
          <a:custGeom>
            <a:avLst/>
            <a:gdLst>
              <a:gd name="connsiteX0" fmla="*/ 0 w 8794865"/>
              <a:gd name="connsiteY0" fmla="*/ 0 h 830997"/>
              <a:gd name="connsiteX1" fmla="*/ 764477 w 8794865"/>
              <a:gd name="connsiteY1" fmla="*/ 0 h 830997"/>
              <a:gd name="connsiteX2" fmla="*/ 1616902 w 8794865"/>
              <a:gd name="connsiteY2" fmla="*/ 0 h 830997"/>
              <a:gd name="connsiteX3" fmla="*/ 2117533 w 8794865"/>
              <a:gd name="connsiteY3" fmla="*/ 0 h 830997"/>
              <a:gd name="connsiteX4" fmla="*/ 2794061 w 8794865"/>
              <a:gd name="connsiteY4" fmla="*/ 0 h 830997"/>
              <a:gd name="connsiteX5" fmla="*/ 3646486 w 8794865"/>
              <a:gd name="connsiteY5" fmla="*/ 0 h 830997"/>
              <a:gd name="connsiteX6" fmla="*/ 4147117 w 8794865"/>
              <a:gd name="connsiteY6" fmla="*/ 0 h 830997"/>
              <a:gd name="connsiteX7" fmla="*/ 4559799 w 8794865"/>
              <a:gd name="connsiteY7" fmla="*/ 0 h 830997"/>
              <a:gd name="connsiteX8" fmla="*/ 5060430 w 8794865"/>
              <a:gd name="connsiteY8" fmla="*/ 0 h 830997"/>
              <a:gd name="connsiteX9" fmla="*/ 5824907 w 8794865"/>
              <a:gd name="connsiteY9" fmla="*/ 0 h 830997"/>
              <a:gd name="connsiteX10" fmla="*/ 6237589 w 8794865"/>
              <a:gd name="connsiteY10" fmla="*/ 0 h 830997"/>
              <a:gd name="connsiteX11" fmla="*/ 6738220 w 8794865"/>
              <a:gd name="connsiteY11" fmla="*/ 0 h 830997"/>
              <a:gd name="connsiteX12" fmla="*/ 7502696 w 8794865"/>
              <a:gd name="connsiteY12" fmla="*/ 0 h 830997"/>
              <a:gd name="connsiteX13" fmla="*/ 7915379 w 8794865"/>
              <a:gd name="connsiteY13" fmla="*/ 0 h 830997"/>
              <a:gd name="connsiteX14" fmla="*/ 8794865 w 8794865"/>
              <a:gd name="connsiteY14" fmla="*/ 0 h 830997"/>
              <a:gd name="connsiteX15" fmla="*/ 8794865 w 8794865"/>
              <a:gd name="connsiteY15" fmla="*/ 432118 h 830997"/>
              <a:gd name="connsiteX16" fmla="*/ 8794865 w 8794865"/>
              <a:gd name="connsiteY16" fmla="*/ 830997 h 830997"/>
              <a:gd name="connsiteX17" fmla="*/ 8118337 w 8794865"/>
              <a:gd name="connsiteY17" fmla="*/ 830997 h 830997"/>
              <a:gd name="connsiteX18" fmla="*/ 7529757 w 8794865"/>
              <a:gd name="connsiteY18" fmla="*/ 830997 h 830997"/>
              <a:gd name="connsiteX19" fmla="*/ 6941178 w 8794865"/>
              <a:gd name="connsiteY19" fmla="*/ 830997 h 830997"/>
              <a:gd name="connsiteX20" fmla="*/ 6440547 w 8794865"/>
              <a:gd name="connsiteY20" fmla="*/ 830997 h 830997"/>
              <a:gd name="connsiteX21" fmla="*/ 5939917 w 8794865"/>
              <a:gd name="connsiteY21" fmla="*/ 830997 h 830997"/>
              <a:gd name="connsiteX22" fmla="*/ 5439286 w 8794865"/>
              <a:gd name="connsiteY22" fmla="*/ 830997 h 830997"/>
              <a:gd name="connsiteX23" fmla="*/ 4674809 w 8794865"/>
              <a:gd name="connsiteY23" fmla="*/ 830997 h 830997"/>
              <a:gd name="connsiteX24" fmla="*/ 3998281 w 8794865"/>
              <a:gd name="connsiteY24" fmla="*/ 830997 h 830997"/>
              <a:gd name="connsiteX25" fmla="*/ 3409702 w 8794865"/>
              <a:gd name="connsiteY25" fmla="*/ 830997 h 830997"/>
              <a:gd name="connsiteX26" fmla="*/ 2997019 w 8794865"/>
              <a:gd name="connsiteY26" fmla="*/ 830997 h 830997"/>
              <a:gd name="connsiteX27" fmla="*/ 2232543 w 8794865"/>
              <a:gd name="connsiteY27" fmla="*/ 830997 h 830997"/>
              <a:gd name="connsiteX28" fmla="*/ 1731912 w 8794865"/>
              <a:gd name="connsiteY28" fmla="*/ 830997 h 830997"/>
              <a:gd name="connsiteX29" fmla="*/ 1055384 w 8794865"/>
              <a:gd name="connsiteY29" fmla="*/ 830997 h 830997"/>
              <a:gd name="connsiteX30" fmla="*/ 642702 w 8794865"/>
              <a:gd name="connsiteY30" fmla="*/ 830997 h 830997"/>
              <a:gd name="connsiteX31" fmla="*/ 0 w 8794865"/>
              <a:gd name="connsiteY31" fmla="*/ 830997 h 830997"/>
              <a:gd name="connsiteX32" fmla="*/ 0 w 8794865"/>
              <a:gd name="connsiteY32" fmla="*/ 432118 h 830997"/>
              <a:gd name="connsiteX33" fmla="*/ 0 w 8794865"/>
              <a:gd name="connsiteY33"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94865" h="830997" fill="none" extrusionOk="0">
                <a:moveTo>
                  <a:pt x="0" y="0"/>
                </a:moveTo>
                <a:cubicBezTo>
                  <a:pt x="248908" y="-5866"/>
                  <a:pt x="445144" y="-25858"/>
                  <a:pt x="764477" y="0"/>
                </a:cubicBezTo>
                <a:cubicBezTo>
                  <a:pt x="1083810" y="25858"/>
                  <a:pt x="1245649" y="34487"/>
                  <a:pt x="1616902" y="0"/>
                </a:cubicBezTo>
                <a:cubicBezTo>
                  <a:pt x="1988155" y="-34487"/>
                  <a:pt x="1992104" y="-17552"/>
                  <a:pt x="2117533" y="0"/>
                </a:cubicBezTo>
                <a:cubicBezTo>
                  <a:pt x="2242962" y="17552"/>
                  <a:pt x="2655138" y="21163"/>
                  <a:pt x="2794061" y="0"/>
                </a:cubicBezTo>
                <a:cubicBezTo>
                  <a:pt x="2932984" y="-21163"/>
                  <a:pt x="3358253" y="-20562"/>
                  <a:pt x="3646486" y="0"/>
                </a:cubicBezTo>
                <a:cubicBezTo>
                  <a:pt x="3934719" y="20562"/>
                  <a:pt x="4012506" y="-15806"/>
                  <a:pt x="4147117" y="0"/>
                </a:cubicBezTo>
                <a:cubicBezTo>
                  <a:pt x="4281728" y="15806"/>
                  <a:pt x="4420341" y="2865"/>
                  <a:pt x="4559799" y="0"/>
                </a:cubicBezTo>
                <a:cubicBezTo>
                  <a:pt x="4699257" y="-2865"/>
                  <a:pt x="4887421" y="9516"/>
                  <a:pt x="5060430" y="0"/>
                </a:cubicBezTo>
                <a:cubicBezTo>
                  <a:pt x="5233439" y="-9516"/>
                  <a:pt x="5494152" y="-159"/>
                  <a:pt x="5824907" y="0"/>
                </a:cubicBezTo>
                <a:cubicBezTo>
                  <a:pt x="6155662" y="159"/>
                  <a:pt x="6104425" y="656"/>
                  <a:pt x="6237589" y="0"/>
                </a:cubicBezTo>
                <a:cubicBezTo>
                  <a:pt x="6370753" y="-656"/>
                  <a:pt x="6625487" y="20609"/>
                  <a:pt x="6738220" y="0"/>
                </a:cubicBezTo>
                <a:cubicBezTo>
                  <a:pt x="6850953" y="-20609"/>
                  <a:pt x="7299956" y="-23072"/>
                  <a:pt x="7502696" y="0"/>
                </a:cubicBezTo>
                <a:cubicBezTo>
                  <a:pt x="7705436" y="23072"/>
                  <a:pt x="7752857" y="-6988"/>
                  <a:pt x="7915379" y="0"/>
                </a:cubicBezTo>
                <a:cubicBezTo>
                  <a:pt x="8077901" y="6988"/>
                  <a:pt x="8443284" y="-39088"/>
                  <a:pt x="8794865" y="0"/>
                </a:cubicBezTo>
                <a:cubicBezTo>
                  <a:pt x="8786301" y="187061"/>
                  <a:pt x="8810135" y="329595"/>
                  <a:pt x="8794865" y="432118"/>
                </a:cubicBezTo>
                <a:cubicBezTo>
                  <a:pt x="8779595" y="534641"/>
                  <a:pt x="8779080" y="739323"/>
                  <a:pt x="8794865" y="830997"/>
                </a:cubicBezTo>
                <a:cubicBezTo>
                  <a:pt x="8536437" y="811576"/>
                  <a:pt x="8303890" y="812687"/>
                  <a:pt x="8118337" y="830997"/>
                </a:cubicBezTo>
                <a:cubicBezTo>
                  <a:pt x="7932784" y="849307"/>
                  <a:pt x="7820440" y="835225"/>
                  <a:pt x="7529757" y="830997"/>
                </a:cubicBezTo>
                <a:cubicBezTo>
                  <a:pt x="7239074" y="826769"/>
                  <a:pt x="7097457" y="805162"/>
                  <a:pt x="6941178" y="830997"/>
                </a:cubicBezTo>
                <a:cubicBezTo>
                  <a:pt x="6784899" y="856832"/>
                  <a:pt x="6600243" y="849802"/>
                  <a:pt x="6440547" y="830997"/>
                </a:cubicBezTo>
                <a:cubicBezTo>
                  <a:pt x="6280851" y="812192"/>
                  <a:pt x="6040592" y="813997"/>
                  <a:pt x="5939917" y="830997"/>
                </a:cubicBezTo>
                <a:cubicBezTo>
                  <a:pt x="5839242" y="847998"/>
                  <a:pt x="5603209" y="825403"/>
                  <a:pt x="5439286" y="830997"/>
                </a:cubicBezTo>
                <a:cubicBezTo>
                  <a:pt x="5275363" y="836591"/>
                  <a:pt x="4911679" y="825695"/>
                  <a:pt x="4674809" y="830997"/>
                </a:cubicBezTo>
                <a:cubicBezTo>
                  <a:pt x="4437939" y="836299"/>
                  <a:pt x="4167741" y="849264"/>
                  <a:pt x="3998281" y="830997"/>
                </a:cubicBezTo>
                <a:cubicBezTo>
                  <a:pt x="3828821" y="812730"/>
                  <a:pt x="3635355" y="848101"/>
                  <a:pt x="3409702" y="830997"/>
                </a:cubicBezTo>
                <a:cubicBezTo>
                  <a:pt x="3184049" y="813893"/>
                  <a:pt x="3141286" y="847840"/>
                  <a:pt x="2997019" y="830997"/>
                </a:cubicBezTo>
                <a:cubicBezTo>
                  <a:pt x="2852752" y="814154"/>
                  <a:pt x="2505891" y="823919"/>
                  <a:pt x="2232543" y="830997"/>
                </a:cubicBezTo>
                <a:cubicBezTo>
                  <a:pt x="1959195" y="838075"/>
                  <a:pt x="1943436" y="854863"/>
                  <a:pt x="1731912" y="830997"/>
                </a:cubicBezTo>
                <a:cubicBezTo>
                  <a:pt x="1520388" y="807131"/>
                  <a:pt x="1197499" y="829335"/>
                  <a:pt x="1055384" y="830997"/>
                </a:cubicBezTo>
                <a:cubicBezTo>
                  <a:pt x="913269" y="832659"/>
                  <a:pt x="755784" y="827579"/>
                  <a:pt x="642702" y="830997"/>
                </a:cubicBezTo>
                <a:cubicBezTo>
                  <a:pt x="529620" y="834415"/>
                  <a:pt x="189512" y="806633"/>
                  <a:pt x="0" y="830997"/>
                </a:cubicBezTo>
                <a:cubicBezTo>
                  <a:pt x="11140" y="734185"/>
                  <a:pt x="13369" y="513093"/>
                  <a:pt x="0" y="432118"/>
                </a:cubicBezTo>
                <a:cubicBezTo>
                  <a:pt x="-13369" y="351143"/>
                  <a:pt x="-17702" y="94210"/>
                  <a:pt x="0" y="0"/>
                </a:cubicBezTo>
                <a:close/>
              </a:path>
              <a:path w="8794865" h="830997" stroke="0" extrusionOk="0">
                <a:moveTo>
                  <a:pt x="0" y="0"/>
                </a:moveTo>
                <a:cubicBezTo>
                  <a:pt x="154709" y="17379"/>
                  <a:pt x="246240" y="-15647"/>
                  <a:pt x="412682" y="0"/>
                </a:cubicBezTo>
                <a:cubicBezTo>
                  <a:pt x="579124" y="15647"/>
                  <a:pt x="981588" y="12933"/>
                  <a:pt x="1265108" y="0"/>
                </a:cubicBezTo>
                <a:cubicBezTo>
                  <a:pt x="1548628" y="-12933"/>
                  <a:pt x="1622950" y="-26073"/>
                  <a:pt x="1853687" y="0"/>
                </a:cubicBezTo>
                <a:cubicBezTo>
                  <a:pt x="2084424" y="26073"/>
                  <a:pt x="2211048" y="9858"/>
                  <a:pt x="2530215" y="0"/>
                </a:cubicBezTo>
                <a:cubicBezTo>
                  <a:pt x="2849382" y="-9858"/>
                  <a:pt x="2747496" y="2003"/>
                  <a:pt x="2942897" y="0"/>
                </a:cubicBezTo>
                <a:cubicBezTo>
                  <a:pt x="3138298" y="-2003"/>
                  <a:pt x="3429195" y="3705"/>
                  <a:pt x="3619425" y="0"/>
                </a:cubicBezTo>
                <a:cubicBezTo>
                  <a:pt x="3809655" y="-3705"/>
                  <a:pt x="3837574" y="15394"/>
                  <a:pt x="4032107" y="0"/>
                </a:cubicBezTo>
                <a:cubicBezTo>
                  <a:pt x="4226640" y="-15394"/>
                  <a:pt x="4334692" y="6754"/>
                  <a:pt x="4444789" y="0"/>
                </a:cubicBezTo>
                <a:cubicBezTo>
                  <a:pt x="4554886" y="-6754"/>
                  <a:pt x="4964270" y="3607"/>
                  <a:pt x="5121318" y="0"/>
                </a:cubicBezTo>
                <a:cubicBezTo>
                  <a:pt x="5278366" y="-3607"/>
                  <a:pt x="5395761" y="-1045"/>
                  <a:pt x="5621948" y="0"/>
                </a:cubicBezTo>
                <a:cubicBezTo>
                  <a:pt x="5848135" y="1045"/>
                  <a:pt x="6069560" y="8195"/>
                  <a:pt x="6386425" y="0"/>
                </a:cubicBezTo>
                <a:cubicBezTo>
                  <a:pt x="6703290" y="-8195"/>
                  <a:pt x="6953712" y="-21967"/>
                  <a:pt x="7150902" y="0"/>
                </a:cubicBezTo>
                <a:cubicBezTo>
                  <a:pt x="7348092" y="21967"/>
                  <a:pt x="7499220" y="-13536"/>
                  <a:pt x="7827430" y="0"/>
                </a:cubicBezTo>
                <a:cubicBezTo>
                  <a:pt x="8155640" y="13536"/>
                  <a:pt x="8544111" y="857"/>
                  <a:pt x="8794865" y="0"/>
                </a:cubicBezTo>
                <a:cubicBezTo>
                  <a:pt x="8790552" y="190755"/>
                  <a:pt x="8779475" y="234172"/>
                  <a:pt x="8794865" y="390569"/>
                </a:cubicBezTo>
                <a:cubicBezTo>
                  <a:pt x="8810255" y="546966"/>
                  <a:pt x="8780427" y="633812"/>
                  <a:pt x="8794865" y="830997"/>
                </a:cubicBezTo>
                <a:cubicBezTo>
                  <a:pt x="8676104" y="837614"/>
                  <a:pt x="8417585" y="850836"/>
                  <a:pt x="8206286" y="830997"/>
                </a:cubicBezTo>
                <a:cubicBezTo>
                  <a:pt x="7994987" y="811158"/>
                  <a:pt x="7809714" y="819422"/>
                  <a:pt x="7705655" y="830997"/>
                </a:cubicBezTo>
                <a:cubicBezTo>
                  <a:pt x="7601596" y="842572"/>
                  <a:pt x="7399592" y="859040"/>
                  <a:pt x="7117075" y="830997"/>
                </a:cubicBezTo>
                <a:cubicBezTo>
                  <a:pt x="6834558" y="802954"/>
                  <a:pt x="6673450" y="801822"/>
                  <a:pt x="6440547" y="830997"/>
                </a:cubicBezTo>
                <a:cubicBezTo>
                  <a:pt x="6207644" y="860172"/>
                  <a:pt x="6045886" y="853037"/>
                  <a:pt x="5939917" y="830997"/>
                </a:cubicBezTo>
                <a:cubicBezTo>
                  <a:pt x="5833948" y="808958"/>
                  <a:pt x="5487509" y="834202"/>
                  <a:pt x="5263388" y="830997"/>
                </a:cubicBezTo>
                <a:cubicBezTo>
                  <a:pt x="5039267" y="827792"/>
                  <a:pt x="4983454" y="839954"/>
                  <a:pt x="4850706" y="830997"/>
                </a:cubicBezTo>
                <a:cubicBezTo>
                  <a:pt x="4717958" y="822040"/>
                  <a:pt x="4508727" y="835127"/>
                  <a:pt x="4262127" y="830997"/>
                </a:cubicBezTo>
                <a:cubicBezTo>
                  <a:pt x="4015527" y="826867"/>
                  <a:pt x="3778501" y="823546"/>
                  <a:pt x="3409702" y="830997"/>
                </a:cubicBezTo>
                <a:cubicBezTo>
                  <a:pt x="3040904" y="838448"/>
                  <a:pt x="3012454" y="811447"/>
                  <a:pt x="2909071" y="830997"/>
                </a:cubicBezTo>
                <a:cubicBezTo>
                  <a:pt x="2805688" y="850547"/>
                  <a:pt x="2517449" y="802722"/>
                  <a:pt x="2320491" y="830997"/>
                </a:cubicBezTo>
                <a:cubicBezTo>
                  <a:pt x="2123533" y="859272"/>
                  <a:pt x="2055598" y="810760"/>
                  <a:pt x="1819861" y="830997"/>
                </a:cubicBezTo>
                <a:cubicBezTo>
                  <a:pt x="1584124" y="851235"/>
                  <a:pt x="1354568" y="822953"/>
                  <a:pt x="1231281" y="830997"/>
                </a:cubicBezTo>
                <a:cubicBezTo>
                  <a:pt x="1107994" y="839041"/>
                  <a:pt x="1024662" y="833536"/>
                  <a:pt x="818599" y="830997"/>
                </a:cubicBezTo>
                <a:cubicBezTo>
                  <a:pt x="612536" y="828458"/>
                  <a:pt x="168130" y="814964"/>
                  <a:pt x="0" y="830997"/>
                </a:cubicBezTo>
                <a:cubicBezTo>
                  <a:pt x="12865" y="646064"/>
                  <a:pt x="-6461" y="492843"/>
                  <a:pt x="0" y="407189"/>
                </a:cubicBezTo>
                <a:cubicBezTo>
                  <a:pt x="6461" y="321535"/>
                  <a:pt x="-5655" y="175718"/>
                  <a:pt x="0" y="0"/>
                </a:cubicBezTo>
                <a:close/>
              </a:path>
            </a:pathLst>
          </a:custGeom>
          <a:solidFill>
            <a:schemeClr val="accent2">
              <a:lumMod val="20000"/>
              <a:lumOff val="80000"/>
            </a:schemeClr>
          </a:solidFill>
          <a:ln w="28575">
            <a:solidFill>
              <a:schemeClr val="accent2"/>
            </a:solidFill>
            <a:extLst>
              <a:ext uri="{C807C97D-BFC1-408E-A445-0C87EB9F89A2}">
                <ask:lineSketchStyleProps xmlns:ask="http://schemas.microsoft.com/office/drawing/2018/sketchyshapes" sd="3546699172">
                  <a:prstGeom prst="rect">
                    <a:avLst/>
                  </a:prstGeom>
                  <ask:type>
                    <ask:lineSketchFreehand/>
                  </ask:type>
                </ask:lineSketchStyleProps>
              </a:ext>
            </a:extLst>
          </a:ln>
        </p:spPr>
        <p:txBody>
          <a:bodyPr wrap="square">
            <a:spAutoFit/>
          </a:bodyPr>
          <a:lstStyle/>
          <a:p>
            <a:pPr marL="0" indent="0">
              <a:buNone/>
            </a:pPr>
            <a:r>
              <a:rPr lang="en-CA" sz="2400" dirty="0">
                <a:solidFill>
                  <a:schemeClr val="bg2"/>
                </a:solidFill>
              </a:rPr>
              <a:t>In this chapter, we will encounter other energy storage molecules. Just like ADP/ATP, there is NADP+/NADPH, NAD+/NADH. </a:t>
            </a:r>
          </a:p>
        </p:txBody>
      </p:sp>
    </p:spTree>
    <p:extLst>
      <p:ext uri="{BB962C8B-B14F-4D97-AF65-F5344CB8AC3E}">
        <p14:creationId xmlns:p14="http://schemas.microsoft.com/office/powerpoint/2010/main" val="9712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D222-B421-4FBB-8BB6-07929C6E625D}"/>
              </a:ext>
            </a:extLst>
          </p:cNvPr>
          <p:cNvSpPr>
            <a:spLocks noGrp="1"/>
          </p:cNvSpPr>
          <p:nvPr>
            <p:ph type="title"/>
          </p:nvPr>
        </p:nvSpPr>
        <p:spPr/>
        <p:txBody>
          <a:bodyPr/>
          <a:lstStyle/>
          <a:p>
            <a:endParaRPr lang="en-CA"/>
          </a:p>
        </p:txBody>
      </p:sp>
      <p:pic>
        <p:nvPicPr>
          <p:cNvPr id="4" name="Online Media 3" title="What is ATP?">
            <a:hlinkClick r:id="" action="ppaction://media"/>
            <a:extLst>
              <a:ext uri="{FF2B5EF4-FFF2-40B4-BE49-F238E27FC236}">
                <a16:creationId xmlns:a16="http://schemas.microsoft.com/office/drawing/2014/main" id="{5DDE644B-9A0F-4BD9-98F5-DD816EBE776D}"/>
              </a:ext>
            </a:extLst>
          </p:cNvPr>
          <p:cNvPicPr>
            <a:picLocks noGrp="1" noRot="1" noChangeAspect="1"/>
          </p:cNvPicPr>
          <p:nvPr>
            <p:ph idx="1"/>
            <a:videoFile r:link="rId1"/>
          </p:nvPr>
        </p:nvPicPr>
        <p:blipFill>
          <a:blip r:embed="rId3"/>
          <a:stretch>
            <a:fillRect/>
          </a:stretch>
        </p:blipFill>
        <p:spPr>
          <a:xfrm>
            <a:off x="0" y="0"/>
            <a:ext cx="12138328" cy="6858000"/>
          </a:xfrm>
          <a:prstGeom prst="rect">
            <a:avLst/>
          </a:prstGeom>
        </p:spPr>
      </p:pic>
    </p:spTree>
    <p:extLst>
      <p:ext uri="{BB962C8B-B14F-4D97-AF65-F5344CB8AC3E}">
        <p14:creationId xmlns:p14="http://schemas.microsoft.com/office/powerpoint/2010/main" val="223296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6612</TotalTime>
  <Words>2799</Words>
  <Application>Microsoft Office PowerPoint</Application>
  <PresentationFormat>Widescreen</PresentationFormat>
  <Paragraphs>395</Paragraphs>
  <Slides>59</Slides>
  <Notes>22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Candara</vt:lpstr>
      <vt:lpstr>u2400</vt:lpstr>
      <vt:lpstr>GlowVTI</vt:lpstr>
      <vt:lpstr>Biochemistry</vt:lpstr>
      <vt:lpstr>Photosynthesis</vt:lpstr>
      <vt:lpstr>Trees: A Massive Conundrum</vt:lpstr>
      <vt:lpstr>Jan Van Helmont’s Experiment</vt:lpstr>
      <vt:lpstr>Jan Van Helmont’s Experiment</vt:lpstr>
      <vt:lpstr>Joseph Priestley’s Experiment</vt:lpstr>
      <vt:lpstr>ATP: Life’s Battery</vt:lpstr>
      <vt:lpstr>ATP: Life’s Battery</vt:lpstr>
      <vt:lpstr>PowerPoint Presentation</vt:lpstr>
      <vt:lpstr>Cell Structures Review</vt:lpstr>
      <vt:lpstr>Chloroplast Structure</vt:lpstr>
      <vt:lpstr>Photosynthetic Pigments</vt:lpstr>
      <vt:lpstr>Stage 1: Water Splitting</vt:lpstr>
      <vt:lpstr>Stage 2: Energy Collection (PSII)</vt:lpstr>
      <vt:lpstr>A Thought Experiment</vt:lpstr>
      <vt:lpstr>Stage 3: Electron Transport Chain (PSII)</vt:lpstr>
      <vt:lpstr>Stage 4: Rinse and Repeat! (PSI)</vt:lpstr>
      <vt:lpstr>Stage 1-4 Recap</vt:lpstr>
      <vt:lpstr>Stage 1-4 Recap</vt:lpstr>
      <vt:lpstr>Stage 5: Atp Formation!!!!</vt:lpstr>
      <vt:lpstr>Stage 5: ATP Formation!!!!</vt:lpstr>
      <vt:lpstr>Light-dependent Reactions</vt:lpstr>
      <vt:lpstr>Stage 1-5 Recap</vt:lpstr>
      <vt:lpstr>Stage 6: Calvin Cycle  (Light-independent Reactions)</vt:lpstr>
      <vt:lpstr>Stage 1-6 Recap</vt:lpstr>
      <vt:lpstr>How do Plants Use Sugar?</vt:lpstr>
      <vt:lpstr>Photosynthesis Summary</vt:lpstr>
      <vt:lpstr>Discussion Questions</vt:lpstr>
      <vt:lpstr>RuBisCO: the worst enzyme</vt:lpstr>
      <vt:lpstr>RuBisCO: the worst enzyme</vt:lpstr>
      <vt:lpstr>RuBisCO: the worst enzyme</vt:lpstr>
      <vt:lpstr>Solutions for RuBisCO</vt:lpstr>
      <vt:lpstr>Solutions for RuBisCO</vt:lpstr>
      <vt:lpstr>Solutions for RuBisCO</vt:lpstr>
      <vt:lpstr>Solutions for RuBisCO</vt:lpstr>
      <vt:lpstr>Cellular Respiration</vt:lpstr>
      <vt:lpstr>Cellular Respiration</vt:lpstr>
      <vt:lpstr>Summary: Cellular Respiration</vt:lpstr>
      <vt:lpstr>Aerobic Respiration</vt:lpstr>
      <vt:lpstr>Stage 1: Glycolysis</vt:lpstr>
      <vt:lpstr>Stage 1: Glycolysis (easy mode)</vt:lpstr>
      <vt:lpstr>Stage 1: Glycolysis (hard mode)</vt:lpstr>
      <vt:lpstr>Mitochondria Structure</vt:lpstr>
      <vt:lpstr>Stage 2: The Krebs Cycle </vt:lpstr>
      <vt:lpstr>Stage 2: The Krebs Cycle</vt:lpstr>
      <vt:lpstr>Stages 3-4 Preview (Summary)</vt:lpstr>
      <vt:lpstr>Stage 3: Electron Transport Chain</vt:lpstr>
      <vt:lpstr>Stage 3: Electron Transport Chain</vt:lpstr>
      <vt:lpstr>Stage 4: ATP Production</vt:lpstr>
      <vt:lpstr>PowerPoint Presentation</vt:lpstr>
      <vt:lpstr>Cellular Respiration Summary</vt:lpstr>
      <vt:lpstr>Using Other Molecules for Energy</vt:lpstr>
      <vt:lpstr>Pop Quiz!</vt:lpstr>
      <vt:lpstr>Fermentation</vt:lpstr>
      <vt:lpstr>Fermentation (anaerobic respiration)</vt:lpstr>
      <vt:lpstr>Alcoholic Fermentation</vt:lpstr>
      <vt:lpstr>Lactic Acid Fermentation</vt:lpstr>
      <vt:lpstr>Case Study: Diets and Exercise</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Linda Au</dc:creator>
  <cp:lastModifiedBy>Linda Au</cp:lastModifiedBy>
  <cp:revision>26</cp:revision>
  <dcterms:created xsi:type="dcterms:W3CDTF">2021-08-10T20:50:06Z</dcterms:created>
  <dcterms:modified xsi:type="dcterms:W3CDTF">2022-03-10T18:45:41Z</dcterms:modified>
</cp:coreProperties>
</file>