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8" r:id="rId3"/>
    <p:sldId id="256" r:id="rId4"/>
    <p:sldId id="276" r:id="rId5"/>
    <p:sldId id="260" r:id="rId6"/>
    <p:sldId id="281" r:id="rId7"/>
    <p:sldId id="257" r:id="rId8"/>
    <p:sldId id="258" r:id="rId9"/>
    <p:sldId id="261" r:id="rId10"/>
    <p:sldId id="282" r:id="rId11"/>
    <p:sldId id="270" r:id="rId12"/>
    <p:sldId id="274" r:id="rId13"/>
    <p:sldId id="262" r:id="rId14"/>
    <p:sldId id="263" r:id="rId15"/>
    <p:sldId id="278" r:id="rId16"/>
    <p:sldId id="275" r:id="rId17"/>
    <p:sldId id="271" r:id="rId18"/>
    <p:sldId id="272" r:id="rId19"/>
    <p:sldId id="280" r:id="rId20"/>
    <p:sldId id="265" r:id="rId21"/>
    <p:sldId id="267" r:id="rId22"/>
    <p:sldId id="266" r:id="rId23"/>
    <p:sldId id="279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2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0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02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32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4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25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4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970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44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21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781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259B61-0F93-4010-A2CA-FAEFCFD7B790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1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TZ211cIjX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tu0NGlgOc" TargetMode="External"/><Relationship Id="rId4" Type="http://schemas.openxmlformats.org/officeDocument/2006/relationships/hyperlink" Target="https://www.youtube.com/watch?v=Jktu0NGlgOc&amp;feature=emb_title&amp;ab_channel=KarynMurph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8179-F443-4A9A-8BAE-632789D91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5AAA8-DC6F-4547-8C4C-07C507525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Image result for archaea bacteria eukarya">
            <a:extLst>
              <a:ext uri="{FF2B5EF4-FFF2-40B4-BE49-F238E27FC236}">
                <a16:creationId xmlns:a16="http://schemas.microsoft.com/office/drawing/2014/main" id="{D16341DB-5CD8-4139-88A6-3E1686ECA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9"/>
          <a:stretch/>
        </p:blipFill>
        <p:spPr bwMode="auto">
          <a:xfrm>
            <a:off x="0" y="982362"/>
            <a:ext cx="9144000" cy="48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5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46C-66B7-4FED-ACAB-BD0DD361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Sessile Filter Feeders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35A40-873B-45C3-A2BF-424661CB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800" b="1" dirty="0">
                <a:solidFill>
                  <a:schemeClr val="accent3">
                    <a:lumMod val="75000"/>
                  </a:schemeClr>
                </a:solidFill>
              </a:rPr>
              <a:t>Sessile: </a:t>
            </a:r>
            <a:r>
              <a:rPr lang="en-CA" sz="2800" dirty="0"/>
              <a:t>fixed in one place, unable to move</a:t>
            </a:r>
          </a:p>
          <a:p>
            <a:pPr lvl="1"/>
            <a:r>
              <a:rPr lang="en-CA" sz="2800" b="1" dirty="0">
                <a:solidFill>
                  <a:schemeClr val="accent3">
                    <a:lumMod val="75000"/>
                  </a:schemeClr>
                </a:solidFill>
              </a:rPr>
              <a:t>Filter feeder: </a:t>
            </a:r>
            <a:r>
              <a:rPr lang="en-CA" sz="2800" dirty="0"/>
              <a:t>strains suspended food particles and matter from water</a:t>
            </a:r>
          </a:p>
          <a:p>
            <a:pPr lvl="2"/>
            <a:r>
              <a:rPr lang="en-CA" sz="2400" dirty="0"/>
              <a:t>Other non-sponge examples of filter feeders: whale shark, krill, barnacle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4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FC1-8C1F-4C6B-917B-D8762C65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C4B5A-CB9B-47A4-ACEC-552CD825D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What phylum are sponges in?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Are sponges eukaryotic or prokaryotic?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Are sponges multicellular, unicellular, or both?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What makes sponge cells special?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What symmetry do sponges exhibit?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Sponges are ‘sessile filter feeders’. What does this mean?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64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B131-F529-4103-875F-84EEA0F2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Sponge 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108F0-EB4C-499F-A016-442CC9990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5976343" cy="4023360"/>
          </a:xfrm>
        </p:spPr>
        <p:txBody>
          <a:bodyPr>
            <a:normAutofit/>
          </a:bodyPr>
          <a:lstStyle/>
          <a:p>
            <a:r>
              <a:rPr lang="en-CA" b="1" dirty="0" err="1">
                <a:solidFill>
                  <a:schemeClr val="accent3">
                    <a:lumMod val="75000"/>
                  </a:schemeClr>
                </a:solidFill>
              </a:rPr>
              <a:t>Mesohyl</a:t>
            </a:r>
            <a:r>
              <a:rPr lang="en-CA" dirty="0"/>
              <a:t>: gelatinous matrix in a sponge. Contains cells, spicules, and non-living jelly.</a:t>
            </a:r>
          </a:p>
          <a:p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Ostia</a:t>
            </a:r>
            <a:r>
              <a:rPr lang="en-CA" dirty="0"/>
              <a:t> (sing. ostium): an external pore where water enters</a:t>
            </a:r>
          </a:p>
          <a:p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Osculum</a:t>
            </a:r>
            <a:r>
              <a:rPr lang="en-CA" dirty="0"/>
              <a:t>: main opening </a:t>
            </a:r>
          </a:p>
          <a:p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Spongocoel</a:t>
            </a:r>
            <a:r>
              <a:rPr lang="en-CA" dirty="0"/>
              <a:t>: central chamber</a:t>
            </a:r>
          </a:p>
        </p:txBody>
      </p:sp>
      <p:pic>
        <p:nvPicPr>
          <p:cNvPr id="4" name="Picture 2" descr="Image result for sponge structure">
            <a:extLst>
              <a:ext uri="{FF2B5EF4-FFF2-40B4-BE49-F238E27FC236}">
                <a16:creationId xmlns:a16="http://schemas.microsoft.com/office/drawing/2014/main" id="{EA3D4080-F788-409E-A1DB-A572A613B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1"/>
          <a:stretch/>
        </p:blipFill>
        <p:spPr bwMode="auto">
          <a:xfrm>
            <a:off x="6799302" y="1677347"/>
            <a:ext cx="2109919" cy="43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46C-66B7-4FED-ACAB-BD0DD361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Aquiferous</a:t>
            </a:r>
            <a:r>
              <a:rPr lang="en-CA" dirty="0"/>
              <a:t>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35A40-873B-45C3-A2BF-424661CB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err="1"/>
              <a:t>Aquiferous</a:t>
            </a:r>
            <a:r>
              <a:rPr lang="en-CA" b="1" dirty="0"/>
              <a:t> system</a:t>
            </a:r>
            <a:r>
              <a:rPr lang="en-CA" dirty="0"/>
              <a:t>: system of pores and channels that allow water flow to filter-feed</a:t>
            </a:r>
          </a:p>
          <a:p>
            <a:pPr lvl="1"/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Choanocytes</a:t>
            </a:r>
            <a:r>
              <a:rPr lang="en-CA" dirty="0"/>
              <a:t> pump water </a:t>
            </a:r>
          </a:p>
          <a:p>
            <a:pPr lvl="1"/>
            <a:r>
              <a:rPr lang="en-CA" dirty="0"/>
              <a:t>Water enters through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ostia</a:t>
            </a:r>
            <a:r>
              <a:rPr lang="en-CA" b="1" dirty="0"/>
              <a:t>, </a:t>
            </a:r>
            <a:r>
              <a:rPr lang="en-CA" dirty="0"/>
              <a:t>flows into the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spongocoel</a:t>
            </a:r>
            <a:r>
              <a:rPr lang="en-CA" dirty="0"/>
              <a:t>,</a:t>
            </a:r>
            <a:r>
              <a:rPr lang="en-CA" b="1" dirty="0"/>
              <a:t> </a:t>
            </a:r>
            <a:r>
              <a:rPr lang="en-CA" dirty="0"/>
              <a:t>then out through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osculum</a:t>
            </a:r>
            <a:endParaRPr lang="en-CA" dirty="0"/>
          </a:p>
          <a:p>
            <a:r>
              <a:rPr lang="en-CA" dirty="0"/>
              <a:t>Video: </a:t>
            </a:r>
            <a:r>
              <a:rPr lang="en-CA" dirty="0">
                <a:hlinkClick r:id="rId2"/>
              </a:rPr>
              <a:t>https://www.youtube.com/watch?v=pTZ211cIjX8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38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46C-66B7-4FED-ACAB-BD0DD361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Aquiferous</a:t>
            </a:r>
            <a:r>
              <a:rPr lang="en-CA" dirty="0"/>
              <a:t> System</a:t>
            </a:r>
          </a:p>
        </p:txBody>
      </p:sp>
      <p:pic>
        <p:nvPicPr>
          <p:cNvPr id="4098" name="Picture 2" descr="Image result for sponge structure">
            <a:extLst>
              <a:ext uri="{FF2B5EF4-FFF2-40B4-BE49-F238E27FC236}">
                <a16:creationId xmlns:a16="http://schemas.microsoft.com/office/drawing/2014/main" id="{8008D43F-2388-4EE9-9C1F-8C4C0456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78" y="1737361"/>
            <a:ext cx="5875644" cy="43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CA9C1A-D501-48A4-84C4-9A2285080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876" y="6097494"/>
            <a:ext cx="5165125" cy="570006"/>
          </a:xfrm>
        </p:spPr>
        <p:txBody>
          <a:bodyPr>
            <a:norm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Don’t memorize cell types except choanocyte, amoebocyte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5CD4A-D072-4FF0-B311-B4E75F9298AF}"/>
              </a:ext>
            </a:extLst>
          </p:cNvPr>
          <p:cNvSpPr/>
          <p:nvPr/>
        </p:nvSpPr>
        <p:spPr>
          <a:xfrm>
            <a:off x="4077731" y="5016843"/>
            <a:ext cx="1865870" cy="803189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02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sponge body plan">
            <a:extLst>
              <a:ext uri="{FF2B5EF4-FFF2-40B4-BE49-F238E27FC236}">
                <a16:creationId xmlns:a16="http://schemas.microsoft.com/office/drawing/2014/main" id="{1CA76630-EC2C-4A93-8553-B6898F12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49" y="1908176"/>
            <a:ext cx="4240794" cy="406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820F4-0868-4572-B7C9-625ACB8F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F1AC-189A-45DD-B51E-34E308CDB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4591723" cy="4023360"/>
          </a:xfrm>
        </p:spPr>
        <p:txBody>
          <a:bodyPr/>
          <a:lstStyle/>
          <a:p>
            <a:pPr marL="715518" lvl="1" indent="-514350">
              <a:buFont typeface="+mj-lt"/>
              <a:buAutoNum type="arabicPeriod"/>
            </a:pPr>
            <a:r>
              <a:rPr lang="en-CA" sz="3200" dirty="0"/>
              <a:t>Why are sponges so absorbent?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CA" sz="3200" dirty="0"/>
              <a:t>Where is water flow the fastest: at the ostia or at the osculum?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4155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B131-F529-4103-875F-84EEA0F2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Spicule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108F0-EB4C-499F-A016-442CC9990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777344" cy="4023360"/>
          </a:xfrm>
        </p:spPr>
        <p:txBody>
          <a:bodyPr>
            <a:normAutofit/>
          </a:bodyPr>
          <a:lstStyle/>
          <a:p>
            <a:pPr lvl="1"/>
            <a:r>
              <a:rPr lang="en-CA" dirty="0"/>
              <a:t>A small, hard structure only found in sponges </a:t>
            </a:r>
          </a:p>
          <a:p>
            <a:pPr lvl="1"/>
            <a:r>
              <a:rPr lang="en-CA" dirty="0"/>
              <a:t>Most commonly made from SiO</a:t>
            </a:r>
            <a:r>
              <a:rPr lang="en-CA" baseline="-25000" dirty="0"/>
              <a:t>2</a:t>
            </a:r>
            <a:r>
              <a:rPr lang="en-CA" dirty="0"/>
              <a:t> (silicon dioxide)</a:t>
            </a:r>
          </a:p>
          <a:p>
            <a:pPr lvl="1"/>
            <a:r>
              <a:rPr lang="en-CA" dirty="0"/>
              <a:t>Provides structure and protection</a:t>
            </a:r>
          </a:p>
          <a:p>
            <a:pPr lvl="1"/>
            <a:r>
              <a:rPr lang="en-CA" dirty="0"/>
              <a:t>A defining taxonomic trait</a:t>
            </a:r>
          </a:p>
        </p:txBody>
      </p:sp>
      <p:pic>
        <p:nvPicPr>
          <p:cNvPr id="12290" name="Picture 2" descr="Image result for spicule">
            <a:extLst>
              <a:ext uri="{FF2B5EF4-FFF2-40B4-BE49-F238E27FC236}">
                <a16:creationId xmlns:a16="http://schemas.microsoft.com/office/drawing/2014/main" id="{F0EAA728-5DC9-4EA1-B66D-9DADC896E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3541498"/>
            <a:ext cx="7543800" cy="272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7EBB-7459-4561-82E2-1428458F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“No true tissues”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9A74-5800-4937-BB0F-3E824841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3706008" cy="4725663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chemeClr val="accent3">
                    <a:lumMod val="75000"/>
                  </a:schemeClr>
                </a:solidFill>
              </a:rPr>
              <a:t>Tissue: </a:t>
            </a:r>
          </a:p>
          <a:p>
            <a:pPr lvl="1"/>
            <a:r>
              <a:rPr lang="en-CA" sz="2800" dirty="0"/>
              <a:t>Level of organization between cell and organ</a:t>
            </a:r>
          </a:p>
          <a:p>
            <a:pPr lvl="1"/>
            <a:r>
              <a:rPr lang="en-CA" sz="2800" dirty="0"/>
              <a:t>Similar cells working together on a common function</a:t>
            </a:r>
            <a:endParaRPr lang="en-CA" sz="3200" dirty="0"/>
          </a:p>
        </p:txBody>
      </p:sp>
      <p:pic>
        <p:nvPicPr>
          <p:cNvPr id="5" name="Picture 2" descr="Image result for levels of organization">
            <a:extLst>
              <a:ext uri="{FF2B5EF4-FFF2-40B4-BE49-F238E27FC236}">
                <a16:creationId xmlns:a16="http://schemas.microsoft.com/office/drawing/2014/main" id="{8B82D3F2-89E1-4F27-A9EB-DFEDA8B4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67" y="2330486"/>
            <a:ext cx="4181259" cy="30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7EBB-7459-4561-82E2-1428458F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“No true tissues”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9A74-5800-4937-BB0F-3E824841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3749041" cy="4023360"/>
          </a:xfrm>
        </p:spPr>
        <p:txBody>
          <a:bodyPr>
            <a:normAutofit/>
          </a:bodyPr>
          <a:lstStyle/>
          <a:p>
            <a:r>
              <a:rPr lang="en-CA" dirty="0"/>
              <a:t>Sponges:</a:t>
            </a:r>
          </a:p>
          <a:p>
            <a:pPr lvl="1"/>
            <a:r>
              <a:rPr lang="en-CA" dirty="0"/>
              <a:t>Although multicellular, cells work independently</a:t>
            </a:r>
          </a:p>
          <a:p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Totipotency: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Sponge cells do not </a:t>
            </a:r>
            <a:r>
              <a:rPr lang="en-CA" i="1" dirty="0">
                <a:sym typeface="Wingdings" panose="05000000000000000000" pitchFamily="2" charset="2"/>
              </a:rPr>
              <a:t>need </a:t>
            </a:r>
            <a:r>
              <a:rPr lang="en-CA" dirty="0">
                <a:sym typeface="Wingdings" panose="05000000000000000000" pitchFamily="2" charset="2"/>
              </a:rPr>
              <a:t>to work together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No ‘benefit’ arises from working together on similar tasks</a:t>
            </a:r>
          </a:p>
          <a:p>
            <a:pPr lvl="2"/>
            <a:endParaRPr lang="en-CA" dirty="0">
              <a:sym typeface="Wingdings" panose="05000000000000000000" pitchFamily="2" charset="2"/>
            </a:endParaRPr>
          </a:p>
          <a:p>
            <a:pPr lvl="1"/>
            <a:endParaRPr lang="en-CA" dirty="0"/>
          </a:p>
        </p:txBody>
      </p:sp>
      <p:pic>
        <p:nvPicPr>
          <p:cNvPr id="6" name="Picture 2" descr="Image result for levels of organization">
            <a:extLst>
              <a:ext uri="{FF2B5EF4-FFF2-40B4-BE49-F238E27FC236}">
                <a16:creationId xmlns:a16="http://schemas.microsoft.com/office/drawing/2014/main" id="{11F6F446-EC73-4DF1-95A4-3362DB843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67" y="2330486"/>
            <a:ext cx="4181259" cy="30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46C-66B7-4FED-ACAB-BD0DD361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Specialized Cells</a:t>
            </a:r>
          </a:p>
        </p:txBody>
      </p:sp>
      <p:pic>
        <p:nvPicPr>
          <p:cNvPr id="4098" name="Picture 2" descr="Image result for sponge structure">
            <a:extLst>
              <a:ext uri="{FF2B5EF4-FFF2-40B4-BE49-F238E27FC236}">
                <a16:creationId xmlns:a16="http://schemas.microsoft.com/office/drawing/2014/main" id="{8008D43F-2388-4EE9-9C1F-8C4C0456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78" y="1737361"/>
            <a:ext cx="5875644" cy="43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CA9C1A-D501-48A4-84C4-9A2285080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876" y="6097494"/>
            <a:ext cx="5165125" cy="570006"/>
          </a:xfrm>
        </p:spPr>
        <p:txBody>
          <a:bodyPr>
            <a:norm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Don’t memorize cell types except choanocyte, amoebocyte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5CD4A-D072-4FF0-B311-B4E75F9298AF}"/>
              </a:ext>
            </a:extLst>
          </p:cNvPr>
          <p:cNvSpPr/>
          <p:nvPr/>
        </p:nvSpPr>
        <p:spPr>
          <a:xfrm>
            <a:off x="4077731" y="5016843"/>
            <a:ext cx="1865870" cy="803189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91002A-AEE7-4650-B8C0-4EBA34ACACA4}"/>
              </a:ext>
            </a:extLst>
          </p:cNvPr>
          <p:cNvSpPr/>
          <p:nvPr/>
        </p:nvSpPr>
        <p:spPr>
          <a:xfrm>
            <a:off x="5943601" y="4045242"/>
            <a:ext cx="1566221" cy="971601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46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8179-F443-4A9A-8BAE-632789D91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5AAA8-DC6F-4547-8C4C-07C507525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49EA667-DBEF-10F0-070B-8B6DE7EBA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8"/>
          <a:stretch/>
        </p:blipFill>
        <p:spPr>
          <a:xfrm>
            <a:off x="481615" y="105908"/>
            <a:ext cx="8180770" cy="62102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92CB265-F903-57AB-7AE4-D628B432B571}"/>
              </a:ext>
            </a:extLst>
          </p:cNvPr>
          <p:cNvSpPr/>
          <p:nvPr/>
        </p:nvSpPr>
        <p:spPr>
          <a:xfrm>
            <a:off x="304800" y="3813028"/>
            <a:ext cx="1244600" cy="16903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3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171D-FE31-4AF5-9802-F7FEFC06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Specialized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C967F-CFA5-4005-A469-026F51E7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3749041" cy="4023360"/>
          </a:xfrm>
        </p:spPr>
        <p:txBody>
          <a:bodyPr/>
          <a:lstStyle/>
          <a:p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Choanocyte</a:t>
            </a:r>
            <a:r>
              <a:rPr lang="en-CA" dirty="0"/>
              <a:t>: 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7174" name="Picture 6" descr="Image result for choanocyte">
            <a:extLst>
              <a:ext uri="{FF2B5EF4-FFF2-40B4-BE49-F238E27FC236}">
                <a16:creationId xmlns:a16="http://schemas.microsoft.com/office/drawing/2014/main" id="{CD82282D-7089-4863-B3B7-2A16ED5B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27" y="2248679"/>
            <a:ext cx="6731193" cy="404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171D-FE31-4AF5-9802-F7FEFC06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Specialized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C967F-CFA5-4005-A469-026F51E7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3574193" cy="4505639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Choanocyte</a:t>
            </a:r>
            <a:r>
              <a:rPr lang="en-CA" dirty="0"/>
              <a:t>: </a:t>
            </a:r>
          </a:p>
          <a:p>
            <a:pPr lvl="1"/>
            <a:r>
              <a:rPr lang="en-CA" dirty="0"/>
              <a:t>Lines a sponge’s inner surface</a:t>
            </a:r>
          </a:p>
          <a:p>
            <a:pPr lvl="1"/>
            <a:r>
              <a:rPr lang="en-CA" dirty="0"/>
              <a:t>Has a flagellum that beats to pump water into the sponge</a:t>
            </a:r>
          </a:p>
          <a:p>
            <a:pPr lvl="1"/>
            <a:r>
              <a:rPr lang="en-CA" dirty="0"/>
              <a:t>Food particles trapped in collar; choanocyte filters and ingests these particles</a:t>
            </a:r>
          </a:p>
          <a:p>
            <a:pPr lvl="1"/>
            <a:r>
              <a:rPr lang="en-CA" dirty="0"/>
              <a:t>Also known as ‘collar cell’ 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7170" name="Picture 2" descr="Image result for choanocyte">
            <a:extLst>
              <a:ext uri="{FF2B5EF4-FFF2-40B4-BE49-F238E27FC236}">
                <a16:creationId xmlns:a16="http://schemas.microsoft.com/office/drawing/2014/main" id="{7FEE5937-D79D-49AA-841D-74419F7D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52" y="2351793"/>
            <a:ext cx="4578178" cy="30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171D-FE31-4AF5-9802-F7FEFC06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Specialized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C967F-CFA5-4005-A469-026F51E7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3574193" cy="4468569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Amoebocyte</a:t>
            </a:r>
          </a:p>
          <a:p>
            <a:pPr lvl="1"/>
            <a:r>
              <a:rPr lang="en-CA" dirty="0"/>
              <a:t>Is “ameboid”…can crawl throughout </a:t>
            </a:r>
            <a:r>
              <a:rPr lang="en-CA" dirty="0" err="1"/>
              <a:t>mesohyl</a:t>
            </a:r>
            <a:r>
              <a:rPr lang="en-CA" dirty="0"/>
              <a:t> to other cells </a:t>
            </a:r>
          </a:p>
          <a:p>
            <a:pPr lvl="1"/>
            <a:r>
              <a:rPr lang="en-CA" dirty="0"/>
              <a:t>Collects excess nutrients from choanocytes, delivers nutrients to other cells*</a:t>
            </a:r>
          </a:p>
          <a:p>
            <a:pPr lvl="1"/>
            <a:endParaRPr lang="en-CA" dirty="0"/>
          </a:p>
          <a:p>
            <a:pPr marL="201168" lvl="1" indent="0">
              <a:buNone/>
            </a:pPr>
            <a:r>
              <a:rPr lang="en-CA" sz="1900" dirty="0"/>
              <a:t>* Although we will not learn about them, there </a:t>
            </a:r>
            <a:r>
              <a:rPr lang="en-CA" sz="1900" i="1" dirty="0"/>
              <a:t>are</a:t>
            </a:r>
            <a:r>
              <a:rPr lang="en-CA" sz="1900" dirty="0"/>
              <a:t> other cell types in the sponge!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7170" name="Picture 2" descr="Image result for choanocyte">
            <a:extLst>
              <a:ext uri="{FF2B5EF4-FFF2-40B4-BE49-F238E27FC236}">
                <a16:creationId xmlns:a16="http://schemas.microsoft.com/office/drawing/2014/main" id="{7FEE5937-D79D-49AA-841D-74419F7D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52" y="2351793"/>
            <a:ext cx="4578178" cy="30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820F4-0868-4572-B7C9-625ACB8F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F1AC-189A-45DD-B51E-34E308CDB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4240795" cy="4023360"/>
          </a:xfrm>
        </p:spPr>
        <p:txBody>
          <a:bodyPr/>
          <a:lstStyle/>
          <a:p>
            <a:pPr marL="658368" lvl="1" indent="-457200">
              <a:buFont typeface="+mj-lt"/>
              <a:buAutoNum type="arabicPeriod"/>
            </a:pPr>
            <a:r>
              <a:rPr lang="en-CA" sz="2800" dirty="0"/>
              <a:t>Explain how choanocytes and amoebocytes work together to provide nutrients to all the cells in the sponge.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CA" sz="2800" dirty="0"/>
              <a:t>Where are choanocytes located? Why do you suppose this is the case? 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15362" name="Picture 2" descr="Image result for sponge body plan">
            <a:extLst>
              <a:ext uri="{FF2B5EF4-FFF2-40B4-BE49-F238E27FC236}">
                <a16:creationId xmlns:a16="http://schemas.microsoft.com/office/drawing/2014/main" id="{1CA76630-EC2C-4A93-8553-B6898F12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33" y="1845734"/>
            <a:ext cx="4240794" cy="406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9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0FB7-409E-422C-A47D-FA007F96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3FC7-B18B-4B74-989C-771DDDAE0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CA" dirty="0"/>
              <a:t>Sponge</a:t>
            </a:r>
          </a:p>
          <a:p>
            <a:pPr lvl="1"/>
            <a:r>
              <a:rPr lang="en-CA" dirty="0"/>
              <a:t>Phylum Porifera</a:t>
            </a:r>
          </a:p>
          <a:p>
            <a:pPr lvl="1"/>
            <a:r>
              <a:rPr lang="en-CA" dirty="0"/>
              <a:t>Totipotent</a:t>
            </a:r>
          </a:p>
          <a:p>
            <a:pPr lvl="1"/>
            <a:r>
              <a:rPr lang="en-CA" dirty="0"/>
              <a:t>Asymmetry/asymmetrical</a:t>
            </a:r>
          </a:p>
          <a:p>
            <a:pPr lvl="1"/>
            <a:r>
              <a:rPr lang="en-CA" dirty="0"/>
              <a:t>Sessile</a:t>
            </a:r>
          </a:p>
          <a:p>
            <a:pPr lvl="1"/>
            <a:r>
              <a:rPr lang="en-CA" dirty="0"/>
              <a:t>Filter feeder</a:t>
            </a:r>
          </a:p>
          <a:p>
            <a:pPr lvl="1"/>
            <a:r>
              <a:rPr lang="en-CA" dirty="0"/>
              <a:t>Osculum</a:t>
            </a:r>
          </a:p>
          <a:p>
            <a:pPr lvl="1"/>
            <a:r>
              <a:rPr lang="en-CA" dirty="0"/>
              <a:t>Ostia (sing. Ostium)</a:t>
            </a:r>
          </a:p>
          <a:p>
            <a:pPr lvl="1"/>
            <a:r>
              <a:rPr lang="en-CA" dirty="0" err="1"/>
              <a:t>Mesohyl</a:t>
            </a:r>
            <a:endParaRPr lang="en-CA" dirty="0"/>
          </a:p>
          <a:p>
            <a:pPr lvl="1"/>
            <a:r>
              <a:rPr lang="en-CA" dirty="0"/>
              <a:t>Spongocoel</a:t>
            </a:r>
          </a:p>
          <a:p>
            <a:pPr lvl="1"/>
            <a:r>
              <a:rPr lang="en-CA" dirty="0"/>
              <a:t>Tissue </a:t>
            </a:r>
          </a:p>
          <a:p>
            <a:pPr lvl="1"/>
            <a:r>
              <a:rPr lang="en-CA" dirty="0" err="1"/>
              <a:t>Aquiferous</a:t>
            </a:r>
            <a:r>
              <a:rPr lang="en-CA" dirty="0"/>
              <a:t> system</a:t>
            </a:r>
          </a:p>
          <a:p>
            <a:pPr lvl="1"/>
            <a:r>
              <a:rPr lang="en-CA" dirty="0"/>
              <a:t>Spicule </a:t>
            </a:r>
          </a:p>
          <a:p>
            <a:pPr lvl="1"/>
            <a:r>
              <a:rPr lang="en-CA" dirty="0"/>
              <a:t>Choanocyte</a:t>
            </a:r>
          </a:p>
          <a:p>
            <a:pPr lvl="1"/>
            <a:r>
              <a:rPr lang="en-CA" dirty="0"/>
              <a:t>Amoebocyte 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740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rifera examples">
            <a:extLst>
              <a:ext uri="{FF2B5EF4-FFF2-40B4-BE49-F238E27FC236}">
                <a16:creationId xmlns:a16="http://schemas.microsoft.com/office/drawing/2014/main" id="{0A08E5F5-E773-46E5-8C6D-7D9BA9DA1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" b="7333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rgbClr val="37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059AE4-7B92-4F64-BD7C-744249973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97" y="5120640"/>
            <a:ext cx="7543800" cy="822960"/>
          </a:xfrm>
        </p:spPr>
        <p:txBody>
          <a:bodyPr>
            <a:normAutofit/>
          </a:bodyPr>
          <a:lstStyle/>
          <a:p>
            <a:endParaRPr lang="en-CA" sz="4200">
              <a:solidFill>
                <a:srgbClr val="FFFFFF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D49A528-8570-44D6-B789-53A121D69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909" y="5943600"/>
            <a:ext cx="7543800" cy="543513"/>
          </a:xfrm>
        </p:spPr>
        <p:txBody>
          <a:bodyPr>
            <a:normAutofit/>
          </a:bodyPr>
          <a:lstStyle/>
          <a:p>
            <a:endParaRPr lang="en-CA" sz="1300">
              <a:solidFill>
                <a:srgbClr val="FFFFFF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4831CE8-CE7C-49DF-BA32-7884E868A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rgbClr val="D8D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461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46C-66B7-4FED-ACAB-BD0DD361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Sponges: key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35A40-873B-45C3-A2BF-424661CB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1498"/>
          </a:xfrm>
        </p:spPr>
        <p:txBody>
          <a:bodyPr>
            <a:normAutofit/>
          </a:bodyPr>
          <a:lstStyle/>
          <a:p>
            <a:pPr lvl="1"/>
            <a:r>
              <a:rPr lang="en-CA" dirty="0"/>
              <a:t>Eukaryotic</a:t>
            </a:r>
          </a:p>
          <a:p>
            <a:pPr lvl="1"/>
            <a:r>
              <a:rPr lang="en-CA" dirty="0"/>
              <a:t>Multicellular</a:t>
            </a:r>
          </a:p>
          <a:p>
            <a:pPr lvl="1"/>
            <a:r>
              <a:rPr lang="en-CA" dirty="0"/>
              <a:t>Cells are totipotent</a:t>
            </a:r>
          </a:p>
          <a:p>
            <a:pPr lvl="1"/>
            <a:r>
              <a:rPr lang="en-CA" dirty="0"/>
              <a:t>Asymmetrical</a:t>
            </a:r>
          </a:p>
          <a:p>
            <a:pPr lvl="1"/>
            <a:r>
              <a:rPr lang="en-CA" dirty="0"/>
              <a:t>Sessile filter feeders</a:t>
            </a:r>
          </a:p>
          <a:p>
            <a:pPr lvl="1"/>
            <a:r>
              <a:rPr lang="en-CA" dirty="0"/>
              <a:t>No true tissues or germ layers</a:t>
            </a:r>
          </a:p>
          <a:p>
            <a:pPr lvl="1"/>
            <a:r>
              <a:rPr lang="en-CA" dirty="0" err="1"/>
              <a:t>Aquiferous</a:t>
            </a:r>
            <a:r>
              <a:rPr lang="en-CA" dirty="0"/>
              <a:t> system</a:t>
            </a:r>
          </a:p>
          <a:p>
            <a:pPr lvl="1"/>
            <a:r>
              <a:rPr lang="en-CA" dirty="0"/>
              <a:t>Spicules</a:t>
            </a:r>
          </a:p>
          <a:p>
            <a:pPr lvl="1"/>
            <a:r>
              <a:rPr lang="en-CA" dirty="0"/>
              <a:t>Specialized cells: choanocytes and amoebocytes </a:t>
            </a:r>
          </a:p>
        </p:txBody>
      </p:sp>
    </p:spTree>
    <p:extLst>
      <p:ext uri="{BB962C8B-B14F-4D97-AF65-F5344CB8AC3E}">
        <p14:creationId xmlns:p14="http://schemas.microsoft.com/office/powerpoint/2010/main" val="326535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46C-66B7-4FED-ACAB-BD0DD361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Totipotent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35A40-873B-45C3-A2BF-424661CB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926382"/>
            <a:ext cx="2302934" cy="414866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CA" sz="3200" dirty="0"/>
              <a:t>Sponges have different types of cells </a:t>
            </a:r>
            <a:br>
              <a:rPr lang="en-CA" sz="3200" dirty="0"/>
            </a:br>
            <a:r>
              <a:rPr lang="en-CA" sz="2000" dirty="0"/>
              <a:t>(not testable unless mentioned later)</a:t>
            </a:r>
            <a:endParaRPr lang="en-CA" sz="3200" dirty="0"/>
          </a:p>
        </p:txBody>
      </p:sp>
      <p:pic>
        <p:nvPicPr>
          <p:cNvPr id="1026" name="Picture 2" descr="28.1B: Morphology of Sponges - Biology LibreTexts">
            <a:extLst>
              <a:ext uri="{FF2B5EF4-FFF2-40B4-BE49-F238E27FC236}">
                <a16:creationId xmlns:a16="http://schemas.microsoft.com/office/drawing/2014/main" id="{23A7A04A-C0AA-F415-C4FF-959287AB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42" y="1803831"/>
            <a:ext cx="5916362" cy="43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46C-66B7-4FED-ACAB-BD0DD361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Totipotent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35A40-873B-45C3-A2BF-424661CB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14866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CA" sz="3200" dirty="0"/>
              <a:t>Cells are </a:t>
            </a:r>
            <a:r>
              <a:rPr lang="en-CA" sz="3200" b="1" dirty="0"/>
              <a:t>totipotent</a:t>
            </a:r>
            <a:r>
              <a:rPr lang="en-CA" sz="3200" dirty="0"/>
              <a:t>: able to differentiate into different types/specialties, then </a:t>
            </a:r>
            <a:r>
              <a:rPr lang="en-CA" sz="3200" dirty="0" err="1"/>
              <a:t>redifferentiate</a:t>
            </a:r>
            <a:r>
              <a:rPr lang="en-CA" sz="3200" dirty="0"/>
              <a:t> as needed</a:t>
            </a:r>
          </a:p>
          <a:p>
            <a:pPr lvl="2"/>
            <a:r>
              <a:rPr lang="en-CA" sz="2400" dirty="0"/>
              <a:t>Run a sponge through sieve </a:t>
            </a:r>
            <a:r>
              <a:rPr lang="en-CA" sz="2400" dirty="0">
                <a:sym typeface="Wingdings" panose="05000000000000000000" pitchFamily="2" charset="2"/>
              </a:rPr>
              <a:t> let cells grow  new sponges!</a:t>
            </a:r>
          </a:p>
          <a:p>
            <a:pPr lvl="2"/>
            <a:r>
              <a:rPr lang="en-CA" sz="2400" dirty="0"/>
              <a:t>All of a sponge’s cells can change to do all functions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0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6419-4D19-49F6-AE03-A68F1B53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Symmetry</a:t>
            </a:r>
          </a:p>
        </p:txBody>
      </p:sp>
      <p:pic>
        <p:nvPicPr>
          <p:cNvPr id="2056" name="Picture 8" descr="Image result for symmetry definition">
            <a:extLst>
              <a:ext uri="{FF2B5EF4-FFF2-40B4-BE49-F238E27FC236}">
                <a16:creationId xmlns:a16="http://schemas.microsoft.com/office/drawing/2014/main" id="{9CB2C268-376B-4688-81C4-862C0647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799221"/>
            <a:ext cx="2981919" cy="18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ymmetry definition">
            <a:extLst>
              <a:ext uri="{FF2B5EF4-FFF2-40B4-BE49-F238E27FC236}">
                <a16:creationId xmlns:a16="http://schemas.microsoft.com/office/drawing/2014/main" id="{7EC99D1D-07A0-4D2C-BB7D-AA90882A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48431" cy="61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ymmetry definition">
            <a:extLst>
              <a:ext uri="{FF2B5EF4-FFF2-40B4-BE49-F238E27FC236}">
                <a16:creationId xmlns:a16="http://schemas.microsoft.com/office/drawing/2014/main" id="{453A0538-F78A-4A4C-985C-12744EE25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5" b="7081"/>
          <a:stretch/>
        </p:blipFill>
        <p:spPr bwMode="auto">
          <a:xfrm>
            <a:off x="299767" y="3804565"/>
            <a:ext cx="4028303" cy="22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0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6419-4D19-49F6-AE03-A68F1B53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Sponges are asymmetrical</a:t>
            </a:r>
          </a:p>
        </p:txBody>
      </p:sp>
      <p:pic>
        <p:nvPicPr>
          <p:cNvPr id="2050" name="Picture 2" descr="Image result for porifera">
            <a:extLst>
              <a:ext uri="{FF2B5EF4-FFF2-40B4-BE49-F238E27FC236}">
                <a16:creationId xmlns:a16="http://schemas.microsoft.com/office/drawing/2014/main" id="{D34F1AEA-CBD3-48AC-B778-34D5A64EF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12" y="3782673"/>
            <a:ext cx="3105551" cy="25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orifera">
            <a:extLst>
              <a:ext uri="{FF2B5EF4-FFF2-40B4-BE49-F238E27FC236}">
                <a16:creationId xmlns:a16="http://schemas.microsoft.com/office/drawing/2014/main" id="{902FDD5D-2CDD-473C-A6CA-EB9B55431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12" y="2053396"/>
            <a:ext cx="3105551" cy="16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ymmetry types biology">
            <a:extLst>
              <a:ext uri="{FF2B5EF4-FFF2-40B4-BE49-F238E27FC236}">
                <a16:creationId xmlns:a16="http://schemas.microsoft.com/office/drawing/2014/main" id="{FAB04040-C49A-4DBC-8FB2-D9B3A0DB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1" y="2657561"/>
            <a:ext cx="5722551" cy="26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5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46C-66B7-4FED-ACAB-BD0DD361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Sessile Filter Feeders</a:t>
            </a:r>
          </a:p>
        </p:txBody>
      </p:sp>
      <p:pic>
        <p:nvPicPr>
          <p:cNvPr id="4" name="Online Media 3" title="Barnacles filter feeding">
            <a:hlinkClick r:id="" action="ppaction://media"/>
            <a:extLst>
              <a:ext uri="{FF2B5EF4-FFF2-40B4-BE49-F238E27FC236}">
                <a16:creationId xmlns:a16="http://schemas.microsoft.com/office/drawing/2014/main" id="{EBD29B67-E5AC-4F4A-8A53-FDB6A02965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37361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8D4D62-ED1A-E2CC-8FBD-B36BC7554C41}"/>
              </a:ext>
            </a:extLst>
          </p:cNvPr>
          <p:cNvSpPr txBox="1"/>
          <p:nvPr/>
        </p:nvSpPr>
        <p:spPr>
          <a:xfrm>
            <a:off x="6521569" y="254031"/>
            <a:ext cx="2622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https://www.youtube.com/watch?v=Jktu0NGlgOc&amp;feature=emb_title&amp;ab_channel=KarynMurphy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0566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7957</TotalTime>
  <Words>561</Words>
  <Application>Microsoft Office PowerPoint</Application>
  <PresentationFormat>On-screen Show (4:3)</PresentationFormat>
  <Paragraphs>98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Sponges: key characteristics</vt:lpstr>
      <vt:lpstr>Totipotent Cells</vt:lpstr>
      <vt:lpstr>Totipotent Cells</vt:lpstr>
      <vt:lpstr>Symmetry</vt:lpstr>
      <vt:lpstr>Sponges are asymmetrical</vt:lpstr>
      <vt:lpstr>Sessile Filter Feeders</vt:lpstr>
      <vt:lpstr>Sessile Filter Feeders</vt:lpstr>
      <vt:lpstr>Review</vt:lpstr>
      <vt:lpstr>Sponge Anatomy</vt:lpstr>
      <vt:lpstr>Aquiferous System</vt:lpstr>
      <vt:lpstr>Aquiferous System</vt:lpstr>
      <vt:lpstr>Discussion</vt:lpstr>
      <vt:lpstr>Spicule</vt:lpstr>
      <vt:lpstr>“No true tissues”</vt:lpstr>
      <vt:lpstr>“No true tissues”</vt:lpstr>
      <vt:lpstr>Specialized Cells</vt:lpstr>
      <vt:lpstr>Specialized Cells</vt:lpstr>
      <vt:lpstr>Specialized Cells</vt:lpstr>
      <vt:lpstr>Specialized Cells</vt:lpstr>
      <vt:lpstr>Discussion</vt:lpstr>
      <vt:lpstr>Key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Au</dc:creator>
  <cp:lastModifiedBy>Linda Au</cp:lastModifiedBy>
  <cp:revision>33</cp:revision>
  <dcterms:created xsi:type="dcterms:W3CDTF">2019-04-01T13:08:52Z</dcterms:created>
  <dcterms:modified xsi:type="dcterms:W3CDTF">2023-05-17T17:43:26Z</dcterms:modified>
</cp:coreProperties>
</file>