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84"/>
  </p:notesMasterIdLst>
  <p:sldIdLst>
    <p:sldId id="256" r:id="rId2"/>
    <p:sldId id="267" r:id="rId3"/>
    <p:sldId id="266" r:id="rId4"/>
    <p:sldId id="344" r:id="rId5"/>
    <p:sldId id="359" r:id="rId6"/>
    <p:sldId id="366" r:id="rId7"/>
    <p:sldId id="349" r:id="rId8"/>
    <p:sldId id="343" r:id="rId9"/>
    <p:sldId id="300" r:id="rId10"/>
    <p:sldId id="299" r:id="rId11"/>
    <p:sldId id="269" r:id="rId12"/>
    <p:sldId id="360" r:id="rId13"/>
    <p:sldId id="274" r:id="rId14"/>
    <p:sldId id="270" r:id="rId15"/>
    <p:sldId id="273" r:id="rId16"/>
    <p:sldId id="272" r:id="rId17"/>
    <p:sldId id="319" r:id="rId18"/>
    <p:sldId id="361" r:id="rId19"/>
    <p:sldId id="285" r:id="rId20"/>
    <p:sldId id="321" r:id="rId21"/>
    <p:sldId id="286" r:id="rId22"/>
    <p:sldId id="318" r:id="rId23"/>
    <p:sldId id="325" r:id="rId24"/>
    <p:sldId id="287" r:id="rId25"/>
    <p:sldId id="288" r:id="rId26"/>
    <p:sldId id="275" r:id="rId27"/>
    <p:sldId id="329" r:id="rId28"/>
    <p:sldId id="350" r:id="rId29"/>
    <p:sldId id="295" r:id="rId30"/>
    <p:sldId id="296" r:id="rId31"/>
    <p:sldId id="363" r:id="rId32"/>
    <p:sldId id="330" r:id="rId33"/>
    <p:sldId id="367" r:id="rId34"/>
    <p:sldId id="369" r:id="rId35"/>
    <p:sldId id="368" r:id="rId36"/>
    <p:sldId id="315" r:id="rId37"/>
    <p:sldId id="320" r:id="rId38"/>
    <p:sldId id="301" r:id="rId39"/>
    <p:sldId id="302" r:id="rId40"/>
    <p:sldId id="306" r:id="rId41"/>
    <p:sldId id="303" r:id="rId42"/>
    <p:sldId id="304" r:id="rId43"/>
    <p:sldId id="305" r:id="rId44"/>
    <p:sldId id="317" r:id="rId45"/>
    <p:sldId id="316" r:id="rId46"/>
    <p:sldId id="307" r:id="rId47"/>
    <p:sldId id="322" r:id="rId48"/>
    <p:sldId id="276" r:id="rId49"/>
    <p:sldId id="314" r:id="rId50"/>
    <p:sldId id="282" r:id="rId51"/>
    <p:sldId id="338" r:id="rId52"/>
    <p:sldId id="353" r:id="rId53"/>
    <p:sldId id="355" r:id="rId54"/>
    <p:sldId id="356" r:id="rId55"/>
    <p:sldId id="354" r:id="rId56"/>
    <p:sldId id="357" r:id="rId57"/>
    <p:sldId id="358" r:id="rId58"/>
    <p:sldId id="362" r:id="rId59"/>
    <p:sldId id="323" r:id="rId60"/>
    <p:sldId id="279" r:id="rId61"/>
    <p:sldId id="345" r:id="rId62"/>
    <p:sldId id="336" r:id="rId63"/>
    <p:sldId id="365" r:id="rId64"/>
    <p:sldId id="283" r:id="rId65"/>
    <p:sldId id="280" r:id="rId66"/>
    <p:sldId id="339" r:id="rId67"/>
    <p:sldId id="346" r:id="rId68"/>
    <p:sldId id="324" r:id="rId69"/>
    <p:sldId id="352" r:id="rId70"/>
    <p:sldId id="342" r:id="rId71"/>
    <p:sldId id="341" r:id="rId72"/>
    <p:sldId id="309" r:id="rId73"/>
    <p:sldId id="312" r:id="rId74"/>
    <p:sldId id="313" r:id="rId75"/>
    <p:sldId id="310" r:id="rId76"/>
    <p:sldId id="284" r:id="rId77"/>
    <p:sldId id="364" r:id="rId78"/>
    <p:sldId id="289" r:id="rId79"/>
    <p:sldId id="290" r:id="rId80"/>
    <p:sldId id="291" r:id="rId81"/>
    <p:sldId id="292" r:id="rId82"/>
    <p:sldId id="293"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BCDF2F-17F9-4B0E-94C6-39CE46AE84CC}">
          <p14:sldIdLst>
            <p14:sldId id="256"/>
            <p14:sldId id="267"/>
          </p14:sldIdLst>
        </p14:section>
        <p14:section name="Concept 1" id="{5025C9E1-9C96-4632-BF3A-5839ACB8C35C}">
          <p14:sldIdLst>
            <p14:sldId id="266"/>
            <p14:sldId id="344"/>
            <p14:sldId id="359"/>
            <p14:sldId id="366"/>
            <p14:sldId id="349"/>
            <p14:sldId id="343"/>
            <p14:sldId id="300"/>
            <p14:sldId id="299"/>
            <p14:sldId id="269"/>
          </p14:sldIdLst>
        </p14:section>
        <p14:section name="Concept 2" id="{6400BF16-5C43-449D-ADBF-279A4EF773EA}">
          <p14:sldIdLst>
            <p14:sldId id="360"/>
            <p14:sldId id="274"/>
            <p14:sldId id="270"/>
            <p14:sldId id="273"/>
            <p14:sldId id="272"/>
            <p14:sldId id="319"/>
          </p14:sldIdLst>
        </p14:section>
        <p14:section name="DNA Replication" id="{AB19B525-8E60-4EF6-8F54-5ADC28A24E72}">
          <p14:sldIdLst>
            <p14:sldId id="361"/>
            <p14:sldId id="285"/>
            <p14:sldId id="321"/>
            <p14:sldId id="286"/>
            <p14:sldId id="318"/>
            <p14:sldId id="325"/>
            <p14:sldId id="287"/>
            <p14:sldId id="288"/>
          </p14:sldIdLst>
        </p14:section>
        <p14:section name="DNA makes proteins" id="{2662A076-22A3-4B8D-9ECF-E7CAB600752B}">
          <p14:sldIdLst>
            <p14:sldId id="275"/>
            <p14:sldId id="329"/>
            <p14:sldId id="350"/>
            <p14:sldId id="295"/>
            <p14:sldId id="296"/>
          </p14:sldIdLst>
        </p14:section>
        <p14:section name="Transcription and Translation" id="{E9F781F4-11DD-45EE-925B-2E37073AB5E2}">
          <p14:sldIdLst>
            <p14:sldId id="363"/>
            <p14:sldId id="330"/>
            <p14:sldId id="367"/>
            <p14:sldId id="369"/>
            <p14:sldId id="368"/>
            <p14:sldId id="315"/>
            <p14:sldId id="320"/>
            <p14:sldId id="301"/>
            <p14:sldId id="302"/>
            <p14:sldId id="306"/>
            <p14:sldId id="303"/>
            <p14:sldId id="304"/>
            <p14:sldId id="305"/>
            <p14:sldId id="317"/>
            <p14:sldId id="316"/>
            <p14:sldId id="307"/>
            <p14:sldId id="322"/>
            <p14:sldId id="276"/>
          </p14:sldIdLst>
        </p14:section>
        <p14:section name="Traits, Alleles, Genes" id="{5EB90F1B-9A03-43D7-A6FE-B1761D90EDC5}">
          <p14:sldIdLst>
            <p14:sldId id="314"/>
            <p14:sldId id="282"/>
            <p14:sldId id="338"/>
            <p14:sldId id="353"/>
            <p14:sldId id="355"/>
            <p14:sldId id="356"/>
            <p14:sldId id="354"/>
            <p14:sldId id="357"/>
            <p14:sldId id="358"/>
          </p14:sldIdLst>
        </p14:section>
        <p14:section name="DNA Packaging" id="{5012DA3E-5536-4771-BDBB-8F30D31AE467}">
          <p14:sldIdLst>
            <p14:sldId id="362"/>
            <p14:sldId id="323"/>
            <p14:sldId id="279"/>
            <p14:sldId id="345"/>
            <p14:sldId id="336"/>
            <p14:sldId id="365"/>
            <p14:sldId id="283"/>
            <p14:sldId id="280"/>
            <p14:sldId id="339"/>
            <p14:sldId id="346"/>
            <p14:sldId id="324"/>
          </p14:sldIdLst>
        </p14:section>
        <p14:section name="Summary" id="{5E6C1DAD-7957-44C6-BC2C-3637E8A82438}">
          <p14:sldIdLst>
            <p14:sldId id="352"/>
          </p14:sldIdLst>
        </p14:section>
        <p14:section name="Mitosis and Meiosis Link" id="{641E177C-CE5A-4EF8-8DF5-6EA6F7051FF3}">
          <p14:sldIdLst>
            <p14:sldId id="342"/>
            <p14:sldId id="341"/>
            <p14:sldId id="309"/>
            <p14:sldId id="312"/>
            <p14:sldId id="313"/>
            <p14:sldId id="310"/>
            <p14:sldId id="284"/>
          </p14:sldIdLst>
        </p14:section>
        <p14:section name="Concept 5: diversity" id="{6FA9F3FA-7BE7-4FB5-BF9A-036F5D76C857}">
          <p14:sldIdLst>
            <p14:sldId id="364"/>
            <p14:sldId id="289"/>
            <p14:sldId id="290"/>
            <p14:sldId id="291"/>
            <p14:sldId id="292"/>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503" autoAdjust="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7490E-4A01-452B-83A5-73EB09CC1CE0}" type="datetimeFigureOut">
              <a:rPr lang="en-CA" smtClean="0"/>
              <a:t>2022-02-22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02836-D352-4CA4-A036-CCD65D8713EC}" type="slidenum">
              <a:rPr lang="en-CA" smtClean="0"/>
              <a:t>‹#›</a:t>
            </a:fld>
            <a:endParaRPr lang="en-CA"/>
          </a:p>
        </p:txBody>
      </p:sp>
    </p:spTree>
    <p:extLst>
      <p:ext uri="{BB962C8B-B14F-4D97-AF65-F5344CB8AC3E}">
        <p14:creationId xmlns:p14="http://schemas.microsoft.com/office/powerpoint/2010/main" val="247465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these are all insects: not leaves!</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3</a:t>
            </a:fld>
            <a:endParaRPr lang="en-CA"/>
          </a:p>
        </p:txBody>
      </p:sp>
    </p:spTree>
    <p:extLst>
      <p:ext uri="{BB962C8B-B14F-4D97-AF65-F5344CB8AC3E}">
        <p14:creationId xmlns:p14="http://schemas.microsoft.com/office/powerpoint/2010/main" val="10431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66</a:t>
            </a:fld>
            <a:endParaRPr lang="en-CA"/>
          </a:p>
        </p:txBody>
      </p:sp>
    </p:spTree>
    <p:extLst>
      <p:ext uri="{BB962C8B-B14F-4D97-AF65-F5344CB8AC3E}">
        <p14:creationId xmlns:p14="http://schemas.microsoft.com/office/powerpoint/2010/main" val="210694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is a good recap of everything so far</a:t>
            </a:r>
          </a:p>
          <a:p>
            <a:r>
              <a:rPr lang="en-US" dirty="0"/>
              <a:t>Video covers: </a:t>
            </a:r>
          </a:p>
          <a:p>
            <a:pPr marL="171450" indent="-171450">
              <a:buFontTx/>
              <a:buChar char="-"/>
            </a:pPr>
            <a:r>
              <a:rPr lang="en-US" dirty="0"/>
              <a:t>Where is DNA located</a:t>
            </a:r>
          </a:p>
          <a:p>
            <a:pPr marL="171450" indent="-171450">
              <a:buFontTx/>
              <a:buChar char="-"/>
            </a:pPr>
            <a:r>
              <a:rPr lang="en-US" dirty="0"/>
              <a:t>Purpose of </a:t>
            </a:r>
            <a:r>
              <a:rPr lang="en-US" dirty="0" err="1"/>
              <a:t>dna</a:t>
            </a:r>
            <a:r>
              <a:rPr lang="en-US" dirty="0"/>
              <a:t> (coding for traits)</a:t>
            </a:r>
          </a:p>
          <a:p>
            <a:pPr marL="171450" indent="-171450">
              <a:buFontTx/>
              <a:buChar char="-"/>
            </a:pPr>
            <a:r>
              <a:rPr lang="en-US" dirty="0"/>
              <a:t>Structure of DNA (nucleotides, sugar, phosphate, nitrogenous base) </a:t>
            </a:r>
          </a:p>
          <a:p>
            <a:pPr marL="171450" indent="-171450">
              <a:buFontTx/>
              <a:buChar char="-"/>
            </a:pPr>
            <a:r>
              <a:rPr lang="en-US" dirty="0" err="1"/>
              <a:t>Dna</a:t>
            </a:r>
            <a:r>
              <a:rPr lang="en-US" dirty="0"/>
              <a:t> coding for proteins</a:t>
            </a:r>
          </a:p>
          <a:p>
            <a:pPr marL="171450" indent="-171450">
              <a:buFontTx/>
              <a:buChar char="-"/>
            </a:pPr>
            <a:r>
              <a:rPr lang="en-US" dirty="0"/>
              <a:t>Genes (but not alleles)</a:t>
            </a:r>
          </a:p>
          <a:p>
            <a:pPr marL="171450" indent="-171450">
              <a:buFontTx/>
              <a:buChar char="-"/>
            </a:pPr>
            <a:r>
              <a:rPr lang="en-US" dirty="0"/>
              <a:t>Chromosomes…46, 23</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68</a:t>
            </a:fld>
            <a:endParaRPr lang="en-CA"/>
          </a:p>
        </p:txBody>
      </p:sp>
    </p:spTree>
    <p:extLst>
      <p:ext uri="{BB962C8B-B14F-4D97-AF65-F5344CB8AC3E}">
        <p14:creationId xmlns:p14="http://schemas.microsoft.com/office/powerpoint/2010/main" val="361731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these are all insects: not leaves!</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4</a:t>
            </a:fld>
            <a:endParaRPr lang="en-CA"/>
          </a:p>
        </p:txBody>
      </p:sp>
    </p:spTree>
    <p:extLst>
      <p:ext uri="{BB962C8B-B14F-4D97-AF65-F5344CB8AC3E}">
        <p14:creationId xmlns:p14="http://schemas.microsoft.com/office/powerpoint/2010/main" val="387291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these are all insects: not leaves!</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5</a:t>
            </a:fld>
            <a:endParaRPr lang="en-CA"/>
          </a:p>
        </p:txBody>
      </p:sp>
    </p:spTree>
    <p:extLst>
      <p:ext uri="{BB962C8B-B14F-4D97-AF65-F5344CB8AC3E}">
        <p14:creationId xmlns:p14="http://schemas.microsoft.com/office/powerpoint/2010/main" val="36331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these are all insects: not leaves!</a:t>
            </a:r>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6</a:t>
            </a:fld>
            <a:endParaRPr lang="en-CA"/>
          </a:p>
        </p:txBody>
      </p:sp>
    </p:spTree>
    <p:extLst>
      <p:ext uri="{BB962C8B-B14F-4D97-AF65-F5344CB8AC3E}">
        <p14:creationId xmlns:p14="http://schemas.microsoft.com/office/powerpoint/2010/main" val="75117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a:t>
            </a:r>
            <a:br>
              <a:rPr lang="en-US" dirty="0"/>
            </a:br>
            <a:r>
              <a:rPr lang="en-US" dirty="0"/>
              <a:t>one base pair difference causes blonde hair instead of brown</a:t>
            </a:r>
            <a:endParaRPr lang="en-CA" dirty="0"/>
          </a:p>
          <a:p>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9</a:t>
            </a:fld>
            <a:endParaRPr lang="en-CA"/>
          </a:p>
        </p:txBody>
      </p:sp>
    </p:spTree>
    <p:extLst>
      <p:ext uri="{BB962C8B-B14F-4D97-AF65-F5344CB8AC3E}">
        <p14:creationId xmlns:p14="http://schemas.microsoft.com/office/powerpoint/2010/main" val="10081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a:t>
            </a:r>
            <a:br>
              <a:rPr lang="en-US" dirty="0"/>
            </a:br>
            <a:r>
              <a:rPr lang="en-US" dirty="0"/>
              <a:t>one base pair difference in DNA causes sickle cell anemia (a blood disease)</a:t>
            </a:r>
            <a:endParaRPr lang="en-CA" dirty="0"/>
          </a:p>
          <a:p>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10</a:t>
            </a:fld>
            <a:endParaRPr lang="en-CA"/>
          </a:p>
        </p:txBody>
      </p:sp>
    </p:spTree>
    <p:extLst>
      <p:ext uri="{BB962C8B-B14F-4D97-AF65-F5344CB8AC3E}">
        <p14:creationId xmlns:p14="http://schemas.microsoft.com/office/powerpoint/2010/main" val="348093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over portion from ~2:00-3:50 on secondary, tertiary, quaternary structures</a:t>
            </a:r>
          </a:p>
          <a:p>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27</a:t>
            </a:fld>
            <a:endParaRPr lang="en-CA"/>
          </a:p>
        </p:txBody>
      </p:sp>
    </p:spTree>
    <p:extLst>
      <p:ext uri="{BB962C8B-B14F-4D97-AF65-F5344CB8AC3E}">
        <p14:creationId xmlns:p14="http://schemas.microsoft.com/office/powerpoint/2010/main" val="165011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Nucleus in average mammalian cell is 6 micrometers…6/1000 mm. Could fit 167 of them in a single millimeter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7802836-D352-4CA4-A036-CCD65D8713EC}" type="slidenum">
              <a:rPr lang="en-CA" smtClean="0"/>
              <a:t>59</a:t>
            </a:fld>
            <a:endParaRPr lang="en-CA"/>
          </a:p>
        </p:txBody>
      </p:sp>
    </p:spTree>
    <p:extLst>
      <p:ext uri="{BB962C8B-B14F-4D97-AF65-F5344CB8AC3E}">
        <p14:creationId xmlns:p14="http://schemas.microsoft.com/office/powerpoint/2010/main" val="425285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5EF65937-7139-4D08-B712-922C017B1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FF68D9E5-03EE-4293-BD58-0F0D812FD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chromosome: genetic material that is a condensed form of DNA </a:t>
            </a:r>
          </a:p>
        </p:txBody>
      </p:sp>
      <p:sp>
        <p:nvSpPr>
          <p:cNvPr id="19459" name="Slide Number Placeholder 3">
            <a:extLst>
              <a:ext uri="{FF2B5EF4-FFF2-40B4-BE49-F238E27FC236}">
                <a16:creationId xmlns:a16="http://schemas.microsoft.com/office/drawing/2014/main" id="{449B8E15-B658-4E94-8AE9-13E84762B7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5DE869-F4C7-41C7-B711-718A6A2604D0}" type="slidenum">
              <a:rPr lang="en-US" altLang="en-US"/>
              <a:pPr fontAlgn="base">
                <a:spcBef>
                  <a:spcPct val="0"/>
                </a:spcBef>
                <a:spcAft>
                  <a:spcPct val="0"/>
                </a:spcAft>
              </a:pPr>
              <a:t>62</a:t>
            </a:fld>
            <a:endParaRPr lang="en-US" altLang="en-US"/>
          </a:p>
        </p:txBody>
      </p:sp>
    </p:spTree>
    <p:extLst>
      <p:ext uri="{BB962C8B-B14F-4D97-AF65-F5344CB8AC3E}">
        <p14:creationId xmlns:p14="http://schemas.microsoft.com/office/powerpoint/2010/main" val="56109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2EE685-C2FF-4B40-BE05-EF8EBDBAAFBD}"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530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D72B0-7397-4FCD-82F4-43B56748BBC4}"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355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797A0-9112-4102-B4DE-CBEF9B950177}"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273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6FA19A-A918-493B-AE21-5077BAB93D13}"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288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058117-1C47-4548-9A1B-D38E0C2E0A2C}"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943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4F8FE25-AF9F-4640-A962-46FC8E420247}"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12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6B84-415F-4824-9FBC-76ACF3CC03A2}"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06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34567-2E90-412C-97FC-4F86815D6F74}"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755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normAutofit/>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A56726-5E70-4025-AED4-A7301B2787FD}"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163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08962-64A4-4E24-BFFE-FAB8D90C8340}"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456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F29959A-19C7-41F2-96AD-5431B408DFCC}"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28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E461C4-4C7A-4FAA-91C5-E85E67740B56}" type="datetime1">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6FE47-5D77-4D95-9F40-DEE93C49CA30}" type="datetime1">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65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816EA-9DAF-487D-9D09-4252A83E2CB5}" type="datetime1">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944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A8B4F-503D-4A1A-B72B-7B04D646B269}"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071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3E32D-2DD5-4617-B24E-2D222DF181A3}" type="datetime1">
              <a:rPr lang="en-US" smtClean="0"/>
              <a:t>2/22/2022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09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D495EB5-074E-4947-BA64-7ECEC81AEDCD}" type="datetime1">
              <a:rPr lang="en-US" smtClean="0"/>
              <a:t>2/22/2022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32777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ThetSuWin/mutation-and-dna-repair-5302198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2.le.ac.uk/projects/vgec/highereducation/topics/cellcycle-mitosis-meiosis"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2.le.ac.uk/projects/vgec/highereducation/topics/cellcycle-mitosis-meiosis"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wvTv8TqWC48?feature=oembed" TargetMode="Externa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XI8m6o0gXDY&amp;ab_channel=DiscoveryScie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gG7uCskUOrA?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oefAI2x2CQM?feature=oembed" TargetMode="External"/><Relationship Id="rId4" Type="http://schemas.openxmlformats.org/officeDocument/2006/relationships/hyperlink" Target="https://www.youtube.com/watch?v=oefAI2x2CQM"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oefAI2x2CQ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khanacademy.org/science/biology/gene-expression-central-dogma/transcription-of-dna-into-rna/a/overview-of-transcriptio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s://www.khanacademy.org/science/biology/gene-expression-central-dogma/transcription-of-dna-into-rna/a/overview-of-transcriptio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khanacademy.org/science/biology/gene-expression-central-dogma/transcription-of-dna-into-rna/a/overview-of-transcription"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me/i/what-most-people-see-when-they-see-ugg-what-i-9e36c5de02174c5fb431e414cab6398a"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LsEYgwuP6ko?feature=oembed" TargetMode="External"/><Relationship Id="rId4" Type="http://schemas.openxmlformats.org/officeDocument/2006/relationships/hyperlink" Target="https://www.youtube.com/watch?v=LsEYgwuP6k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s://www.khanacademy.org/science/biology/gene-expression-central-dogma/transcription-of-dna-into-rna/a/overview-of-transcrip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s://www.khanacademy.org/science/biology/gene-expression-central-dogma/transcription-of-dna-into-rna/a/overview-of-transcrip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pv3Kj0UjiLE" TargetMode="External"/><Relationship Id="rId2" Type="http://schemas.openxmlformats.org/officeDocument/2006/relationships/slideLayout" Target="../slideLayouts/slideLayout2.xml"/><Relationship Id="rId1" Type="http://schemas.openxmlformats.org/officeDocument/2006/relationships/video" Target="https://www.youtube.com/embed/pv3Kj0UjiLE?feature=oembed" TargetMode="Externa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technologynetworks.com/neuroscience/articles/gene-vs-allele-definition-difference-and-comparison-33183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hyperlink" Target="https://www.sciencelearn.org.nz/images/1632-electron-micrograph-of-a-human-chromosome" TargetMode="External"/><Relationship Id="rId4" Type="http://schemas.openxmlformats.org/officeDocument/2006/relationships/hyperlink" Target="https://newscenter.lbl.gov/2002/11/15/unraveling-the-secrets-of-gene-regulation/"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pinterest.fr/pin/348466089910768586/" TargetMode="External"/><Relationship Id="rId3" Type="http://schemas.openxmlformats.org/officeDocument/2006/relationships/image" Target="../media/image43.jpeg"/><Relationship Id="rId7" Type="http://schemas.openxmlformats.org/officeDocument/2006/relationships/hyperlink" Target="https://sossimpleorganizedsolutions.com/a-strategy-for-paper-pi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log.padmapper.com/2010/07/22/how-to-find-free-moving-boxes/"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8m6hHRlKwxY?feature=oembed" TargetMode="External"/><Relationship Id="rId5" Type="http://schemas.openxmlformats.org/officeDocument/2006/relationships/image" Target="../media/image49.jpeg"/><Relationship Id="rId4" Type="http://schemas.openxmlformats.org/officeDocument/2006/relationships/hyperlink" Target="https://www.youtube.com/watch?v=8m6hHRlKwxY"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lideplayer.com/slide/4787428/"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mrgscience.com/topic-33-meiosis.html" TargetMode="Externa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3.xml.rels><?xml version="1.0" encoding="UTF-8" standalone="yes"?>
<Relationships xmlns="http://schemas.openxmlformats.org/package/2006/relationships"><Relationship Id="rId3" Type="http://schemas.openxmlformats.org/officeDocument/2006/relationships/hyperlink" Target="https://www.cbsnews.com/pictures/human-eggs-9-fascinating-facts/" TargetMode="External"/><Relationship Id="rId2" Type="http://schemas.openxmlformats.org/officeDocument/2006/relationships/hyperlink" Target="https://www.thoughtco.com/allele-a-genetics-definition-373460"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3" Type="http://schemas.openxmlformats.org/officeDocument/2006/relationships/hyperlink" Target="https://www.cbsnews.com/pictures/human-eggs-9-fascinating-facts/" TargetMode="External"/><Relationship Id="rId2" Type="http://schemas.openxmlformats.org/officeDocument/2006/relationships/hyperlink" Target="https://www.thoughtco.com/allele-a-genetics-definition-373460"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3" Type="http://schemas.openxmlformats.org/officeDocument/2006/relationships/hyperlink" Target="https://www.cbsnews.com/pictures/human-eggs-9-fascinating-facts/" TargetMode="External"/><Relationship Id="rId2" Type="http://schemas.openxmlformats.org/officeDocument/2006/relationships/hyperlink" Target="https://www.thoughtco.com/allele-a-genetics-definition-373460"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263431247_The_secret_of_a_natural_blo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na">
            <a:extLst>
              <a:ext uri="{FF2B5EF4-FFF2-40B4-BE49-F238E27FC236}">
                <a16:creationId xmlns:a16="http://schemas.microsoft.com/office/drawing/2014/main" id="{83288DF1-7EAB-433D-8965-87DC55A8135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10599C-D3D1-4784-9764-FCAF293D9710}"/>
              </a:ext>
            </a:extLst>
          </p:cNvPr>
          <p:cNvSpPr>
            <a:spLocks noGrp="1"/>
          </p:cNvSpPr>
          <p:nvPr>
            <p:ph type="ctrTitle"/>
          </p:nvPr>
        </p:nvSpPr>
        <p:spPr>
          <a:xfrm>
            <a:off x="2589213" y="2514600"/>
            <a:ext cx="8915399" cy="2262781"/>
          </a:xfrm>
        </p:spPr>
        <p:txBody>
          <a:bodyPr>
            <a:normAutofit/>
          </a:bodyPr>
          <a:lstStyle/>
          <a:p>
            <a:pPr>
              <a:lnSpc>
                <a:spcPct val="90000"/>
              </a:lnSpc>
            </a:pPr>
            <a:r>
              <a:rPr lang="en-US" sz="5000" dirty="0">
                <a:solidFill>
                  <a:schemeClr val="tx1"/>
                </a:solidFill>
              </a:rPr>
              <a:t>1-1: How does an understanding of DNA help us investigate living things?</a:t>
            </a:r>
            <a:endParaRPr lang="en-CA" sz="5000" dirty="0">
              <a:solidFill>
                <a:schemeClr val="tx1"/>
              </a:solidFill>
            </a:endParaRPr>
          </a:p>
        </p:txBody>
      </p:sp>
      <p:sp>
        <p:nvSpPr>
          <p:cNvPr id="5" name="Slide Number Placeholder 4">
            <a:extLst>
              <a:ext uri="{FF2B5EF4-FFF2-40B4-BE49-F238E27FC236}">
                <a16:creationId xmlns:a16="http://schemas.microsoft.com/office/drawing/2014/main" id="{FB6F0172-809B-4000-9138-61D65D1AD564}"/>
              </a:ext>
            </a:extLst>
          </p:cNvPr>
          <p:cNvSpPr>
            <a:spLocks noGrp="1"/>
          </p:cNvSpPr>
          <p:nvPr>
            <p:ph type="sldNum" sz="quarter" idx="12"/>
          </p:nvPr>
        </p:nvSpPr>
        <p:spPr>
          <a:xfrm>
            <a:off x="531812" y="4529540"/>
            <a:ext cx="779767" cy="365125"/>
          </a:xfrm>
        </p:spPr>
        <p:txBody>
          <a:bodyPr>
            <a:normAutofit/>
          </a:bodyPr>
          <a:lstStyle/>
          <a:p>
            <a:pPr>
              <a:lnSpc>
                <a:spcPct val="90000"/>
              </a:lnSpc>
              <a:spcAft>
                <a:spcPts val="600"/>
              </a:spcAft>
            </a:pPr>
            <a:fld id="{3A98EE3D-8CD1-4C3F-BD1C-C98C9596463C}" type="slidenum">
              <a:rPr lang="en-US" sz="1900" smtClean="0"/>
              <a:pPr>
                <a:lnSpc>
                  <a:spcPct val="90000"/>
                </a:lnSpc>
                <a:spcAft>
                  <a:spcPts val="600"/>
                </a:spcAft>
              </a:pPr>
              <a:t>1</a:t>
            </a:fld>
            <a:endParaRPr lang="en-US" sz="1900"/>
          </a:p>
        </p:txBody>
      </p:sp>
      <p:sp>
        <p:nvSpPr>
          <p:cNvPr id="7" name="TextBox 6">
            <a:extLst>
              <a:ext uri="{FF2B5EF4-FFF2-40B4-BE49-F238E27FC236}">
                <a16:creationId xmlns:a16="http://schemas.microsoft.com/office/drawing/2014/main" id="{F1C46216-A059-4B36-B9A0-341436853705}"/>
              </a:ext>
            </a:extLst>
          </p:cNvPr>
          <p:cNvSpPr txBox="1"/>
          <p:nvPr/>
        </p:nvSpPr>
        <p:spPr>
          <a:xfrm>
            <a:off x="182880" y="5581654"/>
            <a:ext cx="12009100" cy="1477328"/>
          </a:xfrm>
          <a:prstGeom prst="rect">
            <a:avLst/>
          </a:prstGeom>
          <a:noFill/>
        </p:spPr>
        <p:txBody>
          <a:bodyPr wrap="square" rtlCol="0">
            <a:spAutoFit/>
          </a:bodyPr>
          <a:lstStyle/>
          <a:p>
            <a:pPr algn="r"/>
            <a:r>
              <a:rPr lang="en-US" dirty="0"/>
              <a:t>Image credits: </a:t>
            </a:r>
            <a:r>
              <a:rPr lang="en-CA" dirty="0"/>
              <a:t>singularityhub.com</a:t>
            </a:r>
            <a:br>
              <a:rPr lang="en-CA" dirty="0"/>
            </a:br>
            <a:endParaRPr lang="en-CA" dirty="0"/>
          </a:p>
          <a:p>
            <a:pPr algn="r"/>
            <a:r>
              <a:rPr lang="en-CA" dirty="0"/>
              <a:t>Any uncredited images throughout this </a:t>
            </a:r>
            <a:r>
              <a:rPr lang="en-CA" dirty="0" err="1"/>
              <a:t>powerpoint</a:t>
            </a:r>
            <a:r>
              <a:rPr lang="en-CA" dirty="0"/>
              <a:t> are from Science Connections 10 textbook or publisher’s </a:t>
            </a:r>
            <a:r>
              <a:rPr lang="en-CA" dirty="0" err="1"/>
              <a:t>powerpoint</a:t>
            </a:r>
            <a:r>
              <a:rPr lang="en-CA" dirty="0"/>
              <a:t>.</a:t>
            </a:r>
          </a:p>
          <a:p>
            <a:pPr algn="r"/>
            <a:endParaRPr lang="en-CA" dirty="0"/>
          </a:p>
        </p:txBody>
      </p:sp>
    </p:spTree>
    <p:extLst>
      <p:ext uri="{BB962C8B-B14F-4D97-AF65-F5344CB8AC3E}">
        <p14:creationId xmlns:p14="http://schemas.microsoft.com/office/powerpoint/2010/main" val="2505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7" name="TextBox 6">
            <a:extLst>
              <a:ext uri="{FF2B5EF4-FFF2-40B4-BE49-F238E27FC236}">
                <a16:creationId xmlns:a16="http://schemas.microsoft.com/office/drawing/2014/main" id="{A9C37F8C-B1B8-420A-B0A7-6280FA8EB480}"/>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8" name="TextBox 7">
            <a:extLst>
              <a:ext uri="{FF2B5EF4-FFF2-40B4-BE49-F238E27FC236}">
                <a16:creationId xmlns:a16="http://schemas.microsoft.com/office/drawing/2014/main" id="{D1681D78-2D34-4D4C-827D-F24A6DF2FDD5}"/>
              </a:ext>
            </a:extLst>
          </p:cNvPr>
          <p:cNvSpPr txBox="1"/>
          <p:nvPr/>
        </p:nvSpPr>
        <p:spPr>
          <a:xfrm>
            <a:off x="2055044" y="6563360"/>
            <a:ext cx="15304720" cy="369332"/>
          </a:xfrm>
          <a:prstGeom prst="rect">
            <a:avLst/>
          </a:prstGeom>
          <a:noFill/>
        </p:spPr>
        <p:txBody>
          <a:bodyPr wrap="square" rtlCol="0">
            <a:spAutoFit/>
          </a:bodyPr>
          <a:lstStyle/>
          <a:p>
            <a:r>
              <a:rPr lang="en-US" dirty="0"/>
              <a:t>Slide from </a:t>
            </a:r>
            <a:r>
              <a:rPr lang="en-CA" dirty="0">
                <a:hlinkClick r:id="rId3"/>
              </a:rPr>
              <a:t>https://www.slideshare.net/ThetSuWin/mutation-and-dna-repair-53021983</a:t>
            </a:r>
            <a:endParaRPr lang="en-US" dirty="0"/>
          </a:p>
        </p:txBody>
      </p:sp>
      <p:pic>
        <p:nvPicPr>
          <p:cNvPr id="1026" name="Picture 2" descr="Image result for sickle cell anemia single nucleotide polymorphism">
            <a:extLst>
              <a:ext uri="{FF2B5EF4-FFF2-40B4-BE49-F238E27FC236}">
                <a16:creationId xmlns:a16="http://schemas.microsoft.com/office/drawing/2014/main" id="{5C257DF8-4DD0-41C1-982F-5854E79EA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087" y="1464040"/>
            <a:ext cx="6636013" cy="49822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FDB9FD0-3529-4391-86F7-2791FC9C2830}"/>
              </a:ext>
            </a:extLst>
          </p:cNvPr>
          <p:cNvSpPr>
            <a:spLocks noGrp="1"/>
          </p:cNvSpPr>
          <p:nvPr>
            <p:ph type="title"/>
          </p:nvPr>
        </p:nvSpPr>
        <p:spPr/>
        <p:txBody>
          <a:bodyPr/>
          <a:lstStyle/>
          <a:p>
            <a:r>
              <a:rPr lang="en-US" dirty="0"/>
              <a:t>Example 2: Sickle Cell Anemia</a:t>
            </a:r>
            <a:endParaRPr lang="en-CA" dirty="0"/>
          </a:p>
        </p:txBody>
      </p:sp>
    </p:spTree>
    <p:extLst>
      <p:ext uri="{BB962C8B-B14F-4D97-AF65-F5344CB8AC3E}">
        <p14:creationId xmlns:p14="http://schemas.microsoft.com/office/powerpoint/2010/main" val="208649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635760"/>
            <a:ext cx="8342948" cy="4927600"/>
          </a:xfrm>
        </p:spPr>
        <p:txBody>
          <a:bodyPr>
            <a:normAutofit/>
          </a:bodyPr>
          <a:lstStyle/>
          <a:p>
            <a:pPr marL="514350" indent="-514350">
              <a:buFont typeface="Calibri Light" panose="020F0302020204030204" pitchFamily="34" charset="0"/>
              <a:buAutoNum type="arabicPeriod"/>
            </a:pPr>
            <a:r>
              <a:rPr lang="en-US" altLang="en-US" dirty="0"/>
              <a:t>Why is there variation among organisms on Earth?</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Choose one group of organisms in Figure 1.1 and describe some of the similarities and differences between species in that group. Use examples not already listed in the text.</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7" name="TextBox 6">
            <a:extLst>
              <a:ext uri="{FF2B5EF4-FFF2-40B4-BE49-F238E27FC236}">
                <a16:creationId xmlns:a16="http://schemas.microsoft.com/office/drawing/2014/main" id="{A9C37F8C-B1B8-420A-B0A7-6280FA8EB480}"/>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Tree>
    <p:extLst>
      <p:ext uri="{BB962C8B-B14F-4D97-AF65-F5344CB8AC3E}">
        <p14:creationId xmlns:p14="http://schemas.microsoft.com/office/powerpoint/2010/main" val="178288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6BD4-0511-40C2-AC62-653A30B476B5}"/>
              </a:ext>
            </a:extLst>
          </p:cNvPr>
          <p:cNvSpPr>
            <a:spLocks noGrp="1"/>
          </p:cNvSpPr>
          <p:nvPr>
            <p:ph type="title"/>
          </p:nvPr>
        </p:nvSpPr>
        <p:spPr/>
        <p:txBody>
          <a:bodyPr/>
          <a:lstStyle/>
          <a:p>
            <a:r>
              <a:rPr lang="en-CA" dirty="0"/>
              <a:t>Concept 2: DNA structure</a:t>
            </a:r>
          </a:p>
        </p:txBody>
      </p:sp>
      <p:sp>
        <p:nvSpPr>
          <p:cNvPr id="3" name="Text Placeholder 2">
            <a:extLst>
              <a:ext uri="{FF2B5EF4-FFF2-40B4-BE49-F238E27FC236}">
                <a16:creationId xmlns:a16="http://schemas.microsoft.com/office/drawing/2014/main" id="{0C0F4470-EBC8-4294-8398-455D994D1E6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96C52B5-353F-407A-909C-1DD0F2A75334}"/>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00678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9515948" cy="1280890"/>
          </a:xfrm>
        </p:spPr>
        <p:txBody>
          <a:bodyPr>
            <a:normAutofit fontScale="90000"/>
          </a:bodyPr>
          <a:lstStyle/>
          <a:p>
            <a:r>
              <a:rPr lang="en-US" altLang="en-US" dirty="0">
                <a:latin typeface="Arial Bold" panose="020B0704020202020204" pitchFamily="34" charset="0"/>
              </a:rPr>
              <a:t>Concept 2: DNA is made of many nucleotides linked together in a specific order.</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905000"/>
            <a:ext cx="5465290" cy="4614446"/>
          </a:xfrm>
        </p:spPr>
        <p:txBody>
          <a:bodyPr>
            <a:normAutofit/>
          </a:bodyPr>
          <a:lstStyle/>
          <a:p>
            <a:pPr marL="0" indent="0">
              <a:buNone/>
              <a:defRPr/>
            </a:pPr>
            <a:r>
              <a:rPr lang="en-US" dirty="0">
                <a:ea typeface="ＭＳ Ｐゴシック" charset="0"/>
              </a:rPr>
              <a:t>There are two types of </a:t>
            </a:r>
            <a:r>
              <a:rPr lang="en-US" b="1" dirty="0">
                <a:ea typeface="ＭＳ Ｐゴシック" charset="0"/>
              </a:rPr>
              <a:t>nucleic acids</a:t>
            </a:r>
            <a:r>
              <a:rPr lang="en-US" dirty="0">
                <a:ea typeface="ＭＳ Ｐゴシック" charset="0"/>
              </a:rPr>
              <a:t>:</a:t>
            </a:r>
          </a:p>
          <a:p>
            <a:pPr marL="914400" indent="-450850">
              <a:buFont typeface="Arial" charset="0"/>
              <a:buAutoNum type="arabicParenR"/>
              <a:defRPr/>
            </a:pPr>
            <a:r>
              <a:rPr lang="en-US" b="1" dirty="0">
                <a:ea typeface="ＭＳ Ｐゴシック" charset="0"/>
              </a:rPr>
              <a:t>DNA</a:t>
            </a:r>
            <a:r>
              <a:rPr lang="en-US" dirty="0">
                <a:ea typeface="ＭＳ Ｐゴシック" charset="0"/>
              </a:rPr>
              <a:t> (deoxyribonucleic acid)</a:t>
            </a:r>
          </a:p>
          <a:p>
            <a:pPr marL="914400" indent="-450850">
              <a:buFont typeface="Arial" charset="0"/>
              <a:buAutoNum type="arabicParenR"/>
              <a:defRPr/>
            </a:pPr>
            <a:r>
              <a:rPr lang="en-US" b="1" dirty="0">
                <a:ea typeface="ＭＳ Ｐゴシック" charset="0"/>
              </a:rPr>
              <a:t>RNA</a:t>
            </a:r>
            <a:r>
              <a:rPr lang="en-US" dirty="0">
                <a:ea typeface="ＭＳ Ｐゴシック" charset="0"/>
              </a:rPr>
              <a:t> (ribonucleic acid)</a:t>
            </a:r>
          </a:p>
          <a:p>
            <a:pPr marL="0" indent="0">
              <a:buNone/>
            </a:pPr>
            <a:endParaRPr lang="en-US" b="1" dirty="0">
              <a:ea typeface="ＭＳ Ｐゴシック" charset="0"/>
            </a:endParaRPr>
          </a:p>
          <a:p>
            <a:pPr marL="0" indent="0">
              <a:buNone/>
            </a:pPr>
            <a:r>
              <a:rPr lang="en-US" b="1" dirty="0">
                <a:ea typeface="ＭＳ Ｐゴシック" charset="0"/>
              </a:rPr>
              <a:t>Nucleotides</a:t>
            </a:r>
            <a:r>
              <a:rPr lang="en-US" dirty="0">
                <a:ea typeface="ＭＳ Ｐゴシック" charset="0"/>
              </a:rPr>
              <a:t> are the basic building blocks of nucleic acids. </a:t>
            </a:r>
            <a:br>
              <a:rPr lang="en-US" dirty="0">
                <a:ea typeface="ＭＳ Ｐゴシック" charset="0"/>
              </a:rPr>
            </a:br>
            <a:br>
              <a:rPr lang="en-US" dirty="0">
                <a:ea typeface="ＭＳ Ｐゴシック" charset="0"/>
              </a:rPr>
            </a:br>
            <a:r>
              <a:rPr lang="en-US" sz="1600" dirty="0">
                <a:ea typeface="ＭＳ Ｐゴシック" charset="0"/>
              </a:rPr>
              <a:t>(Slight differences between DNA and RNA: we will learn about DNA nucleotides.)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5" name="Picture 2" descr="Image result for dna">
            <a:extLst>
              <a:ext uri="{FF2B5EF4-FFF2-40B4-BE49-F238E27FC236}">
                <a16:creationId xmlns:a16="http://schemas.microsoft.com/office/drawing/2014/main" id="{62EFF0F6-6C9D-4EC7-8A38-790EEEE6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359" y="1657214"/>
            <a:ext cx="3832514" cy="51100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A56746-180B-485A-BD56-132F2D417E37}"/>
              </a:ext>
            </a:extLst>
          </p:cNvPr>
          <p:cNvSpPr txBox="1"/>
          <p:nvPr/>
        </p:nvSpPr>
        <p:spPr>
          <a:xfrm>
            <a:off x="8849418" y="6519446"/>
            <a:ext cx="3342582" cy="338554"/>
          </a:xfrm>
          <a:prstGeom prst="rect">
            <a:avLst/>
          </a:prstGeom>
          <a:noFill/>
        </p:spPr>
        <p:txBody>
          <a:bodyPr wrap="none" rtlCol="0">
            <a:spAutoFit/>
          </a:bodyPr>
          <a:lstStyle/>
          <a:p>
            <a:r>
              <a:rPr lang="en-US" sz="1600" dirty="0"/>
              <a:t>Image credits: yourgenome.org</a:t>
            </a:r>
          </a:p>
        </p:txBody>
      </p:sp>
    </p:spTree>
    <p:extLst>
      <p:ext uri="{BB962C8B-B14F-4D97-AF65-F5344CB8AC3E}">
        <p14:creationId xmlns:p14="http://schemas.microsoft.com/office/powerpoint/2010/main" val="402279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Structure of DNA</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414088"/>
            <a:ext cx="9333996" cy="5196062"/>
          </a:xfrm>
        </p:spPr>
        <p:txBody>
          <a:bodyPr>
            <a:normAutofit/>
          </a:bodyPr>
          <a:lstStyle/>
          <a:p>
            <a:pPr marL="0" indent="0">
              <a:buNone/>
              <a:defRPr/>
            </a:pPr>
            <a:r>
              <a:rPr lang="en-US" dirty="0">
                <a:ea typeface="ＭＳ Ｐゴシック" charset="0"/>
              </a:rPr>
              <a:t>Each </a:t>
            </a:r>
            <a:r>
              <a:rPr lang="en-US" b="1" dirty="0">
                <a:ea typeface="ＭＳ Ｐゴシック" charset="0"/>
              </a:rPr>
              <a:t>nucleotide</a:t>
            </a:r>
            <a:r>
              <a:rPr lang="en-US" dirty="0">
                <a:ea typeface="ＭＳ Ｐゴシック" charset="0"/>
              </a:rPr>
              <a:t> has three parts:</a:t>
            </a:r>
          </a:p>
          <a:p>
            <a:pPr marL="914400" indent="-450850">
              <a:buFont typeface="Arial" charset="0"/>
              <a:buAutoNum type="arabicParenR"/>
              <a:defRPr/>
            </a:pPr>
            <a:r>
              <a:rPr lang="en-US" dirty="0">
                <a:ea typeface="ＭＳ Ｐゴシック" charset="0"/>
              </a:rPr>
              <a:t>a </a:t>
            </a:r>
            <a:r>
              <a:rPr lang="en-US" b="1" dirty="0">
                <a:ea typeface="ＭＳ Ｐゴシック" charset="0"/>
              </a:rPr>
              <a:t>phosphate</a:t>
            </a:r>
            <a:r>
              <a:rPr lang="en-US" dirty="0">
                <a:ea typeface="ＭＳ Ｐゴシック" charset="0"/>
              </a:rPr>
              <a:t> group</a:t>
            </a:r>
          </a:p>
          <a:p>
            <a:pPr marL="914400" indent="-450850">
              <a:buFont typeface="Arial" charset="0"/>
              <a:buAutoNum type="arabicParenR"/>
              <a:defRPr/>
            </a:pPr>
            <a:r>
              <a:rPr lang="en-US" dirty="0">
                <a:ea typeface="ＭＳ Ｐゴシック" charset="0"/>
              </a:rPr>
              <a:t>a </a:t>
            </a:r>
            <a:r>
              <a:rPr lang="en-US" b="1" dirty="0">
                <a:ea typeface="ＭＳ Ｐゴシック" charset="0"/>
              </a:rPr>
              <a:t>sugar</a:t>
            </a:r>
          </a:p>
          <a:p>
            <a:pPr marL="914400" indent="-450850">
              <a:buFont typeface="Arial" charset="0"/>
              <a:buAutoNum type="arabicParenR"/>
              <a:defRPr/>
            </a:pPr>
            <a:r>
              <a:rPr lang="en-US" dirty="0">
                <a:ea typeface="ＭＳ Ｐゴシック" charset="0"/>
              </a:rPr>
              <a:t>a </a:t>
            </a:r>
            <a:r>
              <a:rPr lang="en-US" b="1" dirty="0">
                <a:ea typeface="ＭＳ Ｐゴシック" charset="0"/>
              </a:rPr>
              <a:t>nitrogenous base </a:t>
            </a:r>
          </a:p>
          <a:p>
            <a:pPr marL="1714500" lvl="2" indent="-450850">
              <a:defRPr/>
            </a:pPr>
            <a:r>
              <a:rPr lang="en-US" sz="2400" b="1" dirty="0">
                <a:ea typeface="ＭＳ Ｐゴシック" charset="0"/>
              </a:rPr>
              <a:t>Adenine (A)</a:t>
            </a:r>
          </a:p>
          <a:p>
            <a:pPr marL="1714500" lvl="2" indent="-450850">
              <a:defRPr/>
            </a:pPr>
            <a:r>
              <a:rPr lang="en-US" sz="2400" b="1" dirty="0">
                <a:ea typeface="ＭＳ Ｐゴシック" charset="0"/>
              </a:rPr>
              <a:t>Guanine (G)</a:t>
            </a:r>
          </a:p>
          <a:p>
            <a:pPr marL="1714500" lvl="2" indent="-450850">
              <a:defRPr/>
            </a:pPr>
            <a:r>
              <a:rPr lang="en-US" sz="2400" b="1" dirty="0">
                <a:ea typeface="ＭＳ Ｐゴシック" charset="0"/>
              </a:rPr>
              <a:t>Thymine (T)</a:t>
            </a:r>
          </a:p>
          <a:p>
            <a:pPr marL="1714500" lvl="2" indent="-450850">
              <a:defRPr/>
            </a:pPr>
            <a:r>
              <a:rPr lang="en-US" sz="2400" b="1" dirty="0">
                <a:ea typeface="ＭＳ Ｐゴシック" charset="0"/>
              </a:rPr>
              <a:t>Cytosine (C)</a:t>
            </a:r>
          </a:p>
          <a:p>
            <a:pPr marL="0" indent="0">
              <a:buNone/>
              <a:defRPr/>
            </a:pPr>
            <a:r>
              <a:rPr lang="en-US" sz="2200" dirty="0">
                <a:ea typeface="ＭＳ Ｐゴシック" charset="0"/>
              </a:rPr>
              <a:t>Because there are 4 types of nitrogenous bases, there are four types of nucleotides (A, G, C, T). The sequence of nucleotides in a nucleic acid is how it stores genetic information!</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9" name="TextBox 8">
            <a:extLst>
              <a:ext uri="{FF2B5EF4-FFF2-40B4-BE49-F238E27FC236}">
                <a16:creationId xmlns:a16="http://schemas.microsoft.com/office/drawing/2014/main" id="{14F93A88-02EA-462C-8D5C-38AFE40BCE15}"/>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10" name="Picture 6">
            <a:extLst>
              <a:ext uri="{FF2B5EF4-FFF2-40B4-BE49-F238E27FC236}">
                <a16:creationId xmlns:a16="http://schemas.microsoft.com/office/drawing/2014/main" id="{BFFF063B-1B84-4054-8C88-505342E043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0908" y="1108145"/>
            <a:ext cx="443230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FAA5F2E4-001E-469C-8544-89E9B69FC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4508" y="3482875"/>
            <a:ext cx="4838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5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Structure of DNA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635760"/>
            <a:ext cx="6022353" cy="4927600"/>
          </a:xfrm>
        </p:spPr>
        <p:txBody>
          <a:bodyPr>
            <a:normAutofit/>
          </a:bodyPr>
          <a:lstStyle/>
          <a:p>
            <a:pPr marL="0" indent="0">
              <a:buNone/>
              <a:defRPr/>
            </a:pPr>
            <a:r>
              <a:rPr lang="en-US" altLang="en-US" sz="2800" dirty="0"/>
              <a:t>Nitrogenous bases that pair together are </a:t>
            </a:r>
            <a:r>
              <a:rPr lang="en-US" altLang="en-US" sz="2800" b="1" dirty="0"/>
              <a:t>complementary bases:</a:t>
            </a:r>
            <a:endParaRPr lang="en-US" altLang="en-US" sz="2800" dirty="0"/>
          </a:p>
          <a:p>
            <a:pPr marL="225425" indent="0">
              <a:defRPr/>
            </a:pPr>
            <a:r>
              <a:rPr lang="en-US" altLang="en-US" sz="2800" dirty="0"/>
              <a:t> adenine (A) and thymine (T)</a:t>
            </a:r>
          </a:p>
          <a:p>
            <a:pPr marL="225425" indent="0">
              <a:defRPr/>
            </a:pPr>
            <a:r>
              <a:rPr lang="en-US" altLang="en-US" sz="2800" dirty="0"/>
              <a:t> cytosine (C) and guanine (G)</a:t>
            </a:r>
          </a:p>
          <a:p>
            <a:endParaRPr lang="en-CA" dirty="0"/>
          </a:p>
          <a:p>
            <a:pPr marL="0" indent="0">
              <a:buNone/>
            </a:pPr>
            <a:r>
              <a:rPr lang="en-CA" dirty="0"/>
              <a:t>Remember: </a:t>
            </a:r>
            <a:br>
              <a:rPr lang="en-CA" dirty="0"/>
            </a:br>
            <a:r>
              <a:rPr lang="en-CA" b="1" dirty="0"/>
              <a:t>A</a:t>
            </a:r>
            <a:r>
              <a:rPr lang="en-CA" dirty="0"/>
              <a:t>pples in a </a:t>
            </a:r>
            <a:r>
              <a:rPr lang="en-CA" b="1" dirty="0"/>
              <a:t>T</a:t>
            </a:r>
            <a:r>
              <a:rPr lang="en-CA" dirty="0"/>
              <a:t>ree; </a:t>
            </a:r>
            <a:r>
              <a:rPr lang="en-CA" b="1" dirty="0"/>
              <a:t>C</a:t>
            </a:r>
            <a:r>
              <a:rPr lang="en-CA" dirty="0"/>
              <a:t>ar in a </a:t>
            </a:r>
            <a:r>
              <a:rPr lang="en-CA" b="1" dirty="0"/>
              <a:t>G</a:t>
            </a:r>
            <a:r>
              <a:rPr lang="en-CA" dirty="0"/>
              <a:t>arage</a:t>
            </a:r>
          </a:p>
          <a:p>
            <a:pPr marL="0" indent="0">
              <a:buNone/>
            </a:pPr>
            <a:r>
              <a:rPr lang="en-CA" dirty="0"/>
              <a:t>				 ; </a:t>
            </a:r>
            <a:r>
              <a:rPr lang="en-CA" b="1" dirty="0"/>
              <a:t>C</a:t>
            </a:r>
            <a:r>
              <a:rPr lang="en-CA" dirty="0"/>
              <a:t>hips and </a:t>
            </a:r>
            <a:r>
              <a:rPr lang="en-CA" b="1" dirty="0"/>
              <a:t>G</a:t>
            </a:r>
            <a:r>
              <a:rPr lang="en-CA" dirty="0"/>
              <a:t>uacamole</a:t>
            </a:r>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8" name="Picture 2">
            <a:extLst>
              <a:ext uri="{FF2B5EF4-FFF2-40B4-BE49-F238E27FC236}">
                <a16:creationId xmlns:a16="http://schemas.microsoft.com/office/drawing/2014/main" id="{9ECC226A-1F1F-4313-9DC6-C135009B7A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5404" y="1467356"/>
            <a:ext cx="2944179" cy="51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090F6B0-3602-4764-A0FB-8746BB64CB6A}"/>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Tree>
    <p:extLst>
      <p:ext uri="{BB962C8B-B14F-4D97-AF65-F5344CB8AC3E}">
        <p14:creationId xmlns:p14="http://schemas.microsoft.com/office/powerpoint/2010/main" val="7198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Structure of DNA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635760"/>
            <a:ext cx="6219122" cy="4927600"/>
          </a:xfrm>
        </p:spPr>
        <p:txBody>
          <a:bodyPr>
            <a:normAutofit/>
          </a:bodyPr>
          <a:lstStyle/>
          <a:p>
            <a:pPr marL="0" indent="0">
              <a:buNone/>
              <a:defRPr/>
            </a:pPr>
            <a:r>
              <a:rPr lang="en-US" altLang="en-US" sz="2800" dirty="0"/>
              <a:t>DNA is double-stranded (made of two strings of nucleotides)</a:t>
            </a:r>
          </a:p>
          <a:p>
            <a:pPr marL="0" indent="0">
              <a:buNone/>
              <a:defRPr/>
            </a:pPr>
            <a:r>
              <a:rPr lang="en-US" altLang="en-US" sz="2800" dirty="0"/>
              <a:t>DNA has a </a:t>
            </a:r>
            <a:r>
              <a:rPr lang="en-US" altLang="en-US" sz="2800" b="1" dirty="0"/>
              <a:t>double helix</a:t>
            </a:r>
            <a:r>
              <a:rPr lang="en-US" altLang="en-US" sz="2800" dirty="0"/>
              <a:t> (twisted ladder) shape:</a:t>
            </a:r>
          </a:p>
          <a:p>
            <a:pPr marL="688975" lvl="1" indent="-231775">
              <a:defRPr/>
            </a:pPr>
            <a:r>
              <a:rPr lang="en-US" altLang="en-US" sz="2800" dirty="0"/>
              <a:t>Sides of ladder: sugar and phosphate</a:t>
            </a:r>
          </a:p>
          <a:p>
            <a:pPr marL="688975" lvl="1" indent="-231775">
              <a:defRPr/>
            </a:pPr>
            <a:r>
              <a:rPr lang="en-US" altLang="en-US" sz="2800" dirty="0"/>
              <a:t>Steps of ladder: pairs of nitrogenous bases held together by </a:t>
            </a:r>
            <a:r>
              <a:rPr lang="en-US" altLang="en-US" sz="2800" b="1" dirty="0"/>
              <a:t>hydrogen bonds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6" name="TextBox 5">
            <a:extLst>
              <a:ext uri="{FF2B5EF4-FFF2-40B4-BE49-F238E27FC236}">
                <a16:creationId xmlns:a16="http://schemas.microsoft.com/office/drawing/2014/main" id="{8455B5E6-0F7C-4EAD-A7E7-BAF9C813C07F}"/>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8" name="Picture 2">
            <a:extLst>
              <a:ext uri="{FF2B5EF4-FFF2-40B4-BE49-F238E27FC236}">
                <a16:creationId xmlns:a16="http://schemas.microsoft.com/office/drawing/2014/main" id="{B44CE1E5-B03A-46C9-8FD6-4B3F42112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5404" y="1467356"/>
            <a:ext cx="2944179" cy="519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17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635760"/>
            <a:ext cx="9165908" cy="4927600"/>
          </a:xfrm>
        </p:spPr>
        <p:txBody>
          <a:bodyPr>
            <a:normAutofit/>
          </a:bodyPr>
          <a:lstStyle/>
          <a:p>
            <a:pPr marL="514350" indent="-514350">
              <a:buFont typeface="Calibri Light" panose="020F0302020204030204" pitchFamily="34" charset="0"/>
              <a:buAutoNum type="arabicPeriod"/>
            </a:pPr>
            <a:r>
              <a:rPr lang="en-US" altLang="en-US" sz="2800" dirty="0"/>
              <a:t>If the bases on one strand of DNA are ATGGGCTA, what is the sequence of complementary bases on the other strand of DNA?</a:t>
            </a:r>
          </a:p>
          <a:p>
            <a:pPr marL="514350" indent="-514350">
              <a:buFont typeface="Calibri Light" panose="020F0302020204030204" pitchFamily="34" charset="0"/>
              <a:buAutoNum type="arabicPeriod"/>
            </a:pPr>
            <a:endParaRPr lang="en-US" altLang="en-US" sz="2800" dirty="0"/>
          </a:p>
          <a:p>
            <a:pPr marL="514350" indent="-514350">
              <a:buFont typeface="Calibri Light" panose="020F0302020204030204" pitchFamily="34" charset="0"/>
              <a:buAutoNum type="arabicPeriod"/>
            </a:pPr>
            <a:r>
              <a:rPr lang="en-US" altLang="en-US" sz="2800" dirty="0"/>
              <a:t>Think of an analogy to describe base pairs.  Share it with a classmate.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TextBox 4">
            <a:extLst>
              <a:ext uri="{FF2B5EF4-FFF2-40B4-BE49-F238E27FC236}">
                <a16:creationId xmlns:a16="http://schemas.microsoft.com/office/drawing/2014/main" id="{7291F9D4-2563-45D1-A803-EE247FC154CE}"/>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Tree>
    <p:extLst>
      <p:ext uri="{BB962C8B-B14F-4D97-AF65-F5344CB8AC3E}">
        <p14:creationId xmlns:p14="http://schemas.microsoft.com/office/powerpoint/2010/main" val="59071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219E-F5FB-49DF-9F32-652970DDB2EF}"/>
              </a:ext>
            </a:extLst>
          </p:cNvPr>
          <p:cNvSpPr>
            <a:spLocks noGrp="1"/>
          </p:cNvSpPr>
          <p:nvPr>
            <p:ph type="title"/>
          </p:nvPr>
        </p:nvSpPr>
        <p:spPr/>
        <p:txBody>
          <a:bodyPr/>
          <a:lstStyle/>
          <a:p>
            <a:r>
              <a:rPr lang="en-CA" dirty="0"/>
              <a:t>Concept 4: DNA Replication and Protein Synthesis Overview</a:t>
            </a:r>
          </a:p>
        </p:txBody>
      </p:sp>
      <p:sp>
        <p:nvSpPr>
          <p:cNvPr id="3" name="Text Placeholder 2">
            <a:extLst>
              <a:ext uri="{FF2B5EF4-FFF2-40B4-BE49-F238E27FC236}">
                <a16:creationId xmlns:a16="http://schemas.microsoft.com/office/drawing/2014/main" id="{637A5CAE-6DEE-4C56-B2F3-D83E57032EC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DC919DE-6A0F-4D04-856E-B5482C74817D}"/>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15203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fontScale="90000"/>
          </a:bodyPr>
          <a:lstStyle/>
          <a:p>
            <a:r>
              <a:rPr lang="en-US" altLang="en-US" dirty="0">
                <a:latin typeface="Arial Bold" panose="020B0704020202020204" pitchFamily="34" charset="0"/>
              </a:rPr>
              <a:t>Concept 4: The structure of DNA is important to passing on genetic information.</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905000"/>
            <a:ext cx="4103418" cy="4927600"/>
          </a:xfrm>
        </p:spPr>
        <p:txBody>
          <a:bodyPr>
            <a:normAutofit/>
          </a:bodyPr>
          <a:lstStyle/>
          <a:p>
            <a:pPr>
              <a:defRPr/>
            </a:pPr>
            <a:r>
              <a:rPr lang="en-US" dirty="0"/>
              <a:t>A cell replicates its DNA once in the cell cycle.</a:t>
            </a:r>
          </a:p>
          <a:p>
            <a:pPr>
              <a:defRPr/>
            </a:pPr>
            <a:r>
              <a:rPr lang="en-US" dirty="0"/>
              <a:t>During cell division, one copy of DNA is passed on to each daughter cell</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19</a:t>
            </a:fld>
            <a:endParaRPr lang="en-US" dirty="0"/>
          </a:p>
        </p:txBody>
      </p:sp>
      <p:pic>
        <p:nvPicPr>
          <p:cNvPr id="2050" name="Picture 2" descr="Image result for cell cycle">
            <a:extLst>
              <a:ext uri="{FF2B5EF4-FFF2-40B4-BE49-F238E27FC236}">
                <a16:creationId xmlns:a16="http://schemas.microsoft.com/office/drawing/2014/main" id="{DE35093F-9A45-4C90-B4EC-ECB32DC76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944" y="2010918"/>
            <a:ext cx="5027346" cy="4222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68FAC5-63C4-4E8E-A637-6EDA53C98BF7}"/>
              </a:ext>
            </a:extLst>
          </p:cNvPr>
          <p:cNvSpPr/>
          <p:nvPr/>
        </p:nvSpPr>
        <p:spPr>
          <a:xfrm>
            <a:off x="4454117" y="6529687"/>
            <a:ext cx="8911687" cy="307777"/>
          </a:xfrm>
          <a:prstGeom prst="rect">
            <a:avLst/>
          </a:prstGeom>
        </p:spPr>
        <p:txBody>
          <a:bodyPr wrap="square">
            <a:spAutoFit/>
          </a:bodyPr>
          <a:lstStyle/>
          <a:p>
            <a:r>
              <a:rPr lang="en-CA" sz="1400" dirty="0">
                <a:hlinkClick r:id="rId3"/>
              </a:rPr>
              <a:t>https://www2.le.ac.uk/projects/vgec/highereducation/topics/cellcycle-mitosis-meiosis</a:t>
            </a:r>
            <a:endParaRPr lang="en-CA" sz="1400" dirty="0"/>
          </a:p>
        </p:txBody>
      </p:sp>
    </p:spTree>
    <p:extLst>
      <p:ext uri="{BB962C8B-B14F-4D97-AF65-F5344CB8AC3E}">
        <p14:creationId xmlns:p14="http://schemas.microsoft.com/office/powerpoint/2010/main" val="36604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1421-783F-42FA-A8DC-D84660A885AB}"/>
              </a:ext>
            </a:extLst>
          </p:cNvPr>
          <p:cNvSpPr>
            <a:spLocks noGrp="1"/>
          </p:cNvSpPr>
          <p:nvPr>
            <p:ph type="title"/>
          </p:nvPr>
        </p:nvSpPr>
        <p:spPr/>
        <p:txBody>
          <a:bodyPr/>
          <a:lstStyle/>
          <a:p>
            <a:r>
              <a:rPr lang="en-US" dirty="0"/>
              <a:t>Big Ideas</a:t>
            </a:r>
            <a:endParaRPr lang="en-CA" dirty="0"/>
          </a:p>
        </p:txBody>
      </p:sp>
      <p:sp>
        <p:nvSpPr>
          <p:cNvPr id="3" name="Content Placeholder 2">
            <a:extLst>
              <a:ext uri="{FF2B5EF4-FFF2-40B4-BE49-F238E27FC236}">
                <a16:creationId xmlns:a16="http://schemas.microsoft.com/office/drawing/2014/main" id="{CA6C806C-F54F-45F2-88DC-A58CD43142A9}"/>
              </a:ext>
            </a:extLst>
          </p:cNvPr>
          <p:cNvSpPr>
            <a:spLocks noGrp="1"/>
          </p:cNvSpPr>
          <p:nvPr>
            <p:ph idx="1"/>
          </p:nvPr>
        </p:nvSpPr>
        <p:spPr>
          <a:xfrm>
            <a:off x="2589211" y="2133599"/>
            <a:ext cx="8986703" cy="4354749"/>
          </a:xfrm>
        </p:spPr>
        <p:txBody>
          <a:bodyPr>
            <a:normAutofit/>
          </a:bodyPr>
          <a:lstStyle/>
          <a:p>
            <a:r>
              <a:rPr lang="en-US" altLang="en-US" dirty="0"/>
              <a:t>The variation in living things we see</a:t>
            </a:r>
            <a:br>
              <a:rPr lang="en-US" altLang="en-US" dirty="0"/>
            </a:br>
            <a:r>
              <a:rPr lang="en-US" altLang="en-US" dirty="0"/>
              <a:t> around us is due to DNA.</a:t>
            </a:r>
          </a:p>
          <a:p>
            <a:r>
              <a:rPr lang="en-US" altLang="en-US" dirty="0"/>
              <a:t>DNA is made of many nucleotides linked together in a specific order.</a:t>
            </a:r>
          </a:p>
          <a:p>
            <a:r>
              <a:rPr lang="en-US" altLang="en-US" dirty="0"/>
              <a:t>DNA exists in chromosomes, which contain thousands of genes.</a:t>
            </a:r>
          </a:p>
          <a:p>
            <a:r>
              <a:rPr lang="en-US" altLang="en-US" dirty="0"/>
              <a:t>The structure of DNA is important to passing on information.</a:t>
            </a:r>
          </a:p>
          <a:p>
            <a:r>
              <a:rPr lang="en-US" altLang="en-US" dirty="0"/>
              <a:t>The different genetic make-up of organisms is reflected in the diversity of living things.</a:t>
            </a:r>
          </a:p>
          <a:p>
            <a:endParaRPr lang="en-CA" dirty="0"/>
          </a:p>
        </p:txBody>
      </p:sp>
      <p:sp>
        <p:nvSpPr>
          <p:cNvPr id="4" name="Slide Number Placeholder 3">
            <a:extLst>
              <a:ext uri="{FF2B5EF4-FFF2-40B4-BE49-F238E27FC236}">
                <a16:creationId xmlns:a16="http://schemas.microsoft.com/office/drawing/2014/main" id="{B735343E-C3D3-4248-B151-16FB1D0C9467}"/>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5" name="Picture 1">
            <a:extLst>
              <a:ext uri="{FF2B5EF4-FFF2-40B4-BE49-F238E27FC236}">
                <a16:creationId xmlns:a16="http://schemas.microsoft.com/office/drawing/2014/main" id="{DDA601E4-095E-44FC-88E7-E3756DC67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2619" y="252760"/>
            <a:ext cx="36703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52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642276" y="1905000"/>
            <a:ext cx="5178668" cy="4927600"/>
          </a:xfrm>
        </p:spPr>
        <p:txBody>
          <a:bodyPr>
            <a:normAutofit/>
          </a:bodyPr>
          <a:lstStyle/>
          <a:p>
            <a:pPr marL="0" indent="0">
              <a:buNone/>
              <a:defRPr/>
            </a:pPr>
            <a:r>
              <a:rPr lang="en-US" b="1" dirty="0"/>
              <a:t>G</a:t>
            </a:r>
            <a:r>
              <a:rPr lang="en-US" b="1" baseline="-25000" dirty="0"/>
              <a:t>1</a:t>
            </a:r>
            <a:r>
              <a:rPr lang="en-US" b="1" baseline="30000" dirty="0"/>
              <a:t> </a:t>
            </a:r>
            <a:r>
              <a:rPr lang="en-US" b="1" dirty="0"/>
              <a:t>: </a:t>
            </a:r>
          </a:p>
          <a:p>
            <a:pPr>
              <a:defRPr/>
            </a:pPr>
            <a:r>
              <a:rPr lang="en-US" dirty="0"/>
              <a:t>Growth</a:t>
            </a:r>
          </a:p>
          <a:p>
            <a:pPr>
              <a:defRPr/>
            </a:pPr>
            <a:r>
              <a:rPr lang="en-US" dirty="0"/>
              <a:t>Performs regular cell functions</a:t>
            </a:r>
          </a:p>
          <a:p>
            <a:pPr marL="0" indent="0">
              <a:buNone/>
              <a:defRPr/>
            </a:pPr>
            <a:r>
              <a:rPr lang="en-US" b="1" dirty="0"/>
              <a:t>S: DNA replication</a:t>
            </a:r>
          </a:p>
          <a:p>
            <a:pPr>
              <a:defRPr/>
            </a:pPr>
            <a:r>
              <a:rPr lang="en-US" dirty="0"/>
              <a:t>DNA replicated: one </a:t>
            </a:r>
            <a:r>
              <a:rPr lang="en-US" dirty="0">
                <a:sym typeface="Wingdings" panose="05000000000000000000" pitchFamily="2" charset="2"/>
              </a:rPr>
              <a:t> </a:t>
            </a:r>
            <a:r>
              <a:rPr lang="en-US" dirty="0"/>
              <a:t>two sister chromatids per chromosome</a:t>
            </a:r>
          </a:p>
          <a:p>
            <a:pPr marL="0" indent="0">
              <a:buNone/>
              <a:defRPr/>
            </a:pPr>
            <a:r>
              <a:rPr lang="en-US" b="1" dirty="0"/>
              <a:t>G</a:t>
            </a:r>
            <a:r>
              <a:rPr lang="en-US" b="1" baseline="-25000" dirty="0"/>
              <a:t>2</a:t>
            </a:r>
            <a:r>
              <a:rPr lang="en-US" b="1" baseline="30000" dirty="0"/>
              <a:t> </a:t>
            </a:r>
            <a:r>
              <a:rPr lang="en-US" dirty="0"/>
              <a:t>: </a:t>
            </a:r>
          </a:p>
          <a:p>
            <a:pPr>
              <a:defRPr/>
            </a:pPr>
            <a:r>
              <a:rPr lang="en-US" dirty="0"/>
              <a:t>Double-checking</a:t>
            </a:r>
          </a:p>
          <a:p>
            <a:pPr marL="0" indent="0">
              <a:buNone/>
              <a:defRPr/>
            </a:pPr>
            <a:r>
              <a:rPr lang="en-US" b="1" dirty="0"/>
              <a:t>Mitosis/cytokinesis</a:t>
            </a:r>
            <a:r>
              <a:rPr lang="en-US" dirty="0"/>
              <a:t>: cell divides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2050" name="Picture 2" descr="Image result for cell cycle">
            <a:extLst>
              <a:ext uri="{FF2B5EF4-FFF2-40B4-BE49-F238E27FC236}">
                <a16:creationId xmlns:a16="http://schemas.microsoft.com/office/drawing/2014/main" id="{DE35093F-9A45-4C90-B4EC-ECB32DC76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944" y="2010918"/>
            <a:ext cx="5027346" cy="4222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68FAC5-63C4-4E8E-A637-6EDA53C98BF7}"/>
              </a:ext>
            </a:extLst>
          </p:cNvPr>
          <p:cNvSpPr/>
          <p:nvPr/>
        </p:nvSpPr>
        <p:spPr>
          <a:xfrm>
            <a:off x="4454117" y="6529687"/>
            <a:ext cx="8911687" cy="307777"/>
          </a:xfrm>
          <a:prstGeom prst="rect">
            <a:avLst/>
          </a:prstGeom>
        </p:spPr>
        <p:txBody>
          <a:bodyPr wrap="square">
            <a:spAutoFit/>
          </a:bodyPr>
          <a:lstStyle/>
          <a:p>
            <a:r>
              <a:rPr lang="en-CA" sz="1400" dirty="0">
                <a:hlinkClick r:id="rId3"/>
              </a:rPr>
              <a:t>https://www2.le.ac.uk/projects/vgec/highereducation/topics/cellcycle-mitosis-meiosis</a:t>
            </a:r>
            <a:endParaRPr lang="en-CA" sz="1400" dirty="0"/>
          </a:p>
        </p:txBody>
      </p:sp>
      <p:sp>
        <p:nvSpPr>
          <p:cNvPr id="11" name="Title 1">
            <a:extLst>
              <a:ext uri="{FF2B5EF4-FFF2-40B4-BE49-F238E27FC236}">
                <a16:creationId xmlns:a16="http://schemas.microsoft.com/office/drawing/2014/main" id="{2FC39328-9E62-4C79-B1FB-770FDC752DB8}"/>
              </a:ext>
            </a:extLst>
          </p:cNvPr>
          <p:cNvSpPr>
            <a:spLocks noGrp="1"/>
          </p:cNvSpPr>
          <p:nvPr>
            <p:ph type="title"/>
          </p:nvPr>
        </p:nvSpPr>
        <p:spPr>
          <a:xfrm>
            <a:off x="2592925" y="624110"/>
            <a:ext cx="8911687" cy="1280890"/>
          </a:xfrm>
        </p:spPr>
        <p:txBody>
          <a:bodyPr>
            <a:normAutofit/>
          </a:bodyPr>
          <a:lstStyle/>
          <a:p>
            <a:r>
              <a:rPr lang="en-US" altLang="en-US" dirty="0">
                <a:latin typeface="Arial Bold" panose="020B0704020202020204" pitchFamily="34" charset="0"/>
              </a:rPr>
              <a:t>Cell Cycle Review</a:t>
            </a:r>
            <a:endParaRPr lang="en-CA" dirty="0"/>
          </a:p>
        </p:txBody>
      </p:sp>
      <p:sp>
        <p:nvSpPr>
          <p:cNvPr id="12" name="TextBox 11">
            <a:extLst>
              <a:ext uri="{FF2B5EF4-FFF2-40B4-BE49-F238E27FC236}">
                <a16:creationId xmlns:a16="http://schemas.microsoft.com/office/drawing/2014/main" id="{E8D4CC8C-B851-41C4-9204-9DAAD62AC7E6}"/>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
        <p:nvSpPr>
          <p:cNvPr id="8" name="Content Placeholder 2">
            <a:extLst>
              <a:ext uri="{FF2B5EF4-FFF2-40B4-BE49-F238E27FC236}">
                <a16:creationId xmlns:a16="http://schemas.microsoft.com/office/drawing/2014/main" id="{01F3EADE-3F12-4505-8DFF-B466B2152B72}"/>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90222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DNA Replication</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431479"/>
            <a:ext cx="5455194" cy="4927600"/>
          </a:xfrm>
        </p:spPr>
        <p:txBody>
          <a:bodyPr>
            <a:normAutofit/>
          </a:bodyPr>
          <a:lstStyle/>
          <a:p>
            <a:pPr marL="0" indent="0">
              <a:buNone/>
              <a:defRPr/>
            </a:pPr>
            <a:r>
              <a:rPr lang="en-US" altLang="en-US" b="1" dirty="0"/>
              <a:t>Replication:</a:t>
            </a:r>
            <a:r>
              <a:rPr lang="en-US" altLang="en-US" dirty="0"/>
              <a:t> a process that makes identical copies of a DNA molecule for use in cell division</a:t>
            </a:r>
          </a:p>
          <a:p>
            <a:pPr lvl="1">
              <a:defRPr/>
            </a:pPr>
            <a:r>
              <a:rPr lang="en-US" altLang="en-US" dirty="0"/>
              <a:t>Hydrogen bonds between nitrogenous bases are ‘unzipped’</a:t>
            </a:r>
          </a:p>
          <a:p>
            <a:pPr lvl="1">
              <a:defRPr/>
            </a:pPr>
            <a:r>
              <a:rPr lang="en-US" altLang="en-US" dirty="0"/>
              <a:t>New nucleotides form a new strand: C-G; A-T</a:t>
            </a:r>
          </a:p>
          <a:p>
            <a:pPr lvl="1">
              <a:defRPr/>
            </a:pPr>
            <a:r>
              <a:rPr lang="en-US" altLang="en-US" dirty="0"/>
              <a:t>Each new DNA molecule consists of an original strand and a new strand.</a:t>
            </a:r>
          </a:p>
          <a:p>
            <a:endParaRPr lang="en-CA" sz="20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pic>
        <p:nvPicPr>
          <p:cNvPr id="7" name="Picture 1">
            <a:extLst>
              <a:ext uri="{FF2B5EF4-FFF2-40B4-BE49-F238E27FC236}">
                <a16:creationId xmlns:a16="http://schemas.microsoft.com/office/drawing/2014/main" id="{DCD79244-81CC-4654-B7FE-BDE0C73E45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1344" y="1152907"/>
            <a:ext cx="3653199" cy="435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A5DA7D7D-3FA0-402C-AA3D-A58CB636D6A5}"/>
              </a:ext>
            </a:extLst>
          </p:cNvPr>
          <p:cNvSpPr txBox="1">
            <a:spLocks noChangeArrowheads="1"/>
          </p:cNvSpPr>
          <p:nvPr/>
        </p:nvSpPr>
        <p:spPr bwMode="auto">
          <a:xfrm>
            <a:off x="5636538" y="6131463"/>
            <a:ext cx="6555462"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200" dirty="0">
                <a:latin typeface="Arial" panose="020B0604020202020204" pitchFamily="34" charset="0"/>
                <a:cs typeface="Arial" panose="020B0604020202020204" pitchFamily="34" charset="0"/>
              </a:rPr>
              <a:t>Figure 1.7: During DNA replication, two molecules of DNA are made from one. The resulting new molecules are identical to the original. Each new molecule contains one original strand of DNA (shown here in blue) and one new strand (shown in red).</a:t>
            </a:r>
          </a:p>
        </p:txBody>
      </p:sp>
    </p:spTree>
    <p:extLst>
      <p:ext uri="{BB962C8B-B14F-4D97-AF65-F5344CB8AC3E}">
        <p14:creationId xmlns:p14="http://schemas.microsoft.com/office/powerpoint/2010/main" val="11938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DNA Replication (cont’d)</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0" indent="0">
              <a:buNone/>
            </a:pPr>
            <a:r>
              <a:rPr lang="en-US" dirty="0"/>
              <a:t>DNA replication is complex, involving many enzymes (proteins!), such as:</a:t>
            </a:r>
          </a:p>
          <a:p>
            <a:r>
              <a:rPr lang="en-US" dirty="0"/>
              <a:t>Helicase: unwinds, unzips DNA strand</a:t>
            </a:r>
          </a:p>
          <a:p>
            <a:r>
              <a:rPr lang="en-US" dirty="0"/>
              <a:t>DNA Polymerases: complementary base pairing, double-checking</a:t>
            </a:r>
          </a:p>
          <a:p>
            <a:r>
              <a:rPr lang="en-US" dirty="0"/>
              <a:t>DNA Ligases: rezips DNA strand</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pic>
        <p:nvPicPr>
          <p:cNvPr id="1026" name="Picture 2" descr="Image result for dna helicase polymerase ligase">
            <a:extLst>
              <a:ext uri="{FF2B5EF4-FFF2-40B4-BE49-F238E27FC236}">
                <a16:creationId xmlns:a16="http://schemas.microsoft.com/office/drawing/2014/main" id="{665A6470-9E46-4230-8618-73D605A56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50"/>
          <a:stretch/>
        </p:blipFill>
        <p:spPr bwMode="auto">
          <a:xfrm>
            <a:off x="3500497" y="4255101"/>
            <a:ext cx="5684534" cy="26028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C64560D-8B1F-41DC-8F34-C2A9EF610EEC}"/>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384245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DNA Replication (cont’d)</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pic>
        <p:nvPicPr>
          <p:cNvPr id="1026" name="Picture 2" descr="Image result for dna helicase polymerase ligase">
            <a:extLst>
              <a:ext uri="{FF2B5EF4-FFF2-40B4-BE49-F238E27FC236}">
                <a16:creationId xmlns:a16="http://schemas.microsoft.com/office/drawing/2014/main" id="{665A6470-9E46-4230-8618-73D605A56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50"/>
          <a:stretch/>
        </p:blipFill>
        <p:spPr bwMode="auto">
          <a:xfrm>
            <a:off x="1161744" y="1457985"/>
            <a:ext cx="10690288" cy="48949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B3EF09F-9236-4804-854C-450CE8FA0AAB}"/>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368724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dirty="0">
                <a:latin typeface="Arial Bold" panose="020B0704020202020204" pitchFamily="34" charset="0"/>
              </a:rPr>
              <a:t>DNA is Used to Make Proteins </a:t>
            </a:r>
            <a:br>
              <a:rPr lang="en-US" dirty="0">
                <a:latin typeface="Arial Bold" panose="020B0704020202020204" pitchFamily="34" charset="0"/>
              </a:rPr>
            </a:br>
            <a:r>
              <a:rPr lang="en-US" sz="2800" dirty="0">
                <a:latin typeface="Arial Bold" panose="020B0704020202020204" pitchFamily="34" charset="0"/>
              </a:rPr>
              <a:t>(more details to follow)</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5739319" y="1635760"/>
            <a:ext cx="6225701" cy="4927600"/>
          </a:xfrm>
        </p:spPr>
        <p:txBody>
          <a:bodyPr>
            <a:normAutofit/>
          </a:bodyPr>
          <a:lstStyle/>
          <a:p>
            <a:pPr>
              <a:defRPr/>
            </a:pPr>
            <a:r>
              <a:rPr lang="en-US" altLang="en-US" dirty="0"/>
              <a:t>Each cell has one copy of DNA in the nucleus. </a:t>
            </a:r>
          </a:p>
          <a:p>
            <a:pPr>
              <a:defRPr/>
            </a:pPr>
            <a:r>
              <a:rPr lang="en-US" altLang="en-US" dirty="0"/>
              <a:t>Sections of DNA are copied into RNA </a:t>
            </a:r>
          </a:p>
          <a:p>
            <a:pPr lvl="1">
              <a:defRPr/>
            </a:pPr>
            <a:r>
              <a:rPr lang="en-US" altLang="en-US" dirty="0"/>
              <a:t>RNA is disposable, can exit nucleus</a:t>
            </a:r>
          </a:p>
          <a:p>
            <a:pPr>
              <a:defRPr/>
            </a:pPr>
            <a:r>
              <a:rPr lang="en-US" altLang="en-US" dirty="0"/>
              <a:t>Ribosomes ‘read’ RNA and make proteins.  </a:t>
            </a:r>
          </a:p>
          <a:p>
            <a:pPr>
              <a:defRPr/>
            </a:pPr>
            <a:r>
              <a:rPr lang="en-US" altLang="en-US" dirty="0"/>
              <a:t>The sequence of bases in the DNA molecule determines the specific sequence of amino acids in the protein molecule.</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
        <p:nvSpPr>
          <p:cNvPr id="6" name="TextBox 4">
            <a:extLst>
              <a:ext uri="{FF2B5EF4-FFF2-40B4-BE49-F238E27FC236}">
                <a16:creationId xmlns:a16="http://schemas.microsoft.com/office/drawing/2014/main" id="{58D14CCC-1783-44E6-991C-3CCFE25CBA15}"/>
              </a:ext>
            </a:extLst>
          </p:cNvPr>
          <p:cNvSpPr txBox="1">
            <a:spLocks noChangeArrowheads="1"/>
          </p:cNvSpPr>
          <p:nvPr/>
        </p:nvSpPr>
        <p:spPr bwMode="auto">
          <a:xfrm>
            <a:off x="418999" y="5169868"/>
            <a:ext cx="5320320" cy="1077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1.8: Genetic information passes from the genes (DNA) to an RNA copy of the gene, and the RNA</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copy directs the sequential assembly of a chain of amino acids to produce a protein.</a:t>
            </a:r>
          </a:p>
        </p:txBody>
      </p:sp>
      <p:pic>
        <p:nvPicPr>
          <p:cNvPr id="7" name="Picture 2">
            <a:extLst>
              <a:ext uri="{FF2B5EF4-FFF2-40B4-BE49-F238E27FC236}">
                <a16:creationId xmlns:a16="http://schemas.microsoft.com/office/drawing/2014/main" id="{B623C921-1F33-46B2-82C2-C980938A2F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091" y="1905000"/>
            <a:ext cx="5068137" cy="326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1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514350" indent="-514350">
              <a:buFont typeface="Calibri Light" panose="020F0302020204030204" pitchFamily="34" charset="0"/>
              <a:buAutoNum type="arabicPeriod"/>
            </a:pPr>
            <a:r>
              <a:rPr lang="en-US" altLang="en-US" dirty="0"/>
              <a:t>Explain how the structure of DNA is related to how genetic material is passed from one generation to the next.</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How are genes involved in the production of proteins?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50471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The Function of DNA</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413164"/>
            <a:ext cx="9165908" cy="5418658"/>
          </a:xfrm>
        </p:spPr>
        <p:txBody>
          <a:bodyPr>
            <a:normAutofit/>
          </a:bodyPr>
          <a:lstStyle/>
          <a:p>
            <a:pPr marL="0" indent="0">
              <a:buNone/>
              <a:defRPr/>
            </a:pPr>
            <a:r>
              <a:rPr lang="en-US" altLang="en-US" sz="2800" dirty="0"/>
              <a:t>DNA stores genetic information.</a:t>
            </a:r>
          </a:p>
          <a:p>
            <a:pPr marL="400050" lvl="1" indent="0">
              <a:defRPr/>
            </a:pPr>
            <a:r>
              <a:rPr lang="en-US" altLang="en-US" dirty="0"/>
              <a:t>The sequence of nucleotides in DNA is how genetic information is stored.  </a:t>
            </a:r>
          </a:p>
          <a:p>
            <a:pPr marL="400050" lvl="1" indent="0">
              <a:defRPr/>
            </a:pPr>
            <a:r>
              <a:rPr lang="en-US" altLang="en-US" dirty="0"/>
              <a:t>Parents pass their DNA on to their offspring; DNA is inherited. </a:t>
            </a:r>
          </a:p>
          <a:p>
            <a:pPr marL="0" indent="0">
              <a:buNone/>
              <a:defRPr/>
            </a:pPr>
            <a:endParaRPr lang="en-US" altLang="en-US" sz="2800" dirty="0"/>
          </a:p>
          <a:p>
            <a:pPr marL="0" indent="0">
              <a:buNone/>
              <a:defRPr/>
            </a:pPr>
            <a:r>
              <a:rPr lang="en-US" altLang="en-US" sz="2800" dirty="0"/>
              <a:t>DNA contains instructions to make </a:t>
            </a:r>
            <a:r>
              <a:rPr lang="en-US" altLang="en-US" sz="2800" b="1" dirty="0"/>
              <a:t>proteins…</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6" name="TextBox 5">
            <a:extLst>
              <a:ext uri="{FF2B5EF4-FFF2-40B4-BE49-F238E27FC236}">
                <a16:creationId xmlns:a16="http://schemas.microsoft.com/office/drawing/2014/main" id="{4BFA0FF8-ECB3-4479-AB8F-65470F67B47A}"/>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17954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0" name="Online Media 9" title="What is a Protein? (from PDB-101)">
            <a:hlinkClick r:id="" action="ppaction://media"/>
            <a:extLst>
              <a:ext uri="{FF2B5EF4-FFF2-40B4-BE49-F238E27FC236}">
                <a16:creationId xmlns:a16="http://schemas.microsoft.com/office/drawing/2014/main" id="{7C97F1C2-288E-4AE4-B612-304CCEC48722}"/>
              </a:ext>
            </a:extLst>
          </p:cNvPr>
          <p:cNvPicPr>
            <a:picLocks noRot="1" noChangeAspect="1"/>
          </p:cNvPicPr>
          <p:nvPr>
            <a:videoFile r:link="rId1"/>
          </p:nvPr>
        </p:nvPicPr>
        <p:blipFill>
          <a:blip r:embed="rId4"/>
          <a:stretch>
            <a:fillRect/>
          </a:stretch>
        </p:blipFill>
        <p:spPr>
          <a:xfrm>
            <a:off x="1911927" y="1598362"/>
            <a:ext cx="8885382" cy="4998028"/>
          </a:xfrm>
          <a:prstGeom prst="rect">
            <a:avLst/>
          </a:prstGeom>
        </p:spPr>
      </p:pic>
      <p:sp>
        <p:nvSpPr>
          <p:cNvPr id="12" name="TextBox 11">
            <a:extLst>
              <a:ext uri="{FF2B5EF4-FFF2-40B4-BE49-F238E27FC236}">
                <a16:creationId xmlns:a16="http://schemas.microsoft.com/office/drawing/2014/main" id="{1DC79C4A-C738-42FB-B660-EF39EFCE6212}"/>
              </a:ext>
            </a:extLst>
          </p:cNvPr>
          <p:cNvSpPr txBox="1"/>
          <p:nvPr/>
        </p:nvSpPr>
        <p:spPr>
          <a:xfrm>
            <a:off x="6096000" y="6596390"/>
            <a:ext cx="6663536" cy="261610"/>
          </a:xfrm>
          <a:prstGeom prst="rect">
            <a:avLst/>
          </a:prstGeom>
          <a:noFill/>
        </p:spPr>
        <p:txBody>
          <a:bodyPr wrap="square">
            <a:spAutoFit/>
          </a:bodyPr>
          <a:lstStyle/>
          <a:p>
            <a:r>
              <a:rPr lang="en-CA" sz="1100" dirty="0"/>
              <a:t>https://www.youtube.com/watch?v=wvTv8TqWC48&amp;ab_channel=RCSBProteinDataBank</a:t>
            </a:r>
          </a:p>
        </p:txBody>
      </p:sp>
      <p:sp>
        <p:nvSpPr>
          <p:cNvPr id="7" name="TextBox 6">
            <a:extLst>
              <a:ext uri="{FF2B5EF4-FFF2-40B4-BE49-F238E27FC236}">
                <a16:creationId xmlns:a16="http://schemas.microsoft.com/office/drawing/2014/main" id="{854FE843-E056-4283-B00D-E3EBEA8560E3}"/>
              </a:ext>
            </a:extLst>
          </p:cNvPr>
          <p:cNvSpPr txBox="1"/>
          <p:nvPr/>
        </p:nvSpPr>
        <p:spPr>
          <a:xfrm>
            <a:off x="2088573" y="552105"/>
            <a:ext cx="8532090" cy="923330"/>
          </a:xfrm>
          <a:prstGeom prst="rect">
            <a:avLst/>
          </a:prstGeom>
          <a:noFill/>
        </p:spPr>
        <p:txBody>
          <a:bodyPr wrap="square">
            <a:spAutoFit/>
          </a:bodyPr>
          <a:lstStyle/>
          <a:p>
            <a:pPr marL="0" indent="0">
              <a:buNone/>
            </a:pPr>
            <a:r>
              <a:rPr lang="en-US" dirty="0"/>
              <a:t>Answer the following questions in this video:</a:t>
            </a:r>
          </a:p>
          <a:p>
            <a:pPr marL="457200" indent="-457200">
              <a:buAutoNum type="arabicPeriod"/>
            </a:pPr>
            <a:r>
              <a:rPr lang="en-US" dirty="0"/>
              <a:t>What are proteins made of? </a:t>
            </a:r>
          </a:p>
          <a:p>
            <a:pPr marL="457200" indent="-457200">
              <a:buAutoNum type="arabicPeriod"/>
            </a:pPr>
            <a:r>
              <a:rPr lang="en-US" dirty="0"/>
              <a:t>List three proteins in the body and describe what they do. </a:t>
            </a:r>
            <a:endParaRPr lang="en-CA" dirty="0"/>
          </a:p>
        </p:txBody>
      </p:sp>
      <p:sp>
        <p:nvSpPr>
          <p:cNvPr id="8" name="TextBox 7">
            <a:extLst>
              <a:ext uri="{FF2B5EF4-FFF2-40B4-BE49-F238E27FC236}">
                <a16:creationId xmlns:a16="http://schemas.microsoft.com/office/drawing/2014/main" id="{F166F80F-03EB-468D-918C-2AD6F40EDCC3}"/>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38498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Proteins: what are they?</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92925" y="1546038"/>
            <a:ext cx="4386995" cy="5285783"/>
          </a:xfrm>
        </p:spPr>
        <p:txBody>
          <a:bodyPr>
            <a:normAutofit/>
          </a:bodyPr>
          <a:lstStyle/>
          <a:p>
            <a:pPr marL="0" indent="0">
              <a:buNone/>
              <a:defRPr/>
            </a:pPr>
            <a:r>
              <a:rPr lang="en-US" altLang="en-US" dirty="0"/>
              <a:t>Proteins do everything that a cell (and thus, a living thing) needs to function, grow, and reproduce. </a:t>
            </a:r>
          </a:p>
          <a:p>
            <a:pPr marL="0" indent="0">
              <a:buNone/>
              <a:defRPr/>
            </a:pPr>
            <a:endParaRPr lang="en-US" altLang="en-US" dirty="0"/>
          </a:p>
          <a:p>
            <a:pPr marL="0" indent="0">
              <a:buNone/>
              <a:defRPr/>
            </a:pPr>
            <a:r>
              <a:rPr lang="en-US" altLang="en-US" dirty="0"/>
              <a:t>Examples:</a:t>
            </a:r>
          </a:p>
          <a:p>
            <a:pPr marL="625475" lvl="1" indent="-225425">
              <a:defRPr/>
            </a:pPr>
            <a:r>
              <a:rPr lang="en-US" sz="2000" dirty="0"/>
              <a:t>Structure</a:t>
            </a:r>
          </a:p>
          <a:p>
            <a:pPr marL="625475" lvl="1" indent="-225425">
              <a:defRPr/>
            </a:pPr>
            <a:r>
              <a:rPr lang="en-US" sz="2000" dirty="0"/>
              <a:t>Growth and repair</a:t>
            </a:r>
          </a:p>
          <a:p>
            <a:pPr marL="625475" lvl="1" indent="-225425">
              <a:defRPr/>
            </a:pPr>
            <a:r>
              <a:rPr lang="en-US" sz="2000" dirty="0"/>
              <a:t>Signaling </a:t>
            </a:r>
          </a:p>
          <a:p>
            <a:pPr marL="625475" lvl="1" indent="-225425">
              <a:defRPr/>
            </a:pPr>
            <a:r>
              <a:rPr lang="en-US" sz="2000" dirty="0"/>
              <a:t>Speeding up chemical reactions</a:t>
            </a:r>
          </a:p>
          <a:p>
            <a:pPr marL="625475" lvl="1" indent="-225425">
              <a:defRPr/>
            </a:pPr>
            <a:r>
              <a:rPr lang="en-US" sz="2000" dirty="0"/>
              <a:t>Transporting substances</a:t>
            </a:r>
            <a:endParaRPr lang="en-CA" sz="2800" dirty="0"/>
          </a:p>
          <a:p>
            <a:pPr marL="0" indent="0">
              <a:buNone/>
              <a:defRPr/>
            </a:pPr>
            <a:endParaRPr lang="en-US"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8194" name="Picture 2" descr="Image result for examples of proteins biology">
            <a:extLst>
              <a:ext uri="{FF2B5EF4-FFF2-40B4-BE49-F238E27FC236}">
                <a16:creationId xmlns:a16="http://schemas.microsoft.com/office/drawing/2014/main" id="{2A5D6A8F-B349-4678-B486-86E186FDE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720" y="1647638"/>
            <a:ext cx="5277568" cy="4848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D88909-82B6-4E5A-8CEA-7CCBF34AA0FE}"/>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91638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Proteins: examples (do not memorize)</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29</a:t>
            </a:fld>
            <a:endParaRPr lang="en-US" dirty="0"/>
          </a:p>
        </p:txBody>
      </p:sp>
      <p:graphicFrame>
        <p:nvGraphicFramePr>
          <p:cNvPr id="6" name="Table 6">
            <a:extLst>
              <a:ext uri="{FF2B5EF4-FFF2-40B4-BE49-F238E27FC236}">
                <a16:creationId xmlns:a16="http://schemas.microsoft.com/office/drawing/2014/main" id="{A7BEF019-4DC2-4C15-B1E5-AF7428E8C66F}"/>
              </a:ext>
            </a:extLst>
          </p:cNvPr>
          <p:cNvGraphicFramePr>
            <a:graphicFrameLocks noGrp="1"/>
          </p:cNvGraphicFramePr>
          <p:nvPr>
            <p:extLst>
              <p:ext uri="{D42A27DB-BD31-4B8C-83A1-F6EECF244321}">
                <p14:modId xmlns:p14="http://schemas.microsoft.com/office/powerpoint/2010/main" val="1646504221"/>
              </p:ext>
            </p:extLst>
          </p:nvPr>
        </p:nvGraphicFramePr>
        <p:xfrm>
          <a:off x="2678545" y="1477818"/>
          <a:ext cx="8636000" cy="4681640"/>
        </p:xfrm>
        <a:graphic>
          <a:graphicData uri="http://schemas.openxmlformats.org/drawingml/2006/table">
            <a:tbl>
              <a:tblPr firstRow="1" bandRow="1">
                <a:tableStyleId>{F5AB1C69-6EDB-4FF4-983F-18BD219EF322}</a:tableStyleId>
              </a:tblPr>
              <a:tblGrid>
                <a:gridCol w="3347895">
                  <a:extLst>
                    <a:ext uri="{9D8B030D-6E8A-4147-A177-3AD203B41FA5}">
                      <a16:colId xmlns:a16="http://schemas.microsoft.com/office/drawing/2014/main" val="2339853223"/>
                    </a:ext>
                  </a:extLst>
                </a:gridCol>
                <a:gridCol w="5288105">
                  <a:extLst>
                    <a:ext uri="{9D8B030D-6E8A-4147-A177-3AD203B41FA5}">
                      <a16:colId xmlns:a16="http://schemas.microsoft.com/office/drawing/2014/main" val="2023905843"/>
                    </a:ext>
                  </a:extLst>
                </a:gridCol>
              </a:tblGrid>
              <a:tr h="459973">
                <a:tc>
                  <a:txBody>
                    <a:bodyPr/>
                    <a:lstStyle/>
                    <a:p>
                      <a:r>
                        <a:rPr lang="en-US" sz="2000" dirty="0"/>
                        <a:t>Protein type or name</a:t>
                      </a:r>
                      <a:endParaRPr lang="en-CA" sz="2000" dirty="0"/>
                    </a:p>
                  </a:txBody>
                  <a:tcPr/>
                </a:tc>
                <a:tc>
                  <a:txBody>
                    <a:bodyPr/>
                    <a:lstStyle/>
                    <a:p>
                      <a:r>
                        <a:rPr lang="en-US" sz="2000" dirty="0"/>
                        <a:t>Function</a:t>
                      </a:r>
                      <a:endParaRPr lang="en-CA" sz="2000" dirty="0"/>
                    </a:p>
                  </a:txBody>
                  <a:tcPr/>
                </a:tc>
                <a:extLst>
                  <a:ext uri="{0D108BD9-81ED-4DB2-BD59-A6C34878D82A}">
                    <a16:rowId xmlns:a16="http://schemas.microsoft.com/office/drawing/2014/main" val="3215767994"/>
                  </a:ext>
                </a:extLst>
              </a:tr>
              <a:tr h="459973">
                <a:tc>
                  <a:txBody>
                    <a:bodyPr/>
                    <a:lstStyle/>
                    <a:p>
                      <a:r>
                        <a:rPr lang="en-US" sz="2000" dirty="0"/>
                        <a:t>Sonic Hedgehog (SHH)</a:t>
                      </a:r>
                      <a:endParaRPr lang="en-CA" sz="2000" dirty="0"/>
                    </a:p>
                  </a:txBody>
                  <a:tcPr/>
                </a:tc>
                <a:tc>
                  <a:txBody>
                    <a:bodyPr/>
                    <a:lstStyle/>
                    <a:p>
                      <a:r>
                        <a:rPr lang="en-US" sz="2000" dirty="0"/>
                        <a:t>Controls stem cell growth in limbs</a:t>
                      </a:r>
                      <a:endParaRPr lang="en-CA" sz="2000" dirty="0"/>
                    </a:p>
                  </a:txBody>
                  <a:tcPr/>
                </a:tc>
                <a:extLst>
                  <a:ext uri="{0D108BD9-81ED-4DB2-BD59-A6C34878D82A}">
                    <a16:rowId xmlns:a16="http://schemas.microsoft.com/office/drawing/2014/main" val="1445710311"/>
                  </a:ext>
                </a:extLst>
              </a:tr>
              <a:tr h="459973">
                <a:tc>
                  <a:txBody>
                    <a:bodyPr/>
                    <a:lstStyle/>
                    <a:p>
                      <a:r>
                        <a:rPr lang="en-US" sz="2000" dirty="0"/>
                        <a:t>Keratin </a:t>
                      </a:r>
                      <a:endParaRPr lang="en-CA" sz="2000" dirty="0"/>
                    </a:p>
                  </a:txBody>
                  <a:tcPr/>
                </a:tc>
                <a:tc>
                  <a:txBody>
                    <a:bodyPr/>
                    <a:lstStyle/>
                    <a:p>
                      <a:r>
                        <a:rPr lang="en-US" sz="2000" dirty="0"/>
                        <a:t>Structural: makes up hair, feathers</a:t>
                      </a:r>
                      <a:endParaRPr lang="en-CA" sz="2000" dirty="0"/>
                    </a:p>
                  </a:txBody>
                  <a:tcPr/>
                </a:tc>
                <a:extLst>
                  <a:ext uri="{0D108BD9-81ED-4DB2-BD59-A6C34878D82A}">
                    <a16:rowId xmlns:a16="http://schemas.microsoft.com/office/drawing/2014/main" val="1406050361"/>
                  </a:ext>
                </a:extLst>
              </a:tr>
              <a:tr h="459973">
                <a:tc>
                  <a:txBody>
                    <a:bodyPr/>
                    <a:lstStyle/>
                    <a:p>
                      <a:r>
                        <a:rPr lang="en-US" sz="2000" dirty="0"/>
                        <a:t>Myosin</a:t>
                      </a:r>
                      <a:endParaRPr lang="en-CA" sz="2000" dirty="0"/>
                    </a:p>
                  </a:txBody>
                  <a:tcPr/>
                </a:tc>
                <a:tc>
                  <a:txBody>
                    <a:bodyPr/>
                    <a:lstStyle/>
                    <a:p>
                      <a:r>
                        <a:rPr lang="en-US" sz="2000" dirty="0"/>
                        <a:t>Contraction of muscle fibers</a:t>
                      </a:r>
                      <a:endParaRPr lang="en-CA" sz="2000" dirty="0"/>
                    </a:p>
                  </a:txBody>
                  <a:tcPr/>
                </a:tc>
                <a:extLst>
                  <a:ext uri="{0D108BD9-81ED-4DB2-BD59-A6C34878D82A}">
                    <a16:rowId xmlns:a16="http://schemas.microsoft.com/office/drawing/2014/main" val="3591342047"/>
                  </a:ext>
                </a:extLst>
              </a:tr>
              <a:tr h="459973">
                <a:tc>
                  <a:txBody>
                    <a:bodyPr/>
                    <a:lstStyle/>
                    <a:p>
                      <a:r>
                        <a:rPr lang="en-US" sz="2000" dirty="0"/>
                        <a:t>Clock proteins</a:t>
                      </a:r>
                      <a:endParaRPr lang="en-CA" sz="2000" dirty="0"/>
                    </a:p>
                  </a:txBody>
                  <a:tcPr/>
                </a:tc>
                <a:tc>
                  <a:txBody>
                    <a:bodyPr/>
                    <a:lstStyle/>
                    <a:p>
                      <a:r>
                        <a:rPr lang="en-US" sz="2000" dirty="0"/>
                        <a:t>Detects light; establish circadian cycle</a:t>
                      </a:r>
                      <a:endParaRPr lang="en-CA" sz="2000" dirty="0"/>
                    </a:p>
                  </a:txBody>
                  <a:tcPr/>
                </a:tc>
                <a:extLst>
                  <a:ext uri="{0D108BD9-81ED-4DB2-BD59-A6C34878D82A}">
                    <a16:rowId xmlns:a16="http://schemas.microsoft.com/office/drawing/2014/main" val="2007078473"/>
                  </a:ext>
                </a:extLst>
              </a:tr>
              <a:tr h="793925">
                <a:tc>
                  <a:txBody>
                    <a:bodyPr/>
                    <a:lstStyle/>
                    <a:p>
                      <a:r>
                        <a:rPr lang="en-US" sz="2000" dirty="0"/>
                        <a:t>Antibodies </a:t>
                      </a:r>
                      <a:endParaRPr lang="en-CA" sz="2000" dirty="0"/>
                    </a:p>
                  </a:txBody>
                  <a:tcPr/>
                </a:tc>
                <a:tc>
                  <a:txBody>
                    <a:bodyPr/>
                    <a:lstStyle/>
                    <a:p>
                      <a:r>
                        <a:rPr lang="en-US" sz="2000" dirty="0"/>
                        <a:t>Bind to harmful pathogens; help neutralize or tag for destruction</a:t>
                      </a:r>
                      <a:endParaRPr lang="en-CA" sz="2000" dirty="0"/>
                    </a:p>
                  </a:txBody>
                  <a:tcPr/>
                </a:tc>
                <a:extLst>
                  <a:ext uri="{0D108BD9-81ED-4DB2-BD59-A6C34878D82A}">
                    <a16:rowId xmlns:a16="http://schemas.microsoft.com/office/drawing/2014/main" val="555153054"/>
                  </a:ext>
                </a:extLst>
              </a:tr>
              <a:tr h="793925">
                <a:tc>
                  <a:txBody>
                    <a:bodyPr/>
                    <a:lstStyle/>
                    <a:p>
                      <a:r>
                        <a:rPr lang="en-US" sz="2000" dirty="0"/>
                        <a:t>Hemoglobin </a:t>
                      </a:r>
                      <a:endParaRPr lang="en-CA" sz="2000" dirty="0"/>
                    </a:p>
                  </a:txBody>
                  <a:tcPr/>
                </a:tc>
                <a:tc>
                  <a:txBody>
                    <a:bodyPr/>
                    <a:lstStyle/>
                    <a:p>
                      <a:r>
                        <a:rPr lang="en-US" sz="2000" dirty="0"/>
                        <a:t>In red blood cells, stores oxygen or carbon dioxide</a:t>
                      </a:r>
                      <a:endParaRPr lang="en-CA" sz="2000" dirty="0"/>
                    </a:p>
                  </a:txBody>
                  <a:tcPr/>
                </a:tc>
                <a:extLst>
                  <a:ext uri="{0D108BD9-81ED-4DB2-BD59-A6C34878D82A}">
                    <a16:rowId xmlns:a16="http://schemas.microsoft.com/office/drawing/2014/main" val="4098935231"/>
                  </a:ext>
                </a:extLst>
              </a:tr>
              <a:tr h="793925">
                <a:tc>
                  <a:txBody>
                    <a:bodyPr/>
                    <a:lstStyle/>
                    <a:p>
                      <a:r>
                        <a:rPr lang="en-US" sz="2000" dirty="0"/>
                        <a:t>ATP synthase</a:t>
                      </a:r>
                      <a:endParaRPr lang="en-CA" sz="2000" dirty="0"/>
                    </a:p>
                  </a:txBody>
                  <a:tcPr/>
                </a:tc>
                <a:tc>
                  <a:txBody>
                    <a:bodyPr/>
                    <a:lstStyle/>
                    <a:p>
                      <a:r>
                        <a:rPr lang="en-US" sz="2000" dirty="0"/>
                        <a:t>A ‘turbine’ that harnesses proton gradient to make ATP</a:t>
                      </a:r>
                      <a:endParaRPr lang="en-CA" sz="2000" dirty="0"/>
                    </a:p>
                  </a:txBody>
                  <a:tcPr/>
                </a:tc>
                <a:extLst>
                  <a:ext uri="{0D108BD9-81ED-4DB2-BD59-A6C34878D82A}">
                    <a16:rowId xmlns:a16="http://schemas.microsoft.com/office/drawing/2014/main" val="3883989673"/>
                  </a:ext>
                </a:extLst>
              </a:tr>
            </a:tbl>
          </a:graphicData>
        </a:graphic>
      </p:graphicFrame>
      <p:sp>
        <p:nvSpPr>
          <p:cNvPr id="11" name="TextBox 10">
            <a:extLst>
              <a:ext uri="{FF2B5EF4-FFF2-40B4-BE49-F238E27FC236}">
                <a16:creationId xmlns:a16="http://schemas.microsoft.com/office/drawing/2014/main" id="{6CA83E99-3346-470C-BAFF-D03D9B416D9D}"/>
              </a:ext>
            </a:extLst>
          </p:cNvPr>
          <p:cNvSpPr txBox="1"/>
          <p:nvPr/>
        </p:nvSpPr>
        <p:spPr>
          <a:xfrm>
            <a:off x="2968000" y="6398407"/>
            <a:ext cx="10582564" cy="307777"/>
          </a:xfrm>
          <a:prstGeom prst="rect">
            <a:avLst/>
          </a:prstGeom>
          <a:noFill/>
        </p:spPr>
        <p:txBody>
          <a:bodyPr wrap="square">
            <a:spAutoFit/>
          </a:bodyPr>
          <a:lstStyle/>
          <a:p>
            <a:r>
              <a:rPr lang="en-CA" sz="1400" dirty="0"/>
              <a:t>ATP synthase video: </a:t>
            </a:r>
            <a:r>
              <a:rPr lang="en-CA" sz="1400" dirty="0">
                <a:hlinkClick r:id="rId2"/>
              </a:rPr>
              <a:t>https://www.youtube.com/watch?v=XI8m6o0gXDY&amp;ab_channel=DiscoveryScience</a:t>
            </a:r>
            <a:r>
              <a:rPr lang="en-CA" sz="1400" dirty="0"/>
              <a:t> </a:t>
            </a:r>
          </a:p>
        </p:txBody>
      </p:sp>
      <p:sp>
        <p:nvSpPr>
          <p:cNvPr id="7" name="TextBox 6">
            <a:extLst>
              <a:ext uri="{FF2B5EF4-FFF2-40B4-BE49-F238E27FC236}">
                <a16:creationId xmlns:a16="http://schemas.microsoft.com/office/drawing/2014/main" id="{E2ACB189-F4FA-4B45-BFAF-B4E523EA20F3}"/>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69478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7" name="Picture 1">
            <a:extLst>
              <a:ext uri="{FF2B5EF4-FFF2-40B4-BE49-F238E27FC236}">
                <a16:creationId xmlns:a16="http://schemas.microsoft.com/office/drawing/2014/main" id="{836EEF3B-AA74-4C6E-8184-E8CA48D751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0485" y="1887658"/>
            <a:ext cx="6507051" cy="460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o photo description available.">
            <a:extLst>
              <a:ext uri="{FF2B5EF4-FFF2-40B4-BE49-F238E27FC236}">
                <a16:creationId xmlns:a16="http://schemas.microsoft.com/office/drawing/2014/main" id="{3C1E03BC-2A20-499A-B2F6-43E6C84C2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5958" y="1887658"/>
            <a:ext cx="3675216" cy="45940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2407149-40A1-43C1-A5EB-B93068072EC4}"/>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16" name="Content Placeholder 2">
            <a:extLst>
              <a:ext uri="{FF2B5EF4-FFF2-40B4-BE49-F238E27FC236}">
                <a16:creationId xmlns:a16="http://schemas.microsoft.com/office/drawing/2014/main" id="{7A66E8DA-EC17-4231-A35E-68C0EECB1B8E}"/>
              </a:ext>
            </a:extLst>
          </p:cNvPr>
          <p:cNvSpPr>
            <a:spLocks noGrp="1"/>
          </p:cNvSpPr>
          <p:nvPr>
            <p:ph idx="1"/>
          </p:nvPr>
        </p:nvSpPr>
        <p:spPr>
          <a:xfrm>
            <a:off x="1640156" y="606966"/>
            <a:ext cx="10423156" cy="5270410"/>
          </a:xfrm>
        </p:spPr>
        <p:txBody>
          <a:bodyPr>
            <a:normAutofit/>
          </a:bodyPr>
          <a:lstStyle/>
          <a:p>
            <a:pPr marL="0" indent="0">
              <a:buNone/>
              <a:defRPr/>
            </a:pPr>
            <a:r>
              <a:rPr lang="en-US" b="1" dirty="0"/>
              <a:t>Variation</a:t>
            </a:r>
            <a:r>
              <a:rPr lang="en-US" dirty="0"/>
              <a:t> is when living things have characteristics that are different from each other. </a:t>
            </a:r>
          </a:p>
        </p:txBody>
      </p:sp>
    </p:spTree>
    <p:extLst>
      <p:ext uri="{BB962C8B-B14F-4D97-AF65-F5344CB8AC3E}">
        <p14:creationId xmlns:p14="http://schemas.microsoft.com/office/powerpoint/2010/main" val="31911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Proteins: what are they?</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780358" y="1588654"/>
            <a:ext cx="5113915" cy="4927600"/>
          </a:xfrm>
        </p:spPr>
        <p:txBody>
          <a:bodyPr>
            <a:normAutofit fontScale="92500"/>
          </a:bodyPr>
          <a:lstStyle/>
          <a:p>
            <a:pPr marL="0" indent="0">
              <a:buNone/>
              <a:defRPr/>
            </a:pPr>
            <a:r>
              <a:rPr lang="en-CA" sz="2800" b="1" dirty="0"/>
              <a:t>Amino acids </a:t>
            </a:r>
            <a:r>
              <a:rPr lang="en-CA" sz="2800" dirty="0"/>
              <a:t>are the building blocks of proteins. </a:t>
            </a:r>
          </a:p>
          <a:p>
            <a:pPr marL="0" indent="0">
              <a:buNone/>
              <a:defRPr/>
            </a:pPr>
            <a:endParaRPr lang="en-CA" sz="2800" dirty="0"/>
          </a:p>
          <a:p>
            <a:pPr marL="0" indent="0">
              <a:buNone/>
              <a:defRPr/>
            </a:pPr>
            <a:r>
              <a:rPr lang="en-CA" sz="2800" dirty="0"/>
              <a:t>The sequence of amino acids in a protein is determined by the sequence of nucleotides in DNA. </a:t>
            </a:r>
          </a:p>
          <a:p>
            <a:pPr marL="0" indent="0">
              <a:buNone/>
              <a:defRPr/>
            </a:pPr>
            <a:endParaRPr lang="en-CA" dirty="0"/>
          </a:p>
          <a:p>
            <a:pPr marL="0" indent="0">
              <a:buNone/>
              <a:defRPr/>
            </a:pPr>
            <a:r>
              <a:rPr lang="en-CA" dirty="0"/>
              <a:t>(This is how DNA contains all the instructions for life: by containing the instructions for proteins!)</a:t>
            </a:r>
          </a:p>
          <a:p>
            <a:pPr>
              <a:defRPr/>
            </a:pPr>
            <a:endParaRPr lang="en-CA" sz="2800" dirty="0"/>
          </a:p>
          <a:p>
            <a:pPr marL="0" indent="0">
              <a:buNone/>
              <a:defRPr/>
            </a:pPr>
            <a:endParaRPr lang="en-US"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30</a:t>
            </a:fld>
            <a:endParaRPr lang="en-US" dirty="0"/>
          </a:p>
        </p:txBody>
      </p:sp>
      <p:pic>
        <p:nvPicPr>
          <p:cNvPr id="6" name="Picture 6" descr="Image result for trna translation">
            <a:extLst>
              <a:ext uri="{FF2B5EF4-FFF2-40B4-BE49-F238E27FC236}">
                <a16:creationId xmlns:a16="http://schemas.microsoft.com/office/drawing/2014/main" id="{303FF987-A94F-46D3-897D-44DC887C0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838927"/>
            <a:ext cx="6071853" cy="42312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7DD6E7-93DE-4B1A-967F-CDF073CF3FA2}"/>
              </a:ext>
            </a:extLst>
          </p:cNvPr>
          <p:cNvSpPr txBox="1"/>
          <p:nvPr/>
        </p:nvSpPr>
        <p:spPr>
          <a:xfrm>
            <a:off x="3206848" y="0"/>
            <a:ext cx="8985152" cy="369332"/>
          </a:xfrm>
          <a:prstGeom prst="rect">
            <a:avLst/>
          </a:prstGeom>
          <a:solidFill>
            <a:schemeClr val="bg2"/>
          </a:solidFill>
          <a:ln w="19050">
            <a:solidFill>
              <a:schemeClr val="tx2"/>
            </a:solidFill>
          </a:ln>
        </p:spPr>
        <p:txBody>
          <a:bodyPr wrap="none" rtlCol="0">
            <a:spAutoFit/>
          </a:bodyPr>
          <a:lstStyle/>
          <a:p>
            <a:r>
              <a:rPr lang="en-US" dirty="0"/>
              <a:t>Concept 4: The structure of DNA is important to passing on genetic information.</a:t>
            </a:r>
            <a:endParaRPr lang="en-CA" dirty="0"/>
          </a:p>
        </p:txBody>
      </p:sp>
    </p:spTree>
    <p:extLst>
      <p:ext uri="{BB962C8B-B14F-4D97-AF65-F5344CB8AC3E}">
        <p14:creationId xmlns:p14="http://schemas.microsoft.com/office/powerpoint/2010/main" val="1082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AFA-E3E0-4BEE-90AC-B554597BC809}"/>
              </a:ext>
            </a:extLst>
          </p:cNvPr>
          <p:cNvSpPr>
            <a:spLocks noGrp="1"/>
          </p:cNvSpPr>
          <p:nvPr>
            <p:ph type="title"/>
          </p:nvPr>
        </p:nvSpPr>
        <p:spPr/>
        <p:txBody>
          <a:bodyPr/>
          <a:lstStyle/>
          <a:p>
            <a:r>
              <a:rPr lang="en-CA" dirty="0"/>
              <a:t>Protein Synthesis (not in textbook)</a:t>
            </a:r>
          </a:p>
        </p:txBody>
      </p:sp>
      <p:sp>
        <p:nvSpPr>
          <p:cNvPr id="3" name="Text Placeholder 2">
            <a:extLst>
              <a:ext uri="{FF2B5EF4-FFF2-40B4-BE49-F238E27FC236}">
                <a16:creationId xmlns:a16="http://schemas.microsoft.com/office/drawing/2014/main" id="{450331DA-43F6-476D-9B1F-94F7E7BD6899}"/>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2039969-661D-4229-AF08-BF06D0E9B824}"/>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270100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9599075" cy="1280890"/>
          </a:xfrm>
        </p:spPr>
        <p:txBody>
          <a:bodyPr>
            <a:normAutofit/>
          </a:bodyPr>
          <a:lstStyle/>
          <a:p>
            <a:r>
              <a:rPr lang="en-US" altLang="en-US" sz="3200" dirty="0">
                <a:latin typeface="Arial Bold" panose="020B0704020202020204" pitchFamily="34" charset="0"/>
              </a:rPr>
              <a:t>How are proteins made from DNA?</a:t>
            </a:r>
            <a:endParaRPr lang="en-CA" sz="32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8" name="Online Media 7" title="From DNA to protein - 3D">
            <a:hlinkClick r:id="" action="ppaction://media"/>
            <a:extLst>
              <a:ext uri="{FF2B5EF4-FFF2-40B4-BE49-F238E27FC236}">
                <a16:creationId xmlns:a16="http://schemas.microsoft.com/office/drawing/2014/main" id="{3C59F8D6-617D-4D28-A69B-5EE819C5E260}"/>
              </a:ext>
            </a:extLst>
          </p:cNvPr>
          <p:cNvPicPr>
            <a:picLocks noRot="1" noChangeAspect="1"/>
          </p:cNvPicPr>
          <p:nvPr>
            <a:videoFile r:link="rId1"/>
          </p:nvPr>
        </p:nvPicPr>
        <p:blipFill>
          <a:blip r:embed="rId3"/>
          <a:stretch>
            <a:fillRect/>
          </a:stretch>
        </p:blipFill>
        <p:spPr>
          <a:xfrm>
            <a:off x="1810327" y="1282905"/>
            <a:ext cx="9372299" cy="5271918"/>
          </a:xfrm>
          <a:prstGeom prst="rect">
            <a:avLst/>
          </a:prstGeom>
        </p:spPr>
      </p:pic>
      <p:sp>
        <p:nvSpPr>
          <p:cNvPr id="10" name="TextBox 9">
            <a:extLst>
              <a:ext uri="{FF2B5EF4-FFF2-40B4-BE49-F238E27FC236}">
                <a16:creationId xmlns:a16="http://schemas.microsoft.com/office/drawing/2014/main" id="{51BB2C38-F3B4-409A-B4A1-CFC4AB92A278}"/>
              </a:ext>
            </a:extLst>
          </p:cNvPr>
          <p:cNvSpPr txBox="1"/>
          <p:nvPr/>
        </p:nvSpPr>
        <p:spPr>
          <a:xfrm>
            <a:off x="6096000" y="6554823"/>
            <a:ext cx="6100618" cy="276999"/>
          </a:xfrm>
          <a:prstGeom prst="rect">
            <a:avLst/>
          </a:prstGeom>
          <a:noFill/>
        </p:spPr>
        <p:txBody>
          <a:bodyPr wrap="square">
            <a:spAutoFit/>
          </a:bodyPr>
          <a:lstStyle/>
          <a:p>
            <a:r>
              <a:rPr lang="en-CA" sz="1200" dirty="0"/>
              <a:t>https://www.youtube.com/watch?v=gG7uCskUOrA&amp;ab_channel=yourgenome</a:t>
            </a:r>
          </a:p>
        </p:txBody>
      </p:sp>
    </p:spTree>
    <p:extLst>
      <p:ext uri="{BB962C8B-B14F-4D97-AF65-F5344CB8AC3E}">
        <p14:creationId xmlns:p14="http://schemas.microsoft.com/office/powerpoint/2010/main" val="23672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sz="3200" dirty="0">
                <a:latin typeface="Arial Bold" panose="020B0704020202020204" pitchFamily="34" charset="0"/>
              </a:rPr>
              <a:t>Nucleic Acid Comparison</a:t>
            </a:r>
            <a:endParaRPr lang="en-CA" sz="32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8" name="Text Placeholder 7">
            <a:extLst>
              <a:ext uri="{FF2B5EF4-FFF2-40B4-BE49-F238E27FC236}">
                <a16:creationId xmlns:a16="http://schemas.microsoft.com/office/drawing/2014/main" id="{0ECE965F-A88A-4659-A64F-94C2D72F93D5}"/>
              </a:ext>
            </a:extLst>
          </p:cNvPr>
          <p:cNvSpPr>
            <a:spLocks noGrp="1"/>
          </p:cNvSpPr>
          <p:nvPr>
            <p:ph type="body" idx="1"/>
          </p:nvPr>
        </p:nvSpPr>
        <p:spPr/>
        <p:txBody>
          <a:bodyPr/>
          <a:lstStyle/>
          <a:p>
            <a:endParaRPr lang="en-CA"/>
          </a:p>
        </p:txBody>
      </p:sp>
      <p:sp>
        <p:nvSpPr>
          <p:cNvPr id="10" name="Content Placeholder 9">
            <a:extLst>
              <a:ext uri="{FF2B5EF4-FFF2-40B4-BE49-F238E27FC236}">
                <a16:creationId xmlns:a16="http://schemas.microsoft.com/office/drawing/2014/main" id="{8EA3A190-5936-49AB-9315-80AD492F3B2E}"/>
              </a:ext>
            </a:extLst>
          </p:cNvPr>
          <p:cNvSpPr>
            <a:spLocks noGrp="1"/>
          </p:cNvSpPr>
          <p:nvPr>
            <p:ph sz="half" idx="2"/>
          </p:nvPr>
        </p:nvSpPr>
        <p:spPr/>
        <p:txBody>
          <a:bodyPr/>
          <a:lstStyle/>
          <a:p>
            <a:endParaRPr lang="en-CA"/>
          </a:p>
        </p:txBody>
      </p:sp>
      <p:sp>
        <p:nvSpPr>
          <p:cNvPr id="11" name="Text Placeholder 10">
            <a:extLst>
              <a:ext uri="{FF2B5EF4-FFF2-40B4-BE49-F238E27FC236}">
                <a16:creationId xmlns:a16="http://schemas.microsoft.com/office/drawing/2014/main" id="{BFE0D577-BEFF-4280-842A-F3A5A1ABC674}"/>
              </a:ext>
            </a:extLst>
          </p:cNvPr>
          <p:cNvSpPr>
            <a:spLocks noGrp="1"/>
          </p:cNvSpPr>
          <p:nvPr>
            <p:ph type="body" sz="quarter" idx="3"/>
          </p:nvPr>
        </p:nvSpPr>
        <p:spPr/>
        <p:txBody>
          <a:bodyPr/>
          <a:lstStyle/>
          <a:p>
            <a:endParaRPr lang="en-CA"/>
          </a:p>
        </p:txBody>
      </p:sp>
      <p:sp>
        <p:nvSpPr>
          <p:cNvPr id="13" name="Content Placeholder 12">
            <a:extLst>
              <a:ext uri="{FF2B5EF4-FFF2-40B4-BE49-F238E27FC236}">
                <a16:creationId xmlns:a16="http://schemas.microsoft.com/office/drawing/2014/main" id="{033C99DD-3832-473F-8F1C-E756FBF693AE}"/>
              </a:ext>
            </a:extLst>
          </p:cNvPr>
          <p:cNvSpPr>
            <a:spLocks noGrp="1"/>
          </p:cNvSpPr>
          <p:nvPr>
            <p:ph sz="quarter" idx="4"/>
          </p:nvPr>
        </p:nvSpPr>
        <p:spPr/>
        <p:txBody>
          <a:bodyPr/>
          <a:lstStyle/>
          <a:p>
            <a:endParaRPr lang="en-CA"/>
          </a:p>
        </p:txBody>
      </p:sp>
      <p:pic>
        <p:nvPicPr>
          <p:cNvPr id="2050" name="Picture 2" descr="The Differences Between DNA and RNA">
            <a:extLst>
              <a:ext uri="{FF2B5EF4-FFF2-40B4-BE49-F238E27FC236}">
                <a16:creationId xmlns:a16="http://schemas.microsoft.com/office/drawing/2014/main" id="{05C0EEBE-9310-47DA-9EB1-72DF53732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364472"/>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5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sz="3200" dirty="0">
                <a:latin typeface="Arial Bold" panose="020B0704020202020204" pitchFamily="34" charset="0"/>
              </a:rPr>
              <a:t>Nucleic Acid Comparison</a:t>
            </a:r>
            <a:endParaRPr lang="en-CA" sz="3200" dirty="0"/>
          </a:p>
        </p:txBody>
      </p:sp>
      <p:sp>
        <p:nvSpPr>
          <p:cNvPr id="3" name="Text Placeholder 2">
            <a:extLst>
              <a:ext uri="{FF2B5EF4-FFF2-40B4-BE49-F238E27FC236}">
                <a16:creationId xmlns:a16="http://schemas.microsoft.com/office/drawing/2014/main" id="{749802A0-3CAE-42A1-B21C-08829ECAEE24}"/>
              </a:ext>
            </a:extLst>
          </p:cNvPr>
          <p:cNvSpPr>
            <a:spLocks noGrp="1"/>
          </p:cNvSpPr>
          <p:nvPr>
            <p:ph type="body" idx="1"/>
          </p:nvPr>
        </p:nvSpPr>
        <p:spPr>
          <a:xfrm>
            <a:off x="2939373" y="1297449"/>
            <a:ext cx="3992732" cy="576262"/>
          </a:xfrm>
        </p:spPr>
        <p:txBody>
          <a:bodyPr/>
          <a:lstStyle/>
          <a:p>
            <a:r>
              <a:rPr lang="en-CA" sz="3200" dirty="0"/>
              <a:t>DNA</a:t>
            </a:r>
          </a:p>
        </p:txBody>
      </p:sp>
      <p:sp>
        <p:nvSpPr>
          <p:cNvPr id="6" name="Content Placeholder 5">
            <a:extLst>
              <a:ext uri="{FF2B5EF4-FFF2-40B4-BE49-F238E27FC236}">
                <a16:creationId xmlns:a16="http://schemas.microsoft.com/office/drawing/2014/main" id="{C9C6FF13-E7EF-4C8D-9A18-88B0EFCEE2FD}"/>
              </a:ext>
            </a:extLst>
          </p:cNvPr>
          <p:cNvSpPr>
            <a:spLocks noGrp="1"/>
          </p:cNvSpPr>
          <p:nvPr>
            <p:ph sz="half" idx="2"/>
          </p:nvPr>
        </p:nvSpPr>
        <p:spPr>
          <a:xfrm>
            <a:off x="2589212" y="1873712"/>
            <a:ext cx="4342893" cy="4708992"/>
          </a:xfrm>
        </p:spPr>
        <p:txBody>
          <a:bodyPr>
            <a:normAutofit/>
          </a:bodyPr>
          <a:lstStyle/>
          <a:p>
            <a:r>
              <a:rPr lang="en-CA" sz="2400" dirty="0"/>
              <a:t>Deoxyribonucleic acid</a:t>
            </a:r>
          </a:p>
          <a:p>
            <a:r>
              <a:rPr lang="en-CA" sz="2400" dirty="0"/>
              <a:t>Nucleotides: </a:t>
            </a:r>
          </a:p>
          <a:p>
            <a:pPr lvl="1">
              <a:buFont typeface="Arial" panose="020B0604020202020204" pitchFamily="34" charset="0"/>
              <a:buChar char="•"/>
            </a:pPr>
            <a:r>
              <a:rPr lang="en-CA" sz="2200" dirty="0"/>
              <a:t>Deoxyribose sugar</a:t>
            </a:r>
          </a:p>
          <a:p>
            <a:pPr lvl="1">
              <a:buFont typeface="Arial" panose="020B0604020202020204" pitchFamily="34" charset="0"/>
              <a:buChar char="•"/>
            </a:pPr>
            <a:r>
              <a:rPr lang="en-CA" sz="2200" dirty="0"/>
              <a:t>Adenine, cytosine, guanine, thymine</a:t>
            </a:r>
          </a:p>
          <a:p>
            <a:r>
              <a:rPr lang="en-CA" sz="2400" dirty="0"/>
              <a:t>Double-stranded, double helix</a:t>
            </a:r>
          </a:p>
          <a:p>
            <a:r>
              <a:rPr lang="en-CA" sz="2400" dirty="0"/>
              <a:t>Single copy of DNA per cell; only copied (DNA replication) when preparing for cell division</a:t>
            </a:r>
          </a:p>
          <a:p>
            <a:endParaRPr lang="en-CA" sz="2400" dirty="0"/>
          </a:p>
        </p:txBody>
      </p:sp>
      <p:sp>
        <p:nvSpPr>
          <p:cNvPr id="7" name="Text Placeholder 6">
            <a:extLst>
              <a:ext uri="{FF2B5EF4-FFF2-40B4-BE49-F238E27FC236}">
                <a16:creationId xmlns:a16="http://schemas.microsoft.com/office/drawing/2014/main" id="{C85040E5-4E70-49FC-B8AB-877EB969F8E5}"/>
              </a:ext>
            </a:extLst>
          </p:cNvPr>
          <p:cNvSpPr>
            <a:spLocks noGrp="1"/>
          </p:cNvSpPr>
          <p:nvPr>
            <p:ph type="body" sz="quarter" idx="3"/>
          </p:nvPr>
        </p:nvSpPr>
        <p:spPr>
          <a:xfrm>
            <a:off x="7506629" y="1294221"/>
            <a:ext cx="3999001" cy="576262"/>
          </a:xfrm>
        </p:spPr>
        <p:txBody>
          <a:bodyPr/>
          <a:lstStyle/>
          <a:p>
            <a:r>
              <a:rPr lang="en-CA" sz="3200" dirty="0"/>
              <a:t>RNA</a:t>
            </a:r>
          </a:p>
        </p:txBody>
      </p:sp>
      <p:sp>
        <p:nvSpPr>
          <p:cNvPr id="9" name="Content Placeholder 8">
            <a:extLst>
              <a:ext uri="{FF2B5EF4-FFF2-40B4-BE49-F238E27FC236}">
                <a16:creationId xmlns:a16="http://schemas.microsoft.com/office/drawing/2014/main" id="{9AB54FE5-C2AC-4D73-8375-93A9DAE1B172}"/>
              </a:ext>
            </a:extLst>
          </p:cNvPr>
          <p:cNvSpPr>
            <a:spLocks noGrp="1"/>
          </p:cNvSpPr>
          <p:nvPr>
            <p:ph sz="quarter" idx="4"/>
          </p:nvPr>
        </p:nvSpPr>
        <p:spPr>
          <a:xfrm>
            <a:off x="7166957" y="1870484"/>
            <a:ext cx="4338674" cy="4708992"/>
          </a:xfrm>
        </p:spPr>
        <p:txBody>
          <a:bodyPr>
            <a:normAutofit/>
          </a:bodyPr>
          <a:lstStyle/>
          <a:p>
            <a:r>
              <a:rPr lang="en-CA" sz="2400" dirty="0"/>
              <a:t>Ribonucleic acid</a:t>
            </a:r>
          </a:p>
          <a:p>
            <a:r>
              <a:rPr lang="en-CA" sz="2400" dirty="0"/>
              <a:t>Nucleotides:</a:t>
            </a:r>
          </a:p>
          <a:p>
            <a:pPr lvl="1">
              <a:buFont typeface="Arial" panose="020B0604020202020204" pitchFamily="34" charset="0"/>
              <a:buChar char="•"/>
            </a:pPr>
            <a:r>
              <a:rPr lang="en-CA" sz="2200" dirty="0"/>
              <a:t>Ribose sugar</a:t>
            </a:r>
          </a:p>
          <a:p>
            <a:pPr lvl="1">
              <a:buFont typeface="Arial" panose="020B0604020202020204" pitchFamily="34" charset="0"/>
              <a:buChar char="•"/>
            </a:pPr>
            <a:r>
              <a:rPr lang="en-CA" sz="2200" dirty="0"/>
              <a:t>Adenine, cytosine, guanine, uracil</a:t>
            </a:r>
          </a:p>
          <a:p>
            <a:r>
              <a:rPr lang="en-CA" sz="2400" dirty="0"/>
              <a:t>Single-stranded</a:t>
            </a:r>
            <a:br>
              <a:rPr lang="en-CA" sz="2400" dirty="0"/>
            </a:br>
            <a:endParaRPr lang="en-CA" sz="2400" dirty="0"/>
          </a:p>
          <a:p>
            <a:r>
              <a:rPr lang="en-CA" sz="2400" dirty="0"/>
              <a:t>Many RNA molecules per cell; constantly being made, used, recycled</a:t>
            </a:r>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3074" name="Picture 2" descr="Ribose &amp;amp; Deoxyribose Sugars">
            <a:extLst>
              <a:ext uri="{FF2B5EF4-FFF2-40B4-BE49-F238E27FC236}">
                <a16:creationId xmlns:a16="http://schemas.microsoft.com/office/drawing/2014/main" id="{FF6E7006-FC28-455C-8C07-714C1B811F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69"/>
          <a:stretch/>
        </p:blipFill>
        <p:spPr bwMode="auto">
          <a:xfrm>
            <a:off x="10272346" y="1527927"/>
            <a:ext cx="1823593" cy="15889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ibose &amp;amp; Deoxyribose Sugars">
            <a:extLst>
              <a:ext uri="{FF2B5EF4-FFF2-40B4-BE49-F238E27FC236}">
                <a16:creationId xmlns:a16="http://schemas.microsoft.com/office/drawing/2014/main" id="{8D78924A-2BA6-44A2-82F8-E84B98D699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669"/>
          <a:stretch/>
        </p:blipFill>
        <p:spPr bwMode="auto">
          <a:xfrm>
            <a:off x="686369" y="1527927"/>
            <a:ext cx="1823593" cy="158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sz="3200" dirty="0">
                <a:latin typeface="Arial Bold" panose="020B0704020202020204" pitchFamily="34" charset="0"/>
              </a:rPr>
              <a:t>Significance of DNA and RNA</a:t>
            </a:r>
            <a:endParaRPr lang="en-CA" sz="3200" dirty="0"/>
          </a:p>
        </p:txBody>
      </p:sp>
      <p:sp>
        <p:nvSpPr>
          <p:cNvPr id="19" name="Content Placeholder 18">
            <a:extLst>
              <a:ext uri="{FF2B5EF4-FFF2-40B4-BE49-F238E27FC236}">
                <a16:creationId xmlns:a16="http://schemas.microsoft.com/office/drawing/2014/main" id="{2D39D5AF-1162-4153-ADE8-F51E3E83BA78}"/>
              </a:ext>
            </a:extLst>
          </p:cNvPr>
          <p:cNvSpPr>
            <a:spLocks noGrp="1"/>
          </p:cNvSpPr>
          <p:nvPr>
            <p:ph idx="1"/>
          </p:nvPr>
        </p:nvSpPr>
        <p:spPr>
          <a:xfrm>
            <a:off x="2589212" y="1552575"/>
            <a:ext cx="8915400" cy="4358647"/>
          </a:xfrm>
        </p:spPr>
        <p:txBody>
          <a:bodyPr/>
          <a:lstStyle/>
          <a:p>
            <a:pPr marL="285750" indent="-285750">
              <a:buFont typeface="Arial" panose="020B0604020202020204" pitchFamily="34" charset="0"/>
              <a:buChar char="•"/>
            </a:pPr>
            <a:r>
              <a:rPr lang="en-CA" sz="2800" dirty="0"/>
              <a:t>RNA nucleotides can hydrogen-bond with DNA nucleotides</a:t>
            </a:r>
          </a:p>
          <a:p>
            <a:pPr marL="285750" indent="-285750">
              <a:buFont typeface="Arial" panose="020B0604020202020204" pitchFamily="34" charset="0"/>
              <a:buChar char="•"/>
            </a:pPr>
            <a:r>
              <a:rPr lang="en-CA" sz="2800" dirty="0"/>
              <a:t>RNA made from DNA; DNA made from DNA</a:t>
            </a:r>
          </a:p>
          <a:p>
            <a:pPr marL="285750" indent="-285750">
              <a:buFont typeface="Arial" panose="020B0604020202020204" pitchFamily="34" charset="0"/>
              <a:buChar char="•"/>
            </a:pPr>
            <a:r>
              <a:rPr lang="en-CA" sz="2800" dirty="0"/>
              <a:t>RNA required for DNA to make proteins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Tree>
    <p:extLst>
      <p:ext uri="{BB962C8B-B14F-4D97-AF65-F5344CB8AC3E}">
        <p14:creationId xmlns:p14="http://schemas.microsoft.com/office/powerpoint/2010/main" val="2186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12" name="Online Media 11" title="Protein Synthesis (Updated)">
            <a:hlinkClick r:id="" action="ppaction://media"/>
            <a:extLst>
              <a:ext uri="{FF2B5EF4-FFF2-40B4-BE49-F238E27FC236}">
                <a16:creationId xmlns:a16="http://schemas.microsoft.com/office/drawing/2014/main" id="{902BB32E-2F28-4841-A828-E47B01495F93}"/>
              </a:ext>
            </a:extLst>
          </p:cNvPr>
          <p:cNvPicPr>
            <a:picLocks noGrp="1" noRot="1" noChangeAspect="1"/>
          </p:cNvPicPr>
          <p:nvPr>
            <p:ph idx="1"/>
            <a:videoFile r:link="rId1"/>
          </p:nvPr>
        </p:nvPicPr>
        <p:blipFill>
          <a:blip r:embed="rId3"/>
          <a:stretch>
            <a:fillRect/>
          </a:stretch>
        </p:blipFill>
        <p:spPr>
          <a:xfrm>
            <a:off x="1143000" y="395510"/>
            <a:ext cx="11049000" cy="6215226"/>
          </a:xfrm>
          <a:prstGeom prst="rect">
            <a:avLst/>
          </a:prstGeom>
        </p:spPr>
      </p:pic>
      <p:sp>
        <p:nvSpPr>
          <p:cNvPr id="9" name="Title 8">
            <a:extLst>
              <a:ext uri="{FF2B5EF4-FFF2-40B4-BE49-F238E27FC236}">
                <a16:creationId xmlns:a16="http://schemas.microsoft.com/office/drawing/2014/main" id="{0751763D-C29D-418C-B05D-89BF0640CB44}"/>
              </a:ext>
            </a:extLst>
          </p:cNvPr>
          <p:cNvSpPr>
            <a:spLocks noGrp="1"/>
          </p:cNvSpPr>
          <p:nvPr>
            <p:ph type="title"/>
          </p:nvPr>
        </p:nvSpPr>
        <p:spPr/>
        <p:txBody>
          <a:bodyPr/>
          <a:lstStyle/>
          <a:p>
            <a:endParaRPr lang="en-CA"/>
          </a:p>
        </p:txBody>
      </p:sp>
      <p:sp>
        <p:nvSpPr>
          <p:cNvPr id="10" name="Rectangle 9">
            <a:extLst>
              <a:ext uri="{FF2B5EF4-FFF2-40B4-BE49-F238E27FC236}">
                <a16:creationId xmlns:a16="http://schemas.microsoft.com/office/drawing/2014/main" id="{7DE22E63-B0D7-44A1-8A3E-A3DDB85B5AD9}"/>
              </a:ext>
            </a:extLst>
          </p:cNvPr>
          <p:cNvSpPr/>
          <p:nvPr/>
        </p:nvSpPr>
        <p:spPr>
          <a:xfrm>
            <a:off x="7533352" y="6561256"/>
            <a:ext cx="4658648" cy="307777"/>
          </a:xfrm>
          <a:prstGeom prst="rect">
            <a:avLst/>
          </a:prstGeom>
        </p:spPr>
        <p:txBody>
          <a:bodyPr wrap="none">
            <a:spAutoFit/>
          </a:bodyPr>
          <a:lstStyle/>
          <a:p>
            <a:r>
              <a:rPr lang="en-CA" sz="1400" dirty="0">
                <a:hlinkClick r:id="rId4"/>
              </a:rPr>
              <a:t>https://www.youtube.com/watch?v=oefAI2x2CQM</a:t>
            </a:r>
            <a:endParaRPr lang="en-CA" sz="1400" dirty="0"/>
          </a:p>
        </p:txBody>
      </p:sp>
    </p:spTree>
    <p:extLst>
      <p:ext uri="{BB962C8B-B14F-4D97-AF65-F5344CB8AC3E}">
        <p14:creationId xmlns:p14="http://schemas.microsoft.com/office/powerpoint/2010/main" val="696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9" name="Title 8">
            <a:extLst>
              <a:ext uri="{FF2B5EF4-FFF2-40B4-BE49-F238E27FC236}">
                <a16:creationId xmlns:a16="http://schemas.microsoft.com/office/drawing/2014/main" id="{0751763D-C29D-418C-B05D-89BF0640CB44}"/>
              </a:ext>
            </a:extLst>
          </p:cNvPr>
          <p:cNvSpPr>
            <a:spLocks noGrp="1"/>
          </p:cNvSpPr>
          <p:nvPr>
            <p:ph type="title"/>
          </p:nvPr>
        </p:nvSpPr>
        <p:spPr/>
        <p:txBody>
          <a:bodyPr/>
          <a:lstStyle/>
          <a:p>
            <a:r>
              <a:rPr lang="en-US" dirty="0"/>
              <a:t>Post-video Questions</a:t>
            </a:r>
            <a:endParaRPr lang="en-CA" dirty="0"/>
          </a:p>
        </p:txBody>
      </p:sp>
      <p:sp>
        <p:nvSpPr>
          <p:cNvPr id="10" name="Rectangle 9">
            <a:extLst>
              <a:ext uri="{FF2B5EF4-FFF2-40B4-BE49-F238E27FC236}">
                <a16:creationId xmlns:a16="http://schemas.microsoft.com/office/drawing/2014/main" id="{7DE22E63-B0D7-44A1-8A3E-A3DDB85B5AD9}"/>
              </a:ext>
            </a:extLst>
          </p:cNvPr>
          <p:cNvSpPr/>
          <p:nvPr/>
        </p:nvSpPr>
        <p:spPr>
          <a:xfrm>
            <a:off x="7533352" y="6561256"/>
            <a:ext cx="4658648" cy="307777"/>
          </a:xfrm>
          <a:prstGeom prst="rect">
            <a:avLst/>
          </a:prstGeom>
        </p:spPr>
        <p:txBody>
          <a:bodyPr wrap="none">
            <a:spAutoFit/>
          </a:bodyPr>
          <a:lstStyle/>
          <a:p>
            <a:r>
              <a:rPr lang="en-CA" sz="1400" dirty="0">
                <a:hlinkClick r:id="rId2"/>
              </a:rPr>
              <a:t>https://www.youtube.com/watch?v=oefAI2x2CQM</a:t>
            </a:r>
            <a:endParaRPr lang="en-CA" sz="1400" dirty="0"/>
          </a:p>
        </p:txBody>
      </p:sp>
      <p:sp>
        <p:nvSpPr>
          <p:cNvPr id="3" name="Content Placeholder 2">
            <a:extLst>
              <a:ext uri="{FF2B5EF4-FFF2-40B4-BE49-F238E27FC236}">
                <a16:creationId xmlns:a16="http://schemas.microsoft.com/office/drawing/2014/main" id="{211AC72A-1C9F-46B6-9644-54BC26B60946}"/>
              </a:ext>
            </a:extLst>
          </p:cNvPr>
          <p:cNvSpPr>
            <a:spLocks noGrp="1"/>
          </p:cNvSpPr>
          <p:nvPr>
            <p:ph idx="1"/>
          </p:nvPr>
        </p:nvSpPr>
        <p:spPr/>
        <p:txBody>
          <a:bodyPr/>
          <a:lstStyle/>
          <a:p>
            <a:pPr marL="457200" indent="-457200">
              <a:buAutoNum type="arabicParenR"/>
            </a:pPr>
            <a:r>
              <a:rPr lang="en-US" dirty="0"/>
              <a:t>Why can’t proteins be made directly from the DNA? Why is mRNA necessary?</a:t>
            </a:r>
          </a:p>
          <a:p>
            <a:pPr marL="457200" indent="-457200">
              <a:buAutoNum type="arabicParenR"/>
            </a:pPr>
            <a:r>
              <a:rPr lang="en-US" dirty="0"/>
              <a:t>Where do transcription and translation occur?</a:t>
            </a:r>
          </a:p>
          <a:p>
            <a:pPr marL="457200" indent="-457200">
              <a:buAutoNum type="arabicParenR"/>
            </a:pPr>
            <a:r>
              <a:rPr lang="en-US" dirty="0"/>
              <a:t>What is the role of tRNA?</a:t>
            </a:r>
            <a:endParaRPr lang="en-CA" dirty="0"/>
          </a:p>
        </p:txBody>
      </p:sp>
    </p:spTree>
    <p:extLst>
      <p:ext uri="{BB962C8B-B14F-4D97-AF65-F5344CB8AC3E}">
        <p14:creationId xmlns:p14="http://schemas.microsoft.com/office/powerpoint/2010/main" val="142320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Summary</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7137203" y="1900177"/>
            <a:ext cx="4923744" cy="4100290"/>
          </a:xfrm>
        </p:spPr>
        <p:txBody>
          <a:bodyPr>
            <a:normAutofit/>
          </a:bodyPr>
          <a:lstStyle/>
          <a:p>
            <a:pPr marL="457200" indent="-457200">
              <a:buFont typeface="+mj-lt"/>
              <a:buAutoNum type="arabicPeriod"/>
            </a:pPr>
            <a:r>
              <a:rPr lang="en-US" b="1" dirty="0"/>
              <a:t>Transcription</a:t>
            </a:r>
            <a:r>
              <a:rPr lang="en-US" dirty="0"/>
              <a:t>:</a:t>
            </a:r>
          </a:p>
          <a:p>
            <a:pPr marL="857250" lvl="1" indent="-457200"/>
            <a:r>
              <a:rPr lang="en-US" dirty="0"/>
              <a:t>DNA is transcribed into mRNA</a:t>
            </a:r>
          </a:p>
          <a:p>
            <a:pPr marL="457200" indent="-457200">
              <a:buFont typeface="+mj-lt"/>
              <a:buAutoNum type="arabicPeriod"/>
            </a:pPr>
            <a:r>
              <a:rPr lang="en-CA" b="1" dirty="0"/>
              <a:t>Translation</a:t>
            </a:r>
            <a:r>
              <a:rPr lang="en-CA" dirty="0"/>
              <a:t>:</a:t>
            </a:r>
          </a:p>
          <a:p>
            <a:pPr marL="857250" lvl="1" indent="-457200"/>
            <a:r>
              <a:rPr lang="en-CA" dirty="0"/>
              <a:t>Ribosome reads mRNA</a:t>
            </a:r>
          </a:p>
          <a:p>
            <a:pPr marL="857250" lvl="1" indent="-457200"/>
            <a:r>
              <a:rPr lang="en-CA" dirty="0"/>
              <a:t>mRNA is translated into an amino acid sequence through tRNA</a:t>
            </a:r>
          </a:p>
          <a:p>
            <a:pPr marL="457200" indent="-457200">
              <a:buFont typeface="+mj-lt"/>
              <a:buAutoNum type="arabicPeriod"/>
            </a:pPr>
            <a:r>
              <a:rPr lang="en-CA" b="1" dirty="0"/>
              <a:t>End result: protein!</a:t>
            </a:r>
          </a:p>
        </p:txBody>
      </p:sp>
      <p:pic>
        <p:nvPicPr>
          <p:cNvPr id="11" name="Picture 4" descr="Related image">
            <a:extLst>
              <a:ext uri="{FF2B5EF4-FFF2-40B4-BE49-F238E27FC236}">
                <a16:creationId xmlns:a16="http://schemas.microsoft.com/office/drawing/2014/main" id="{1E074572-FA95-442E-934B-1E7C760741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6" t="19676" r="7213"/>
          <a:stretch/>
        </p:blipFill>
        <p:spPr bwMode="auto">
          <a:xfrm>
            <a:off x="687388" y="1900177"/>
            <a:ext cx="6310351" cy="410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2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Transcription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988047" y="1969927"/>
            <a:ext cx="5702120" cy="4592033"/>
          </a:xfrm>
          <a:solidFill>
            <a:schemeClr val="bg1"/>
          </a:solidFill>
        </p:spPr>
        <p:txBody>
          <a:bodyPr>
            <a:normAutofit/>
          </a:bodyPr>
          <a:lstStyle/>
          <a:p>
            <a:pPr marL="457200" indent="-457200">
              <a:buFont typeface="+mj-lt"/>
              <a:buAutoNum type="arabicPeriod"/>
            </a:pPr>
            <a:r>
              <a:rPr lang="en-US" b="1" dirty="0"/>
              <a:t>Transcription</a:t>
            </a:r>
            <a:r>
              <a:rPr lang="en-US" dirty="0"/>
              <a:t>:</a:t>
            </a:r>
          </a:p>
          <a:p>
            <a:pPr marL="857250" lvl="1" indent="-457200"/>
            <a:r>
              <a:rPr lang="en-US" dirty="0"/>
              <a:t>Part of DNA is copied into messenger RNA (</a:t>
            </a:r>
            <a:r>
              <a:rPr lang="en-US" b="1" dirty="0"/>
              <a:t>mRNA</a:t>
            </a:r>
            <a:r>
              <a:rPr lang="en-US" dirty="0"/>
              <a:t>) transcript</a:t>
            </a:r>
          </a:p>
          <a:p>
            <a:pPr marL="857250" lvl="1" indent="-457200"/>
            <a:r>
              <a:rPr lang="en-CA" dirty="0"/>
              <a:t>RNA base pairs:</a:t>
            </a:r>
          </a:p>
          <a:p>
            <a:pPr marL="1257300" lvl="2" indent="-457200"/>
            <a:r>
              <a:rPr lang="en-CA" dirty="0"/>
              <a:t>adenine – </a:t>
            </a:r>
            <a:r>
              <a:rPr lang="en-CA" b="1" dirty="0"/>
              <a:t>uracil</a:t>
            </a:r>
            <a:r>
              <a:rPr lang="en-CA" dirty="0"/>
              <a:t> (</a:t>
            </a:r>
            <a:r>
              <a:rPr lang="en-CA" i="1" dirty="0"/>
              <a:t>not </a:t>
            </a:r>
            <a:r>
              <a:rPr lang="en-CA" dirty="0"/>
              <a:t>thymine)</a:t>
            </a:r>
          </a:p>
          <a:p>
            <a:pPr marL="1257300" lvl="2" indent="-457200"/>
            <a:r>
              <a:rPr lang="en-CA" dirty="0"/>
              <a:t>guanine – cytosine</a:t>
            </a:r>
          </a:p>
          <a:p>
            <a:pPr marL="857250" lvl="1" indent="-457200"/>
            <a:r>
              <a:rPr lang="en-CA" dirty="0"/>
              <a:t>Occurs in nucleus</a:t>
            </a:r>
          </a:p>
          <a:p>
            <a:pPr marL="857250" lvl="1" indent="-457200"/>
            <a:r>
              <a:rPr lang="en-CA" b="1" dirty="0"/>
              <a:t>Codon</a:t>
            </a:r>
            <a:r>
              <a:rPr lang="en-CA" dirty="0"/>
              <a:t>: 3-base-pair sequence in mRNA</a:t>
            </a:r>
            <a:endParaRPr lang="en-CA" b="1" dirty="0"/>
          </a:p>
        </p:txBody>
      </p:sp>
      <p:pic>
        <p:nvPicPr>
          <p:cNvPr id="3074" name="Picture 2" descr="Image result for dna transcription">
            <a:extLst>
              <a:ext uri="{FF2B5EF4-FFF2-40B4-BE49-F238E27FC236}">
                <a16:creationId xmlns:a16="http://schemas.microsoft.com/office/drawing/2014/main" id="{92587427-7385-44AF-801A-1CC264FD5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491" y="1876430"/>
            <a:ext cx="7523544" cy="4193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B83B61-72C3-4968-9AE4-17BCE193300F}"/>
              </a:ext>
            </a:extLst>
          </p:cNvPr>
          <p:cNvSpPr/>
          <p:nvPr/>
        </p:nvSpPr>
        <p:spPr>
          <a:xfrm>
            <a:off x="3425483" y="6561961"/>
            <a:ext cx="11459560" cy="246221"/>
          </a:xfrm>
          <a:prstGeom prst="rect">
            <a:avLst/>
          </a:prstGeom>
        </p:spPr>
        <p:txBody>
          <a:bodyPr wrap="square">
            <a:spAutoFit/>
          </a:bodyPr>
          <a:lstStyle/>
          <a:p>
            <a:r>
              <a:rPr lang="en-CA" sz="1000" dirty="0">
                <a:hlinkClick r:id="rId3"/>
              </a:rPr>
              <a:t>https://www.khanacademy.org/science/biology/gene-expression-central-dogma/transcription-of-dna-into-rna/a/overview-of-transcription</a:t>
            </a:r>
            <a:endParaRPr lang="en-CA" sz="1000" dirty="0"/>
          </a:p>
        </p:txBody>
      </p:sp>
    </p:spTree>
    <p:extLst>
      <p:ext uri="{BB962C8B-B14F-4D97-AF65-F5344CB8AC3E}">
        <p14:creationId xmlns:p14="http://schemas.microsoft.com/office/powerpoint/2010/main" val="34977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2050" name="Picture 2" descr="Image result for variation human appearance">
            <a:extLst>
              <a:ext uri="{FF2B5EF4-FFF2-40B4-BE49-F238E27FC236}">
                <a16:creationId xmlns:a16="http://schemas.microsoft.com/office/drawing/2014/main" id="{135F55E7-86F2-490C-8388-D9294C035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5" y="1557282"/>
            <a:ext cx="7235157" cy="4320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ariation biology">
            <a:extLst>
              <a:ext uri="{FF2B5EF4-FFF2-40B4-BE49-F238E27FC236}">
                <a16:creationId xmlns:a16="http://schemas.microsoft.com/office/drawing/2014/main" id="{ED1CF53E-77D7-48CC-A56A-682A82245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218" y="1557282"/>
            <a:ext cx="4320094" cy="4320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DED69D-47FE-496D-8148-C11D37499BF1}"/>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13" name="Content Placeholder 2">
            <a:extLst>
              <a:ext uri="{FF2B5EF4-FFF2-40B4-BE49-F238E27FC236}">
                <a16:creationId xmlns:a16="http://schemas.microsoft.com/office/drawing/2014/main" id="{EC9307D5-1C22-4752-ABB9-437C09AC9A3B}"/>
              </a:ext>
            </a:extLst>
          </p:cNvPr>
          <p:cNvSpPr>
            <a:spLocks noGrp="1"/>
          </p:cNvSpPr>
          <p:nvPr>
            <p:ph idx="1"/>
          </p:nvPr>
        </p:nvSpPr>
        <p:spPr>
          <a:xfrm>
            <a:off x="1640156" y="606966"/>
            <a:ext cx="10423156" cy="5270410"/>
          </a:xfrm>
        </p:spPr>
        <p:txBody>
          <a:bodyPr>
            <a:normAutofit/>
          </a:bodyPr>
          <a:lstStyle/>
          <a:p>
            <a:pPr marL="0" indent="0">
              <a:buNone/>
              <a:defRPr/>
            </a:pPr>
            <a:r>
              <a:rPr lang="en-US" b="1" dirty="0"/>
              <a:t>Variation</a:t>
            </a:r>
            <a:r>
              <a:rPr lang="en-US" dirty="0"/>
              <a:t> is when living things have characteristics that are different from each other. </a:t>
            </a:r>
          </a:p>
        </p:txBody>
      </p:sp>
    </p:spTree>
    <p:extLst>
      <p:ext uri="{BB962C8B-B14F-4D97-AF65-F5344CB8AC3E}">
        <p14:creationId xmlns:p14="http://schemas.microsoft.com/office/powerpoint/2010/main" val="720960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dna transcription">
            <a:extLst>
              <a:ext uri="{FF2B5EF4-FFF2-40B4-BE49-F238E27FC236}">
                <a16:creationId xmlns:a16="http://schemas.microsoft.com/office/drawing/2014/main" id="{2FE6E7D1-3B10-45C2-8CD7-A1E3A2C7B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491" y="1876430"/>
            <a:ext cx="7523544" cy="4193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Transcription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40</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988046" y="1969927"/>
            <a:ext cx="6593371" cy="4592033"/>
          </a:xfrm>
          <a:solidFill>
            <a:schemeClr val="bg1"/>
          </a:solidFill>
        </p:spPr>
        <p:txBody>
          <a:bodyPr>
            <a:normAutofit/>
          </a:bodyPr>
          <a:lstStyle/>
          <a:p>
            <a:pPr marL="0" indent="0">
              <a:buNone/>
            </a:pPr>
            <a:r>
              <a:rPr lang="en-US" b="1" dirty="0"/>
              <a:t>Practice:</a:t>
            </a:r>
          </a:p>
          <a:p>
            <a:pPr marL="0" indent="0">
              <a:buNone/>
            </a:pPr>
            <a:r>
              <a:rPr lang="en-US" dirty="0"/>
              <a:t>For the DNA sequences below, write the corresponding mRNA sequence.</a:t>
            </a:r>
          </a:p>
          <a:p>
            <a:pPr marL="457200" indent="-457200">
              <a:buAutoNum type="alphaLcParenR"/>
            </a:pPr>
            <a:r>
              <a:rPr lang="en-US" dirty="0"/>
              <a:t>TAC CAT  TAA CAG TAC GGG (DNA)</a:t>
            </a:r>
          </a:p>
          <a:p>
            <a:pPr marL="0" indent="0">
              <a:buNone/>
            </a:pPr>
            <a:r>
              <a:rPr lang="en-US" dirty="0"/>
              <a:t>    AUG GUA AUU GUC AUG CCC (mRNA)</a:t>
            </a:r>
          </a:p>
          <a:p>
            <a:pPr marL="457200" indent="-457200">
              <a:buFont typeface="+mj-lt"/>
              <a:buAutoNum type="alphaLcParenR" startAt="2"/>
            </a:pPr>
            <a:r>
              <a:rPr lang="en-US" dirty="0"/>
              <a:t>TAC ATG GCA ATA CGC GAA (DNA)</a:t>
            </a:r>
          </a:p>
          <a:p>
            <a:pPr marL="0" indent="0">
              <a:buNone/>
            </a:pPr>
            <a:r>
              <a:rPr lang="en-CA" dirty="0"/>
              <a:t>     AUG UAC CGU UAU GCG CUU (mRNA)</a:t>
            </a:r>
          </a:p>
        </p:txBody>
      </p:sp>
      <p:sp>
        <p:nvSpPr>
          <p:cNvPr id="3" name="Rectangle 2">
            <a:extLst>
              <a:ext uri="{FF2B5EF4-FFF2-40B4-BE49-F238E27FC236}">
                <a16:creationId xmlns:a16="http://schemas.microsoft.com/office/drawing/2014/main" id="{62B83B61-72C3-4968-9AE4-17BCE193300F}"/>
              </a:ext>
            </a:extLst>
          </p:cNvPr>
          <p:cNvSpPr/>
          <p:nvPr/>
        </p:nvSpPr>
        <p:spPr>
          <a:xfrm>
            <a:off x="3425483" y="6561961"/>
            <a:ext cx="11459560" cy="246221"/>
          </a:xfrm>
          <a:prstGeom prst="rect">
            <a:avLst/>
          </a:prstGeom>
        </p:spPr>
        <p:txBody>
          <a:bodyPr wrap="square">
            <a:spAutoFit/>
          </a:bodyPr>
          <a:lstStyle/>
          <a:p>
            <a:r>
              <a:rPr lang="en-CA" sz="1000" dirty="0">
                <a:hlinkClick r:id="rId3"/>
              </a:rPr>
              <a:t>https://www.khanacademy.org/science/biology/gene-expression-central-dogma/transcription-of-dna-into-rna/a/overview-of-transcription</a:t>
            </a:r>
            <a:endParaRPr lang="en-CA" sz="1000" dirty="0"/>
          </a:p>
        </p:txBody>
      </p:sp>
    </p:spTree>
    <p:extLst>
      <p:ext uri="{BB962C8B-B14F-4D97-AF65-F5344CB8AC3E}">
        <p14:creationId xmlns:p14="http://schemas.microsoft.com/office/powerpoint/2010/main" val="16385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988047" y="1969928"/>
            <a:ext cx="4903467" cy="4100290"/>
          </a:xfrm>
          <a:solidFill>
            <a:schemeClr val="bg1"/>
          </a:solidFill>
        </p:spPr>
        <p:txBody>
          <a:bodyPr>
            <a:normAutofit/>
          </a:bodyPr>
          <a:lstStyle/>
          <a:p>
            <a:pPr marL="457200" indent="-457200">
              <a:buFont typeface="+mj-lt"/>
              <a:buAutoNum type="arabicPeriod" startAt="2"/>
            </a:pPr>
            <a:r>
              <a:rPr lang="en-US" b="1" dirty="0"/>
              <a:t>Translation:</a:t>
            </a:r>
          </a:p>
          <a:p>
            <a:pPr marL="857250" lvl="1" indent="-457200"/>
            <a:r>
              <a:rPr lang="en-US" dirty="0"/>
              <a:t>mRNA leaves nucleus, is ‘read’ by ribosome (made of rRNA)</a:t>
            </a:r>
          </a:p>
          <a:p>
            <a:pPr marL="857250" lvl="1" indent="-457200"/>
            <a:r>
              <a:rPr lang="en-US" dirty="0"/>
              <a:t>Transfer RNA (</a:t>
            </a:r>
            <a:r>
              <a:rPr lang="en-US" b="1" dirty="0"/>
              <a:t>tRNA</a:t>
            </a:r>
            <a:r>
              <a:rPr lang="en-US" dirty="0"/>
              <a:t>) has matching </a:t>
            </a:r>
            <a:r>
              <a:rPr lang="en-US" b="1" dirty="0"/>
              <a:t>anticodon</a:t>
            </a:r>
            <a:r>
              <a:rPr lang="en-US" dirty="0"/>
              <a:t> and </a:t>
            </a:r>
            <a:r>
              <a:rPr lang="en-US" b="1" dirty="0"/>
              <a:t>amino acid</a:t>
            </a:r>
          </a:p>
          <a:p>
            <a:pPr marL="857250" lvl="1" indent="-457200"/>
            <a:r>
              <a:rPr lang="en-US" dirty="0"/>
              <a:t>Result: amino acid chain = protein (basically!)</a:t>
            </a:r>
          </a:p>
          <a:p>
            <a:pPr marL="857250" lvl="1" indent="-457200"/>
            <a:endParaRPr lang="en-CA" dirty="0"/>
          </a:p>
        </p:txBody>
      </p:sp>
      <p:pic>
        <p:nvPicPr>
          <p:cNvPr id="3074" name="Picture 2" descr="Image result for dna transcription">
            <a:extLst>
              <a:ext uri="{FF2B5EF4-FFF2-40B4-BE49-F238E27FC236}">
                <a16:creationId xmlns:a16="http://schemas.microsoft.com/office/drawing/2014/main" id="{92587427-7385-44AF-801A-1CC264FD5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491" y="1876430"/>
            <a:ext cx="7523544" cy="4193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B83B61-72C3-4968-9AE4-17BCE193300F}"/>
              </a:ext>
            </a:extLst>
          </p:cNvPr>
          <p:cNvSpPr/>
          <p:nvPr/>
        </p:nvSpPr>
        <p:spPr>
          <a:xfrm>
            <a:off x="3425483" y="6561961"/>
            <a:ext cx="11459560" cy="246221"/>
          </a:xfrm>
          <a:prstGeom prst="rect">
            <a:avLst/>
          </a:prstGeom>
        </p:spPr>
        <p:txBody>
          <a:bodyPr wrap="square">
            <a:spAutoFit/>
          </a:bodyPr>
          <a:lstStyle/>
          <a:p>
            <a:r>
              <a:rPr lang="en-CA" sz="1000" dirty="0">
                <a:hlinkClick r:id="rId3"/>
              </a:rPr>
              <a:t>https://www.khanacademy.org/science/biology/gene-expression-central-dogma/transcription-of-dna-into-rna/a/overview-of-transcription</a:t>
            </a:r>
            <a:endParaRPr lang="en-CA" sz="1000" dirty="0"/>
          </a:p>
        </p:txBody>
      </p:sp>
    </p:spTree>
    <p:extLst>
      <p:ext uri="{BB962C8B-B14F-4D97-AF65-F5344CB8AC3E}">
        <p14:creationId xmlns:p14="http://schemas.microsoft.com/office/powerpoint/2010/main" val="139979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3" name="Rectangle 2">
            <a:extLst>
              <a:ext uri="{FF2B5EF4-FFF2-40B4-BE49-F238E27FC236}">
                <a16:creationId xmlns:a16="http://schemas.microsoft.com/office/drawing/2014/main" id="{62B83B61-72C3-4968-9AE4-17BCE193300F}"/>
              </a:ext>
            </a:extLst>
          </p:cNvPr>
          <p:cNvSpPr/>
          <p:nvPr/>
        </p:nvSpPr>
        <p:spPr>
          <a:xfrm>
            <a:off x="10738052" y="6585601"/>
            <a:ext cx="1704733" cy="246221"/>
          </a:xfrm>
          <a:prstGeom prst="rect">
            <a:avLst/>
          </a:prstGeom>
        </p:spPr>
        <p:txBody>
          <a:bodyPr wrap="square">
            <a:spAutoFit/>
          </a:bodyPr>
          <a:lstStyle/>
          <a:p>
            <a:r>
              <a:rPr lang="en-US" sz="1000" dirty="0"/>
              <a:t>ib.bioninja.com.au</a:t>
            </a:r>
            <a:endParaRPr lang="en-CA" sz="1000" dirty="0"/>
          </a:p>
        </p:txBody>
      </p:sp>
      <p:pic>
        <p:nvPicPr>
          <p:cNvPr id="4102" name="Picture 6" descr="Image result for trna translation">
            <a:extLst>
              <a:ext uri="{FF2B5EF4-FFF2-40B4-BE49-F238E27FC236}">
                <a16:creationId xmlns:a16="http://schemas.microsoft.com/office/drawing/2014/main" id="{D19EDB2B-6571-4AD9-9878-D7333DB09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000" y="1551673"/>
            <a:ext cx="7223627" cy="503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77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3" name="Rectangle 2">
            <a:extLst>
              <a:ext uri="{FF2B5EF4-FFF2-40B4-BE49-F238E27FC236}">
                <a16:creationId xmlns:a16="http://schemas.microsoft.com/office/drawing/2014/main" id="{62B83B61-72C3-4968-9AE4-17BCE193300F}"/>
              </a:ext>
            </a:extLst>
          </p:cNvPr>
          <p:cNvSpPr/>
          <p:nvPr/>
        </p:nvSpPr>
        <p:spPr>
          <a:xfrm>
            <a:off x="9522710" y="6554203"/>
            <a:ext cx="5941068" cy="246221"/>
          </a:xfrm>
          <a:prstGeom prst="rect">
            <a:avLst/>
          </a:prstGeom>
        </p:spPr>
        <p:txBody>
          <a:bodyPr wrap="square">
            <a:spAutoFit/>
          </a:bodyPr>
          <a:lstStyle/>
          <a:p>
            <a:r>
              <a:rPr lang="en-CA" sz="1000" dirty="0"/>
              <a:t>Ibiologia.com; Georgia virtual school</a:t>
            </a:r>
          </a:p>
        </p:txBody>
      </p:sp>
      <p:pic>
        <p:nvPicPr>
          <p:cNvPr id="4098" name="Picture 2" descr="Image result for codon base pair chart">
            <a:extLst>
              <a:ext uri="{FF2B5EF4-FFF2-40B4-BE49-F238E27FC236}">
                <a16:creationId xmlns:a16="http://schemas.microsoft.com/office/drawing/2014/main" id="{A7831581-7A56-41B3-80BF-1CDFC5121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957" y="1716295"/>
            <a:ext cx="4372236" cy="4517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F225B2-377C-4BAE-886B-51E8FB495E64}"/>
              </a:ext>
            </a:extLst>
          </p:cNvPr>
          <p:cNvSpPr txBox="1"/>
          <p:nvPr/>
        </p:nvSpPr>
        <p:spPr>
          <a:xfrm>
            <a:off x="1585732" y="1152907"/>
            <a:ext cx="9222396" cy="369332"/>
          </a:xfrm>
          <a:prstGeom prst="rect">
            <a:avLst/>
          </a:prstGeom>
          <a:noFill/>
        </p:spPr>
        <p:txBody>
          <a:bodyPr wrap="none" rtlCol="0">
            <a:spAutoFit/>
          </a:bodyPr>
          <a:lstStyle/>
          <a:p>
            <a:r>
              <a:rPr lang="en-US" dirty="0"/>
              <a:t>Charts can help us determine the corresponding amino acids for mRNA codons.</a:t>
            </a:r>
            <a:endParaRPr lang="en-CA" dirty="0"/>
          </a:p>
        </p:txBody>
      </p:sp>
      <p:pic>
        <p:nvPicPr>
          <p:cNvPr id="1026" name="Picture 2">
            <a:extLst>
              <a:ext uri="{FF2B5EF4-FFF2-40B4-BE49-F238E27FC236}">
                <a16:creationId xmlns:a16="http://schemas.microsoft.com/office/drawing/2014/main" id="{C9E8311A-E7FE-44FA-B97F-BC34F8909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74" y="1681704"/>
            <a:ext cx="6097019" cy="43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26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520C-B2F4-4F35-9A23-3EDF060F400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72129E7-C83B-472C-A5D3-D8D234984101}"/>
              </a:ext>
            </a:extLst>
          </p:cNvPr>
          <p:cNvSpPr>
            <a:spLocks noGrp="1"/>
          </p:cNvSpPr>
          <p:nvPr>
            <p:ph idx="1"/>
          </p:nvPr>
        </p:nvSpPr>
        <p:spPr/>
        <p:txBody>
          <a:bodyPr/>
          <a:lstStyle/>
          <a:p>
            <a:endParaRPr lang="en-CA"/>
          </a:p>
        </p:txBody>
      </p:sp>
      <p:sp>
        <p:nvSpPr>
          <p:cNvPr id="4" name="Slide Number Placeholder 3">
            <a:extLst>
              <a:ext uri="{FF2B5EF4-FFF2-40B4-BE49-F238E27FC236}">
                <a16:creationId xmlns:a16="http://schemas.microsoft.com/office/drawing/2014/main" id="{F89E1D07-F43E-4559-96A0-84F0A4CB6D0F}"/>
              </a:ext>
            </a:extLst>
          </p:cNvPr>
          <p:cNvSpPr>
            <a:spLocks noGrp="1"/>
          </p:cNvSpPr>
          <p:nvPr>
            <p:ph type="sldNum" sz="quarter" idx="12"/>
          </p:nvPr>
        </p:nvSpPr>
        <p:spPr/>
        <p:txBody>
          <a:bodyPr/>
          <a:lstStyle/>
          <a:p>
            <a:fld id="{3A98EE3D-8CD1-4C3F-BD1C-C98C9596463C}" type="slidenum">
              <a:rPr lang="en-US" smtClean="0"/>
              <a:t>44</a:t>
            </a:fld>
            <a:endParaRPr lang="en-US" dirty="0"/>
          </a:p>
        </p:txBody>
      </p:sp>
      <p:pic>
        <p:nvPicPr>
          <p:cNvPr id="13314" name="Picture 2" descr="Image result for tryptophan ugg meme">
            <a:extLst>
              <a:ext uri="{FF2B5EF4-FFF2-40B4-BE49-F238E27FC236}">
                <a16:creationId xmlns:a16="http://schemas.microsoft.com/office/drawing/2014/main" id="{DA577F58-39C3-49AA-89E4-9F2C2EBB5D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1" t="4820" r="24541" b="36162"/>
          <a:stretch/>
        </p:blipFill>
        <p:spPr bwMode="auto">
          <a:xfrm>
            <a:off x="3038764" y="1522239"/>
            <a:ext cx="6879453" cy="49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BCC3A6-95C9-4924-8F28-B5EEFB49D093}"/>
              </a:ext>
            </a:extLst>
          </p:cNvPr>
          <p:cNvSpPr txBox="1"/>
          <p:nvPr/>
        </p:nvSpPr>
        <p:spPr>
          <a:xfrm>
            <a:off x="4134986" y="6580334"/>
            <a:ext cx="8057014" cy="276999"/>
          </a:xfrm>
          <a:prstGeom prst="rect">
            <a:avLst/>
          </a:prstGeom>
          <a:noFill/>
        </p:spPr>
        <p:txBody>
          <a:bodyPr wrap="none" rtlCol="0">
            <a:spAutoFit/>
          </a:bodyPr>
          <a:lstStyle/>
          <a:p>
            <a:r>
              <a:rPr lang="en-CA" sz="1200" dirty="0">
                <a:hlinkClick r:id="rId3"/>
              </a:rPr>
              <a:t>https://me.me/i/what-most-people-see-when-they-see-ugg-what-i-9e36c5de02174c5fb431e414cab6398a</a:t>
            </a:r>
            <a:endParaRPr lang="en-CA" sz="1200" dirty="0"/>
          </a:p>
        </p:txBody>
      </p:sp>
      <p:sp>
        <p:nvSpPr>
          <p:cNvPr id="7" name="Title 1">
            <a:extLst>
              <a:ext uri="{FF2B5EF4-FFF2-40B4-BE49-F238E27FC236}">
                <a16:creationId xmlns:a16="http://schemas.microsoft.com/office/drawing/2014/main" id="{8CA065B9-3F02-444D-9FDF-B3997E2C8541}"/>
              </a:ext>
            </a:extLst>
          </p:cNvPr>
          <p:cNvSpPr txBox="1">
            <a:spLocks/>
          </p:cNvSpPr>
          <p:nvPr/>
        </p:nvSpPr>
        <p:spPr>
          <a:xfrm>
            <a:off x="2592925" y="6241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a:latin typeface="Arial Bold" panose="020B0704020202020204" pitchFamily="34" charset="0"/>
              </a:rPr>
              <a:t>Protein Synthesis: Translation</a:t>
            </a:r>
            <a:endParaRPr lang="en-CA" dirty="0"/>
          </a:p>
        </p:txBody>
      </p:sp>
      <p:sp>
        <p:nvSpPr>
          <p:cNvPr id="8" name="TextBox 7">
            <a:extLst>
              <a:ext uri="{FF2B5EF4-FFF2-40B4-BE49-F238E27FC236}">
                <a16:creationId xmlns:a16="http://schemas.microsoft.com/office/drawing/2014/main" id="{B6DD8CC6-DFA1-47B0-9E1E-B93F589AE927}"/>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9" name="TextBox 8">
            <a:extLst>
              <a:ext uri="{FF2B5EF4-FFF2-40B4-BE49-F238E27FC236}">
                <a16:creationId xmlns:a16="http://schemas.microsoft.com/office/drawing/2014/main" id="{3D7809B5-7751-4123-A13B-D3E0A7E3AB5A}"/>
              </a:ext>
            </a:extLst>
          </p:cNvPr>
          <p:cNvSpPr txBox="1"/>
          <p:nvPr/>
        </p:nvSpPr>
        <p:spPr>
          <a:xfrm>
            <a:off x="1585732" y="1152907"/>
            <a:ext cx="9222396" cy="369332"/>
          </a:xfrm>
          <a:prstGeom prst="rect">
            <a:avLst/>
          </a:prstGeom>
          <a:noFill/>
        </p:spPr>
        <p:txBody>
          <a:bodyPr wrap="none" rtlCol="0">
            <a:spAutoFit/>
          </a:bodyPr>
          <a:lstStyle/>
          <a:p>
            <a:r>
              <a:rPr lang="en-US" dirty="0"/>
              <a:t>Charts can help us determine the corresponding amino acids for mRNA codons.</a:t>
            </a:r>
            <a:endParaRPr lang="en-CA" dirty="0"/>
          </a:p>
        </p:txBody>
      </p:sp>
    </p:spTree>
    <p:extLst>
      <p:ext uri="{BB962C8B-B14F-4D97-AF65-F5344CB8AC3E}">
        <p14:creationId xmlns:p14="http://schemas.microsoft.com/office/powerpoint/2010/main" val="1193224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7" name="Online Media 6" title="How to Read a Codon Chart">
            <a:hlinkClick r:id="" action="ppaction://media"/>
            <a:extLst>
              <a:ext uri="{FF2B5EF4-FFF2-40B4-BE49-F238E27FC236}">
                <a16:creationId xmlns:a16="http://schemas.microsoft.com/office/drawing/2014/main" id="{E478042F-91BC-4FBA-8194-5419572374F1}"/>
              </a:ext>
            </a:extLst>
          </p:cNvPr>
          <p:cNvPicPr>
            <a:picLocks noRot="1" noChangeAspect="1"/>
          </p:cNvPicPr>
          <p:nvPr>
            <a:videoFile r:link="rId1"/>
          </p:nvPr>
        </p:nvPicPr>
        <p:blipFill>
          <a:blip r:embed="rId3"/>
          <a:stretch>
            <a:fillRect/>
          </a:stretch>
        </p:blipFill>
        <p:spPr>
          <a:xfrm>
            <a:off x="1456096" y="1522239"/>
            <a:ext cx="9481668" cy="5333438"/>
          </a:xfrm>
          <a:prstGeom prst="rect">
            <a:avLst/>
          </a:prstGeom>
        </p:spPr>
      </p:pic>
      <p:sp>
        <p:nvSpPr>
          <p:cNvPr id="10" name="TextBox 9">
            <a:extLst>
              <a:ext uri="{FF2B5EF4-FFF2-40B4-BE49-F238E27FC236}">
                <a16:creationId xmlns:a16="http://schemas.microsoft.com/office/drawing/2014/main" id="{B495AC8A-D1D3-44B7-A84D-F7979215AE7E}"/>
              </a:ext>
            </a:extLst>
          </p:cNvPr>
          <p:cNvSpPr txBox="1"/>
          <p:nvPr/>
        </p:nvSpPr>
        <p:spPr>
          <a:xfrm>
            <a:off x="1585732" y="1152907"/>
            <a:ext cx="9222396" cy="369332"/>
          </a:xfrm>
          <a:prstGeom prst="rect">
            <a:avLst/>
          </a:prstGeom>
          <a:noFill/>
        </p:spPr>
        <p:txBody>
          <a:bodyPr wrap="none" rtlCol="0">
            <a:spAutoFit/>
          </a:bodyPr>
          <a:lstStyle/>
          <a:p>
            <a:r>
              <a:rPr lang="en-US" dirty="0"/>
              <a:t>Charts can help us determine the corresponding amino acids for mRNA codons.</a:t>
            </a:r>
            <a:endParaRPr lang="en-CA" dirty="0"/>
          </a:p>
        </p:txBody>
      </p:sp>
      <p:sp>
        <p:nvSpPr>
          <p:cNvPr id="3" name="Rectangle 2">
            <a:extLst>
              <a:ext uri="{FF2B5EF4-FFF2-40B4-BE49-F238E27FC236}">
                <a16:creationId xmlns:a16="http://schemas.microsoft.com/office/drawing/2014/main" id="{62B83B61-72C3-4968-9AE4-17BCE193300F}"/>
              </a:ext>
            </a:extLst>
          </p:cNvPr>
          <p:cNvSpPr/>
          <p:nvPr/>
        </p:nvSpPr>
        <p:spPr>
          <a:xfrm>
            <a:off x="8830466" y="6585601"/>
            <a:ext cx="3361534" cy="246221"/>
          </a:xfrm>
          <a:prstGeom prst="rect">
            <a:avLst/>
          </a:prstGeom>
          <a:solidFill>
            <a:schemeClr val="bg1"/>
          </a:solidFill>
        </p:spPr>
        <p:txBody>
          <a:bodyPr wrap="square">
            <a:spAutoFit/>
          </a:bodyPr>
          <a:lstStyle/>
          <a:p>
            <a:r>
              <a:rPr lang="en-CA" sz="1000" dirty="0">
                <a:hlinkClick r:id="rId4"/>
              </a:rPr>
              <a:t>https://www.youtube.com/watch?v=LsEYgwuP6ko</a:t>
            </a:r>
            <a:endParaRPr lang="en-CA" sz="1000" dirty="0"/>
          </a:p>
        </p:txBody>
      </p:sp>
    </p:spTree>
    <p:extLst>
      <p:ext uri="{BB962C8B-B14F-4D97-AF65-F5344CB8AC3E}">
        <p14:creationId xmlns:p14="http://schemas.microsoft.com/office/powerpoint/2010/main" val="39987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46</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719105" y="1969926"/>
            <a:ext cx="5457577" cy="3839941"/>
          </a:xfrm>
          <a:solidFill>
            <a:schemeClr val="bg1"/>
          </a:solidFill>
        </p:spPr>
        <p:txBody>
          <a:bodyPr>
            <a:normAutofit lnSpcReduction="10000"/>
          </a:bodyPr>
          <a:lstStyle/>
          <a:p>
            <a:pPr marL="0" indent="0">
              <a:buNone/>
            </a:pPr>
            <a:r>
              <a:rPr lang="en-US" b="1" dirty="0"/>
              <a:t>Practice:</a:t>
            </a:r>
          </a:p>
          <a:p>
            <a:pPr marL="0" indent="0">
              <a:buNone/>
            </a:pPr>
            <a:r>
              <a:rPr lang="en-US" dirty="0"/>
              <a:t>For the mRNA sequences below, write the corresponding amino acid sequence.</a:t>
            </a:r>
          </a:p>
          <a:p>
            <a:pPr marL="457200" indent="-457200">
              <a:buAutoNum type="alphaLcParenR"/>
            </a:pPr>
            <a:r>
              <a:rPr lang="en-US" dirty="0"/>
              <a:t>AUG GUA AUU GUC ACA CCC (mRNA)</a:t>
            </a:r>
            <a:br>
              <a:rPr lang="en-US" dirty="0"/>
            </a:br>
            <a:endParaRPr lang="en-US" dirty="0"/>
          </a:p>
          <a:p>
            <a:pPr marL="457200" indent="-457200">
              <a:buAutoNum type="alphaLcParenR"/>
            </a:pPr>
            <a:r>
              <a:rPr lang="en-CA" dirty="0"/>
              <a:t>AUG UAC CGU UAU GCG CUU (mRNA)</a:t>
            </a:r>
            <a:br>
              <a:rPr lang="en-CA" dirty="0"/>
            </a:br>
            <a:endParaRPr lang="en-CA" dirty="0"/>
          </a:p>
          <a:p>
            <a:pPr marL="457200" indent="-457200">
              <a:buAutoNum type="alphaLcParenR"/>
            </a:pPr>
            <a:endParaRPr lang="en-CA" sz="1800" dirty="0"/>
          </a:p>
        </p:txBody>
      </p:sp>
      <p:sp>
        <p:nvSpPr>
          <p:cNvPr id="3" name="Rectangle 2">
            <a:extLst>
              <a:ext uri="{FF2B5EF4-FFF2-40B4-BE49-F238E27FC236}">
                <a16:creationId xmlns:a16="http://schemas.microsoft.com/office/drawing/2014/main" id="{62B83B61-72C3-4968-9AE4-17BCE193300F}"/>
              </a:ext>
            </a:extLst>
          </p:cNvPr>
          <p:cNvSpPr/>
          <p:nvPr/>
        </p:nvSpPr>
        <p:spPr>
          <a:xfrm>
            <a:off x="3425483" y="6561961"/>
            <a:ext cx="11459560" cy="246221"/>
          </a:xfrm>
          <a:prstGeom prst="rect">
            <a:avLst/>
          </a:prstGeom>
        </p:spPr>
        <p:txBody>
          <a:bodyPr wrap="square">
            <a:spAutoFit/>
          </a:bodyPr>
          <a:lstStyle/>
          <a:p>
            <a:r>
              <a:rPr lang="en-CA" sz="1000" dirty="0">
                <a:hlinkClick r:id="rId2"/>
              </a:rPr>
              <a:t>https://www.khanacademy.org/science/biology/gene-expression-central-dogma/transcription-of-dna-into-rna/a/overview-of-transcription</a:t>
            </a:r>
            <a:endParaRPr lang="en-CA" sz="1000" dirty="0"/>
          </a:p>
        </p:txBody>
      </p:sp>
      <p:sp>
        <p:nvSpPr>
          <p:cNvPr id="7" name="Rectangle 6">
            <a:extLst>
              <a:ext uri="{FF2B5EF4-FFF2-40B4-BE49-F238E27FC236}">
                <a16:creationId xmlns:a16="http://schemas.microsoft.com/office/drawing/2014/main" id="{791FCE89-9F60-4E74-9608-1921BF6AB323}"/>
              </a:ext>
            </a:extLst>
          </p:cNvPr>
          <p:cNvSpPr/>
          <p:nvPr/>
        </p:nvSpPr>
        <p:spPr>
          <a:xfrm>
            <a:off x="988046" y="6001248"/>
            <a:ext cx="7523545" cy="369332"/>
          </a:xfrm>
          <a:prstGeom prst="rect">
            <a:avLst/>
          </a:prstGeom>
          <a:solidFill>
            <a:schemeClr val="accent6">
              <a:lumMod val="40000"/>
              <a:lumOff val="60000"/>
            </a:schemeClr>
          </a:solidFill>
        </p:spPr>
        <p:txBody>
          <a:bodyPr wrap="square">
            <a:spAutoFit/>
          </a:bodyPr>
          <a:lstStyle/>
          <a:p>
            <a:r>
              <a:rPr lang="en-CA" dirty="0"/>
              <a:t>Question: Why might both these mRNA sequences start with AUG?</a:t>
            </a:r>
            <a:endParaRPr lang="en-US" dirty="0"/>
          </a:p>
        </p:txBody>
      </p:sp>
      <p:pic>
        <p:nvPicPr>
          <p:cNvPr id="9" name="Picture 2">
            <a:extLst>
              <a:ext uri="{FF2B5EF4-FFF2-40B4-BE49-F238E27FC236}">
                <a16:creationId xmlns:a16="http://schemas.microsoft.com/office/drawing/2014/main" id="{C3B936F4-C68B-4B6F-B86A-18D753609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116" y="1612734"/>
            <a:ext cx="6097019" cy="43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4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lstStyle/>
          <a:p>
            <a:r>
              <a:rPr lang="en-US" altLang="en-US" dirty="0">
                <a:latin typeface="Arial Bold" panose="020B0704020202020204" pitchFamily="34" charset="0"/>
              </a:rPr>
              <a:t>Protein Synthesis: Translation</a:t>
            </a: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47</a:t>
            </a:fld>
            <a:endParaRPr lang="en-US" dirty="0"/>
          </a:p>
        </p:txBody>
      </p:sp>
      <p:sp>
        <p:nvSpPr>
          <p:cNvPr id="5" name="TextBox 4">
            <a:extLst>
              <a:ext uri="{FF2B5EF4-FFF2-40B4-BE49-F238E27FC236}">
                <a16:creationId xmlns:a16="http://schemas.microsoft.com/office/drawing/2014/main" id="{501CB7FE-60E2-4423-AE3D-B4B1FACC4A61}"/>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sp>
        <p:nvSpPr>
          <p:cNvPr id="6" name="Content Placeholder 5">
            <a:extLst>
              <a:ext uri="{FF2B5EF4-FFF2-40B4-BE49-F238E27FC236}">
                <a16:creationId xmlns:a16="http://schemas.microsoft.com/office/drawing/2014/main" id="{A4BAB6F3-CF12-42B9-AC9C-D2C753D1B63E}"/>
              </a:ext>
            </a:extLst>
          </p:cNvPr>
          <p:cNvSpPr>
            <a:spLocks noGrp="1"/>
          </p:cNvSpPr>
          <p:nvPr>
            <p:ph idx="1"/>
          </p:nvPr>
        </p:nvSpPr>
        <p:spPr>
          <a:xfrm>
            <a:off x="719105" y="1969926"/>
            <a:ext cx="5457577" cy="3839941"/>
          </a:xfrm>
          <a:solidFill>
            <a:schemeClr val="bg1"/>
          </a:solidFill>
        </p:spPr>
        <p:txBody>
          <a:bodyPr>
            <a:normAutofit fontScale="92500" lnSpcReduction="10000"/>
          </a:bodyPr>
          <a:lstStyle/>
          <a:p>
            <a:pPr marL="0" indent="0">
              <a:buNone/>
            </a:pPr>
            <a:r>
              <a:rPr lang="en-US" b="1" dirty="0"/>
              <a:t>Practice:</a:t>
            </a:r>
          </a:p>
          <a:p>
            <a:pPr marL="0" indent="0">
              <a:buNone/>
            </a:pPr>
            <a:r>
              <a:rPr lang="en-US" dirty="0"/>
              <a:t>For the mRNA sequences below, write the corresponding amino acid sequence.</a:t>
            </a:r>
          </a:p>
          <a:p>
            <a:pPr marL="457200" indent="-457200">
              <a:buAutoNum type="alphaLcParenR"/>
            </a:pPr>
            <a:r>
              <a:rPr lang="en-US" dirty="0"/>
              <a:t>AUG GUA AUU GUC ACA CCC (mRNA)</a:t>
            </a:r>
            <a:br>
              <a:rPr lang="en-US" dirty="0"/>
            </a:br>
            <a:r>
              <a:rPr lang="en-US" sz="1800" dirty="0"/>
              <a:t>methionine – valine – isoleucine – valine – threonine – proline (met-</a:t>
            </a:r>
            <a:r>
              <a:rPr lang="en-US" sz="1800" dirty="0" err="1"/>
              <a:t>val</a:t>
            </a:r>
            <a:r>
              <a:rPr lang="en-US" sz="1800" dirty="0"/>
              <a:t>-</a:t>
            </a:r>
            <a:r>
              <a:rPr lang="en-US" sz="1800" dirty="0" err="1"/>
              <a:t>ile</a:t>
            </a:r>
            <a:r>
              <a:rPr lang="en-US" sz="1800" dirty="0"/>
              <a:t>-</a:t>
            </a:r>
            <a:r>
              <a:rPr lang="en-US" sz="1800" dirty="0" err="1"/>
              <a:t>val</a:t>
            </a:r>
            <a:r>
              <a:rPr lang="en-US" sz="1800" dirty="0"/>
              <a:t>-</a:t>
            </a:r>
            <a:r>
              <a:rPr lang="en-US" sz="1800" dirty="0" err="1"/>
              <a:t>thr</a:t>
            </a:r>
            <a:r>
              <a:rPr lang="en-US" sz="1800" dirty="0"/>
              <a:t>-pro)</a:t>
            </a:r>
          </a:p>
          <a:p>
            <a:pPr marL="457200" indent="-457200">
              <a:buAutoNum type="alphaLcParenR"/>
            </a:pPr>
            <a:r>
              <a:rPr lang="en-CA" dirty="0"/>
              <a:t>AUG UAC CGU UAU GCG CUU (mRNA)</a:t>
            </a:r>
            <a:br>
              <a:rPr lang="en-CA" dirty="0"/>
            </a:br>
            <a:r>
              <a:rPr lang="en-CA" sz="1800" dirty="0"/>
              <a:t>methionine – tyrosine – arginine – tyrosine – alanine – leucine (met-</a:t>
            </a:r>
            <a:r>
              <a:rPr lang="en-CA" sz="1800" dirty="0" err="1"/>
              <a:t>tyr</a:t>
            </a:r>
            <a:r>
              <a:rPr lang="en-CA" sz="1800" dirty="0"/>
              <a:t>-</a:t>
            </a:r>
            <a:r>
              <a:rPr lang="en-CA" sz="1800" dirty="0" err="1"/>
              <a:t>arg</a:t>
            </a:r>
            <a:r>
              <a:rPr lang="en-CA" sz="1800" dirty="0"/>
              <a:t>-</a:t>
            </a:r>
            <a:r>
              <a:rPr lang="en-CA" sz="1800" dirty="0" err="1"/>
              <a:t>tyr</a:t>
            </a:r>
            <a:r>
              <a:rPr lang="en-CA" sz="1800" dirty="0"/>
              <a:t>-ala-leu)</a:t>
            </a:r>
          </a:p>
        </p:txBody>
      </p:sp>
      <p:sp>
        <p:nvSpPr>
          <p:cNvPr id="3" name="Rectangle 2">
            <a:extLst>
              <a:ext uri="{FF2B5EF4-FFF2-40B4-BE49-F238E27FC236}">
                <a16:creationId xmlns:a16="http://schemas.microsoft.com/office/drawing/2014/main" id="{62B83B61-72C3-4968-9AE4-17BCE193300F}"/>
              </a:ext>
            </a:extLst>
          </p:cNvPr>
          <p:cNvSpPr/>
          <p:nvPr/>
        </p:nvSpPr>
        <p:spPr>
          <a:xfrm>
            <a:off x="3425483" y="6561961"/>
            <a:ext cx="11459560" cy="246221"/>
          </a:xfrm>
          <a:prstGeom prst="rect">
            <a:avLst/>
          </a:prstGeom>
        </p:spPr>
        <p:txBody>
          <a:bodyPr wrap="square">
            <a:spAutoFit/>
          </a:bodyPr>
          <a:lstStyle/>
          <a:p>
            <a:r>
              <a:rPr lang="en-CA" sz="1000" dirty="0">
                <a:hlinkClick r:id="rId2"/>
              </a:rPr>
              <a:t>https://www.khanacademy.org/science/biology/gene-expression-central-dogma/transcription-of-dna-into-rna/a/overview-of-transcription</a:t>
            </a:r>
            <a:endParaRPr lang="en-CA" sz="1000" dirty="0"/>
          </a:p>
        </p:txBody>
      </p:sp>
      <p:sp>
        <p:nvSpPr>
          <p:cNvPr id="7" name="Rectangle 6">
            <a:extLst>
              <a:ext uri="{FF2B5EF4-FFF2-40B4-BE49-F238E27FC236}">
                <a16:creationId xmlns:a16="http://schemas.microsoft.com/office/drawing/2014/main" id="{791FCE89-9F60-4E74-9608-1921BF6AB323}"/>
              </a:ext>
            </a:extLst>
          </p:cNvPr>
          <p:cNvSpPr/>
          <p:nvPr/>
        </p:nvSpPr>
        <p:spPr>
          <a:xfrm>
            <a:off x="988046" y="6001248"/>
            <a:ext cx="7523545" cy="369332"/>
          </a:xfrm>
          <a:prstGeom prst="rect">
            <a:avLst/>
          </a:prstGeom>
          <a:solidFill>
            <a:schemeClr val="accent6">
              <a:lumMod val="40000"/>
              <a:lumOff val="60000"/>
            </a:schemeClr>
          </a:solidFill>
        </p:spPr>
        <p:txBody>
          <a:bodyPr wrap="square">
            <a:spAutoFit/>
          </a:bodyPr>
          <a:lstStyle/>
          <a:p>
            <a:r>
              <a:rPr lang="en-CA" dirty="0"/>
              <a:t>Question: Why might both these mRNA sequences start with AUG?</a:t>
            </a:r>
            <a:endParaRPr lang="en-US" dirty="0"/>
          </a:p>
        </p:txBody>
      </p:sp>
      <p:pic>
        <p:nvPicPr>
          <p:cNvPr id="9" name="Picture 2">
            <a:extLst>
              <a:ext uri="{FF2B5EF4-FFF2-40B4-BE49-F238E27FC236}">
                <a16:creationId xmlns:a16="http://schemas.microsoft.com/office/drawing/2014/main" id="{C3B936F4-C68B-4B6F-B86A-18D753609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116" y="1612734"/>
            <a:ext cx="6097019" cy="43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9224000" cy="1280890"/>
          </a:xfrm>
        </p:spPr>
        <p:txBody>
          <a:bodyPr/>
          <a:lstStyle/>
          <a:p>
            <a:r>
              <a:rPr lang="en-US" altLang="en-US" dirty="0">
                <a:latin typeface="Arial Bold" panose="020B0704020202020204" pitchFamily="34" charset="0"/>
              </a:rPr>
              <a:t>Protein Synthesis Summary</a:t>
            </a:r>
            <a:endParaRPr lang="en-CA" dirty="0"/>
          </a:p>
        </p:txBody>
      </p:sp>
      <p:graphicFrame>
        <p:nvGraphicFramePr>
          <p:cNvPr id="6" name="Table 6">
            <a:extLst>
              <a:ext uri="{FF2B5EF4-FFF2-40B4-BE49-F238E27FC236}">
                <a16:creationId xmlns:a16="http://schemas.microsoft.com/office/drawing/2014/main" id="{1356189D-3405-46AA-8669-FD4A943E708A}"/>
              </a:ext>
            </a:extLst>
          </p:cNvPr>
          <p:cNvGraphicFramePr>
            <a:graphicFrameLocks noGrp="1"/>
          </p:cNvGraphicFramePr>
          <p:nvPr>
            <p:ph idx="1"/>
          </p:nvPr>
        </p:nvGraphicFramePr>
        <p:xfrm>
          <a:off x="845255" y="1765955"/>
          <a:ext cx="5885483" cy="4174422"/>
        </p:xfrm>
        <a:graphic>
          <a:graphicData uri="http://schemas.openxmlformats.org/drawingml/2006/table">
            <a:tbl>
              <a:tblPr firstRow="1" bandRow="1">
                <a:tableStyleId>{5C22544A-7EE6-4342-B048-85BDC9FD1C3A}</a:tableStyleId>
              </a:tblPr>
              <a:tblGrid>
                <a:gridCol w="1065038">
                  <a:extLst>
                    <a:ext uri="{9D8B030D-6E8A-4147-A177-3AD203B41FA5}">
                      <a16:colId xmlns:a16="http://schemas.microsoft.com/office/drawing/2014/main" val="2994793355"/>
                    </a:ext>
                  </a:extLst>
                </a:gridCol>
                <a:gridCol w="1810918">
                  <a:extLst>
                    <a:ext uri="{9D8B030D-6E8A-4147-A177-3AD203B41FA5}">
                      <a16:colId xmlns:a16="http://schemas.microsoft.com/office/drawing/2014/main" val="4125765085"/>
                    </a:ext>
                  </a:extLst>
                </a:gridCol>
                <a:gridCol w="3009527">
                  <a:extLst>
                    <a:ext uri="{9D8B030D-6E8A-4147-A177-3AD203B41FA5}">
                      <a16:colId xmlns:a16="http://schemas.microsoft.com/office/drawing/2014/main" val="2817368990"/>
                    </a:ext>
                  </a:extLst>
                </a:gridCol>
              </a:tblGrid>
              <a:tr h="747447">
                <a:tc>
                  <a:txBody>
                    <a:bodyPr/>
                    <a:lstStyle/>
                    <a:p>
                      <a:r>
                        <a:rPr lang="en-US" dirty="0"/>
                        <a:t>Step</a:t>
                      </a:r>
                      <a:endParaRPr lang="en-CA" dirty="0"/>
                    </a:p>
                  </a:txBody>
                  <a:tcPr/>
                </a:tc>
                <a:tc>
                  <a:txBody>
                    <a:bodyPr/>
                    <a:lstStyle/>
                    <a:p>
                      <a:r>
                        <a:rPr lang="en-US" dirty="0"/>
                        <a:t>Code</a:t>
                      </a:r>
                      <a:endParaRPr lang="en-CA" dirty="0"/>
                    </a:p>
                  </a:txBody>
                  <a:tcPr/>
                </a:tc>
                <a:tc>
                  <a:txBody>
                    <a:bodyPr/>
                    <a:lstStyle/>
                    <a:p>
                      <a:r>
                        <a:rPr lang="en-US" dirty="0"/>
                        <a:t>Extra Notes</a:t>
                      </a:r>
                      <a:endParaRPr lang="en-CA" dirty="0"/>
                    </a:p>
                  </a:txBody>
                  <a:tcPr/>
                </a:tc>
                <a:extLst>
                  <a:ext uri="{0D108BD9-81ED-4DB2-BD59-A6C34878D82A}">
                    <a16:rowId xmlns:a16="http://schemas.microsoft.com/office/drawing/2014/main" val="1066453919"/>
                  </a:ext>
                </a:extLst>
              </a:tr>
              <a:tr h="1313880">
                <a:tc>
                  <a:txBody>
                    <a:bodyPr/>
                    <a:lstStyle/>
                    <a:p>
                      <a:r>
                        <a:rPr lang="en-US" dirty="0"/>
                        <a:t>DNA</a:t>
                      </a:r>
                      <a:endParaRPr lang="en-CA" dirty="0"/>
                    </a:p>
                  </a:txBody>
                  <a:tcPr/>
                </a:tc>
                <a:tc>
                  <a:txBody>
                    <a:bodyPr/>
                    <a:lstStyle/>
                    <a:p>
                      <a:r>
                        <a:rPr lang="en-US" dirty="0"/>
                        <a:t>TAC GAT</a:t>
                      </a:r>
                      <a:endParaRPr lang="en-CA" dirty="0"/>
                    </a:p>
                  </a:txBody>
                  <a:tcPr/>
                </a:tc>
                <a:tc>
                  <a:txBody>
                    <a:bodyPr/>
                    <a:lstStyle/>
                    <a:p>
                      <a:r>
                        <a:rPr lang="en-US" dirty="0"/>
                        <a:t>Complementary DNA strand (the one not used to make mRNA here) would be ATG CTA</a:t>
                      </a:r>
                      <a:endParaRPr lang="en-CA" dirty="0"/>
                    </a:p>
                  </a:txBody>
                  <a:tcPr/>
                </a:tc>
                <a:extLst>
                  <a:ext uri="{0D108BD9-81ED-4DB2-BD59-A6C34878D82A}">
                    <a16:rowId xmlns:a16="http://schemas.microsoft.com/office/drawing/2014/main" val="3930354400"/>
                  </a:ext>
                </a:extLst>
              </a:tr>
              <a:tr h="451248">
                <a:tc>
                  <a:txBody>
                    <a:bodyPr/>
                    <a:lstStyle/>
                    <a:p>
                      <a:r>
                        <a:rPr lang="en-US" dirty="0"/>
                        <a:t>mRNA</a:t>
                      </a:r>
                      <a:endParaRPr lang="en-CA" dirty="0"/>
                    </a:p>
                  </a:txBody>
                  <a:tcPr/>
                </a:tc>
                <a:tc>
                  <a:txBody>
                    <a:bodyPr/>
                    <a:lstStyle/>
                    <a:p>
                      <a:r>
                        <a:rPr lang="en-US" dirty="0"/>
                        <a:t>AUG CUA</a:t>
                      </a:r>
                      <a:endParaRPr lang="en-CA" dirty="0"/>
                    </a:p>
                  </a:txBody>
                  <a:tcPr/>
                </a:tc>
                <a:tc>
                  <a:txBody>
                    <a:bodyPr/>
                    <a:lstStyle/>
                    <a:p>
                      <a:r>
                        <a:rPr lang="en-US" dirty="0"/>
                        <a:t>U instead of T; codon</a:t>
                      </a:r>
                      <a:endParaRPr lang="en-CA" dirty="0"/>
                    </a:p>
                  </a:txBody>
                  <a:tcPr/>
                </a:tc>
                <a:extLst>
                  <a:ext uri="{0D108BD9-81ED-4DB2-BD59-A6C34878D82A}">
                    <a16:rowId xmlns:a16="http://schemas.microsoft.com/office/drawing/2014/main" val="680680845"/>
                  </a:ext>
                </a:extLst>
              </a:tr>
              <a:tr h="747447">
                <a:tc>
                  <a:txBody>
                    <a:bodyPr/>
                    <a:lstStyle/>
                    <a:p>
                      <a:r>
                        <a:rPr lang="en-US" dirty="0"/>
                        <a:t>tRNA</a:t>
                      </a:r>
                      <a:endParaRPr lang="en-CA" dirty="0"/>
                    </a:p>
                  </a:txBody>
                  <a:tcPr/>
                </a:tc>
                <a:tc>
                  <a:txBody>
                    <a:bodyPr/>
                    <a:lstStyle/>
                    <a:p>
                      <a:r>
                        <a:rPr lang="en-US" dirty="0"/>
                        <a:t>UAC GAU</a:t>
                      </a:r>
                      <a:endParaRPr lang="en-CA" dirty="0"/>
                    </a:p>
                  </a:txBody>
                  <a:tcPr/>
                </a:tc>
                <a:tc>
                  <a:txBody>
                    <a:bodyPr/>
                    <a:lstStyle/>
                    <a:p>
                      <a:r>
                        <a:rPr lang="en-US" dirty="0"/>
                        <a:t>Complementary to mRNA; anti-codon</a:t>
                      </a:r>
                      <a:endParaRPr lang="en-CA" dirty="0"/>
                    </a:p>
                  </a:txBody>
                  <a:tcPr/>
                </a:tc>
                <a:extLst>
                  <a:ext uri="{0D108BD9-81ED-4DB2-BD59-A6C34878D82A}">
                    <a16:rowId xmlns:a16="http://schemas.microsoft.com/office/drawing/2014/main" val="2932449881"/>
                  </a:ext>
                </a:extLst>
              </a:tr>
              <a:tr h="747447">
                <a:tc>
                  <a:txBody>
                    <a:bodyPr/>
                    <a:lstStyle/>
                    <a:p>
                      <a:r>
                        <a:rPr lang="en-US" dirty="0"/>
                        <a:t>Amino acid</a:t>
                      </a:r>
                      <a:endParaRPr lang="en-CA" dirty="0"/>
                    </a:p>
                  </a:txBody>
                  <a:tcPr/>
                </a:tc>
                <a:tc>
                  <a:txBody>
                    <a:bodyPr/>
                    <a:lstStyle/>
                    <a:p>
                      <a:r>
                        <a:rPr lang="en-US" dirty="0"/>
                        <a:t>Met – Leu</a:t>
                      </a:r>
                    </a:p>
                    <a:p>
                      <a:r>
                        <a:rPr lang="en-US" dirty="0"/>
                        <a:t>(Methionine – Leucine)</a:t>
                      </a:r>
                    </a:p>
                  </a:txBody>
                  <a:tcPr/>
                </a:tc>
                <a:tc>
                  <a:txBody>
                    <a:bodyPr/>
                    <a:lstStyle/>
                    <a:p>
                      <a:r>
                        <a:rPr lang="en-US" dirty="0"/>
                        <a:t>Based off mRNA </a:t>
                      </a:r>
                      <a:r>
                        <a:rPr lang="en-US" b="1" u="sng" dirty="0"/>
                        <a:t>codon</a:t>
                      </a:r>
                      <a:endParaRPr lang="en-CA" b="1" u="sng" dirty="0"/>
                    </a:p>
                  </a:txBody>
                  <a:tcPr/>
                </a:tc>
                <a:extLst>
                  <a:ext uri="{0D108BD9-81ED-4DB2-BD59-A6C34878D82A}">
                    <a16:rowId xmlns:a16="http://schemas.microsoft.com/office/drawing/2014/main" val="4081721731"/>
                  </a:ext>
                </a:extLst>
              </a:tr>
            </a:tbl>
          </a:graphicData>
        </a:graphic>
      </p:graphicFrame>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48</a:t>
            </a:fld>
            <a:endParaRPr lang="en-US" dirty="0"/>
          </a:p>
        </p:txBody>
      </p:sp>
      <p:sp>
        <p:nvSpPr>
          <p:cNvPr id="5" name="TextBox 4">
            <a:extLst>
              <a:ext uri="{FF2B5EF4-FFF2-40B4-BE49-F238E27FC236}">
                <a16:creationId xmlns:a16="http://schemas.microsoft.com/office/drawing/2014/main" id="{7291F9D4-2563-45D1-A803-EE247FC154CE}"/>
              </a:ext>
            </a:extLst>
          </p:cNvPr>
          <p:cNvSpPr txBox="1"/>
          <p:nvPr/>
        </p:nvSpPr>
        <p:spPr>
          <a:xfrm>
            <a:off x="2968000" y="26178"/>
            <a:ext cx="9224000" cy="369332"/>
          </a:xfrm>
          <a:prstGeom prst="rect">
            <a:avLst/>
          </a:prstGeom>
          <a:solidFill>
            <a:schemeClr val="bg2"/>
          </a:solidFill>
          <a:ln w="19050">
            <a:solidFill>
              <a:schemeClr val="tx2"/>
            </a:solidFill>
          </a:ln>
        </p:spPr>
        <p:txBody>
          <a:bodyPr wrap="none" rtlCol="0">
            <a:spAutoFit/>
          </a:bodyPr>
          <a:lstStyle/>
          <a:p>
            <a:r>
              <a:rPr lang="en-US" dirty="0"/>
              <a:t>Concept 2: DNA is made of many nucleotides linked together in a specific order.</a:t>
            </a:r>
            <a:endParaRPr lang="en-CA" dirty="0"/>
          </a:p>
        </p:txBody>
      </p:sp>
      <p:pic>
        <p:nvPicPr>
          <p:cNvPr id="8" name="Picture 2">
            <a:extLst>
              <a:ext uri="{FF2B5EF4-FFF2-40B4-BE49-F238E27FC236}">
                <a16:creationId xmlns:a16="http://schemas.microsoft.com/office/drawing/2014/main" id="{20B9F0AF-9669-4AE7-B32C-467642BC9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161" y="2057977"/>
            <a:ext cx="4988158" cy="359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21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
        <p:nvSpPr>
          <p:cNvPr id="6" name="Content Placeholder 5">
            <a:extLst>
              <a:ext uri="{FF2B5EF4-FFF2-40B4-BE49-F238E27FC236}">
                <a16:creationId xmlns:a16="http://schemas.microsoft.com/office/drawing/2014/main" id="{17672E44-4BE5-434D-98A7-9A7D1651E55B}"/>
              </a:ext>
            </a:extLst>
          </p:cNvPr>
          <p:cNvSpPr>
            <a:spLocks noGrp="1"/>
          </p:cNvSpPr>
          <p:nvPr>
            <p:ph idx="1"/>
          </p:nvPr>
        </p:nvSpPr>
        <p:spPr>
          <a:xfrm>
            <a:off x="5740400" y="6416233"/>
            <a:ext cx="6632937" cy="441767"/>
          </a:xfrm>
        </p:spPr>
        <p:txBody>
          <a:bodyPr>
            <a:normAutofit/>
          </a:bodyPr>
          <a:lstStyle/>
          <a:p>
            <a:pPr marL="0" indent="0">
              <a:buNone/>
            </a:pPr>
            <a:r>
              <a:rPr lang="en-CA" sz="1600" dirty="0">
                <a:hlinkClick r:id="rId3"/>
              </a:rPr>
              <a:t>https://www.youtube.com/watch?v=pv3Kj0UjiLE</a:t>
            </a:r>
            <a:r>
              <a:rPr lang="en-CA" sz="1600" dirty="0"/>
              <a:t> (stop at 4:35)</a:t>
            </a:r>
          </a:p>
        </p:txBody>
      </p:sp>
      <p:pic>
        <p:nvPicPr>
          <p:cNvPr id="2" name="Online Media 1" title="Alleles and Genes">
            <a:hlinkClick r:id="" action="ppaction://media"/>
            <a:extLst>
              <a:ext uri="{FF2B5EF4-FFF2-40B4-BE49-F238E27FC236}">
                <a16:creationId xmlns:a16="http://schemas.microsoft.com/office/drawing/2014/main" id="{2037FFB0-3CDC-4075-8C08-E64C769846FB}"/>
              </a:ext>
            </a:extLst>
          </p:cNvPr>
          <p:cNvPicPr>
            <a:picLocks noRot="1" noChangeAspect="1"/>
          </p:cNvPicPr>
          <p:nvPr>
            <a:videoFile r:link="rId1"/>
          </p:nvPr>
        </p:nvPicPr>
        <p:blipFill>
          <a:blip r:embed="rId4"/>
          <a:stretch>
            <a:fillRect/>
          </a:stretch>
        </p:blipFill>
        <p:spPr>
          <a:xfrm>
            <a:off x="1577764" y="445725"/>
            <a:ext cx="10614236" cy="5970508"/>
          </a:xfrm>
          <a:prstGeom prst="rect">
            <a:avLst/>
          </a:prstGeom>
        </p:spPr>
      </p:pic>
    </p:spTree>
    <p:extLst>
      <p:ext uri="{BB962C8B-B14F-4D97-AF65-F5344CB8AC3E}">
        <p14:creationId xmlns:p14="http://schemas.microsoft.com/office/powerpoint/2010/main" val="26048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8" name="TextBox 7">
            <a:extLst>
              <a:ext uri="{FF2B5EF4-FFF2-40B4-BE49-F238E27FC236}">
                <a16:creationId xmlns:a16="http://schemas.microsoft.com/office/drawing/2014/main" id="{C1DED69D-47FE-496D-8148-C11D37499BF1}"/>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13" name="Content Placeholder 2">
            <a:extLst>
              <a:ext uri="{FF2B5EF4-FFF2-40B4-BE49-F238E27FC236}">
                <a16:creationId xmlns:a16="http://schemas.microsoft.com/office/drawing/2014/main" id="{EC9307D5-1C22-4752-ABB9-437C09AC9A3B}"/>
              </a:ext>
            </a:extLst>
          </p:cNvPr>
          <p:cNvSpPr>
            <a:spLocks noGrp="1"/>
          </p:cNvSpPr>
          <p:nvPr>
            <p:ph idx="1"/>
          </p:nvPr>
        </p:nvSpPr>
        <p:spPr>
          <a:xfrm>
            <a:off x="1640156" y="606966"/>
            <a:ext cx="10423156" cy="5270410"/>
          </a:xfrm>
        </p:spPr>
        <p:txBody>
          <a:bodyPr>
            <a:normAutofit/>
          </a:bodyPr>
          <a:lstStyle/>
          <a:p>
            <a:pPr marL="0" indent="0">
              <a:buNone/>
              <a:defRPr/>
            </a:pPr>
            <a:r>
              <a:rPr lang="en-US" b="1" dirty="0"/>
              <a:t>There is variation between species…</a:t>
            </a:r>
            <a:endParaRPr lang="en-US" dirty="0"/>
          </a:p>
        </p:txBody>
      </p:sp>
      <p:pic>
        <p:nvPicPr>
          <p:cNvPr id="3" name="Picture 4" descr="Collecting for the conservation of endangered insect species - smartphones  vs. butterfly nets? - BMC Series blog">
            <a:extLst>
              <a:ext uri="{FF2B5EF4-FFF2-40B4-BE49-F238E27FC236}">
                <a16:creationId xmlns:a16="http://schemas.microsoft.com/office/drawing/2014/main" id="{4FC75912-FE90-4475-A599-3809389C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97" y="1357609"/>
            <a:ext cx="9616040" cy="53043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522D28-95B6-42B9-B924-7936600CA5DE}"/>
              </a:ext>
            </a:extLst>
          </p:cNvPr>
          <p:cNvSpPr txBox="1"/>
          <p:nvPr/>
        </p:nvSpPr>
        <p:spPr>
          <a:xfrm>
            <a:off x="1264381" y="6251034"/>
            <a:ext cx="9903673" cy="523220"/>
          </a:xfrm>
          <a:custGeom>
            <a:avLst/>
            <a:gdLst>
              <a:gd name="connsiteX0" fmla="*/ 0 w 9903673"/>
              <a:gd name="connsiteY0" fmla="*/ 0 h 523220"/>
              <a:gd name="connsiteX1" fmla="*/ 462171 w 9903673"/>
              <a:gd name="connsiteY1" fmla="*/ 0 h 523220"/>
              <a:gd name="connsiteX2" fmla="*/ 825306 w 9903673"/>
              <a:gd name="connsiteY2" fmla="*/ 0 h 523220"/>
              <a:gd name="connsiteX3" fmla="*/ 1386514 w 9903673"/>
              <a:gd name="connsiteY3" fmla="*/ 0 h 523220"/>
              <a:gd name="connsiteX4" fmla="*/ 2244833 w 9903673"/>
              <a:gd name="connsiteY4" fmla="*/ 0 h 523220"/>
              <a:gd name="connsiteX5" fmla="*/ 2607967 w 9903673"/>
              <a:gd name="connsiteY5" fmla="*/ 0 h 523220"/>
              <a:gd name="connsiteX6" fmla="*/ 3367249 w 9903673"/>
              <a:gd name="connsiteY6" fmla="*/ 0 h 523220"/>
              <a:gd name="connsiteX7" fmla="*/ 4225567 w 9903673"/>
              <a:gd name="connsiteY7" fmla="*/ 0 h 523220"/>
              <a:gd name="connsiteX8" fmla="*/ 4588702 w 9903673"/>
              <a:gd name="connsiteY8" fmla="*/ 0 h 523220"/>
              <a:gd name="connsiteX9" fmla="*/ 5347983 w 9903673"/>
              <a:gd name="connsiteY9" fmla="*/ 0 h 523220"/>
              <a:gd name="connsiteX10" fmla="*/ 5909192 w 9903673"/>
              <a:gd name="connsiteY10" fmla="*/ 0 h 523220"/>
              <a:gd name="connsiteX11" fmla="*/ 6569436 w 9903673"/>
              <a:gd name="connsiteY11" fmla="*/ 0 h 523220"/>
              <a:gd name="connsiteX12" fmla="*/ 7427755 w 9903673"/>
              <a:gd name="connsiteY12" fmla="*/ 0 h 523220"/>
              <a:gd name="connsiteX13" fmla="*/ 8187036 w 9903673"/>
              <a:gd name="connsiteY13" fmla="*/ 0 h 523220"/>
              <a:gd name="connsiteX14" fmla="*/ 8748244 w 9903673"/>
              <a:gd name="connsiteY14" fmla="*/ 0 h 523220"/>
              <a:gd name="connsiteX15" fmla="*/ 9903673 w 9903673"/>
              <a:gd name="connsiteY15" fmla="*/ 0 h 523220"/>
              <a:gd name="connsiteX16" fmla="*/ 9903673 w 9903673"/>
              <a:gd name="connsiteY16" fmla="*/ 523220 h 523220"/>
              <a:gd name="connsiteX17" fmla="*/ 9144391 w 9903673"/>
              <a:gd name="connsiteY17" fmla="*/ 523220 h 523220"/>
              <a:gd name="connsiteX18" fmla="*/ 8682220 w 9903673"/>
              <a:gd name="connsiteY18" fmla="*/ 523220 h 523220"/>
              <a:gd name="connsiteX19" fmla="*/ 8220049 w 9903673"/>
              <a:gd name="connsiteY19" fmla="*/ 523220 h 523220"/>
              <a:gd name="connsiteX20" fmla="*/ 7559804 w 9903673"/>
              <a:gd name="connsiteY20" fmla="*/ 523220 h 523220"/>
              <a:gd name="connsiteX21" fmla="*/ 6998596 w 9903673"/>
              <a:gd name="connsiteY21" fmla="*/ 523220 h 523220"/>
              <a:gd name="connsiteX22" fmla="*/ 6239314 w 9903673"/>
              <a:gd name="connsiteY22" fmla="*/ 523220 h 523220"/>
              <a:gd name="connsiteX23" fmla="*/ 5876179 w 9903673"/>
              <a:gd name="connsiteY23" fmla="*/ 523220 h 523220"/>
              <a:gd name="connsiteX24" fmla="*/ 5116898 w 9903673"/>
              <a:gd name="connsiteY24" fmla="*/ 523220 h 523220"/>
              <a:gd name="connsiteX25" fmla="*/ 4555690 w 9903673"/>
              <a:gd name="connsiteY25" fmla="*/ 523220 h 523220"/>
              <a:gd name="connsiteX26" fmla="*/ 3697371 w 9903673"/>
              <a:gd name="connsiteY26" fmla="*/ 523220 h 523220"/>
              <a:gd name="connsiteX27" fmla="*/ 3136163 w 9903673"/>
              <a:gd name="connsiteY27" fmla="*/ 523220 h 523220"/>
              <a:gd name="connsiteX28" fmla="*/ 2277845 w 9903673"/>
              <a:gd name="connsiteY28" fmla="*/ 523220 h 523220"/>
              <a:gd name="connsiteX29" fmla="*/ 1617600 w 9903673"/>
              <a:gd name="connsiteY29" fmla="*/ 523220 h 523220"/>
              <a:gd name="connsiteX30" fmla="*/ 1254465 w 9903673"/>
              <a:gd name="connsiteY30" fmla="*/ 523220 h 523220"/>
              <a:gd name="connsiteX31" fmla="*/ 594220 w 9903673"/>
              <a:gd name="connsiteY31" fmla="*/ 523220 h 523220"/>
              <a:gd name="connsiteX32" fmla="*/ 0 w 9903673"/>
              <a:gd name="connsiteY32" fmla="*/ 523220 h 523220"/>
              <a:gd name="connsiteX33" fmla="*/ 0 w 9903673"/>
              <a:gd name="connsiteY3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673" h="523220" fill="none" extrusionOk="0">
                <a:moveTo>
                  <a:pt x="0" y="0"/>
                </a:moveTo>
                <a:cubicBezTo>
                  <a:pt x="219212" y="-13997"/>
                  <a:pt x="265110" y="9816"/>
                  <a:pt x="462171" y="0"/>
                </a:cubicBezTo>
                <a:cubicBezTo>
                  <a:pt x="659232" y="-9816"/>
                  <a:pt x="735647" y="16668"/>
                  <a:pt x="825306" y="0"/>
                </a:cubicBezTo>
                <a:cubicBezTo>
                  <a:pt x="914965" y="-16668"/>
                  <a:pt x="1214919" y="8850"/>
                  <a:pt x="1386514" y="0"/>
                </a:cubicBezTo>
                <a:cubicBezTo>
                  <a:pt x="1558109" y="-8850"/>
                  <a:pt x="1886261" y="-7383"/>
                  <a:pt x="2244833" y="0"/>
                </a:cubicBezTo>
                <a:cubicBezTo>
                  <a:pt x="2603405" y="7383"/>
                  <a:pt x="2453111" y="3312"/>
                  <a:pt x="2607967" y="0"/>
                </a:cubicBezTo>
                <a:cubicBezTo>
                  <a:pt x="2762823" y="-3312"/>
                  <a:pt x="2998408" y="648"/>
                  <a:pt x="3367249" y="0"/>
                </a:cubicBezTo>
                <a:cubicBezTo>
                  <a:pt x="3736090" y="-648"/>
                  <a:pt x="4040152" y="19434"/>
                  <a:pt x="4225567" y="0"/>
                </a:cubicBezTo>
                <a:cubicBezTo>
                  <a:pt x="4410982" y="-19434"/>
                  <a:pt x="4445600" y="8753"/>
                  <a:pt x="4588702" y="0"/>
                </a:cubicBezTo>
                <a:cubicBezTo>
                  <a:pt x="4731805" y="-8753"/>
                  <a:pt x="4992815" y="-20387"/>
                  <a:pt x="5347983" y="0"/>
                </a:cubicBezTo>
                <a:cubicBezTo>
                  <a:pt x="5703151" y="20387"/>
                  <a:pt x="5733156" y="-2005"/>
                  <a:pt x="5909192" y="0"/>
                </a:cubicBezTo>
                <a:cubicBezTo>
                  <a:pt x="6085228" y="2005"/>
                  <a:pt x="6395913" y="-27832"/>
                  <a:pt x="6569436" y="0"/>
                </a:cubicBezTo>
                <a:cubicBezTo>
                  <a:pt x="6742959" y="27832"/>
                  <a:pt x="7241580" y="-10076"/>
                  <a:pt x="7427755" y="0"/>
                </a:cubicBezTo>
                <a:cubicBezTo>
                  <a:pt x="7613930" y="10076"/>
                  <a:pt x="7846959" y="17414"/>
                  <a:pt x="8187036" y="0"/>
                </a:cubicBezTo>
                <a:cubicBezTo>
                  <a:pt x="8527113" y="-17414"/>
                  <a:pt x="8563226" y="-7716"/>
                  <a:pt x="8748244" y="0"/>
                </a:cubicBezTo>
                <a:cubicBezTo>
                  <a:pt x="8933262" y="7716"/>
                  <a:pt x="9657772" y="-51865"/>
                  <a:pt x="9903673" y="0"/>
                </a:cubicBezTo>
                <a:cubicBezTo>
                  <a:pt x="9879617" y="249629"/>
                  <a:pt x="9884872" y="279749"/>
                  <a:pt x="9903673" y="523220"/>
                </a:cubicBezTo>
                <a:cubicBezTo>
                  <a:pt x="9610328" y="556533"/>
                  <a:pt x="9303508" y="527565"/>
                  <a:pt x="9144391" y="523220"/>
                </a:cubicBezTo>
                <a:cubicBezTo>
                  <a:pt x="8985274" y="518875"/>
                  <a:pt x="8775155" y="532569"/>
                  <a:pt x="8682220" y="523220"/>
                </a:cubicBezTo>
                <a:cubicBezTo>
                  <a:pt x="8589285" y="513871"/>
                  <a:pt x="8317758" y="544566"/>
                  <a:pt x="8220049" y="523220"/>
                </a:cubicBezTo>
                <a:cubicBezTo>
                  <a:pt x="8122340" y="501874"/>
                  <a:pt x="7842929" y="505240"/>
                  <a:pt x="7559804" y="523220"/>
                </a:cubicBezTo>
                <a:cubicBezTo>
                  <a:pt x="7276679" y="541200"/>
                  <a:pt x="7160347" y="514462"/>
                  <a:pt x="6998596" y="523220"/>
                </a:cubicBezTo>
                <a:cubicBezTo>
                  <a:pt x="6836845" y="531978"/>
                  <a:pt x="6521948" y="559292"/>
                  <a:pt x="6239314" y="523220"/>
                </a:cubicBezTo>
                <a:cubicBezTo>
                  <a:pt x="5956680" y="487148"/>
                  <a:pt x="5976839" y="527505"/>
                  <a:pt x="5876179" y="523220"/>
                </a:cubicBezTo>
                <a:cubicBezTo>
                  <a:pt x="5775519" y="518935"/>
                  <a:pt x="5335206" y="512946"/>
                  <a:pt x="5116898" y="523220"/>
                </a:cubicBezTo>
                <a:cubicBezTo>
                  <a:pt x="4898590" y="533494"/>
                  <a:pt x="4778801" y="528059"/>
                  <a:pt x="4555690" y="523220"/>
                </a:cubicBezTo>
                <a:cubicBezTo>
                  <a:pt x="4332579" y="518381"/>
                  <a:pt x="3927761" y="547535"/>
                  <a:pt x="3697371" y="523220"/>
                </a:cubicBezTo>
                <a:cubicBezTo>
                  <a:pt x="3466981" y="498905"/>
                  <a:pt x="3335691" y="544138"/>
                  <a:pt x="3136163" y="523220"/>
                </a:cubicBezTo>
                <a:cubicBezTo>
                  <a:pt x="2936635" y="502302"/>
                  <a:pt x="2680016" y="545552"/>
                  <a:pt x="2277845" y="523220"/>
                </a:cubicBezTo>
                <a:cubicBezTo>
                  <a:pt x="1875674" y="500888"/>
                  <a:pt x="1788895" y="514161"/>
                  <a:pt x="1617600" y="523220"/>
                </a:cubicBezTo>
                <a:cubicBezTo>
                  <a:pt x="1446305" y="532279"/>
                  <a:pt x="1398309" y="539324"/>
                  <a:pt x="1254465" y="523220"/>
                </a:cubicBezTo>
                <a:cubicBezTo>
                  <a:pt x="1110621" y="507116"/>
                  <a:pt x="859421" y="493386"/>
                  <a:pt x="594220" y="523220"/>
                </a:cubicBezTo>
                <a:cubicBezTo>
                  <a:pt x="329019" y="553054"/>
                  <a:pt x="125450" y="537350"/>
                  <a:pt x="0" y="523220"/>
                </a:cubicBezTo>
                <a:cubicBezTo>
                  <a:pt x="-18204" y="390862"/>
                  <a:pt x="21205" y="110152"/>
                  <a:pt x="0" y="0"/>
                </a:cubicBezTo>
                <a:close/>
              </a:path>
              <a:path w="9903673" h="523220" stroke="0" extrusionOk="0">
                <a:moveTo>
                  <a:pt x="0" y="0"/>
                </a:moveTo>
                <a:cubicBezTo>
                  <a:pt x="316414" y="-1437"/>
                  <a:pt x="592254" y="-10426"/>
                  <a:pt x="858318" y="0"/>
                </a:cubicBezTo>
                <a:cubicBezTo>
                  <a:pt x="1124382" y="10426"/>
                  <a:pt x="1539620" y="27598"/>
                  <a:pt x="1716637" y="0"/>
                </a:cubicBezTo>
                <a:cubicBezTo>
                  <a:pt x="1893654" y="-27598"/>
                  <a:pt x="2084880" y="-10566"/>
                  <a:pt x="2178808" y="0"/>
                </a:cubicBezTo>
                <a:cubicBezTo>
                  <a:pt x="2272736" y="10566"/>
                  <a:pt x="2423548" y="9116"/>
                  <a:pt x="2640979" y="0"/>
                </a:cubicBezTo>
                <a:cubicBezTo>
                  <a:pt x="2858410" y="-9116"/>
                  <a:pt x="2965443" y="-9690"/>
                  <a:pt x="3202188" y="0"/>
                </a:cubicBezTo>
                <a:cubicBezTo>
                  <a:pt x="3438933" y="9690"/>
                  <a:pt x="3491552" y="11647"/>
                  <a:pt x="3565322" y="0"/>
                </a:cubicBezTo>
                <a:cubicBezTo>
                  <a:pt x="3639092" y="-11647"/>
                  <a:pt x="3825116" y="-10366"/>
                  <a:pt x="3928457" y="0"/>
                </a:cubicBezTo>
                <a:cubicBezTo>
                  <a:pt x="4031798" y="10366"/>
                  <a:pt x="4228020" y="4649"/>
                  <a:pt x="4489665" y="0"/>
                </a:cubicBezTo>
                <a:cubicBezTo>
                  <a:pt x="4751310" y="-4649"/>
                  <a:pt x="4824013" y="-7024"/>
                  <a:pt x="4951837" y="0"/>
                </a:cubicBezTo>
                <a:cubicBezTo>
                  <a:pt x="5079661" y="7024"/>
                  <a:pt x="5212991" y="10712"/>
                  <a:pt x="5314971" y="0"/>
                </a:cubicBezTo>
                <a:cubicBezTo>
                  <a:pt x="5416951" y="-10712"/>
                  <a:pt x="5532722" y="5948"/>
                  <a:pt x="5678106" y="0"/>
                </a:cubicBezTo>
                <a:cubicBezTo>
                  <a:pt x="5823491" y="-5948"/>
                  <a:pt x="5985341" y="10110"/>
                  <a:pt x="6140277" y="0"/>
                </a:cubicBezTo>
                <a:cubicBezTo>
                  <a:pt x="6295213" y="-10110"/>
                  <a:pt x="6666884" y="-26168"/>
                  <a:pt x="6899559" y="0"/>
                </a:cubicBezTo>
                <a:cubicBezTo>
                  <a:pt x="7132234" y="26168"/>
                  <a:pt x="7281402" y="-22610"/>
                  <a:pt x="7559804" y="0"/>
                </a:cubicBezTo>
                <a:cubicBezTo>
                  <a:pt x="7838206" y="22610"/>
                  <a:pt x="7938049" y="-10708"/>
                  <a:pt x="8121012" y="0"/>
                </a:cubicBezTo>
                <a:cubicBezTo>
                  <a:pt x="8303975" y="10708"/>
                  <a:pt x="8578151" y="-36664"/>
                  <a:pt x="8880293" y="0"/>
                </a:cubicBezTo>
                <a:cubicBezTo>
                  <a:pt x="9182435" y="36664"/>
                  <a:pt x="9420202" y="-24523"/>
                  <a:pt x="9903673" y="0"/>
                </a:cubicBezTo>
                <a:cubicBezTo>
                  <a:pt x="9904201" y="237063"/>
                  <a:pt x="9891746" y="353500"/>
                  <a:pt x="9903673" y="523220"/>
                </a:cubicBezTo>
                <a:cubicBezTo>
                  <a:pt x="9573471" y="482471"/>
                  <a:pt x="9223258" y="505629"/>
                  <a:pt x="9045355" y="523220"/>
                </a:cubicBezTo>
                <a:cubicBezTo>
                  <a:pt x="8867452" y="540811"/>
                  <a:pt x="8484831" y="539072"/>
                  <a:pt x="8286073" y="523220"/>
                </a:cubicBezTo>
                <a:cubicBezTo>
                  <a:pt x="8087315" y="507368"/>
                  <a:pt x="8061784" y="526454"/>
                  <a:pt x="7922938" y="523220"/>
                </a:cubicBezTo>
                <a:cubicBezTo>
                  <a:pt x="7784093" y="519986"/>
                  <a:pt x="7525380" y="509325"/>
                  <a:pt x="7262694" y="523220"/>
                </a:cubicBezTo>
                <a:cubicBezTo>
                  <a:pt x="7000008" y="537115"/>
                  <a:pt x="7022209" y="528786"/>
                  <a:pt x="6800522" y="523220"/>
                </a:cubicBezTo>
                <a:cubicBezTo>
                  <a:pt x="6578835" y="517654"/>
                  <a:pt x="6139174" y="516984"/>
                  <a:pt x="5942204" y="523220"/>
                </a:cubicBezTo>
                <a:cubicBezTo>
                  <a:pt x="5745234" y="529456"/>
                  <a:pt x="5424170" y="542969"/>
                  <a:pt x="5281959" y="523220"/>
                </a:cubicBezTo>
                <a:cubicBezTo>
                  <a:pt x="5139748" y="503471"/>
                  <a:pt x="4836133" y="538988"/>
                  <a:pt x="4621714" y="523220"/>
                </a:cubicBezTo>
                <a:cubicBezTo>
                  <a:pt x="4407295" y="507452"/>
                  <a:pt x="4260275" y="506150"/>
                  <a:pt x="4159543" y="523220"/>
                </a:cubicBezTo>
                <a:cubicBezTo>
                  <a:pt x="4058811" y="540290"/>
                  <a:pt x="3706005" y="499210"/>
                  <a:pt x="3301224" y="523220"/>
                </a:cubicBezTo>
                <a:cubicBezTo>
                  <a:pt x="2896443" y="547230"/>
                  <a:pt x="2853653" y="503051"/>
                  <a:pt x="2740016" y="523220"/>
                </a:cubicBezTo>
                <a:cubicBezTo>
                  <a:pt x="2626379" y="543389"/>
                  <a:pt x="2474702" y="501805"/>
                  <a:pt x="2277845" y="523220"/>
                </a:cubicBezTo>
                <a:cubicBezTo>
                  <a:pt x="2080988" y="544635"/>
                  <a:pt x="1708711" y="515289"/>
                  <a:pt x="1518563" y="523220"/>
                </a:cubicBezTo>
                <a:cubicBezTo>
                  <a:pt x="1328415" y="531151"/>
                  <a:pt x="1051142" y="505593"/>
                  <a:pt x="858318" y="523220"/>
                </a:cubicBezTo>
                <a:cubicBezTo>
                  <a:pt x="665495" y="540847"/>
                  <a:pt x="209862" y="538207"/>
                  <a:pt x="0" y="523220"/>
                </a:cubicBezTo>
                <a:cubicBezTo>
                  <a:pt x="8272" y="415726"/>
                  <a:pt x="-14665" y="177494"/>
                  <a:pt x="0" y="0"/>
                </a:cubicBezTo>
                <a:close/>
              </a:path>
            </a:pathLst>
          </a:custGeom>
          <a:solidFill>
            <a:schemeClr val="accent6">
              <a:lumMod val="20000"/>
              <a:lumOff val="80000"/>
            </a:schemeClr>
          </a:solidFill>
          <a:ln w="28575">
            <a:solidFill>
              <a:schemeClr val="accent6">
                <a:lumMod val="75000"/>
              </a:schemeClr>
            </a:solidFill>
            <a:extLst>
              <a:ext uri="{C807C97D-BFC1-408E-A445-0C87EB9F89A2}">
                <ask:lineSketchStyleProps xmlns:ask="http://schemas.microsoft.com/office/drawing/2018/sketchyshapes" sd="3871379894">
                  <a:prstGeom prst="rect">
                    <a:avLst/>
                  </a:prstGeom>
                  <ask:type>
                    <ask:lineSketchFreehand/>
                  </ask:type>
                </ask:lineSketchStyleProps>
              </a:ext>
            </a:extLst>
          </a:ln>
        </p:spPr>
        <p:txBody>
          <a:bodyPr wrap="none" rtlCol="0">
            <a:spAutoFit/>
          </a:bodyPr>
          <a:lstStyle/>
          <a:p>
            <a:r>
              <a:rPr lang="en-US" sz="2800" dirty="0"/>
              <a:t>Discussion: Why is variation between species important?</a:t>
            </a:r>
            <a:endParaRPr lang="en-CA" sz="2800" dirty="0"/>
          </a:p>
        </p:txBody>
      </p:sp>
    </p:spTree>
    <p:extLst>
      <p:ext uri="{BB962C8B-B14F-4D97-AF65-F5344CB8AC3E}">
        <p14:creationId xmlns:p14="http://schemas.microsoft.com/office/powerpoint/2010/main" val="3204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2592925" y="624110"/>
            <a:ext cx="8911687" cy="1398654"/>
          </a:xfrm>
        </p:spPr>
        <p:txBody>
          <a:bodyPr>
            <a:normAutofit/>
          </a:bodyPr>
          <a:lstStyle/>
          <a:p>
            <a:r>
              <a:rPr lang="en-US" altLang="en-US" dirty="0">
                <a:latin typeface="Arial Bold" panose="020B0704020202020204" pitchFamily="34" charset="0"/>
              </a:rPr>
              <a:t>Alleles are Different Versions of Genes</a:t>
            </a:r>
            <a:br>
              <a:rPr lang="en-US" altLang="en-US" dirty="0">
                <a:latin typeface="Arial Bold" panose="020B0704020202020204" pitchFamily="34" charset="0"/>
              </a:rPr>
            </a:b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473351"/>
            <a:ext cx="9208341" cy="2365026"/>
          </a:xfrm>
        </p:spPr>
        <p:txBody>
          <a:bodyPr>
            <a:normAutofit fontScale="92500"/>
          </a:bodyPr>
          <a:lstStyle/>
          <a:p>
            <a:pPr marL="0" indent="0">
              <a:lnSpc>
                <a:spcPct val="114000"/>
              </a:lnSpc>
              <a:buNone/>
              <a:defRPr/>
            </a:pPr>
            <a:r>
              <a:rPr lang="en-US" b="1" dirty="0">
                <a:ea typeface="ＭＳ Ｐゴシック" charset="0"/>
              </a:rPr>
              <a:t>Gene: </a:t>
            </a:r>
            <a:r>
              <a:rPr lang="en-US" dirty="0">
                <a:ea typeface="ＭＳ Ｐゴシック" charset="0"/>
              </a:rPr>
              <a:t>a part of a chromosome that is responsible for a </a:t>
            </a:r>
            <a:r>
              <a:rPr lang="en-US" b="1" dirty="0">
                <a:ea typeface="ＭＳ Ｐゴシック" charset="0"/>
              </a:rPr>
              <a:t>trait </a:t>
            </a:r>
            <a:r>
              <a:rPr lang="en-US" dirty="0">
                <a:ea typeface="ＭＳ Ｐゴシック" charset="0"/>
              </a:rPr>
              <a:t>(a characteristic that is genetically determined) (1 gene </a:t>
            </a:r>
            <a:r>
              <a:rPr lang="en-US" dirty="0">
                <a:ea typeface="ＭＳ Ｐゴシック" charset="0"/>
                <a:sym typeface="Wingdings" panose="05000000000000000000" pitchFamily="2" charset="2"/>
              </a:rPr>
              <a:t> 1 protein)</a:t>
            </a:r>
            <a:endParaRPr lang="en-US" dirty="0">
              <a:ea typeface="ＭＳ Ｐゴシック" charset="0"/>
            </a:endParaRPr>
          </a:p>
          <a:p>
            <a:pPr>
              <a:lnSpc>
                <a:spcPct val="114000"/>
              </a:lnSpc>
              <a:buFont typeface="Arial" charset="0"/>
              <a:buChar char="•"/>
              <a:defRPr/>
            </a:pPr>
            <a:endParaRPr lang="en-US" dirty="0">
              <a:ea typeface="ＭＳ Ｐゴシック" charset="0"/>
            </a:endParaRPr>
          </a:p>
          <a:p>
            <a:pPr marL="0" indent="0">
              <a:lnSpc>
                <a:spcPct val="114000"/>
              </a:lnSpc>
              <a:buNone/>
              <a:defRPr/>
            </a:pPr>
            <a:r>
              <a:rPr lang="en-US" b="1" dirty="0">
                <a:ea typeface="ＭＳ Ｐゴシック" charset="0"/>
              </a:rPr>
              <a:t>Allele: </a:t>
            </a:r>
            <a:r>
              <a:rPr lang="en-US" dirty="0">
                <a:ea typeface="ＭＳ Ｐゴシック" charset="0"/>
              </a:rPr>
              <a:t>one of multiple different forms of the same gene; usually represented by capital/lowercase letters</a:t>
            </a: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graphicFrame>
        <p:nvGraphicFramePr>
          <p:cNvPr id="5" name="Table 5">
            <a:extLst>
              <a:ext uri="{FF2B5EF4-FFF2-40B4-BE49-F238E27FC236}">
                <a16:creationId xmlns:a16="http://schemas.microsoft.com/office/drawing/2014/main" id="{1386EFEC-31BA-40D9-A7E5-B5E4B6C012C8}"/>
              </a:ext>
            </a:extLst>
          </p:cNvPr>
          <p:cNvGraphicFramePr>
            <a:graphicFrameLocks noGrp="1"/>
          </p:cNvGraphicFramePr>
          <p:nvPr>
            <p:extLst>
              <p:ext uri="{D42A27DB-BD31-4B8C-83A1-F6EECF244321}">
                <p14:modId xmlns:p14="http://schemas.microsoft.com/office/powerpoint/2010/main" val="286708840"/>
              </p:ext>
            </p:extLst>
          </p:nvPr>
        </p:nvGraphicFramePr>
        <p:xfrm>
          <a:off x="2413963" y="3972152"/>
          <a:ext cx="8911690" cy="2341300"/>
        </p:xfrm>
        <a:graphic>
          <a:graphicData uri="http://schemas.openxmlformats.org/drawingml/2006/table">
            <a:tbl>
              <a:tblPr firstRow="1" bandRow="1">
                <a:tableStyleId>{1E171933-4619-4E11-9A3F-F7608DF75F80}</a:tableStyleId>
              </a:tblPr>
              <a:tblGrid>
                <a:gridCol w="4455845">
                  <a:extLst>
                    <a:ext uri="{9D8B030D-6E8A-4147-A177-3AD203B41FA5}">
                      <a16:colId xmlns:a16="http://schemas.microsoft.com/office/drawing/2014/main" val="3577158147"/>
                    </a:ext>
                  </a:extLst>
                </a:gridCol>
                <a:gridCol w="4455845">
                  <a:extLst>
                    <a:ext uri="{9D8B030D-6E8A-4147-A177-3AD203B41FA5}">
                      <a16:colId xmlns:a16="http://schemas.microsoft.com/office/drawing/2014/main" val="1104606188"/>
                    </a:ext>
                  </a:extLst>
                </a:gridCol>
              </a:tblGrid>
              <a:tr h="599848">
                <a:tc>
                  <a:txBody>
                    <a:bodyPr/>
                    <a:lstStyle/>
                    <a:p>
                      <a:pPr algn="ctr"/>
                      <a:r>
                        <a:rPr lang="en-US" sz="2400" dirty="0"/>
                        <a:t>Gene/Trait Examples</a:t>
                      </a:r>
                      <a:endParaRPr lang="en-CA" sz="1400" dirty="0"/>
                    </a:p>
                  </a:txBody>
                  <a:tcPr/>
                </a:tc>
                <a:tc>
                  <a:txBody>
                    <a:bodyPr/>
                    <a:lstStyle/>
                    <a:p>
                      <a:pPr algn="ctr"/>
                      <a:r>
                        <a:rPr lang="en-US" sz="2400" dirty="0"/>
                        <a:t>Allele Examples</a:t>
                      </a:r>
                      <a:endParaRPr lang="en-CA" sz="2400" dirty="0"/>
                    </a:p>
                  </a:txBody>
                  <a:tcPr/>
                </a:tc>
                <a:extLst>
                  <a:ext uri="{0D108BD9-81ED-4DB2-BD59-A6C34878D82A}">
                    <a16:rowId xmlns:a16="http://schemas.microsoft.com/office/drawing/2014/main" val="1066020619"/>
                  </a:ext>
                </a:extLst>
              </a:tr>
              <a:tr h="520206">
                <a:tc>
                  <a:txBody>
                    <a:bodyPr/>
                    <a:lstStyle/>
                    <a:p>
                      <a:pPr algn="ctr"/>
                      <a:r>
                        <a:rPr lang="en-US" sz="2000" dirty="0"/>
                        <a:t>Blondeness</a:t>
                      </a:r>
                      <a:endParaRPr lang="en-CA" sz="2000" dirty="0"/>
                    </a:p>
                  </a:txBody>
                  <a:tcPr anchor="ctr"/>
                </a:tc>
                <a:tc>
                  <a:txBody>
                    <a:bodyPr/>
                    <a:lstStyle/>
                    <a:p>
                      <a:pPr algn="ctr"/>
                      <a:r>
                        <a:rPr lang="en-US" sz="2000" dirty="0"/>
                        <a:t>Brown hair</a:t>
                      </a:r>
                      <a:r>
                        <a:rPr lang="en-US" sz="2000" i="1" dirty="0"/>
                        <a:t>,</a:t>
                      </a:r>
                      <a:r>
                        <a:rPr lang="en-US" sz="2000" dirty="0"/>
                        <a:t> blonde hair</a:t>
                      </a:r>
                      <a:endParaRPr lang="en-CA" sz="2000" dirty="0"/>
                    </a:p>
                  </a:txBody>
                  <a:tcPr anchor="ctr"/>
                </a:tc>
                <a:extLst>
                  <a:ext uri="{0D108BD9-81ED-4DB2-BD59-A6C34878D82A}">
                    <a16:rowId xmlns:a16="http://schemas.microsoft.com/office/drawing/2014/main" val="1900462426"/>
                  </a:ext>
                </a:extLst>
              </a:tr>
              <a:tr h="520206">
                <a:tc>
                  <a:txBody>
                    <a:bodyPr/>
                    <a:lstStyle/>
                    <a:p>
                      <a:pPr algn="ctr"/>
                      <a:r>
                        <a:rPr lang="en-US" sz="2000" dirty="0"/>
                        <a:t>Eye </a:t>
                      </a:r>
                      <a:r>
                        <a:rPr lang="en-US" sz="2000" dirty="0" err="1"/>
                        <a:t>colour</a:t>
                      </a:r>
                      <a:endParaRPr lang="en-CA" sz="2000" dirty="0"/>
                    </a:p>
                  </a:txBody>
                  <a:tcPr anchor="ctr"/>
                </a:tc>
                <a:tc>
                  <a:txBody>
                    <a:bodyPr/>
                    <a:lstStyle/>
                    <a:p>
                      <a:pPr algn="ctr"/>
                      <a:r>
                        <a:rPr lang="en-US" sz="2000" dirty="0"/>
                        <a:t>Blue eyes, brown eyes</a:t>
                      </a:r>
                      <a:endParaRPr lang="en-CA" sz="2000" dirty="0"/>
                    </a:p>
                  </a:txBody>
                  <a:tcPr anchor="ctr"/>
                </a:tc>
                <a:extLst>
                  <a:ext uri="{0D108BD9-81ED-4DB2-BD59-A6C34878D82A}">
                    <a16:rowId xmlns:a16="http://schemas.microsoft.com/office/drawing/2014/main" val="3523071025"/>
                  </a:ext>
                </a:extLst>
              </a:tr>
              <a:tr h="520206">
                <a:tc>
                  <a:txBody>
                    <a:bodyPr/>
                    <a:lstStyle/>
                    <a:p>
                      <a:pPr algn="ctr"/>
                      <a:r>
                        <a:rPr lang="en-US" sz="2000" dirty="0"/>
                        <a:t>Lactose tolerance</a:t>
                      </a:r>
                      <a:endParaRPr lang="en-CA" sz="2000" dirty="0"/>
                    </a:p>
                  </a:txBody>
                  <a:tcPr anchor="ctr"/>
                </a:tc>
                <a:tc>
                  <a:txBody>
                    <a:bodyPr/>
                    <a:lstStyle/>
                    <a:p>
                      <a:pPr algn="ctr"/>
                      <a:r>
                        <a:rPr lang="en-US" sz="2000" dirty="0"/>
                        <a:t>Lactose tolerant, lactose intolerant</a:t>
                      </a:r>
                      <a:endParaRPr lang="en-CA" sz="2000" dirty="0"/>
                    </a:p>
                  </a:txBody>
                  <a:tcPr anchor="ctr"/>
                </a:tc>
                <a:extLst>
                  <a:ext uri="{0D108BD9-81ED-4DB2-BD59-A6C34878D82A}">
                    <a16:rowId xmlns:a16="http://schemas.microsoft.com/office/drawing/2014/main" val="369563948"/>
                  </a:ext>
                </a:extLst>
              </a:tr>
            </a:tbl>
          </a:graphicData>
        </a:graphic>
      </p:graphicFrame>
      <p:sp>
        <p:nvSpPr>
          <p:cNvPr id="9" name="TextBox 8">
            <a:extLst>
              <a:ext uri="{FF2B5EF4-FFF2-40B4-BE49-F238E27FC236}">
                <a16:creationId xmlns:a16="http://schemas.microsoft.com/office/drawing/2014/main" id="{DE91482E-B94A-4051-8F8C-E87CEAD82B74}"/>
              </a:ext>
            </a:extLst>
          </p:cNvPr>
          <p:cNvSpPr txBox="1"/>
          <p:nvPr/>
        </p:nvSpPr>
        <p:spPr>
          <a:xfrm>
            <a:off x="1862576" y="6581002"/>
            <a:ext cx="10246298" cy="276999"/>
          </a:xfrm>
          <a:prstGeom prst="rect">
            <a:avLst/>
          </a:prstGeom>
          <a:noFill/>
        </p:spPr>
        <p:txBody>
          <a:bodyPr wrap="square">
            <a:spAutoFit/>
          </a:bodyPr>
          <a:lstStyle/>
          <a:p>
            <a:r>
              <a:rPr lang="en-CA" sz="1200" dirty="0"/>
              <a:t>Extra reading: </a:t>
            </a:r>
            <a:r>
              <a:rPr lang="en-CA" sz="1200" dirty="0">
                <a:hlinkClick r:id="rId2"/>
              </a:rPr>
              <a:t>https://www.technologynetworks.com/neuroscience/articles/gene-vs-allele-definition-difference-and-comparison-331835</a:t>
            </a:r>
            <a:r>
              <a:rPr lang="en-CA" sz="1200" dirty="0"/>
              <a:t> </a:t>
            </a:r>
          </a:p>
        </p:txBody>
      </p:sp>
    </p:spTree>
    <p:extLst>
      <p:ext uri="{BB962C8B-B14F-4D97-AF65-F5344CB8AC3E}">
        <p14:creationId xmlns:p14="http://schemas.microsoft.com/office/powerpoint/2010/main" val="39828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Alleles are Different Versions of Genes</a:t>
            </a:r>
            <a:br>
              <a:rPr lang="en-US" altLang="en-US" dirty="0">
                <a:latin typeface="Arial Bold" panose="020B0704020202020204" pitchFamily="34" charset="0"/>
              </a:rPr>
            </a:b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a:t>Concept 3: DNA exists in chromosomes, which contain thousands of genes.</a:t>
            </a:r>
            <a:endParaRPr lang="en-CA" dirty="0"/>
          </a:p>
        </p:txBody>
      </p:sp>
      <p:pic>
        <p:nvPicPr>
          <p:cNvPr id="1026" name="Picture 2" descr="Comparison Between &quot;Gene Vs Allele&quot;">
            <a:extLst>
              <a:ext uri="{FF2B5EF4-FFF2-40B4-BE49-F238E27FC236}">
                <a16:creationId xmlns:a16="http://schemas.microsoft.com/office/drawing/2014/main" id="{2B87F267-402E-4727-A639-85FB0809F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09" y="1243012"/>
            <a:ext cx="8107073" cy="51754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D57CF3-27BA-401B-A50F-273787F77FA1}"/>
              </a:ext>
            </a:extLst>
          </p:cNvPr>
          <p:cNvSpPr txBox="1"/>
          <p:nvPr/>
        </p:nvSpPr>
        <p:spPr>
          <a:xfrm>
            <a:off x="6924522" y="6513562"/>
            <a:ext cx="6108970" cy="276999"/>
          </a:xfrm>
          <a:prstGeom prst="rect">
            <a:avLst/>
          </a:prstGeom>
          <a:noFill/>
        </p:spPr>
        <p:txBody>
          <a:bodyPr wrap="square">
            <a:spAutoFit/>
          </a:bodyPr>
          <a:lstStyle/>
          <a:p>
            <a:r>
              <a:rPr lang="en-CA" sz="1200" dirty="0"/>
              <a:t>https://geneticeducation.co.in/comparison-between-gene-vs-allele/</a:t>
            </a:r>
          </a:p>
        </p:txBody>
      </p:sp>
    </p:spTree>
    <p:extLst>
      <p:ext uri="{BB962C8B-B14F-4D97-AF65-F5344CB8AC3E}">
        <p14:creationId xmlns:p14="http://schemas.microsoft.com/office/powerpoint/2010/main" val="8373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52</a:t>
            </a:fld>
            <a:endParaRPr lang="en-US" dirty="0"/>
          </a:p>
        </p:txBody>
      </p:sp>
      <p:grpSp>
        <p:nvGrpSpPr>
          <p:cNvPr id="20" name="Group 19">
            <a:extLst>
              <a:ext uri="{FF2B5EF4-FFF2-40B4-BE49-F238E27FC236}">
                <a16:creationId xmlns:a16="http://schemas.microsoft.com/office/drawing/2014/main" id="{463C6031-5CD9-42CE-8002-D63E94EA80AF}"/>
              </a:ext>
            </a:extLst>
          </p:cNvPr>
          <p:cNvGrpSpPr/>
          <p:nvPr/>
        </p:nvGrpSpPr>
        <p:grpSpPr>
          <a:xfrm>
            <a:off x="1758790" y="2113280"/>
            <a:ext cx="9840754" cy="749664"/>
            <a:chOff x="1837372" y="3779520"/>
            <a:chExt cx="9840754" cy="749664"/>
          </a:xfrm>
        </p:grpSpPr>
        <p:sp>
          <p:nvSpPr>
            <p:cNvPr id="5" name="Content Placeholder 2">
              <a:extLst>
                <a:ext uri="{FF2B5EF4-FFF2-40B4-BE49-F238E27FC236}">
                  <a16:creationId xmlns:a16="http://schemas.microsoft.com/office/drawing/2014/main" id="{AD48215C-A443-487F-8096-494C80AEC262}"/>
                </a:ext>
              </a:extLst>
            </p:cNvPr>
            <p:cNvSpPr txBox="1">
              <a:spLocks/>
            </p:cNvSpPr>
            <p:nvPr/>
          </p:nvSpPr>
          <p:spPr>
            <a:xfrm>
              <a:off x="183737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1 Gene</a:t>
              </a:r>
            </a:p>
          </p:txBody>
        </p:sp>
        <p:cxnSp>
          <p:nvCxnSpPr>
            <p:cNvPr id="11" name="Straight Arrow Connector 10">
              <a:extLst>
                <a:ext uri="{FF2B5EF4-FFF2-40B4-BE49-F238E27FC236}">
                  <a16:creationId xmlns:a16="http://schemas.microsoft.com/office/drawing/2014/main" id="{E1A8B273-FBDB-4F06-ACA6-383BDC6D9A44}"/>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 name="Content Placeholder 2">
              <a:extLst>
                <a:ext uri="{FF2B5EF4-FFF2-40B4-BE49-F238E27FC236}">
                  <a16:creationId xmlns:a16="http://schemas.microsoft.com/office/drawing/2014/main" id="{ABCD7261-C65C-48D6-B594-5E72B7AA89DC}"/>
                </a:ext>
              </a:extLst>
            </p:cNvPr>
            <p:cNvSpPr txBox="1">
              <a:spLocks/>
            </p:cNvSpPr>
            <p:nvPr/>
          </p:nvSpPr>
          <p:spPr>
            <a:xfrm>
              <a:off x="5726320"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1 Protein</a:t>
              </a:r>
            </a:p>
          </p:txBody>
        </p:sp>
        <p:sp>
          <p:nvSpPr>
            <p:cNvPr id="13" name="Content Placeholder 2">
              <a:extLst>
                <a:ext uri="{FF2B5EF4-FFF2-40B4-BE49-F238E27FC236}">
                  <a16:creationId xmlns:a16="http://schemas.microsoft.com/office/drawing/2014/main" id="{A4186134-F22B-48E8-9BD4-97F630B66E8A}"/>
                </a:ext>
              </a:extLst>
            </p:cNvPr>
            <p:cNvSpPr txBox="1">
              <a:spLocks/>
            </p:cNvSpPr>
            <p:nvPr/>
          </p:nvSpPr>
          <p:spPr>
            <a:xfrm>
              <a:off x="980281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1 Trait</a:t>
              </a:r>
            </a:p>
          </p:txBody>
        </p:sp>
        <p:cxnSp>
          <p:nvCxnSpPr>
            <p:cNvPr id="16" name="Straight Arrow Connector 15">
              <a:extLst>
                <a:ext uri="{FF2B5EF4-FFF2-40B4-BE49-F238E27FC236}">
                  <a16:creationId xmlns:a16="http://schemas.microsoft.com/office/drawing/2014/main" id="{EBFB5DF6-D719-48B6-8615-B1AF12DA8D05}"/>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6938E5C-0332-4AB4-AA28-F0E8DBA5F5CA}"/>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18" name="TextBox 17">
              <a:extLst>
                <a:ext uri="{FF2B5EF4-FFF2-40B4-BE49-F238E27FC236}">
                  <a16:creationId xmlns:a16="http://schemas.microsoft.com/office/drawing/2014/main" id="{E8BABDC4-0961-416A-B72A-23D808442892}"/>
                </a:ext>
              </a:extLst>
            </p:cNvPr>
            <p:cNvSpPr txBox="1"/>
            <p:nvPr/>
          </p:nvSpPr>
          <p:spPr>
            <a:xfrm>
              <a:off x="7972105" y="3779520"/>
              <a:ext cx="1436612" cy="369332"/>
            </a:xfrm>
            <a:prstGeom prst="rect">
              <a:avLst/>
            </a:prstGeom>
            <a:noFill/>
          </p:spPr>
          <p:txBody>
            <a:bodyPr wrap="none" rtlCol="0">
              <a:spAutoFit/>
            </a:bodyPr>
            <a:lstStyle/>
            <a:p>
              <a:r>
                <a:rPr lang="en-CA" dirty="0"/>
                <a:t>determines</a:t>
              </a:r>
            </a:p>
          </p:txBody>
        </p:sp>
      </p:grpSp>
      <p:sp>
        <p:nvSpPr>
          <p:cNvPr id="19" name="TextBox 18">
            <a:extLst>
              <a:ext uri="{FF2B5EF4-FFF2-40B4-BE49-F238E27FC236}">
                <a16:creationId xmlns:a16="http://schemas.microsoft.com/office/drawing/2014/main" id="{A4C59DC5-3D69-4BEB-A0BB-8368CB9C412F}"/>
              </a:ext>
            </a:extLst>
          </p:cNvPr>
          <p:cNvSpPr txBox="1"/>
          <p:nvPr/>
        </p:nvSpPr>
        <p:spPr>
          <a:xfrm>
            <a:off x="6513061" y="6334780"/>
            <a:ext cx="5791311" cy="523220"/>
          </a:xfrm>
          <a:prstGeom prst="rect">
            <a:avLst/>
          </a:prstGeom>
          <a:noFill/>
        </p:spPr>
        <p:txBody>
          <a:bodyPr wrap="square" rtlCol="0">
            <a:spAutoFit/>
          </a:bodyPr>
          <a:lstStyle/>
          <a:p>
            <a:r>
              <a:rPr lang="en-CA" sz="1400" dirty="0"/>
              <a:t>*Many traits do exist that are influenced by many genes. But this framework is still a useful way of thinking about most genes. </a:t>
            </a:r>
          </a:p>
        </p:txBody>
      </p:sp>
    </p:spTree>
    <p:extLst>
      <p:ext uri="{BB962C8B-B14F-4D97-AF65-F5344CB8AC3E}">
        <p14:creationId xmlns:p14="http://schemas.microsoft.com/office/powerpoint/2010/main" val="1558168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53</a:t>
            </a:fld>
            <a:endParaRPr lang="en-US" dirty="0"/>
          </a:p>
        </p:txBody>
      </p:sp>
      <p:pic>
        <p:nvPicPr>
          <p:cNvPr id="38" name="Picture 2" descr="Image result for sickle cell anemia single nucleotide polymorphism">
            <a:extLst>
              <a:ext uri="{FF2B5EF4-FFF2-40B4-BE49-F238E27FC236}">
                <a16:creationId xmlns:a16="http://schemas.microsoft.com/office/drawing/2014/main" id="{D21784D4-5111-450C-ABB4-D7AC47B5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062" y="1875790"/>
            <a:ext cx="6636013" cy="4982210"/>
          </a:xfrm>
          <a:prstGeom prst="rect">
            <a:avLst/>
          </a:prstGeom>
          <a:noFill/>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61051543-DBDB-4016-91BD-F2FADCC4E605}"/>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3135223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Image result for sickle cell anemia single nucleotide polymorphism">
            <a:extLst>
              <a:ext uri="{FF2B5EF4-FFF2-40B4-BE49-F238E27FC236}">
                <a16:creationId xmlns:a16="http://schemas.microsoft.com/office/drawing/2014/main" id="{697B6475-D4BD-4C46-8293-1EDC7AA012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79" t="49146" r="76041" b="34604"/>
          <a:stretch/>
        </p:blipFill>
        <p:spPr bwMode="auto">
          <a:xfrm>
            <a:off x="2205395" y="3907735"/>
            <a:ext cx="775059" cy="80962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sickle cell anemia single nucleotide polymorphism">
            <a:extLst>
              <a:ext uri="{FF2B5EF4-FFF2-40B4-BE49-F238E27FC236}">
                <a16:creationId xmlns:a16="http://schemas.microsoft.com/office/drawing/2014/main" id="{B09FD7FF-2E99-4D49-8CE2-8725717EA0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57" t="49288" r="43514" b="34462"/>
          <a:stretch/>
        </p:blipFill>
        <p:spPr bwMode="auto">
          <a:xfrm>
            <a:off x="2120806" y="5693477"/>
            <a:ext cx="1070252" cy="8096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sickle cell anemia single nucleotide polymorphism">
            <a:extLst>
              <a:ext uri="{FF2B5EF4-FFF2-40B4-BE49-F238E27FC236}">
                <a16:creationId xmlns:a16="http://schemas.microsoft.com/office/drawing/2014/main" id="{57E014B8-95A9-4259-9FD7-6C4890D02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45" t="22582" r="23202" b="57985"/>
          <a:stretch/>
        </p:blipFill>
        <p:spPr bwMode="auto">
          <a:xfrm>
            <a:off x="10177137" y="3819450"/>
            <a:ext cx="1032048" cy="9682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sickle cell anemia single nucleotide polymorphism">
            <a:extLst>
              <a:ext uri="{FF2B5EF4-FFF2-40B4-BE49-F238E27FC236}">
                <a16:creationId xmlns:a16="http://schemas.microsoft.com/office/drawing/2014/main" id="{EBB19BAF-1723-4EDC-AE11-719BE2FC2C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52" t="1840" r="23096" b="80488"/>
          <a:stretch/>
        </p:blipFill>
        <p:spPr bwMode="auto">
          <a:xfrm>
            <a:off x="5974439" y="3940912"/>
            <a:ext cx="1032048" cy="8804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sickle cell anemia single nucleotide polymorphism">
            <a:extLst>
              <a:ext uri="{FF2B5EF4-FFF2-40B4-BE49-F238E27FC236}">
                <a16:creationId xmlns:a16="http://schemas.microsoft.com/office/drawing/2014/main" id="{2F372E28-85C7-4BD1-BC0B-4702E1CB0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5" t="3642" r="2924" b="80108"/>
          <a:stretch/>
        </p:blipFill>
        <p:spPr bwMode="auto">
          <a:xfrm>
            <a:off x="5949802" y="5671545"/>
            <a:ext cx="1325187" cy="8096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sickle cell anemia single nucleotide polymorphism">
            <a:extLst>
              <a:ext uri="{FF2B5EF4-FFF2-40B4-BE49-F238E27FC236}">
                <a16:creationId xmlns:a16="http://schemas.microsoft.com/office/drawing/2014/main" id="{9767421D-1408-4BE5-9D1B-30E6AD13A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61" t="22381" r="4383" b="56634"/>
          <a:stretch/>
        </p:blipFill>
        <p:spPr bwMode="auto">
          <a:xfrm>
            <a:off x="10126912" y="5457562"/>
            <a:ext cx="1231366" cy="1045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54</a:t>
            </a:fld>
            <a:endParaRPr lang="en-US" dirty="0"/>
          </a:p>
        </p:txBody>
      </p:sp>
      <p:grpSp>
        <p:nvGrpSpPr>
          <p:cNvPr id="26" name="Group 25">
            <a:extLst>
              <a:ext uri="{FF2B5EF4-FFF2-40B4-BE49-F238E27FC236}">
                <a16:creationId xmlns:a16="http://schemas.microsoft.com/office/drawing/2014/main" id="{64D3F936-0A60-4CBD-9607-E0DD196250CD}"/>
              </a:ext>
            </a:extLst>
          </p:cNvPr>
          <p:cNvGrpSpPr/>
          <p:nvPr/>
        </p:nvGrpSpPr>
        <p:grpSpPr>
          <a:xfrm>
            <a:off x="1663858" y="2030558"/>
            <a:ext cx="9840754" cy="749664"/>
            <a:chOff x="1837372" y="3779520"/>
            <a:chExt cx="9840754" cy="749664"/>
          </a:xfrm>
        </p:grpSpPr>
        <p:sp>
          <p:nvSpPr>
            <p:cNvPr id="27" name="Content Placeholder 2">
              <a:extLst>
                <a:ext uri="{FF2B5EF4-FFF2-40B4-BE49-F238E27FC236}">
                  <a16:creationId xmlns:a16="http://schemas.microsoft.com/office/drawing/2014/main" id="{EBE2FD17-5FD4-49BC-AB3B-4FE1291CAD90}"/>
                </a:ext>
              </a:extLst>
            </p:cNvPr>
            <p:cNvSpPr txBox="1">
              <a:spLocks/>
            </p:cNvSpPr>
            <p:nvPr/>
          </p:nvSpPr>
          <p:spPr>
            <a:xfrm>
              <a:off x="183737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85000" lnSpcReduction="1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HBB gene </a:t>
              </a:r>
            </a:p>
          </p:txBody>
        </p:sp>
        <p:cxnSp>
          <p:nvCxnSpPr>
            <p:cNvPr id="28" name="Straight Arrow Connector 27">
              <a:extLst>
                <a:ext uri="{FF2B5EF4-FFF2-40B4-BE49-F238E27FC236}">
                  <a16:creationId xmlns:a16="http://schemas.microsoft.com/office/drawing/2014/main" id="{281C4723-6142-4725-ABCB-A613FEE111D6}"/>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58452B15-A16B-40A5-B3EE-86A425E86054}"/>
                </a:ext>
              </a:extLst>
            </p:cNvPr>
            <p:cNvSpPr txBox="1">
              <a:spLocks/>
            </p:cNvSpPr>
            <p:nvPr/>
          </p:nvSpPr>
          <p:spPr>
            <a:xfrm>
              <a:off x="5726320"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dirty="0"/>
                <a:t>hemoglobin</a:t>
              </a:r>
            </a:p>
          </p:txBody>
        </p:sp>
        <p:sp>
          <p:nvSpPr>
            <p:cNvPr id="30" name="Content Placeholder 2">
              <a:extLst>
                <a:ext uri="{FF2B5EF4-FFF2-40B4-BE49-F238E27FC236}">
                  <a16:creationId xmlns:a16="http://schemas.microsoft.com/office/drawing/2014/main" id="{146FFAA2-23C7-437E-9C10-CAE73FBFEB5E}"/>
                </a:ext>
              </a:extLst>
            </p:cNvPr>
            <p:cNvSpPr txBox="1">
              <a:spLocks/>
            </p:cNvSpPr>
            <p:nvPr/>
          </p:nvSpPr>
          <p:spPr>
            <a:xfrm>
              <a:off x="980281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7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red blood cell type</a:t>
              </a:r>
            </a:p>
          </p:txBody>
        </p:sp>
        <p:cxnSp>
          <p:nvCxnSpPr>
            <p:cNvPr id="31" name="Straight Arrow Connector 30">
              <a:extLst>
                <a:ext uri="{FF2B5EF4-FFF2-40B4-BE49-F238E27FC236}">
                  <a16:creationId xmlns:a16="http://schemas.microsoft.com/office/drawing/2014/main" id="{36E631D2-6143-4E64-96B6-9AA78A0B45AA}"/>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1D3DF4C5-1DEA-47A3-B27B-6313C8FBB566}"/>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33" name="TextBox 32">
              <a:extLst>
                <a:ext uri="{FF2B5EF4-FFF2-40B4-BE49-F238E27FC236}">
                  <a16:creationId xmlns:a16="http://schemas.microsoft.com/office/drawing/2014/main" id="{BF5B2588-1BFD-452B-A611-29FB11D309C5}"/>
                </a:ext>
              </a:extLst>
            </p:cNvPr>
            <p:cNvSpPr txBox="1"/>
            <p:nvPr/>
          </p:nvSpPr>
          <p:spPr>
            <a:xfrm>
              <a:off x="7972105" y="3779520"/>
              <a:ext cx="1436612" cy="369332"/>
            </a:xfrm>
            <a:prstGeom prst="rect">
              <a:avLst/>
            </a:prstGeom>
            <a:noFill/>
          </p:spPr>
          <p:txBody>
            <a:bodyPr wrap="none" rtlCol="0">
              <a:spAutoFit/>
            </a:bodyPr>
            <a:lstStyle/>
            <a:p>
              <a:r>
                <a:rPr lang="en-CA" dirty="0"/>
                <a:t>determines</a:t>
              </a:r>
            </a:p>
          </p:txBody>
        </p:sp>
      </p:grpSp>
      <p:grpSp>
        <p:nvGrpSpPr>
          <p:cNvPr id="22" name="Group 21">
            <a:extLst>
              <a:ext uri="{FF2B5EF4-FFF2-40B4-BE49-F238E27FC236}">
                <a16:creationId xmlns:a16="http://schemas.microsoft.com/office/drawing/2014/main" id="{1A0148DD-63F7-42A4-87E8-481990A94833}"/>
              </a:ext>
            </a:extLst>
          </p:cNvPr>
          <p:cNvGrpSpPr/>
          <p:nvPr/>
        </p:nvGrpSpPr>
        <p:grpSpPr>
          <a:xfrm>
            <a:off x="1663858" y="3280612"/>
            <a:ext cx="9840754" cy="572015"/>
            <a:chOff x="1837372" y="3779520"/>
            <a:chExt cx="9840754" cy="572015"/>
          </a:xfrm>
        </p:grpSpPr>
        <p:sp>
          <p:nvSpPr>
            <p:cNvPr id="23" name="Content Placeholder 2">
              <a:extLst>
                <a:ext uri="{FF2B5EF4-FFF2-40B4-BE49-F238E27FC236}">
                  <a16:creationId xmlns:a16="http://schemas.microsoft.com/office/drawing/2014/main" id="{AA7B4180-FA0F-4F32-AEAC-5FAE2C7CDB03}"/>
                </a:ext>
              </a:extLst>
            </p:cNvPr>
            <p:cNvSpPr txBox="1">
              <a:spLocks/>
            </p:cNvSpPr>
            <p:nvPr/>
          </p:nvSpPr>
          <p:spPr>
            <a:xfrm>
              <a:off x="183737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HBB allele 1</a:t>
              </a:r>
            </a:p>
          </p:txBody>
        </p:sp>
        <p:cxnSp>
          <p:nvCxnSpPr>
            <p:cNvPr id="24" name="Straight Arrow Connector 23">
              <a:extLst>
                <a:ext uri="{FF2B5EF4-FFF2-40B4-BE49-F238E27FC236}">
                  <a16:creationId xmlns:a16="http://schemas.microsoft.com/office/drawing/2014/main" id="{A3FAB303-8C72-4113-BD9B-D87A2E58634B}"/>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 name="Content Placeholder 2">
              <a:extLst>
                <a:ext uri="{FF2B5EF4-FFF2-40B4-BE49-F238E27FC236}">
                  <a16:creationId xmlns:a16="http://schemas.microsoft.com/office/drawing/2014/main" id="{B878A15C-7EB9-4443-9B74-B151F8B8647E}"/>
                </a:ext>
              </a:extLst>
            </p:cNvPr>
            <p:cNvSpPr txBox="1">
              <a:spLocks/>
            </p:cNvSpPr>
            <p:nvPr/>
          </p:nvSpPr>
          <p:spPr>
            <a:xfrm>
              <a:off x="5726320"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normal hemoglobin</a:t>
              </a:r>
            </a:p>
          </p:txBody>
        </p:sp>
        <p:sp>
          <p:nvSpPr>
            <p:cNvPr id="34" name="Content Placeholder 2">
              <a:extLst>
                <a:ext uri="{FF2B5EF4-FFF2-40B4-BE49-F238E27FC236}">
                  <a16:creationId xmlns:a16="http://schemas.microsoft.com/office/drawing/2014/main" id="{C3F54B76-E494-4224-8F7C-45C32E592AE6}"/>
                </a:ext>
              </a:extLst>
            </p:cNvPr>
            <p:cNvSpPr txBox="1">
              <a:spLocks/>
            </p:cNvSpPr>
            <p:nvPr/>
          </p:nvSpPr>
          <p:spPr>
            <a:xfrm>
              <a:off x="980281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normal red blood cells</a:t>
              </a:r>
            </a:p>
          </p:txBody>
        </p:sp>
        <p:cxnSp>
          <p:nvCxnSpPr>
            <p:cNvPr id="35" name="Straight Arrow Connector 34">
              <a:extLst>
                <a:ext uri="{FF2B5EF4-FFF2-40B4-BE49-F238E27FC236}">
                  <a16:creationId xmlns:a16="http://schemas.microsoft.com/office/drawing/2014/main" id="{0E6833AB-E428-4121-8126-9551BF6345AC}"/>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CCEA1DE-2261-491F-A7AD-6ADDF293854E}"/>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37" name="TextBox 36">
              <a:extLst>
                <a:ext uri="{FF2B5EF4-FFF2-40B4-BE49-F238E27FC236}">
                  <a16:creationId xmlns:a16="http://schemas.microsoft.com/office/drawing/2014/main" id="{D45EE354-DB5D-41F1-AF6E-D2B54FCEC76C}"/>
                </a:ext>
              </a:extLst>
            </p:cNvPr>
            <p:cNvSpPr txBox="1"/>
            <p:nvPr/>
          </p:nvSpPr>
          <p:spPr>
            <a:xfrm>
              <a:off x="8209349" y="3779520"/>
              <a:ext cx="962123" cy="369332"/>
            </a:xfrm>
            <a:prstGeom prst="rect">
              <a:avLst/>
            </a:prstGeom>
            <a:noFill/>
          </p:spPr>
          <p:txBody>
            <a:bodyPr wrap="none" rtlCol="0">
              <a:spAutoFit/>
            </a:bodyPr>
            <a:lstStyle/>
            <a:p>
              <a:r>
                <a:rPr lang="en-CA" dirty="0"/>
                <a:t>causes</a:t>
              </a:r>
            </a:p>
          </p:txBody>
        </p:sp>
      </p:grpSp>
      <p:grpSp>
        <p:nvGrpSpPr>
          <p:cNvPr id="62" name="Group 61">
            <a:extLst>
              <a:ext uri="{FF2B5EF4-FFF2-40B4-BE49-F238E27FC236}">
                <a16:creationId xmlns:a16="http://schemas.microsoft.com/office/drawing/2014/main" id="{0476CA71-5214-4C45-9B95-AF6967D3BE0C}"/>
              </a:ext>
            </a:extLst>
          </p:cNvPr>
          <p:cNvGrpSpPr/>
          <p:nvPr/>
        </p:nvGrpSpPr>
        <p:grpSpPr>
          <a:xfrm>
            <a:off x="1663858" y="4891855"/>
            <a:ext cx="9840754" cy="572015"/>
            <a:chOff x="1837372" y="3779520"/>
            <a:chExt cx="9840754" cy="572015"/>
          </a:xfrm>
        </p:grpSpPr>
        <p:sp>
          <p:nvSpPr>
            <p:cNvPr id="63" name="Content Placeholder 2">
              <a:extLst>
                <a:ext uri="{FF2B5EF4-FFF2-40B4-BE49-F238E27FC236}">
                  <a16:creationId xmlns:a16="http://schemas.microsoft.com/office/drawing/2014/main" id="{C027FF3B-5E8B-41E8-ADF0-2A34F86C41D0}"/>
                </a:ext>
              </a:extLst>
            </p:cNvPr>
            <p:cNvSpPr txBox="1">
              <a:spLocks/>
            </p:cNvSpPr>
            <p:nvPr/>
          </p:nvSpPr>
          <p:spPr>
            <a:xfrm>
              <a:off x="183737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HBB allele 2</a:t>
              </a:r>
            </a:p>
          </p:txBody>
        </p:sp>
        <p:cxnSp>
          <p:nvCxnSpPr>
            <p:cNvPr id="64" name="Straight Arrow Connector 63">
              <a:extLst>
                <a:ext uri="{FF2B5EF4-FFF2-40B4-BE49-F238E27FC236}">
                  <a16:creationId xmlns:a16="http://schemas.microsoft.com/office/drawing/2014/main" id="{4874BB05-D49F-496F-91A3-88B58FDF24F7}"/>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5" name="Content Placeholder 2">
              <a:extLst>
                <a:ext uri="{FF2B5EF4-FFF2-40B4-BE49-F238E27FC236}">
                  <a16:creationId xmlns:a16="http://schemas.microsoft.com/office/drawing/2014/main" id="{1D8789D4-2654-4434-B519-1E73491FBD44}"/>
                </a:ext>
              </a:extLst>
            </p:cNvPr>
            <p:cNvSpPr txBox="1">
              <a:spLocks/>
            </p:cNvSpPr>
            <p:nvPr/>
          </p:nvSpPr>
          <p:spPr>
            <a:xfrm>
              <a:off x="5726320"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mutated hemoglobin</a:t>
              </a:r>
            </a:p>
          </p:txBody>
        </p:sp>
        <p:sp>
          <p:nvSpPr>
            <p:cNvPr id="66" name="Content Placeholder 2">
              <a:extLst>
                <a:ext uri="{FF2B5EF4-FFF2-40B4-BE49-F238E27FC236}">
                  <a16:creationId xmlns:a16="http://schemas.microsoft.com/office/drawing/2014/main" id="{9009A450-1442-4F9D-9876-9584243F0F26}"/>
                </a:ext>
              </a:extLst>
            </p:cNvPr>
            <p:cNvSpPr txBox="1">
              <a:spLocks/>
            </p:cNvSpPr>
            <p:nvPr/>
          </p:nvSpPr>
          <p:spPr>
            <a:xfrm>
              <a:off x="980281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sickle cell anemia</a:t>
              </a:r>
            </a:p>
          </p:txBody>
        </p:sp>
        <p:cxnSp>
          <p:nvCxnSpPr>
            <p:cNvPr id="67" name="Straight Arrow Connector 66">
              <a:extLst>
                <a:ext uri="{FF2B5EF4-FFF2-40B4-BE49-F238E27FC236}">
                  <a16:creationId xmlns:a16="http://schemas.microsoft.com/office/drawing/2014/main" id="{A69D44D8-401B-4B5F-9CB7-F4F5E9408AC3}"/>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90AC3DBA-70A0-4478-8F9B-BA411CAF3043}"/>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69" name="TextBox 68">
              <a:extLst>
                <a:ext uri="{FF2B5EF4-FFF2-40B4-BE49-F238E27FC236}">
                  <a16:creationId xmlns:a16="http://schemas.microsoft.com/office/drawing/2014/main" id="{F61E26EC-439A-4708-B968-0EFB89787773}"/>
                </a:ext>
              </a:extLst>
            </p:cNvPr>
            <p:cNvSpPr txBox="1"/>
            <p:nvPr/>
          </p:nvSpPr>
          <p:spPr>
            <a:xfrm>
              <a:off x="8209349" y="3779520"/>
              <a:ext cx="962123" cy="369332"/>
            </a:xfrm>
            <a:prstGeom prst="rect">
              <a:avLst/>
            </a:prstGeom>
            <a:noFill/>
          </p:spPr>
          <p:txBody>
            <a:bodyPr wrap="none" rtlCol="0">
              <a:spAutoFit/>
            </a:bodyPr>
            <a:lstStyle/>
            <a:p>
              <a:r>
                <a:rPr lang="en-CA" dirty="0"/>
                <a:t>causes</a:t>
              </a:r>
            </a:p>
          </p:txBody>
        </p:sp>
      </p:grpSp>
      <p:sp>
        <p:nvSpPr>
          <p:cNvPr id="45" name="Content Placeholder 2">
            <a:extLst>
              <a:ext uri="{FF2B5EF4-FFF2-40B4-BE49-F238E27FC236}">
                <a16:creationId xmlns:a16="http://schemas.microsoft.com/office/drawing/2014/main" id="{B0E5512C-291F-46ED-B347-17E1F403AC35}"/>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33328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55</a:t>
            </a:fld>
            <a:endParaRPr lang="en-US" dirty="0"/>
          </a:p>
        </p:txBody>
      </p:sp>
      <p:pic>
        <p:nvPicPr>
          <p:cNvPr id="1038" name="Picture 14" descr="Celebrities' Natural Hair Colors | POPSUGAR Beauty">
            <a:extLst>
              <a:ext uri="{FF2B5EF4-FFF2-40B4-BE49-F238E27FC236}">
                <a16:creationId xmlns:a16="http://schemas.microsoft.com/office/drawing/2014/main" id="{0AAE6FC8-389A-43B8-B21D-104BC44E2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95" y="1924413"/>
            <a:ext cx="5914757" cy="430947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Mouse pictures of tyrosinase alleles">
            <a:extLst>
              <a:ext uri="{FF2B5EF4-FFF2-40B4-BE49-F238E27FC236}">
                <a16:creationId xmlns:a16="http://schemas.microsoft.com/office/drawing/2014/main" id="{DDECA49D-09F1-4B6B-80DC-6BAF7AAA1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451" y="2990154"/>
            <a:ext cx="4765523" cy="2177993"/>
          </a:xfrm>
          <a:prstGeom prst="rect">
            <a:avLst/>
          </a:prstGeom>
          <a:noFill/>
          <a:extLst>
            <a:ext uri="{909E8E84-426E-40DD-AFC4-6F175D3DCCD1}">
              <a14:hiddenFill xmlns:a14="http://schemas.microsoft.com/office/drawing/2010/main">
                <a:solidFill>
                  <a:srgbClr val="FFFFFF"/>
                </a:solidFill>
              </a14:hiddenFill>
            </a:ext>
          </a:extLst>
        </p:spPr>
      </p:pic>
      <p:sp>
        <p:nvSpPr>
          <p:cNvPr id="79" name="Content Placeholder 2">
            <a:extLst>
              <a:ext uri="{FF2B5EF4-FFF2-40B4-BE49-F238E27FC236}">
                <a16:creationId xmlns:a16="http://schemas.microsoft.com/office/drawing/2014/main" id="{B05E4751-4B42-41A3-822B-9EDFA99D4EC3}"/>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2074804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56</a:t>
            </a:fld>
            <a:endParaRPr lang="en-US" dirty="0"/>
          </a:p>
        </p:txBody>
      </p:sp>
      <p:grpSp>
        <p:nvGrpSpPr>
          <p:cNvPr id="26" name="Group 25">
            <a:extLst>
              <a:ext uri="{FF2B5EF4-FFF2-40B4-BE49-F238E27FC236}">
                <a16:creationId xmlns:a16="http://schemas.microsoft.com/office/drawing/2014/main" id="{64D3F936-0A60-4CBD-9607-E0DD196250CD}"/>
              </a:ext>
            </a:extLst>
          </p:cNvPr>
          <p:cNvGrpSpPr/>
          <p:nvPr/>
        </p:nvGrpSpPr>
        <p:grpSpPr>
          <a:xfrm>
            <a:off x="1663858" y="2030558"/>
            <a:ext cx="9840754" cy="749664"/>
            <a:chOff x="1837372" y="3779520"/>
            <a:chExt cx="9840754" cy="749664"/>
          </a:xfrm>
        </p:grpSpPr>
        <p:sp>
          <p:nvSpPr>
            <p:cNvPr id="27" name="Content Placeholder 2">
              <a:extLst>
                <a:ext uri="{FF2B5EF4-FFF2-40B4-BE49-F238E27FC236}">
                  <a16:creationId xmlns:a16="http://schemas.microsoft.com/office/drawing/2014/main" id="{EBE2FD17-5FD4-49BC-AB3B-4FE1291CAD90}"/>
                </a:ext>
              </a:extLst>
            </p:cNvPr>
            <p:cNvSpPr txBox="1">
              <a:spLocks/>
            </p:cNvSpPr>
            <p:nvPr/>
          </p:nvSpPr>
          <p:spPr>
            <a:xfrm>
              <a:off x="183737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85000" lnSpcReduction="1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TYR gene </a:t>
              </a:r>
            </a:p>
          </p:txBody>
        </p:sp>
        <p:cxnSp>
          <p:nvCxnSpPr>
            <p:cNvPr id="28" name="Straight Arrow Connector 27">
              <a:extLst>
                <a:ext uri="{FF2B5EF4-FFF2-40B4-BE49-F238E27FC236}">
                  <a16:creationId xmlns:a16="http://schemas.microsoft.com/office/drawing/2014/main" id="{281C4723-6142-4725-ABCB-A613FEE111D6}"/>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58452B15-A16B-40A5-B3EE-86A425E86054}"/>
                </a:ext>
              </a:extLst>
            </p:cNvPr>
            <p:cNvSpPr txBox="1">
              <a:spLocks/>
            </p:cNvSpPr>
            <p:nvPr/>
          </p:nvSpPr>
          <p:spPr>
            <a:xfrm>
              <a:off x="5726320"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melanin</a:t>
              </a:r>
            </a:p>
          </p:txBody>
        </p:sp>
        <p:sp>
          <p:nvSpPr>
            <p:cNvPr id="30" name="Content Placeholder 2">
              <a:extLst>
                <a:ext uri="{FF2B5EF4-FFF2-40B4-BE49-F238E27FC236}">
                  <a16:creationId xmlns:a16="http://schemas.microsoft.com/office/drawing/2014/main" id="{146FFAA2-23C7-437E-9C10-CAE73FBFEB5E}"/>
                </a:ext>
              </a:extLst>
            </p:cNvPr>
            <p:cNvSpPr txBox="1">
              <a:spLocks/>
            </p:cNvSpPr>
            <p:nvPr/>
          </p:nvSpPr>
          <p:spPr>
            <a:xfrm>
              <a:off x="9802812" y="3779520"/>
              <a:ext cx="1875314" cy="749664"/>
            </a:xfrm>
            <a:custGeom>
              <a:avLst/>
              <a:gdLst>
                <a:gd name="connsiteX0" fmla="*/ 0 w 1875314"/>
                <a:gd name="connsiteY0" fmla="*/ 0 h 749664"/>
                <a:gd name="connsiteX1" fmla="*/ 1875314 w 1875314"/>
                <a:gd name="connsiteY1" fmla="*/ 0 h 749664"/>
                <a:gd name="connsiteX2" fmla="*/ 1875314 w 1875314"/>
                <a:gd name="connsiteY2" fmla="*/ 749664 h 749664"/>
                <a:gd name="connsiteX3" fmla="*/ 0 w 1875314"/>
                <a:gd name="connsiteY3" fmla="*/ 749664 h 749664"/>
                <a:gd name="connsiteX4" fmla="*/ 0 w 1875314"/>
                <a:gd name="connsiteY4" fmla="*/ 0 h 749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749664" fill="none" extrusionOk="0">
                  <a:moveTo>
                    <a:pt x="0" y="0"/>
                  </a:moveTo>
                  <a:cubicBezTo>
                    <a:pt x="569352" y="2748"/>
                    <a:pt x="1163401" y="75800"/>
                    <a:pt x="1875314" y="0"/>
                  </a:cubicBezTo>
                  <a:cubicBezTo>
                    <a:pt x="1813464" y="208906"/>
                    <a:pt x="1883814" y="659203"/>
                    <a:pt x="1875314" y="749664"/>
                  </a:cubicBezTo>
                  <a:cubicBezTo>
                    <a:pt x="1179527" y="629250"/>
                    <a:pt x="260925" y="779268"/>
                    <a:pt x="0" y="749664"/>
                  </a:cubicBezTo>
                  <a:cubicBezTo>
                    <a:pt x="18291" y="421753"/>
                    <a:pt x="-51420" y="254373"/>
                    <a:pt x="0" y="0"/>
                  </a:cubicBezTo>
                  <a:close/>
                </a:path>
                <a:path w="1875314" h="749664" stroke="0" extrusionOk="0">
                  <a:moveTo>
                    <a:pt x="0" y="0"/>
                  </a:moveTo>
                  <a:cubicBezTo>
                    <a:pt x="916658" y="11843"/>
                    <a:pt x="1257078" y="-165912"/>
                    <a:pt x="1875314" y="0"/>
                  </a:cubicBezTo>
                  <a:cubicBezTo>
                    <a:pt x="1931355" y="229135"/>
                    <a:pt x="1873019" y="600374"/>
                    <a:pt x="1875314" y="749664"/>
                  </a:cubicBezTo>
                  <a:cubicBezTo>
                    <a:pt x="955659" y="828438"/>
                    <a:pt x="921375" y="724721"/>
                    <a:pt x="0" y="749664"/>
                  </a:cubicBezTo>
                  <a:cubicBezTo>
                    <a:pt x="55471" y="375917"/>
                    <a:pt x="-65803" y="129317"/>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5000" lnSpcReduction="1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3200" dirty="0"/>
                <a:t>fur colour</a:t>
              </a:r>
            </a:p>
          </p:txBody>
        </p:sp>
        <p:cxnSp>
          <p:nvCxnSpPr>
            <p:cNvPr id="31" name="Straight Arrow Connector 30">
              <a:extLst>
                <a:ext uri="{FF2B5EF4-FFF2-40B4-BE49-F238E27FC236}">
                  <a16:creationId xmlns:a16="http://schemas.microsoft.com/office/drawing/2014/main" id="{36E631D2-6143-4E64-96B6-9AA78A0B45AA}"/>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1D3DF4C5-1DEA-47A3-B27B-6313C8FBB566}"/>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33" name="TextBox 32">
              <a:extLst>
                <a:ext uri="{FF2B5EF4-FFF2-40B4-BE49-F238E27FC236}">
                  <a16:creationId xmlns:a16="http://schemas.microsoft.com/office/drawing/2014/main" id="{BF5B2588-1BFD-452B-A611-29FB11D309C5}"/>
                </a:ext>
              </a:extLst>
            </p:cNvPr>
            <p:cNvSpPr txBox="1"/>
            <p:nvPr/>
          </p:nvSpPr>
          <p:spPr>
            <a:xfrm>
              <a:off x="7972105" y="3779520"/>
              <a:ext cx="1436612" cy="369332"/>
            </a:xfrm>
            <a:prstGeom prst="rect">
              <a:avLst/>
            </a:prstGeom>
            <a:noFill/>
          </p:spPr>
          <p:txBody>
            <a:bodyPr wrap="none" rtlCol="0">
              <a:spAutoFit/>
            </a:bodyPr>
            <a:lstStyle/>
            <a:p>
              <a:r>
                <a:rPr lang="en-CA" dirty="0"/>
                <a:t>determines</a:t>
              </a:r>
            </a:p>
          </p:txBody>
        </p:sp>
      </p:grpSp>
      <p:grpSp>
        <p:nvGrpSpPr>
          <p:cNvPr id="22" name="Group 21">
            <a:extLst>
              <a:ext uri="{FF2B5EF4-FFF2-40B4-BE49-F238E27FC236}">
                <a16:creationId xmlns:a16="http://schemas.microsoft.com/office/drawing/2014/main" id="{1A0148DD-63F7-42A4-87E8-481990A94833}"/>
              </a:ext>
            </a:extLst>
          </p:cNvPr>
          <p:cNvGrpSpPr/>
          <p:nvPr/>
        </p:nvGrpSpPr>
        <p:grpSpPr>
          <a:xfrm>
            <a:off x="1663858" y="3620420"/>
            <a:ext cx="9840754" cy="572015"/>
            <a:chOff x="1837372" y="3779520"/>
            <a:chExt cx="9840754" cy="572015"/>
          </a:xfrm>
        </p:grpSpPr>
        <p:sp>
          <p:nvSpPr>
            <p:cNvPr id="23" name="Content Placeholder 2">
              <a:extLst>
                <a:ext uri="{FF2B5EF4-FFF2-40B4-BE49-F238E27FC236}">
                  <a16:creationId xmlns:a16="http://schemas.microsoft.com/office/drawing/2014/main" id="{AA7B4180-FA0F-4F32-AEAC-5FAE2C7CDB03}"/>
                </a:ext>
              </a:extLst>
            </p:cNvPr>
            <p:cNvSpPr txBox="1">
              <a:spLocks/>
            </p:cNvSpPr>
            <p:nvPr/>
          </p:nvSpPr>
          <p:spPr>
            <a:xfrm>
              <a:off x="183737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TYR allele 1</a:t>
              </a:r>
            </a:p>
          </p:txBody>
        </p:sp>
        <p:cxnSp>
          <p:nvCxnSpPr>
            <p:cNvPr id="24" name="Straight Arrow Connector 23">
              <a:extLst>
                <a:ext uri="{FF2B5EF4-FFF2-40B4-BE49-F238E27FC236}">
                  <a16:creationId xmlns:a16="http://schemas.microsoft.com/office/drawing/2014/main" id="{A3FAB303-8C72-4113-BD9B-D87A2E58634B}"/>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 name="Content Placeholder 2">
              <a:extLst>
                <a:ext uri="{FF2B5EF4-FFF2-40B4-BE49-F238E27FC236}">
                  <a16:creationId xmlns:a16="http://schemas.microsoft.com/office/drawing/2014/main" id="{B878A15C-7EB9-4443-9B74-B151F8B8647E}"/>
                </a:ext>
              </a:extLst>
            </p:cNvPr>
            <p:cNvSpPr txBox="1">
              <a:spLocks/>
            </p:cNvSpPr>
            <p:nvPr/>
          </p:nvSpPr>
          <p:spPr>
            <a:xfrm>
              <a:off x="5726320"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normal melanin</a:t>
              </a:r>
            </a:p>
          </p:txBody>
        </p:sp>
        <p:sp>
          <p:nvSpPr>
            <p:cNvPr id="34" name="Content Placeholder 2">
              <a:extLst>
                <a:ext uri="{FF2B5EF4-FFF2-40B4-BE49-F238E27FC236}">
                  <a16:creationId xmlns:a16="http://schemas.microsoft.com/office/drawing/2014/main" id="{C3F54B76-E494-4224-8F7C-45C32E592AE6}"/>
                </a:ext>
              </a:extLst>
            </p:cNvPr>
            <p:cNvSpPr txBox="1">
              <a:spLocks/>
            </p:cNvSpPr>
            <p:nvPr/>
          </p:nvSpPr>
          <p:spPr>
            <a:xfrm>
              <a:off x="980281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brown fur</a:t>
              </a:r>
            </a:p>
          </p:txBody>
        </p:sp>
        <p:cxnSp>
          <p:nvCxnSpPr>
            <p:cNvPr id="35" name="Straight Arrow Connector 34">
              <a:extLst>
                <a:ext uri="{FF2B5EF4-FFF2-40B4-BE49-F238E27FC236}">
                  <a16:creationId xmlns:a16="http://schemas.microsoft.com/office/drawing/2014/main" id="{0E6833AB-E428-4121-8126-9551BF6345AC}"/>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CCEA1DE-2261-491F-A7AD-6ADDF293854E}"/>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37" name="TextBox 36">
              <a:extLst>
                <a:ext uri="{FF2B5EF4-FFF2-40B4-BE49-F238E27FC236}">
                  <a16:creationId xmlns:a16="http://schemas.microsoft.com/office/drawing/2014/main" id="{D45EE354-DB5D-41F1-AF6E-D2B54FCEC76C}"/>
                </a:ext>
              </a:extLst>
            </p:cNvPr>
            <p:cNvSpPr txBox="1"/>
            <p:nvPr/>
          </p:nvSpPr>
          <p:spPr>
            <a:xfrm>
              <a:off x="8209349" y="3779520"/>
              <a:ext cx="962123" cy="369332"/>
            </a:xfrm>
            <a:prstGeom prst="rect">
              <a:avLst/>
            </a:prstGeom>
            <a:noFill/>
          </p:spPr>
          <p:txBody>
            <a:bodyPr wrap="none" rtlCol="0">
              <a:spAutoFit/>
            </a:bodyPr>
            <a:lstStyle/>
            <a:p>
              <a:r>
                <a:rPr lang="en-CA" dirty="0"/>
                <a:t>causes</a:t>
              </a:r>
            </a:p>
          </p:txBody>
        </p:sp>
      </p:grpSp>
      <p:grpSp>
        <p:nvGrpSpPr>
          <p:cNvPr id="62" name="Group 61">
            <a:extLst>
              <a:ext uri="{FF2B5EF4-FFF2-40B4-BE49-F238E27FC236}">
                <a16:creationId xmlns:a16="http://schemas.microsoft.com/office/drawing/2014/main" id="{0476CA71-5214-4C45-9B95-AF6967D3BE0C}"/>
              </a:ext>
            </a:extLst>
          </p:cNvPr>
          <p:cNvGrpSpPr/>
          <p:nvPr/>
        </p:nvGrpSpPr>
        <p:grpSpPr>
          <a:xfrm>
            <a:off x="1663858" y="4460618"/>
            <a:ext cx="9840754" cy="572015"/>
            <a:chOff x="1837372" y="3779520"/>
            <a:chExt cx="9840754" cy="572015"/>
          </a:xfrm>
        </p:grpSpPr>
        <p:sp>
          <p:nvSpPr>
            <p:cNvPr id="63" name="Content Placeholder 2">
              <a:extLst>
                <a:ext uri="{FF2B5EF4-FFF2-40B4-BE49-F238E27FC236}">
                  <a16:creationId xmlns:a16="http://schemas.microsoft.com/office/drawing/2014/main" id="{C027FF3B-5E8B-41E8-ADF0-2A34F86C41D0}"/>
                </a:ext>
              </a:extLst>
            </p:cNvPr>
            <p:cNvSpPr txBox="1">
              <a:spLocks/>
            </p:cNvSpPr>
            <p:nvPr/>
          </p:nvSpPr>
          <p:spPr>
            <a:xfrm>
              <a:off x="183737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TYR allele 2</a:t>
              </a:r>
            </a:p>
          </p:txBody>
        </p:sp>
        <p:cxnSp>
          <p:nvCxnSpPr>
            <p:cNvPr id="64" name="Straight Arrow Connector 63">
              <a:extLst>
                <a:ext uri="{FF2B5EF4-FFF2-40B4-BE49-F238E27FC236}">
                  <a16:creationId xmlns:a16="http://schemas.microsoft.com/office/drawing/2014/main" id="{4874BB05-D49F-496F-91A3-88B58FDF24F7}"/>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5" name="Content Placeholder 2">
              <a:extLst>
                <a:ext uri="{FF2B5EF4-FFF2-40B4-BE49-F238E27FC236}">
                  <a16:creationId xmlns:a16="http://schemas.microsoft.com/office/drawing/2014/main" id="{1D8789D4-2654-4434-B519-1E73491FBD44}"/>
                </a:ext>
              </a:extLst>
            </p:cNvPr>
            <p:cNvSpPr txBox="1">
              <a:spLocks/>
            </p:cNvSpPr>
            <p:nvPr/>
          </p:nvSpPr>
          <p:spPr>
            <a:xfrm>
              <a:off x="5726320"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less melanin</a:t>
              </a:r>
            </a:p>
          </p:txBody>
        </p:sp>
        <p:sp>
          <p:nvSpPr>
            <p:cNvPr id="66" name="Content Placeholder 2">
              <a:extLst>
                <a:ext uri="{FF2B5EF4-FFF2-40B4-BE49-F238E27FC236}">
                  <a16:creationId xmlns:a16="http://schemas.microsoft.com/office/drawing/2014/main" id="{9009A450-1442-4F9D-9876-9584243F0F26}"/>
                </a:ext>
              </a:extLst>
            </p:cNvPr>
            <p:cNvSpPr txBox="1">
              <a:spLocks/>
            </p:cNvSpPr>
            <p:nvPr/>
          </p:nvSpPr>
          <p:spPr>
            <a:xfrm>
              <a:off x="980281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blonde fur</a:t>
              </a:r>
            </a:p>
          </p:txBody>
        </p:sp>
        <p:cxnSp>
          <p:nvCxnSpPr>
            <p:cNvPr id="67" name="Straight Arrow Connector 66">
              <a:extLst>
                <a:ext uri="{FF2B5EF4-FFF2-40B4-BE49-F238E27FC236}">
                  <a16:creationId xmlns:a16="http://schemas.microsoft.com/office/drawing/2014/main" id="{A69D44D8-401B-4B5F-9CB7-F4F5E9408AC3}"/>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90AC3DBA-70A0-4478-8F9B-BA411CAF3043}"/>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69" name="TextBox 68">
              <a:extLst>
                <a:ext uri="{FF2B5EF4-FFF2-40B4-BE49-F238E27FC236}">
                  <a16:creationId xmlns:a16="http://schemas.microsoft.com/office/drawing/2014/main" id="{F61E26EC-439A-4708-B968-0EFB89787773}"/>
                </a:ext>
              </a:extLst>
            </p:cNvPr>
            <p:cNvSpPr txBox="1"/>
            <p:nvPr/>
          </p:nvSpPr>
          <p:spPr>
            <a:xfrm>
              <a:off x="8209349" y="3779520"/>
              <a:ext cx="962123" cy="369332"/>
            </a:xfrm>
            <a:prstGeom prst="rect">
              <a:avLst/>
            </a:prstGeom>
            <a:noFill/>
          </p:spPr>
          <p:txBody>
            <a:bodyPr wrap="none" rtlCol="0">
              <a:spAutoFit/>
            </a:bodyPr>
            <a:lstStyle/>
            <a:p>
              <a:r>
                <a:rPr lang="en-CA" dirty="0"/>
                <a:t>causes</a:t>
              </a:r>
            </a:p>
          </p:txBody>
        </p:sp>
      </p:grpSp>
      <p:grpSp>
        <p:nvGrpSpPr>
          <p:cNvPr id="70" name="Group 69">
            <a:extLst>
              <a:ext uri="{FF2B5EF4-FFF2-40B4-BE49-F238E27FC236}">
                <a16:creationId xmlns:a16="http://schemas.microsoft.com/office/drawing/2014/main" id="{43B06F9B-172E-4509-A8EB-58942E83F732}"/>
              </a:ext>
            </a:extLst>
          </p:cNvPr>
          <p:cNvGrpSpPr/>
          <p:nvPr/>
        </p:nvGrpSpPr>
        <p:grpSpPr>
          <a:xfrm>
            <a:off x="1663858" y="5293605"/>
            <a:ext cx="9840754" cy="572015"/>
            <a:chOff x="1837372" y="3779520"/>
            <a:chExt cx="9840754" cy="572015"/>
          </a:xfrm>
        </p:grpSpPr>
        <p:sp>
          <p:nvSpPr>
            <p:cNvPr id="71" name="Content Placeholder 2">
              <a:extLst>
                <a:ext uri="{FF2B5EF4-FFF2-40B4-BE49-F238E27FC236}">
                  <a16:creationId xmlns:a16="http://schemas.microsoft.com/office/drawing/2014/main" id="{A70A12D1-EE68-44B7-B511-176129DB458A}"/>
                </a:ext>
              </a:extLst>
            </p:cNvPr>
            <p:cNvSpPr txBox="1">
              <a:spLocks/>
            </p:cNvSpPr>
            <p:nvPr/>
          </p:nvSpPr>
          <p:spPr>
            <a:xfrm>
              <a:off x="183737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TYR allele 3</a:t>
              </a:r>
            </a:p>
          </p:txBody>
        </p:sp>
        <p:cxnSp>
          <p:nvCxnSpPr>
            <p:cNvPr id="72" name="Straight Arrow Connector 71">
              <a:extLst>
                <a:ext uri="{FF2B5EF4-FFF2-40B4-BE49-F238E27FC236}">
                  <a16:creationId xmlns:a16="http://schemas.microsoft.com/office/drawing/2014/main" id="{24D49082-A675-4D65-9EAF-FFD8BDE38486}"/>
                </a:ext>
              </a:extLst>
            </p:cNvPr>
            <p:cNvCxnSpPr>
              <a:cxnSpLocks/>
            </p:cNvCxnSpPr>
            <p:nvPr/>
          </p:nvCxnSpPr>
          <p:spPr>
            <a:xfrm>
              <a:off x="3839837"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3" name="Content Placeholder 2">
              <a:extLst>
                <a:ext uri="{FF2B5EF4-FFF2-40B4-BE49-F238E27FC236}">
                  <a16:creationId xmlns:a16="http://schemas.microsoft.com/office/drawing/2014/main" id="{E867F264-10DC-4FD3-8103-0DA7946D9C50}"/>
                </a:ext>
              </a:extLst>
            </p:cNvPr>
            <p:cNvSpPr txBox="1">
              <a:spLocks/>
            </p:cNvSpPr>
            <p:nvPr/>
          </p:nvSpPr>
          <p:spPr>
            <a:xfrm>
              <a:off x="5726320"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no melanin</a:t>
              </a:r>
            </a:p>
          </p:txBody>
        </p:sp>
        <p:sp>
          <p:nvSpPr>
            <p:cNvPr id="74" name="Content Placeholder 2">
              <a:extLst>
                <a:ext uri="{FF2B5EF4-FFF2-40B4-BE49-F238E27FC236}">
                  <a16:creationId xmlns:a16="http://schemas.microsoft.com/office/drawing/2014/main" id="{34525EB2-F399-4CE4-ADDD-BEF63DC78542}"/>
                </a:ext>
              </a:extLst>
            </p:cNvPr>
            <p:cNvSpPr txBox="1">
              <a:spLocks/>
            </p:cNvSpPr>
            <p:nvPr/>
          </p:nvSpPr>
          <p:spPr>
            <a:xfrm>
              <a:off x="9802812" y="3779520"/>
              <a:ext cx="1875314" cy="572015"/>
            </a:xfrm>
            <a:custGeom>
              <a:avLst/>
              <a:gdLst>
                <a:gd name="connsiteX0" fmla="*/ 0 w 1875314"/>
                <a:gd name="connsiteY0" fmla="*/ 0 h 572015"/>
                <a:gd name="connsiteX1" fmla="*/ 1875314 w 1875314"/>
                <a:gd name="connsiteY1" fmla="*/ 0 h 572015"/>
                <a:gd name="connsiteX2" fmla="*/ 1875314 w 1875314"/>
                <a:gd name="connsiteY2" fmla="*/ 572015 h 572015"/>
                <a:gd name="connsiteX3" fmla="*/ 0 w 1875314"/>
                <a:gd name="connsiteY3" fmla="*/ 572015 h 572015"/>
                <a:gd name="connsiteX4" fmla="*/ 0 w 1875314"/>
                <a:gd name="connsiteY4" fmla="*/ 0 h 57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314" h="572015" fill="none" extrusionOk="0">
                  <a:moveTo>
                    <a:pt x="0" y="0"/>
                  </a:moveTo>
                  <a:cubicBezTo>
                    <a:pt x="569352" y="2748"/>
                    <a:pt x="1163401" y="75800"/>
                    <a:pt x="1875314" y="0"/>
                  </a:cubicBezTo>
                  <a:cubicBezTo>
                    <a:pt x="1905816" y="71094"/>
                    <a:pt x="1859317" y="313009"/>
                    <a:pt x="1875314" y="572015"/>
                  </a:cubicBezTo>
                  <a:cubicBezTo>
                    <a:pt x="1179527" y="451601"/>
                    <a:pt x="260925" y="601619"/>
                    <a:pt x="0" y="572015"/>
                  </a:cubicBezTo>
                  <a:cubicBezTo>
                    <a:pt x="38452" y="296670"/>
                    <a:pt x="-49979" y="137895"/>
                    <a:pt x="0" y="0"/>
                  </a:cubicBezTo>
                  <a:close/>
                </a:path>
                <a:path w="1875314" h="572015" stroke="0" extrusionOk="0">
                  <a:moveTo>
                    <a:pt x="0" y="0"/>
                  </a:moveTo>
                  <a:cubicBezTo>
                    <a:pt x="916658" y="11843"/>
                    <a:pt x="1257078" y="-165912"/>
                    <a:pt x="1875314" y="0"/>
                  </a:cubicBezTo>
                  <a:cubicBezTo>
                    <a:pt x="1884674" y="119124"/>
                    <a:pt x="1858599" y="361400"/>
                    <a:pt x="1875314" y="572015"/>
                  </a:cubicBezTo>
                  <a:cubicBezTo>
                    <a:pt x="955659" y="650789"/>
                    <a:pt x="921375" y="547072"/>
                    <a:pt x="0" y="572015"/>
                  </a:cubicBezTo>
                  <a:cubicBezTo>
                    <a:pt x="-31634" y="441607"/>
                    <a:pt x="1810" y="281883"/>
                    <a:pt x="0" y="0"/>
                  </a:cubicBezTo>
                  <a:close/>
                </a:path>
              </a:pathLst>
            </a:custGeom>
            <a:ln w="19050">
              <a:extLst>
                <a:ext uri="{C807C97D-BFC1-408E-A445-0C87EB9F89A2}">
                  <ask:lineSketchStyleProps xmlns:ask="http://schemas.microsoft.com/office/drawing/2018/sketchyshapes" sd="3327954526">
                    <a:prstGeom prst="rect">
                      <a:avLst/>
                    </a:prstGeom>
                    <ask:type>
                      <ask:lineSketchCurved/>
                    </ask:type>
                  </ask:lineSketchStyleProps>
                </a:ext>
              </a:extLst>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CA" sz="2000" dirty="0"/>
                <a:t>white hair (albinism)</a:t>
              </a:r>
            </a:p>
          </p:txBody>
        </p:sp>
        <p:cxnSp>
          <p:nvCxnSpPr>
            <p:cNvPr id="75" name="Straight Arrow Connector 74">
              <a:extLst>
                <a:ext uri="{FF2B5EF4-FFF2-40B4-BE49-F238E27FC236}">
                  <a16:creationId xmlns:a16="http://schemas.microsoft.com/office/drawing/2014/main" id="{642AA00A-6853-43B9-9905-5362AEFB5369}"/>
                </a:ext>
              </a:extLst>
            </p:cNvPr>
            <p:cNvCxnSpPr>
              <a:cxnSpLocks/>
            </p:cNvCxnSpPr>
            <p:nvPr/>
          </p:nvCxnSpPr>
          <p:spPr>
            <a:xfrm>
              <a:off x="7820263" y="4154352"/>
              <a:ext cx="1740297"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9796524E-8862-4AB4-8CB6-915C02EC10A0}"/>
                </a:ext>
              </a:extLst>
            </p:cNvPr>
            <p:cNvSpPr txBox="1"/>
            <p:nvPr/>
          </p:nvSpPr>
          <p:spPr>
            <a:xfrm>
              <a:off x="4170035" y="3779520"/>
              <a:ext cx="914033" cy="369332"/>
            </a:xfrm>
            <a:prstGeom prst="rect">
              <a:avLst/>
            </a:prstGeom>
            <a:noFill/>
          </p:spPr>
          <p:txBody>
            <a:bodyPr wrap="none" rtlCol="0">
              <a:spAutoFit/>
            </a:bodyPr>
            <a:lstStyle/>
            <a:p>
              <a:r>
                <a:rPr lang="en-CA" dirty="0"/>
                <a:t>makes</a:t>
              </a:r>
            </a:p>
          </p:txBody>
        </p:sp>
        <p:sp>
          <p:nvSpPr>
            <p:cNvPr id="77" name="TextBox 76">
              <a:extLst>
                <a:ext uri="{FF2B5EF4-FFF2-40B4-BE49-F238E27FC236}">
                  <a16:creationId xmlns:a16="http://schemas.microsoft.com/office/drawing/2014/main" id="{9B09E297-8658-42C2-B912-C7D0B24C91E0}"/>
                </a:ext>
              </a:extLst>
            </p:cNvPr>
            <p:cNvSpPr txBox="1"/>
            <p:nvPr/>
          </p:nvSpPr>
          <p:spPr>
            <a:xfrm>
              <a:off x="8209349" y="3779520"/>
              <a:ext cx="962123" cy="369332"/>
            </a:xfrm>
            <a:prstGeom prst="rect">
              <a:avLst/>
            </a:prstGeom>
            <a:noFill/>
          </p:spPr>
          <p:txBody>
            <a:bodyPr wrap="none" rtlCol="0">
              <a:spAutoFit/>
            </a:bodyPr>
            <a:lstStyle/>
            <a:p>
              <a:r>
                <a:rPr lang="en-CA" dirty="0"/>
                <a:t>causes</a:t>
              </a:r>
            </a:p>
          </p:txBody>
        </p:sp>
      </p:grpSp>
      <p:sp>
        <p:nvSpPr>
          <p:cNvPr id="38" name="Content Placeholder 2">
            <a:extLst>
              <a:ext uri="{FF2B5EF4-FFF2-40B4-BE49-F238E27FC236}">
                <a16:creationId xmlns:a16="http://schemas.microsoft.com/office/drawing/2014/main" id="{E47C0A7D-805E-44F2-9432-D99155B5727E}"/>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12164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70A6-72D4-4F16-B5E0-6BFFFCA0F511}"/>
              </a:ext>
            </a:extLst>
          </p:cNvPr>
          <p:cNvSpPr>
            <a:spLocks noGrp="1"/>
          </p:cNvSpPr>
          <p:nvPr>
            <p:ph type="title"/>
          </p:nvPr>
        </p:nvSpPr>
        <p:spPr/>
        <p:txBody>
          <a:bodyPr/>
          <a:lstStyle/>
          <a:p>
            <a:r>
              <a:rPr lang="en-CA" dirty="0"/>
              <a:t>Putting it All Together: DNA, Genes, Proteins, Traits</a:t>
            </a:r>
          </a:p>
        </p:txBody>
      </p:sp>
      <p:sp>
        <p:nvSpPr>
          <p:cNvPr id="4" name="Slide Number Placeholder 3">
            <a:extLst>
              <a:ext uri="{FF2B5EF4-FFF2-40B4-BE49-F238E27FC236}">
                <a16:creationId xmlns:a16="http://schemas.microsoft.com/office/drawing/2014/main" id="{A8D2EBC0-FE55-477E-8325-A13ED333A186}"/>
              </a:ext>
            </a:extLst>
          </p:cNvPr>
          <p:cNvSpPr>
            <a:spLocks noGrp="1"/>
          </p:cNvSpPr>
          <p:nvPr>
            <p:ph type="sldNum" sz="quarter" idx="12"/>
          </p:nvPr>
        </p:nvSpPr>
        <p:spPr/>
        <p:txBody>
          <a:bodyPr/>
          <a:lstStyle/>
          <a:p>
            <a:fld id="{3A98EE3D-8CD1-4C3F-BD1C-C98C9596463C}" type="slidenum">
              <a:rPr lang="en-US" smtClean="0"/>
              <a:t>57</a:t>
            </a:fld>
            <a:endParaRPr lang="en-US" dirty="0"/>
          </a:p>
        </p:txBody>
      </p:sp>
      <p:pic>
        <p:nvPicPr>
          <p:cNvPr id="3076" name="Picture 4" descr="TYR alleles: (a) siamese and (b) burmese, and TYRP1 alleles: (c)... |  Download Scientific Diagram">
            <a:extLst>
              <a:ext uri="{FF2B5EF4-FFF2-40B4-BE49-F238E27FC236}">
                <a16:creationId xmlns:a16="http://schemas.microsoft.com/office/drawing/2014/main" id="{8E6E66A9-527B-44CB-9663-02A65B2B7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62163"/>
            <a:ext cx="8096250" cy="4676775"/>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id="{724913F4-3656-4998-BF8D-CE4AD2C7B6C5}"/>
              </a:ext>
            </a:extLst>
          </p:cNvPr>
          <p:cNvSpPr txBox="1">
            <a:spLocks/>
          </p:cNvSpPr>
          <p:nvPr/>
        </p:nvSpPr>
        <p:spPr>
          <a:xfrm>
            <a:off x="75736" y="32681"/>
            <a:ext cx="2955621" cy="475618"/>
          </a:xfrm>
          <a:custGeom>
            <a:avLst/>
            <a:gdLst>
              <a:gd name="connsiteX0" fmla="*/ 0 w 2955621"/>
              <a:gd name="connsiteY0" fmla="*/ 0 h 475618"/>
              <a:gd name="connsiteX1" fmla="*/ 502456 w 2955621"/>
              <a:gd name="connsiteY1" fmla="*/ 0 h 475618"/>
              <a:gd name="connsiteX2" fmla="*/ 1034467 w 2955621"/>
              <a:gd name="connsiteY2" fmla="*/ 0 h 475618"/>
              <a:gd name="connsiteX3" fmla="*/ 1625592 w 2955621"/>
              <a:gd name="connsiteY3" fmla="*/ 0 h 475618"/>
              <a:gd name="connsiteX4" fmla="*/ 2275828 w 2955621"/>
              <a:gd name="connsiteY4" fmla="*/ 0 h 475618"/>
              <a:gd name="connsiteX5" fmla="*/ 2955621 w 2955621"/>
              <a:gd name="connsiteY5" fmla="*/ 0 h 475618"/>
              <a:gd name="connsiteX6" fmla="*/ 2955621 w 2955621"/>
              <a:gd name="connsiteY6" fmla="*/ 475618 h 475618"/>
              <a:gd name="connsiteX7" fmla="*/ 2305384 w 2955621"/>
              <a:gd name="connsiteY7" fmla="*/ 475618 h 475618"/>
              <a:gd name="connsiteX8" fmla="*/ 1714260 w 2955621"/>
              <a:gd name="connsiteY8" fmla="*/ 475618 h 475618"/>
              <a:gd name="connsiteX9" fmla="*/ 1123136 w 2955621"/>
              <a:gd name="connsiteY9" fmla="*/ 475618 h 475618"/>
              <a:gd name="connsiteX10" fmla="*/ 0 w 2955621"/>
              <a:gd name="connsiteY10" fmla="*/ 475618 h 475618"/>
              <a:gd name="connsiteX11" fmla="*/ 0 w 2955621"/>
              <a:gd name="connsiteY11" fmla="*/ 0 h 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5621" h="475618" fill="none" extrusionOk="0">
                <a:moveTo>
                  <a:pt x="0" y="0"/>
                </a:moveTo>
                <a:cubicBezTo>
                  <a:pt x="120527" y="-14407"/>
                  <a:pt x="332863" y="17301"/>
                  <a:pt x="502456" y="0"/>
                </a:cubicBezTo>
                <a:cubicBezTo>
                  <a:pt x="672049" y="-17301"/>
                  <a:pt x="843375" y="12520"/>
                  <a:pt x="1034467" y="0"/>
                </a:cubicBezTo>
                <a:cubicBezTo>
                  <a:pt x="1225559" y="-12520"/>
                  <a:pt x="1341834" y="10897"/>
                  <a:pt x="1625592" y="0"/>
                </a:cubicBezTo>
                <a:cubicBezTo>
                  <a:pt x="1909351" y="-10897"/>
                  <a:pt x="2074471" y="26883"/>
                  <a:pt x="2275828" y="0"/>
                </a:cubicBezTo>
                <a:cubicBezTo>
                  <a:pt x="2477185" y="-26883"/>
                  <a:pt x="2655304" y="32958"/>
                  <a:pt x="2955621" y="0"/>
                </a:cubicBezTo>
                <a:cubicBezTo>
                  <a:pt x="2989328" y="145965"/>
                  <a:pt x="2910312" y="300702"/>
                  <a:pt x="2955621" y="475618"/>
                </a:cubicBezTo>
                <a:cubicBezTo>
                  <a:pt x="2739062" y="534392"/>
                  <a:pt x="2485528" y="418262"/>
                  <a:pt x="2305384" y="475618"/>
                </a:cubicBezTo>
                <a:cubicBezTo>
                  <a:pt x="2125240" y="532974"/>
                  <a:pt x="1962107" y="413605"/>
                  <a:pt x="1714260" y="475618"/>
                </a:cubicBezTo>
                <a:cubicBezTo>
                  <a:pt x="1466413" y="537631"/>
                  <a:pt x="1392827" y="418229"/>
                  <a:pt x="1123136" y="475618"/>
                </a:cubicBezTo>
                <a:cubicBezTo>
                  <a:pt x="853445" y="533007"/>
                  <a:pt x="470294" y="416339"/>
                  <a:pt x="0" y="475618"/>
                </a:cubicBezTo>
                <a:cubicBezTo>
                  <a:pt x="-23411" y="360609"/>
                  <a:pt x="51586" y="145611"/>
                  <a:pt x="0" y="0"/>
                </a:cubicBezTo>
                <a:close/>
              </a:path>
              <a:path w="2955621" h="475618" stroke="0" extrusionOk="0">
                <a:moveTo>
                  <a:pt x="0" y="0"/>
                </a:moveTo>
                <a:cubicBezTo>
                  <a:pt x="175894" y="-8778"/>
                  <a:pt x="298785" y="35280"/>
                  <a:pt x="532012" y="0"/>
                </a:cubicBezTo>
                <a:cubicBezTo>
                  <a:pt x="765239" y="-35280"/>
                  <a:pt x="1015072" y="35992"/>
                  <a:pt x="1152692" y="0"/>
                </a:cubicBezTo>
                <a:cubicBezTo>
                  <a:pt x="1290312" y="-35992"/>
                  <a:pt x="1537004" y="10798"/>
                  <a:pt x="1714260" y="0"/>
                </a:cubicBezTo>
                <a:cubicBezTo>
                  <a:pt x="1891516" y="-10798"/>
                  <a:pt x="2114646" y="51094"/>
                  <a:pt x="2275828" y="0"/>
                </a:cubicBezTo>
                <a:cubicBezTo>
                  <a:pt x="2437010" y="-51094"/>
                  <a:pt x="2789515" y="29573"/>
                  <a:pt x="2955621" y="0"/>
                </a:cubicBezTo>
                <a:cubicBezTo>
                  <a:pt x="2981992" y="214367"/>
                  <a:pt x="2934775" y="314215"/>
                  <a:pt x="2955621" y="475618"/>
                </a:cubicBezTo>
                <a:cubicBezTo>
                  <a:pt x="2834826" y="519595"/>
                  <a:pt x="2658381" y="466173"/>
                  <a:pt x="2364497" y="475618"/>
                </a:cubicBezTo>
                <a:cubicBezTo>
                  <a:pt x="2070613" y="485063"/>
                  <a:pt x="1987379" y="445154"/>
                  <a:pt x="1862041" y="475618"/>
                </a:cubicBezTo>
                <a:cubicBezTo>
                  <a:pt x="1736703" y="506082"/>
                  <a:pt x="1448712" y="453630"/>
                  <a:pt x="1270917" y="475618"/>
                </a:cubicBezTo>
                <a:cubicBezTo>
                  <a:pt x="1093122" y="497606"/>
                  <a:pt x="843813" y="449396"/>
                  <a:pt x="679793" y="475618"/>
                </a:cubicBezTo>
                <a:cubicBezTo>
                  <a:pt x="515773" y="501840"/>
                  <a:pt x="255873" y="430880"/>
                  <a:pt x="0" y="475618"/>
                </a:cubicBezTo>
                <a:cubicBezTo>
                  <a:pt x="-37169" y="305325"/>
                  <a:pt x="452" y="123845"/>
                  <a:pt x="0" y="0"/>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159908479">
                  <a:prstGeom prst="rect">
                    <a:avLst/>
                  </a:prstGeom>
                  <ask:type>
                    <ask:lineSketchScribble/>
                  </ask:type>
                </ask:lineSketchStyleProps>
              </a:ext>
            </a:extLst>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Do not memorize!</a:t>
            </a:r>
            <a:endParaRPr lang="en-CA" b="1" dirty="0"/>
          </a:p>
        </p:txBody>
      </p:sp>
    </p:spTree>
    <p:extLst>
      <p:ext uri="{BB962C8B-B14F-4D97-AF65-F5344CB8AC3E}">
        <p14:creationId xmlns:p14="http://schemas.microsoft.com/office/powerpoint/2010/main" val="2099386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CFBA-9DF6-444F-88F4-E7079D5B6D34}"/>
              </a:ext>
            </a:extLst>
          </p:cNvPr>
          <p:cNvSpPr>
            <a:spLocks noGrp="1"/>
          </p:cNvSpPr>
          <p:nvPr>
            <p:ph type="title"/>
          </p:nvPr>
        </p:nvSpPr>
        <p:spPr/>
        <p:txBody>
          <a:bodyPr/>
          <a:lstStyle/>
          <a:p>
            <a:r>
              <a:rPr lang="en-CA" dirty="0"/>
              <a:t>Concept 3: DNA organization and packaging</a:t>
            </a:r>
          </a:p>
        </p:txBody>
      </p:sp>
      <p:sp>
        <p:nvSpPr>
          <p:cNvPr id="3" name="Text Placeholder 2">
            <a:extLst>
              <a:ext uri="{FF2B5EF4-FFF2-40B4-BE49-F238E27FC236}">
                <a16:creationId xmlns:a16="http://schemas.microsoft.com/office/drawing/2014/main" id="{CF744313-7171-4874-98A5-323CFE2C1C7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D572A0D-70BB-4559-BD37-5E7E0EB6CFD7}"/>
              </a:ext>
            </a:extLst>
          </p:cNvPr>
          <p:cNvSpPr>
            <a:spLocks noGrp="1"/>
          </p:cNvSpPr>
          <p:nvPr>
            <p:ph type="sldNum" sz="quarter" idx="12"/>
          </p:nvPr>
        </p:nvSpPr>
        <p:spPr/>
        <p:txBody>
          <a:bodyPr/>
          <a:lstStyle/>
          <a:p>
            <a:fld id="{3A98EE3D-8CD1-4C3F-BD1C-C98C9596463C}" type="slidenum">
              <a:rPr lang="en-US" smtClean="0"/>
              <a:t>58</a:t>
            </a:fld>
            <a:endParaRPr lang="en-US" dirty="0"/>
          </a:p>
        </p:txBody>
      </p:sp>
    </p:spTree>
    <p:extLst>
      <p:ext uri="{BB962C8B-B14F-4D97-AF65-F5344CB8AC3E}">
        <p14:creationId xmlns:p14="http://schemas.microsoft.com/office/powerpoint/2010/main" val="3976035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BB3A-7A71-4826-BB48-DC4DDFD74D65}"/>
              </a:ext>
            </a:extLst>
          </p:cNvPr>
          <p:cNvSpPr>
            <a:spLocks noGrp="1"/>
          </p:cNvSpPr>
          <p:nvPr>
            <p:ph type="title"/>
          </p:nvPr>
        </p:nvSpPr>
        <p:spPr/>
        <p:txBody>
          <a:bodyPr/>
          <a:lstStyle/>
          <a:p>
            <a:r>
              <a:rPr lang="en-US" dirty="0"/>
              <a:t>Warm-up Activity</a:t>
            </a:r>
            <a:endParaRPr lang="en-CA" dirty="0"/>
          </a:p>
        </p:txBody>
      </p:sp>
      <p:sp>
        <p:nvSpPr>
          <p:cNvPr id="3" name="Content Placeholder 2">
            <a:extLst>
              <a:ext uri="{FF2B5EF4-FFF2-40B4-BE49-F238E27FC236}">
                <a16:creationId xmlns:a16="http://schemas.microsoft.com/office/drawing/2014/main" id="{FAE59EF8-9352-423B-8B03-07315BB4BF93}"/>
              </a:ext>
            </a:extLst>
          </p:cNvPr>
          <p:cNvSpPr>
            <a:spLocks noGrp="1"/>
          </p:cNvSpPr>
          <p:nvPr>
            <p:ph idx="1"/>
          </p:nvPr>
        </p:nvSpPr>
        <p:spPr>
          <a:xfrm>
            <a:off x="2589212" y="1485900"/>
            <a:ext cx="8915400" cy="4985238"/>
          </a:xfrm>
        </p:spPr>
        <p:txBody>
          <a:bodyPr>
            <a:normAutofit/>
          </a:bodyPr>
          <a:lstStyle/>
          <a:p>
            <a:pPr marL="0" indent="0">
              <a:buNone/>
            </a:pPr>
            <a:r>
              <a:rPr lang="en-US" dirty="0"/>
              <a:t>You have been given 3 meters of string. </a:t>
            </a:r>
          </a:p>
          <a:p>
            <a:pPr marL="457200" indent="-457200">
              <a:buFont typeface="+mj-lt"/>
              <a:buAutoNum type="arabicPeriod"/>
            </a:pPr>
            <a:r>
              <a:rPr lang="en-US" dirty="0"/>
              <a:t>How tightly can you package this string? Can you fit it into:</a:t>
            </a:r>
          </a:p>
          <a:p>
            <a:pPr lvl="1"/>
            <a:r>
              <a:rPr lang="en-US" dirty="0"/>
              <a:t>Your fist?</a:t>
            </a:r>
          </a:p>
          <a:p>
            <a:pPr lvl="1"/>
            <a:r>
              <a:rPr lang="en-US" dirty="0"/>
              <a:t>The small container you have been given?</a:t>
            </a:r>
          </a:p>
          <a:p>
            <a:pPr lvl="1"/>
            <a:r>
              <a:rPr lang="en-US" dirty="0"/>
              <a:t>The cap of a marker?</a:t>
            </a:r>
          </a:p>
          <a:p>
            <a:pPr marL="457200" indent="-457200">
              <a:buFont typeface="+mj-lt"/>
              <a:buAutoNum type="arabicPeriod"/>
            </a:pPr>
            <a:r>
              <a:rPr lang="en-US" dirty="0"/>
              <a:t>How would a homologous chromosome look, compared to your chromosome?</a:t>
            </a:r>
          </a:p>
          <a:p>
            <a:pPr marL="457200" indent="-457200">
              <a:buFont typeface="+mj-lt"/>
              <a:buAutoNum type="arabicPeriod"/>
            </a:pPr>
            <a:r>
              <a:rPr lang="en-US" dirty="0"/>
              <a:t>Review: </a:t>
            </a:r>
            <a:r>
              <a:rPr lang="en-US" b="1" i="1" dirty="0"/>
              <a:t>When</a:t>
            </a:r>
            <a:r>
              <a:rPr lang="en-US" dirty="0"/>
              <a:t> is DNA packaged tightly? </a:t>
            </a:r>
            <a:r>
              <a:rPr lang="en-US" b="1" i="1" dirty="0"/>
              <a:t>Why</a:t>
            </a:r>
            <a:r>
              <a:rPr lang="en-US" dirty="0"/>
              <a:t>?</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94854DD-BC5A-46AA-8B7E-729BAC2E6BE6}"/>
              </a:ext>
            </a:extLst>
          </p:cNvPr>
          <p:cNvSpPr>
            <a:spLocks noGrp="1"/>
          </p:cNvSpPr>
          <p:nvPr>
            <p:ph type="sldNum" sz="quarter" idx="12"/>
          </p:nvPr>
        </p:nvSpPr>
        <p:spPr/>
        <p:txBody>
          <a:bodyPr/>
          <a:lstStyle/>
          <a:p>
            <a:fld id="{3A98EE3D-8CD1-4C3F-BD1C-C98C9596463C}" type="slidenum">
              <a:rPr lang="en-US" smtClean="0"/>
              <a:t>59</a:t>
            </a:fld>
            <a:endParaRPr lang="en-US" dirty="0"/>
          </a:p>
        </p:txBody>
      </p:sp>
      <p:sp>
        <p:nvSpPr>
          <p:cNvPr id="5" name="TextBox 4">
            <a:extLst>
              <a:ext uri="{FF2B5EF4-FFF2-40B4-BE49-F238E27FC236}">
                <a16:creationId xmlns:a16="http://schemas.microsoft.com/office/drawing/2014/main" id="{247258AB-B458-45DC-80EA-641ED0E21A0D}"/>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1573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8" name="TextBox 7">
            <a:extLst>
              <a:ext uri="{FF2B5EF4-FFF2-40B4-BE49-F238E27FC236}">
                <a16:creationId xmlns:a16="http://schemas.microsoft.com/office/drawing/2014/main" id="{C1DED69D-47FE-496D-8148-C11D37499BF1}"/>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13" name="Content Placeholder 2">
            <a:extLst>
              <a:ext uri="{FF2B5EF4-FFF2-40B4-BE49-F238E27FC236}">
                <a16:creationId xmlns:a16="http://schemas.microsoft.com/office/drawing/2014/main" id="{EC9307D5-1C22-4752-ABB9-437C09AC9A3B}"/>
              </a:ext>
            </a:extLst>
          </p:cNvPr>
          <p:cNvSpPr>
            <a:spLocks noGrp="1"/>
          </p:cNvSpPr>
          <p:nvPr>
            <p:ph idx="1"/>
          </p:nvPr>
        </p:nvSpPr>
        <p:spPr>
          <a:xfrm>
            <a:off x="1640156" y="606966"/>
            <a:ext cx="10423156" cy="5270410"/>
          </a:xfrm>
        </p:spPr>
        <p:txBody>
          <a:bodyPr>
            <a:normAutofit/>
          </a:bodyPr>
          <a:lstStyle/>
          <a:p>
            <a:pPr marL="0" indent="0">
              <a:buNone/>
              <a:defRPr/>
            </a:pPr>
            <a:r>
              <a:rPr lang="en-US" b="1" dirty="0"/>
              <a:t>…and there is variation within species (DNA, appearance, </a:t>
            </a:r>
            <a:r>
              <a:rPr lang="en-US" b="1" dirty="0" err="1"/>
              <a:t>behaviour</a:t>
            </a:r>
            <a:r>
              <a:rPr lang="en-US" b="1" dirty="0"/>
              <a:t>, etc.)</a:t>
            </a:r>
            <a:endParaRPr lang="en-US" dirty="0"/>
          </a:p>
        </p:txBody>
      </p:sp>
      <p:pic>
        <p:nvPicPr>
          <p:cNvPr id="1026" name="Picture 2" descr="The 7 types of dog">
            <a:extLst>
              <a:ext uri="{FF2B5EF4-FFF2-40B4-BE49-F238E27FC236}">
                <a16:creationId xmlns:a16="http://schemas.microsoft.com/office/drawing/2014/main" id="{FD0DD58E-B40E-4586-A744-131208791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8" y="1700105"/>
            <a:ext cx="7738838" cy="4840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 identical twins 100% genetically identical? | Genetics Awareness  Project at Miller School of Medicine">
            <a:extLst>
              <a:ext uri="{FF2B5EF4-FFF2-40B4-BE49-F238E27FC236}">
                <a16:creationId xmlns:a16="http://schemas.microsoft.com/office/drawing/2014/main" id="{027EEC94-BCB7-4ABC-9609-2B9D6467D8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54"/>
          <a:stretch/>
        </p:blipFill>
        <p:spPr bwMode="auto">
          <a:xfrm>
            <a:off x="8495673" y="1700105"/>
            <a:ext cx="3376974" cy="2925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bal warming, land use hit European mountain bird population">
            <a:extLst>
              <a:ext uri="{FF2B5EF4-FFF2-40B4-BE49-F238E27FC236}">
                <a16:creationId xmlns:a16="http://schemas.microsoft.com/office/drawing/2014/main" id="{D5A331D1-308D-4D71-9A41-7D8EF1830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5673" y="4201145"/>
            <a:ext cx="3376974" cy="23051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6E8966-037D-4C19-8AFF-8C9D72578AFC}"/>
              </a:ext>
            </a:extLst>
          </p:cNvPr>
          <p:cNvSpPr txBox="1"/>
          <p:nvPr/>
        </p:nvSpPr>
        <p:spPr>
          <a:xfrm>
            <a:off x="1311579" y="6241826"/>
            <a:ext cx="9664825" cy="523220"/>
          </a:xfrm>
          <a:custGeom>
            <a:avLst/>
            <a:gdLst>
              <a:gd name="connsiteX0" fmla="*/ 0 w 9664825"/>
              <a:gd name="connsiteY0" fmla="*/ 0 h 523220"/>
              <a:gd name="connsiteX1" fmla="*/ 690345 w 9664825"/>
              <a:gd name="connsiteY1" fmla="*/ 0 h 523220"/>
              <a:gd name="connsiteX2" fmla="*/ 1573986 w 9664825"/>
              <a:gd name="connsiteY2" fmla="*/ 0 h 523220"/>
              <a:gd name="connsiteX3" fmla="*/ 1974386 w 9664825"/>
              <a:gd name="connsiteY3" fmla="*/ 0 h 523220"/>
              <a:gd name="connsiteX4" fmla="*/ 2568082 w 9664825"/>
              <a:gd name="connsiteY4" fmla="*/ 0 h 523220"/>
              <a:gd name="connsiteX5" fmla="*/ 3451723 w 9664825"/>
              <a:gd name="connsiteY5" fmla="*/ 0 h 523220"/>
              <a:gd name="connsiteX6" fmla="*/ 3852123 w 9664825"/>
              <a:gd name="connsiteY6" fmla="*/ 0 h 523220"/>
              <a:gd name="connsiteX7" fmla="*/ 4639116 w 9664825"/>
              <a:gd name="connsiteY7" fmla="*/ 0 h 523220"/>
              <a:gd name="connsiteX8" fmla="*/ 5522757 w 9664825"/>
              <a:gd name="connsiteY8" fmla="*/ 0 h 523220"/>
              <a:gd name="connsiteX9" fmla="*/ 5923157 w 9664825"/>
              <a:gd name="connsiteY9" fmla="*/ 0 h 523220"/>
              <a:gd name="connsiteX10" fmla="*/ 6710150 w 9664825"/>
              <a:gd name="connsiteY10" fmla="*/ 0 h 523220"/>
              <a:gd name="connsiteX11" fmla="*/ 7303846 w 9664825"/>
              <a:gd name="connsiteY11" fmla="*/ 0 h 523220"/>
              <a:gd name="connsiteX12" fmla="*/ 7994191 w 9664825"/>
              <a:gd name="connsiteY12" fmla="*/ 0 h 523220"/>
              <a:gd name="connsiteX13" fmla="*/ 8877832 w 9664825"/>
              <a:gd name="connsiteY13" fmla="*/ 0 h 523220"/>
              <a:gd name="connsiteX14" fmla="*/ 9664825 w 9664825"/>
              <a:gd name="connsiteY14" fmla="*/ 0 h 523220"/>
              <a:gd name="connsiteX15" fmla="*/ 9664825 w 9664825"/>
              <a:gd name="connsiteY15" fmla="*/ 523220 h 523220"/>
              <a:gd name="connsiteX16" fmla="*/ 9264425 w 9664825"/>
              <a:gd name="connsiteY16" fmla="*/ 523220 h 523220"/>
              <a:gd name="connsiteX17" fmla="*/ 8670729 w 9664825"/>
              <a:gd name="connsiteY17" fmla="*/ 523220 h 523220"/>
              <a:gd name="connsiteX18" fmla="*/ 7787088 w 9664825"/>
              <a:gd name="connsiteY18" fmla="*/ 523220 h 523220"/>
              <a:gd name="connsiteX19" fmla="*/ 7290039 w 9664825"/>
              <a:gd name="connsiteY19" fmla="*/ 523220 h 523220"/>
              <a:gd name="connsiteX20" fmla="*/ 6792991 w 9664825"/>
              <a:gd name="connsiteY20" fmla="*/ 523220 h 523220"/>
              <a:gd name="connsiteX21" fmla="*/ 6102647 w 9664825"/>
              <a:gd name="connsiteY21" fmla="*/ 523220 h 523220"/>
              <a:gd name="connsiteX22" fmla="*/ 5508950 w 9664825"/>
              <a:gd name="connsiteY22" fmla="*/ 523220 h 523220"/>
              <a:gd name="connsiteX23" fmla="*/ 4721957 w 9664825"/>
              <a:gd name="connsiteY23" fmla="*/ 523220 h 523220"/>
              <a:gd name="connsiteX24" fmla="*/ 4321557 w 9664825"/>
              <a:gd name="connsiteY24" fmla="*/ 523220 h 523220"/>
              <a:gd name="connsiteX25" fmla="*/ 3534565 w 9664825"/>
              <a:gd name="connsiteY25" fmla="*/ 523220 h 523220"/>
              <a:gd name="connsiteX26" fmla="*/ 2940868 w 9664825"/>
              <a:gd name="connsiteY26" fmla="*/ 523220 h 523220"/>
              <a:gd name="connsiteX27" fmla="*/ 2057227 w 9664825"/>
              <a:gd name="connsiteY27" fmla="*/ 523220 h 523220"/>
              <a:gd name="connsiteX28" fmla="*/ 1463531 w 9664825"/>
              <a:gd name="connsiteY28" fmla="*/ 523220 h 523220"/>
              <a:gd name="connsiteX29" fmla="*/ 0 w 9664825"/>
              <a:gd name="connsiteY29" fmla="*/ 523220 h 523220"/>
              <a:gd name="connsiteX30" fmla="*/ 0 w 9664825"/>
              <a:gd name="connsiteY3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664825" h="523220" fill="none" extrusionOk="0">
                <a:moveTo>
                  <a:pt x="0" y="0"/>
                </a:moveTo>
                <a:cubicBezTo>
                  <a:pt x="293439" y="29020"/>
                  <a:pt x="432677" y="-24922"/>
                  <a:pt x="690345" y="0"/>
                </a:cubicBezTo>
                <a:cubicBezTo>
                  <a:pt x="948014" y="24922"/>
                  <a:pt x="1230185" y="6461"/>
                  <a:pt x="1573986" y="0"/>
                </a:cubicBezTo>
                <a:cubicBezTo>
                  <a:pt x="1917787" y="-6461"/>
                  <a:pt x="1854350" y="17026"/>
                  <a:pt x="1974386" y="0"/>
                </a:cubicBezTo>
                <a:cubicBezTo>
                  <a:pt x="2094422" y="-17026"/>
                  <a:pt x="2439175" y="20630"/>
                  <a:pt x="2568082" y="0"/>
                </a:cubicBezTo>
                <a:cubicBezTo>
                  <a:pt x="2696989" y="-20630"/>
                  <a:pt x="3234971" y="-36805"/>
                  <a:pt x="3451723" y="0"/>
                </a:cubicBezTo>
                <a:cubicBezTo>
                  <a:pt x="3668475" y="36805"/>
                  <a:pt x="3767783" y="-11845"/>
                  <a:pt x="3852123" y="0"/>
                </a:cubicBezTo>
                <a:cubicBezTo>
                  <a:pt x="3936463" y="11845"/>
                  <a:pt x="4444328" y="5958"/>
                  <a:pt x="4639116" y="0"/>
                </a:cubicBezTo>
                <a:cubicBezTo>
                  <a:pt x="4833904" y="-5958"/>
                  <a:pt x="5094491" y="-18999"/>
                  <a:pt x="5522757" y="0"/>
                </a:cubicBezTo>
                <a:cubicBezTo>
                  <a:pt x="5951023" y="18999"/>
                  <a:pt x="5759904" y="695"/>
                  <a:pt x="5923157" y="0"/>
                </a:cubicBezTo>
                <a:cubicBezTo>
                  <a:pt x="6086410" y="-695"/>
                  <a:pt x="6332288" y="3004"/>
                  <a:pt x="6710150" y="0"/>
                </a:cubicBezTo>
                <a:cubicBezTo>
                  <a:pt x="7088012" y="-3004"/>
                  <a:pt x="7018222" y="17531"/>
                  <a:pt x="7303846" y="0"/>
                </a:cubicBezTo>
                <a:cubicBezTo>
                  <a:pt x="7589470" y="-17531"/>
                  <a:pt x="7778982" y="6517"/>
                  <a:pt x="7994191" y="0"/>
                </a:cubicBezTo>
                <a:cubicBezTo>
                  <a:pt x="8209400" y="-6517"/>
                  <a:pt x="8580279" y="-10164"/>
                  <a:pt x="8877832" y="0"/>
                </a:cubicBezTo>
                <a:cubicBezTo>
                  <a:pt x="9175385" y="10164"/>
                  <a:pt x="9490562" y="37442"/>
                  <a:pt x="9664825" y="0"/>
                </a:cubicBezTo>
                <a:cubicBezTo>
                  <a:pt x="9664557" y="188485"/>
                  <a:pt x="9686784" y="361405"/>
                  <a:pt x="9664825" y="523220"/>
                </a:cubicBezTo>
                <a:cubicBezTo>
                  <a:pt x="9582774" y="516133"/>
                  <a:pt x="9374563" y="525392"/>
                  <a:pt x="9264425" y="523220"/>
                </a:cubicBezTo>
                <a:cubicBezTo>
                  <a:pt x="9154287" y="521048"/>
                  <a:pt x="8909492" y="524446"/>
                  <a:pt x="8670729" y="523220"/>
                </a:cubicBezTo>
                <a:cubicBezTo>
                  <a:pt x="8431966" y="521994"/>
                  <a:pt x="8062737" y="492895"/>
                  <a:pt x="7787088" y="523220"/>
                </a:cubicBezTo>
                <a:cubicBezTo>
                  <a:pt x="7511439" y="553545"/>
                  <a:pt x="7408618" y="515861"/>
                  <a:pt x="7290039" y="523220"/>
                </a:cubicBezTo>
                <a:cubicBezTo>
                  <a:pt x="7171460" y="530579"/>
                  <a:pt x="6919877" y="524357"/>
                  <a:pt x="6792991" y="523220"/>
                </a:cubicBezTo>
                <a:cubicBezTo>
                  <a:pt x="6666105" y="522083"/>
                  <a:pt x="6302363" y="530967"/>
                  <a:pt x="6102647" y="523220"/>
                </a:cubicBezTo>
                <a:cubicBezTo>
                  <a:pt x="5902931" y="515473"/>
                  <a:pt x="5766715" y="498434"/>
                  <a:pt x="5508950" y="523220"/>
                </a:cubicBezTo>
                <a:cubicBezTo>
                  <a:pt x="5251185" y="548006"/>
                  <a:pt x="4938581" y="542835"/>
                  <a:pt x="4721957" y="523220"/>
                </a:cubicBezTo>
                <a:cubicBezTo>
                  <a:pt x="4505333" y="503605"/>
                  <a:pt x="4431810" y="524606"/>
                  <a:pt x="4321557" y="523220"/>
                </a:cubicBezTo>
                <a:cubicBezTo>
                  <a:pt x="4211304" y="521834"/>
                  <a:pt x="3711703" y="504372"/>
                  <a:pt x="3534565" y="523220"/>
                </a:cubicBezTo>
                <a:cubicBezTo>
                  <a:pt x="3357427" y="542068"/>
                  <a:pt x="3158158" y="514122"/>
                  <a:pt x="2940868" y="523220"/>
                </a:cubicBezTo>
                <a:cubicBezTo>
                  <a:pt x="2723578" y="532318"/>
                  <a:pt x="2413360" y="502120"/>
                  <a:pt x="2057227" y="523220"/>
                </a:cubicBezTo>
                <a:cubicBezTo>
                  <a:pt x="1701094" y="544320"/>
                  <a:pt x="1737599" y="518591"/>
                  <a:pt x="1463531" y="523220"/>
                </a:cubicBezTo>
                <a:cubicBezTo>
                  <a:pt x="1189463" y="527849"/>
                  <a:pt x="546315" y="522593"/>
                  <a:pt x="0" y="523220"/>
                </a:cubicBezTo>
                <a:cubicBezTo>
                  <a:pt x="25263" y="297785"/>
                  <a:pt x="-15699" y="119896"/>
                  <a:pt x="0" y="0"/>
                </a:cubicBezTo>
                <a:close/>
              </a:path>
              <a:path w="9664825" h="523220" stroke="0" extrusionOk="0">
                <a:moveTo>
                  <a:pt x="0" y="0"/>
                </a:moveTo>
                <a:cubicBezTo>
                  <a:pt x="291259" y="-43564"/>
                  <a:pt x="458985" y="26371"/>
                  <a:pt x="883641" y="0"/>
                </a:cubicBezTo>
                <a:cubicBezTo>
                  <a:pt x="1308297" y="-26371"/>
                  <a:pt x="1387555" y="7155"/>
                  <a:pt x="1767282" y="0"/>
                </a:cubicBezTo>
                <a:cubicBezTo>
                  <a:pt x="2147009" y="-7155"/>
                  <a:pt x="2066230" y="7158"/>
                  <a:pt x="2264330" y="0"/>
                </a:cubicBezTo>
                <a:cubicBezTo>
                  <a:pt x="2462430" y="-7158"/>
                  <a:pt x="2615147" y="-1527"/>
                  <a:pt x="2761379" y="0"/>
                </a:cubicBezTo>
                <a:cubicBezTo>
                  <a:pt x="2907611" y="1527"/>
                  <a:pt x="3081037" y="29550"/>
                  <a:pt x="3355075" y="0"/>
                </a:cubicBezTo>
                <a:cubicBezTo>
                  <a:pt x="3629113" y="-29550"/>
                  <a:pt x="3631037" y="2720"/>
                  <a:pt x="3755475" y="0"/>
                </a:cubicBezTo>
                <a:cubicBezTo>
                  <a:pt x="3879913" y="-2720"/>
                  <a:pt x="4008109" y="-2982"/>
                  <a:pt x="4155875" y="0"/>
                </a:cubicBezTo>
                <a:cubicBezTo>
                  <a:pt x="4303641" y="2982"/>
                  <a:pt x="4521370" y="24065"/>
                  <a:pt x="4749571" y="0"/>
                </a:cubicBezTo>
                <a:cubicBezTo>
                  <a:pt x="4977772" y="-24065"/>
                  <a:pt x="5128982" y="-11288"/>
                  <a:pt x="5246619" y="0"/>
                </a:cubicBezTo>
                <a:cubicBezTo>
                  <a:pt x="5364256" y="11288"/>
                  <a:pt x="5474631" y="-17769"/>
                  <a:pt x="5647019" y="0"/>
                </a:cubicBezTo>
                <a:cubicBezTo>
                  <a:pt x="5819407" y="17769"/>
                  <a:pt x="5884002" y="-17344"/>
                  <a:pt x="6047419" y="0"/>
                </a:cubicBezTo>
                <a:cubicBezTo>
                  <a:pt x="6210836" y="17344"/>
                  <a:pt x="6395031" y="-7218"/>
                  <a:pt x="6544467" y="0"/>
                </a:cubicBezTo>
                <a:cubicBezTo>
                  <a:pt x="6693903" y="7218"/>
                  <a:pt x="6945618" y="-12577"/>
                  <a:pt x="7331460" y="0"/>
                </a:cubicBezTo>
                <a:cubicBezTo>
                  <a:pt x="7717302" y="12577"/>
                  <a:pt x="7702815" y="-10873"/>
                  <a:pt x="8021805" y="0"/>
                </a:cubicBezTo>
                <a:cubicBezTo>
                  <a:pt x="8340796" y="10873"/>
                  <a:pt x="8435704" y="12711"/>
                  <a:pt x="8615501" y="0"/>
                </a:cubicBezTo>
                <a:cubicBezTo>
                  <a:pt x="8795298" y="-12711"/>
                  <a:pt x="9293583" y="8196"/>
                  <a:pt x="9664825" y="0"/>
                </a:cubicBezTo>
                <a:cubicBezTo>
                  <a:pt x="9690280" y="134067"/>
                  <a:pt x="9688214" y="381569"/>
                  <a:pt x="9664825" y="523220"/>
                </a:cubicBezTo>
                <a:cubicBezTo>
                  <a:pt x="9538730" y="522740"/>
                  <a:pt x="9404996" y="534902"/>
                  <a:pt x="9167777" y="523220"/>
                </a:cubicBezTo>
                <a:cubicBezTo>
                  <a:pt x="8930558" y="511538"/>
                  <a:pt x="8940318" y="532241"/>
                  <a:pt x="8767377" y="523220"/>
                </a:cubicBezTo>
                <a:cubicBezTo>
                  <a:pt x="8594436" y="514199"/>
                  <a:pt x="8202351" y="499890"/>
                  <a:pt x="7980384" y="523220"/>
                </a:cubicBezTo>
                <a:cubicBezTo>
                  <a:pt x="7758417" y="546550"/>
                  <a:pt x="7736556" y="534819"/>
                  <a:pt x="7579984" y="523220"/>
                </a:cubicBezTo>
                <a:cubicBezTo>
                  <a:pt x="7423412" y="511621"/>
                  <a:pt x="7181192" y="544908"/>
                  <a:pt x="6889640" y="523220"/>
                </a:cubicBezTo>
                <a:cubicBezTo>
                  <a:pt x="6598088" y="501532"/>
                  <a:pt x="6616755" y="504875"/>
                  <a:pt x="6392591" y="523220"/>
                </a:cubicBezTo>
                <a:cubicBezTo>
                  <a:pt x="6168427" y="541565"/>
                  <a:pt x="5891735" y="537859"/>
                  <a:pt x="5508950" y="523220"/>
                </a:cubicBezTo>
                <a:cubicBezTo>
                  <a:pt x="5126165" y="508581"/>
                  <a:pt x="5116885" y="556545"/>
                  <a:pt x="4818606" y="523220"/>
                </a:cubicBezTo>
                <a:cubicBezTo>
                  <a:pt x="4520327" y="489895"/>
                  <a:pt x="4319883" y="552093"/>
                  <a:pt x="4128261" y="523220"/>
                </a:cubicBezTo>
                <a:cubicBezTo>
                  <a:pt x="3936639" y="494347"/>
                  <a:pt x="3825855" y="521621"/>
                  <a:pt x="3631213" y="523220"/>
                </a:cubicBezTo>
                <a:cubicBezTo>
                  <a:pt x="3436571" y="524819"/>
                  <a:pt x="3072468" y="525708"/>
                  <a:pt x="2747572" y="523220"/>
                </a:cubicBezTo>
                <a:cubicBezTo>
                  <a:pt x="2422676" y="520732"/>
                  <a:pt x="2300617" y="552153"/>
                  <a:pt x="2153875" y="523220"/>
                </a:cubicBezTo>
                <a:cubicBezTo>
                  <a:pt x="2007133" y="494287"/>
                  <a:pt x="1860890" y="508043"/>
                  <a:pt x="1656827" y="523220"/>
                </a:cubicBezTo>
                <a:cubicBezTo>
                  <a:pt x="1452764" y="538397"/>
                  <a:pt x="1183353" y="500567"/>
                  <a:pt x="869834" y="523220"/>
                </a:cubicBezTo>
                <a:cubicBezTo>
                  <a:pt x="556315" y="545873"/>
                  <a:pt x="251908" y="479881"/>
                  <a:pt x="0" y="523220"/>
                </a:cubicBezTo>
                <a:cubicBezTo>
                  <a:pt x="8130" y="294791"/>
                  <a:pt x="-9613" y="187327"/>
                  <a:pt x="0" y="0"/>
                </a:cubicBezTo>
                <a:close/>
              </a:path>
            </a:pathLst>
          </a:custGeom>
          <a:solidFill>
            <a:schemeClr val="accent6">
              <a:lumMod val="20000"/>
              <a:lumOff val="80000"/>
            </a:schemeClr>
          </a:solidFill>
          <a:ln w="28575">
            <a:solidFill>
              <a:schemeClr val="accent6">
                <a:lumMod val="75000"/>
              </a:schemeClr>
            </a:solidFill>
            <a:extLst>
              <a:ext uri="{C807C97D-BFC1-408E-A445-0C87EB9F89A2}">
                <ask:lineSketchStyleProps xmlns:ask="http://schemas.microsoft.com/office/drawing/2018/sketchyshapes" sd="3871379894">
                  <a:prstGeom prst="rect">
                    <a:avLst/>
                  </a:prstGeom>
                  <ask:type>
                    <ask:lineSketchFreehand/>
                  </ask:type>
                </ask:lineSketchStyleProps>
              </a:ext>
            </a:extLst>
          </a:ln>
        </p:spPr>
        <p:txBody>
          <a:bodyPr wrap="none" rtlCol="0">
            <a:spAutoFit/>
          </a:bodyPr>
          <a:lstStyle/>
          <a:p>
            <a:r>
              <a:rPr lang="en-US" sz="2800" dirty="0"/>
              <a:t>Discussion: Why is variation within a species important?</a:t>
            </a:r>
            <a:endParaRPr lang="en-CA" sz="2800" dirty="0"/>
          </a:p>
        </p:txBody>
      </p:sp>
    </p:spTree>
    <p:extLst>
      <p:ext uri="{BB962C8B-B14F-4D97-AF65-F5344CB8AC3E}">
        <p14:creationId xmlns:p14="http://schemas.microsoft.com/office/powerpoint/2010/main" val="9682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a:xfrm>
            <a:off x="1860237" y="624110"/>
            <a:ext cx="9916127" cy="1280890"/>
          </a:xfrm>
        </p:spPr>
        <p:txBody>
          <a:bodyPr>
            <a:normAutofit/>
          </a:bodyPr>
          <a:lstStyle/>
          <a:p>
            <a:r>
              <a:rPr lang="en-US" altLang="en-US" dirty="0">
                <a:latin typeface="Arial Bold" panose="020B0704020202020204" pitchFamily="34" charset="0"/>
              </a:rPr>
              <a:t>Concept 3: DNA exists in chromosomes, which contain thousands of genes.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311578" y="1905000"/>
            <a:ext cx="5181586" cy="4927600"/>
          </a:xfrm>
        </p:spPr>
        <p:txBody>
          <a:bodyPr>
            <a:normAutofit/>
          </a:bodyPr>
          <a:lstStyle/>
          <a:p>
            <a:pPr marL="0" indent="0">
              <a:buNone/>
              <a:defRPr/>
            </a:pPr>
            <a:r>
              <a:rPr lang="en-US" dirty="0">
                <a:ea typeface="ＭＳ Ｐゴシック" charset="0"/>
              </a:rPr>
              <a:t>DNA can be found as </a:t>
            </a:r>
            <a:r>
              <a:rPr lang="en-US" b="1" dirty="0">
                <a:ea typeface="ＭＳ Ｐゴシック" charset="0"/>
              </a:rPr>
              <a:t>chromosomes</a:t>
            </a:r>
            <a:r>
              <a:rPr lang="en-US" dirty="0">
                <a:ea typeface="ＭＳ Ｐゴシック" charset="0"/>
              </a:rPr>
              <a:t> or as </a:t>
            </a:r>
            <a:r>
              <a:rPr lang="en-US" b="1" dirty="0">
                <a:ea typeface="ＭＳ Ｐゴシック" charset="0"/>
              </a:rPr>
              <a:t>chromatin</a:t>
            </a:r>
            <a:r>
              <a:rPr lang="en-US" dirty="0">
                <a:ea typeface="ＭＳ Ｐゴシック" charset="0"/>
              </a:rPr>
              <a:t>, depending on the stage of the cell cycle</a:t>
            </a:r>
          </a:p>
          <a:p>
            <a:endParaRPr lang="en-CA"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60</a:t>
            </a:fld>
            <a:endParaRPr lang="en-US" dirty="0"/>
          </a:p>
        </p:txBody>
      </p:sp>
      <p:pic>
        <p:nvPicPr>
          <p:cNvPr id="7" name="Picture 1">
            <a:extLst>
              <a:ext uri="{FF2B5EF4-FFF2-40B4-BE49-F238E27FC236}">
                <a16:creationId xmlns:a16="http://schemas.microsoft.com/office/drawing/2014/main" id="{82232DDB-8E52-4044-8803-D858792320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3548" y="1905000"/>
            <a:ext cx="5406016" cy="425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300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613140" y="787782"/>
            <a:ext cx="7328637" cy="6044818"/>
          </a:xfrm>
        </p:spPr>
        <p:txBody>
          <a:bodyPr>
            <a:normAutofit/>
          </a:bodyPr>
          <a:lstStyle/>
          <a:p>
            <a:pPr marL="0" indent="0">
              <a:buNone/>
              <a:defRPr/>
            </a:pPr>
            <a:r>
              <a:rPr lang="en-US" dirty="0">
                <a:ea typeface="ＭＳ Ｐゴシック" charset="0"/>
              </a:rPr>
              <a:t>For most of the cell cycle, DNA exists </a:t>
            </a:r>
            <a:br>
              <a:rPr lang="en-US" dirty="0">
                <a:ea typeface="ＭＳ Ｐゴシック" charset="0"/>
              </a:rPr>
            </a:br>
            <a:r>
              <a:rPr lang="en-US" dirty="0">
                <a:ea typeface="ＭＳ Ｐゴシック" charset="0"/>
              </a:rPr>
              <a:t>as semi-condensed fibers called </a:t>
            </a:r>
            <a:br>
              <a:rPr lang="en-US" dirty="0">
                <a:ea typeface="ＭＳ Ｐゴシック" charset="0"/>
              </a:rPr>
            </a:br>
            <a:r>
              <a:rPr lang="en-US" b="1" dirty="0">
                <a:ea typeface="ＭＳ Ｐゴシック" charset="0"/>
              </a:rPr>
              <a:t>chromatin. </a:t>
            </a:r>
          </a:p>
          <a:p>
            <a:pPr lvl="1">
              <a:defRPr/>
            </a:pPr>
            <a:r>
              <a:rPr lang="en-US" dirty="0">
                <a:ea typeface="ＭＳ Ｐゴシック" charset="0"/>
              </a:rPr>
              <a:t>Easy access to genes (sections </a:t>
            </a:r>
            <a:br>
              <a:rPr lang="en-US" dirty="0">
                <a:ea typeface="ＭＳ Ｐゴシック" charset="0"/>
              </a:rPr>
            </a:br>
            <a:r>
              <a:rPr lang="en-US" dirty="0">
                <a:ea typeface="ＭＳ Ｐゴシック" charset="0"/>
              </a:rPr>
              <a:t>of DNA), to make proteins</a:t>
            </a:r>
            <a:endParaRPr lang="en-US" dirty="0"/>
          </a:p>
          <a:p>
            <a:pPr marL="0" indent="0">
              <a:buNone/>
              <a:defRPr/>
            </a:pPr>
            <a:endParaRPr lang="en-US" dirty="0"/>
          </a:p>
          <a:p>
            <a:pPr marL="0" indent="0">
              <a:buNone/>
              <a:defRPr/>
            </a:pPr>
            <a:r>
              <a:rPr lang="en-US" dirty="0"/>
              <a:t>When cells prepare to divide </a:t>
            </a:r>
            <a:br>
              <a:rPr lang="en-US" dirty="0"/>
            </a:br>
            <a:r>
              <a:rPr lang="en-US" dirty="0"/>
              <a:t>(mitosis/meiosis), DNA condenses </a:t>
            </a:r>
            <a:br>
              <a:rPr lang="en-US" dirty="0"/>
            </a:br>
            <a:r>
              <a:rPr lang="en-US" dirty="0"/>
              <a:t>further into </a:t>
            </a:r>
            <a:r>
              <a:rPr lang="en-US" b="1" dirty="0"/>
              <a:t>chromosomes.</a:t>
            </a:r>
          </a:p>
          <a:p>
            <a:pPr lvl="1">
              <a:defRPr/>
            </a:pPr>
            <a:r>
              <a:rPr lang="en-US" dirty="0"/>
              <a:t>Easy to transport to new cells</a:t>
            </a:r>
          </a:p>
          <a:p>
            <a:pPr lvl="1">
              <a:defRPr/>
            </a:pPr>
            <a:r>
              <a:rPr lang="en-US" dirty="0"/>
              <a:t>Can pair with homologous chromosome</a:t>
            </a:r>
            <a:endParaRPr lang="en-US" b="1" dirty="0"/>
          </a:p>
          <a:p>
            <a:pPr>
              <a:defRPr/>
            </a:pPr>
            <a:endParaRPr lang="en-US" b="1" dirty="0"/>
          </a:p>
          <a:p>
            <a:pPr lvl="1">
              <a:defRPr/>
            </a:pPr>
            <a:endParaRPr lang="en-US" dirty="0"/>
          </a:p>
          <a:p>
            <a:endParaRPr lang="en-CA" sz="2800"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61</a:t>
            </a:fld>
            <a:endParaRPr lang="en-US" dirty="0"/>
          </a:p>
        </p:txBody>
      </p:sp>
      <p:pic>
        <p:nvPicPr>
          <p:cNvPr id="6" name="Picture 2" descr="Unraveling the secrets of gene regulation | Berkeley Lab">
            <a:extLst>
              <a:ext uri="{FF2B5EF4-FFF2-40B4-BE49-F238E27FC236}">
                <a16:creationId xmlns:a16="http://schemas.microsoft.com/office/drawing/2014/main" id="{E20EA9DF-F310-4F22-869C-8990015E69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2" b="7280"/>
          <a:stretch/>
        </p:blipFill>
        <p:spPr bwMode="auto">
          <a:xfrm>
            <a:off x="7550783" y="806308"/>
            <a:ext cx="4387273" cy="2849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lectron micrograph of a human chromosome — Science Learning Hub">
            <a:extLst>
              <a:ext uri="{FF2B5EF4-FFF2-40B4-BE49-F238E27FC236}">
                <a16:creationId xmlns:a16="http://schemas.microsoft.com/office/drawing/2014/main" id="{08F3B6C5-0F61-400C-8A31-C02EE4991D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20" t="1975" r="27277" b="2982"/>
          <a:stretch/>
        </p:blipFill>
        <p:spPr bwMode="auto">
          <a:xfrm rot="5400000">
            <a:off x="9688775" y="3621115"/>
            <a:ext cx="1852521" cy="2646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8C755B-FC45-4EFD-931D-E6DEC00823BA}"/>
              </a:ext>
            </a:extLst>
          </p:cNvPr>
          <p:cNvSpPr txBox="1"/>
          <p:nvPr/>
        </p:nvSpPr>
        <p:spPr>
          <a:xfrm>
            <a:off x="921695" y="6524809"/>
            <a:ext cx="6096000" cy="246221"/>
          </a:xfrm>
          <a:prstGeom prst="rect">
            <a:avLst/>
          </a:prstGeom>
          <a:noFill/>
        </p:spPr>
        <p:txBody>
          <a:bodyPr wrap="square">
            <a:spAutoFit/>
          </a:bodyPr>
          <a:lstStyle/>
          <a:p>
            <a:r>
              <a:rPr lang="en-CA" sz="1000" dirty="0">
                <a:hlinkClick r:id="rId4"/>
              </a:rPr>
              <a:t>https://newscenter.lbl.gov/2002/11/15/unraveling-the-secrets-of-gene-regulation/</a:t>
            </a:r>
            <a:endParaRPr lang="en-CA" sz="1000" dirty="0"/>
          </a:p>
        </p:txBody>
      </p:sp>
      <p:sp>
        <p:nvSpPr>
          <p:cNvPr id="10" name="TextBox 9">
            <a:extLst>
              <a:ext uri="{FF2B5EF4-FFF2-40B4-BE49-F238E27FC236}">
                <a16:creationId xmlns:a16="http://schemas.microsoft.com/office/drawing/2014/main" id="{1D23CCE5-2585-491C-B85B-CF02C631E766}"/>
              </a:ext>
            </a:extLst>
          </p:cNvPr>
          <p:cNvSpPr txBox="1"/>
          <p:nvPr/>
        </p:nvSpPr>
        <p:spPr>
          <a:xfrm>
            <a:off x="6202374" y="6523898"/>
            <a:ext cx="7084093" cy="246221"/>
          </a:xfrm>
          <a:prstGeom prst="rect">
            <a:avLst/>
          </a:prstGeom>
          <a:noFill/>
        </p:spPr>
        <p:txBody>
          <a:bodyPr wrap="square">
            <a:spAutoFit/>
          </a:bodyPr>
          <a:lstStyle/>
          <a:p>
            <a:r>
              <a:rPr lang="en-CA" sz="1000" dirty="0">
                <a:hlinkClick r:id="rId5"/>
              </a:rPr>
              <a:t>https://www.sciencelearn.org.nz/images/1632-electron-micrograph-of-a-human-chromosome</a:t>
            </a:r>
            <a:endParaRPr lang="en-CA" sz="1000" dirty="0"/>
          </a:p>
        </p:txBody>
      </p:sp>
      <p:sp>
        <p:nvSpPr>
          <p:cNvPr id="11" name="TextBox 10">
            <a:extLst>
              <a:ext uri="{FF2B5EF4-FFF2-40B4-BE49-F238E27FC236}">
                <a16:creationId xmlns:a16="http://schemas.microsoft.com/office/drawing/2014/main" id="{5BD2E2CA-B11E-4528-B0F5-4F1A8437CB0C}"/>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30892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ow to Find Free Moving Boxes | PadBlogger">
            <a:extLst>
              <a:ext uri="{FF2B5EF4-FFF2-40B4-BE49-F238E27FC236}">
                <a16:creationId xmlns:a16="http://schemas.microsoft.com/office/drawing/2014/main" id="{C0511FF9-70AA-4557-8CE6-1A1BB29426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66" r="7782"/>
          <a:stretch/>
        </p:blipFill>
        <p:spPr bwMode="auto">
          <a:xfrm>
            <a:off x="7766944" y="530578"/>
            <a:ext cx="2606596" cy="363864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 Strategy For Paper Piles">
            <a:extLst>
              <a:ext uri="{FF2B5EF4-FFF2-40B4-BE49-F238E27FC236}">
                <a16:creationId xmlns:a16="http://schemas.microsoft.com/office/drawing/2014/main" id="{77178438-0024-4D2C-84CE-190A29A67C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74" r="25023"/>
          <a:stretch/>
        </p:blipFill>
        <p:spPr bwMode="auto">
          <a:xfrm>
            <a:off x="5015335" y="530578"/>
            <a:ext cx="2606596" cy="363864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tudy #copybook #tarea #apuntes #cuaderno #doodles #goals #book ...">
            <a:extLst>
              <a:ext uri="{FF2B5EF4-FFF2-40B4-BE49-F238E27FC236}">
                <a16:creationId xmlns:a16="http://schemas.microsoft.com/office/drawing/2014/main" id="{5BEE2BBD-7130-49B4-8FEF-E2BE1D39FB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09" t="-1" r="6252" b="179"/>
          <a:stretch/>
        </p:blipFill>
        <p:spPr bwMode="auto">
          <a:xfrm>
            <a:off x="1816978" y="530578"/>
            <a:ext cx="3008687" cy="36386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0D92C4-07CB-4E3A-BB5E-7FB6C43919EE}"/>
              </a:ext>
            </a:extLst>
          </p:cNvPr>
          <p:cNvSpPr txBox="1"/>
          <p:nvPr/>
        </p:nvSpPr>
        <p:spPr>
          <a:xfrm>
            <a:off x="6507805" y="6356704"/>
            <a:ext cx="4572000" cy="400110"/>
          </a:xfrm>
          <a:prstGeom prst="rect">
            <a:avLst/>
          </a:prstGeom>
          <a:noFill/>
        </p:spPr>
        <p:txBody>
          <a:bodyPr wrap="square">
            <a:spAutoFit/>
          </a:bodyPr>
          <a:lstStyle/>
          <a:p>
            <a:r>
              <a:rPr lang="en-CA" sz="1000" dirty="0">
                <a:hlinkClick r:id="rId6"/>
              </a:rPr>
              <a:t>https://blog.padmapper.com/2010/07/22/how-to-find-free-moving-boxes/</a:t>
            </a:r>
            <a:endParaRPr lang="en-CA" sz="1000" dirty="0"/>
          </a:p>
        </p:txBody>
      </p:sp>
      <p:sp>
        <p:nvSpPr>
          <p:cNvPr id="17" name="TextBox 16">
            <a:extLst>
              <a:ext uri="{FF2B5EF4-FFF2-40B4-BE49-F238E27FC236}">
                <a16:creationId xmlns:a16="http://schemas.microsoft.com/office/drawing/2014/main" id="{1ADEB92A-C00F-4B38-9F1E-88BAE4F4587A}"/>
              </a:ext>
            </a:extLst>
          </p:cNvPr>
          <p:cNvSpPr txBox="1"/>
          <p:nvPr/>
        </p:nvSpPr>
        <p:spPr>
          <a:xfrm>
            <a:off x="6871781" y="6218954"/>
            <a:ext cx="4606046" cy="246221"/>
          </a:xfrm>
          <a:prstGeom prst="rect">
            <a:avLst/>
          </a:prstGeom>
          <a:noFill/>
        </p:spPr>
        <p:txBody>
          <a:bodyPr wrap="square">
            <a:spAutoFit/>
          </a:bodyPr>
          <a:lstStyle/>
          <a:p>
            <a:r>
              <a:rPr lang="en-CA" sz="1000" dirty="0">
                <a:hlinkClick r:id="rId7"/>
              </a:rPr>
              <a:t>https://sossimpleorganizedsolutions.com/a-strategy-for-paper-piles/</a:t>
            </a:r>
            <a:endParaRPr lang="en-CA" sz="1000" dirty="0"/>
          </a:p>
        </p:txBody>
      </p:sp>
      <p:sp>
        <p:nvSpPr>
          <p:cNvPr id="21" name="TextBox 20">
            <a:extLst>
              <a:ext uri="{FF2B5EF4-FFF2-40B4-BE49-F238E27FC236}">
                <a16:creationId xmlns:a16="http://schemas.microsoft.com/office/drawing/2014/main" id="{39529E72-6C22-4A3D-8F4D-2E2731DD5696}"/>
              </a:ext>
            </a:extLst>
          </p:cNvPr>
          <p:cNvSpPr txBox="1"/>
          <p:nvPr/>
        </p:nvSpPr>
        <p:spPr>
          <a:xfrm>
            <a:off x="7662153" y="6081202"/>
            <a:ext cx="3025302" cy="400110"/>
          </a:xfrm>
          <a:prstGeom prst="rect">
            <a:avLst/>
          </a:prstGeom>
          <a:noFill/>
        </p:spPr>
        <p:txBody>
          <a:bodyPr wrap="square">
            <a:spAutoFit/>
          </a:bodyPr>
          <a:lstStyle/>
          <a:p>
            <a:r>
              <a:rPr lang="en-CA" sz="1000" dirty="0">
                <a:hlinkClick r:id="rId8"/>
              </a:rPr>
              <a:t>https://www.pinterest.fr/pin/348466089910768586/</a:t>
            </a:r>
            <a:endParaRPr lang="en-CA" sz="1000" dirty="0"/>
          </a:p>
        </p:txBody>
      </p:sp>
      <p:sp>
        <p:nvSpPr>
          <p:cNvPr id="24" name="Content Placeholder 2">
            <a:extLst>
              <a:ext uri="{FF2B5EF4-FFF2-40B4-BE49-F238E27FC236}">
                <a16:creationId xmlns:a16="http://schemas.microsoft.com/office/drawing/2014/main" id="{0BBB83D1-6B12-4430-8003-92D5F345A045}"/>
              </a:ext>
            </a:extLst>
          </p:cNvPr>
          <p:cNvSpPr txBox="1">
            <a:spLocks/>
          </p:cNvSpPr>
          <p:nvPr/>
        </p:nvSpPr>
        <p:spPr bwMode="auto">
          <a:xfrm>
            <a:off x="1815895" y="4413936"/>
            <a:ext cx="3009771" cy="1805017"/>
          </a:xfrm>
          <a:custGeom>
            <a:avLst/>
            <a:gdLst>
              <a:gd name="connsiteX0" fmla="*/ 0 w 3009771"/>
              <a:gd name="connsiteY0" fmla="*/ 0 h 1805017"/>
              <a:gd name="connsiteX1" fmla="*/ 632052 w 3009771"/>
              <a:gd name="connsiteY1" fmla="*/ 0 h 1805017"/>
              <a:gd name="connsiteX2" fmla="*/ 1264104 w 3009771"/>
              <a:gd name="connsiteY2" fmla="*/ 0 h 1805017"/>
              <a:gd name="connsiteX3" fmla="*/ 1866058 w 3009771"/>
              <a:gd name="connsiteY3" fmla="*/ 0 h 1805017"/>
              <a:gd name="connsiteX4" fmla="*/ 3009771 w 3009771"/>
              <a:gd name="connsiteY4" fmla="*/ 0 h 1805017"/>
              <a:gd name="connsiteX5" fmla="*/ 3009771 w 3009771"/>
              <a:gd name="connsiteY5" fmla="*/ 565572 h 1805017"/>
              <a:gd name="connsiteX6" fmla="*/ 3009771 w 3009771"/>
              <a:gd name="connsiteY6" fmla="*/ 1185294 h 1805017"/>
              <a:gd name="connsiteX7" fmla="*/ 3009771 w 3009771"/>
              <a:gd name="connsiteY7" fmla="*/ 1805017 h 1805017"/>
              <a:gd name="connsiteX8" fmla="*/ 2468012 w 3009771"/>
              <a:gd name="connsiteY8" fmla="*/ 1805017 h 1805017"/>
              <a:gd name="connsiteX9" fmla="*/ 1866058 w 3009771"/>
              <a:gd name="connsiteY9" fmla="*/ 1805017 h 1805017"/>
              <a:gd name="connsiteX10" fmla="*/ 1324299 w 3009771"/>
              <a:gd name="connsiteY10" fmla="*/ 1805017 h 1805017"/>
              <a:gd name="connsiteX11" fmla="*/ 812638 w 3009771"/>
              <a:gd name="connsiteY11" fmla="*/ 1805017 h 1805017"/>
              <a:gd name="connsiteX12" fmla="*/ 0 w 3009771"/>
              <a:gd name="connsiteY12" fmla="*/ 1805017 h 1805017"/>
              <a:gd name="connsiteX13" fmla="*/ 0 w 3009771"/>
              <a:gd name="connsiteY13" fmla="*/ 1257495 h 1805017"/>
              <a:gd name="connsiteX14" fmla="*/ 0 w 3009771"/>
              <a:gd name="connsiteY14" fmla="*/ 637773 h 1805017"/>
              <a:gd name="connsiteX15" fmla="*/ 0 w 3009771"/>
              <a:gd name="connsiteY15" fmla="*/ 0 h 18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9771" h="1805017" fill="none" extrusionOk="0">
                <a:moveTo>
                  <a:pt x="0" y="0"/>
                </a:moveTo>
                <a:cubicBezTo>
                  <a:pt x="297439" y="-3837"/>
                  <a:pt x="327158" y="22564"/>
                  <a:pt x="632052" y="0"/>
                </a:cubicBezTo>
                <a:cubicBezTo>
                  <a:pt x="936946" y="-22564"/>
                  <a:pt x="1014557" y="21789"/>
                  <a:pt x="1264104" y="0"/>
                </a:cubicBezTo>
                <a:cubicBezTo>
                  <a:pt x="1513651" y="-21789"/>
                  <a:pt x="1673641" y="-23515"/>
                  <a:pt x="1866058" y="0"/>
                </a:cubicBezTo>
                <a:cubicBezTo>
                  <a:pt x="2058475" y="23515"/>
                  <a:pt x="2760889" y="-47699"/>
                  <a:pt x="3009771" y="0"/>
                </a:cubicBezTo>
                <a:cubicBezTo>
                  <a:pt x="3018745" y="225217"/>
                  <a:pt x="3031951" y="417191"/>
                  <a:pt x="3009771" y="565572"/>
                </a:cubicBezTo>
                <a:cubicBezTo>
                  <a:pt x="2987591" y="713953"/>
                  <a:pt x="2982087" y="952853"/>
                  <a:pt x="3009771" y="1185294"/>
                </a:cubicBezTo>
                <a:cubicBezTo>
                  <a:pt x="3037455" y="1417735"/>
                  <a:pt x="3033715" y="1656095"/>
                  <a:pt x="3009771" y="1805017"/>
                </a:cubicBezTo>
                <a:cubicBezTo>
                  <a:pt x="2834821" y="1787784"/>
                  <a:pt x="2707108" y="1826635"/>
                  <a:pt x="2468012" y="1805017"/>
                </a:cubicBezTo>
                <a:cubicBezTo>
                  <a:pt x="2228916" y="1783399"/>
                  <a:pt x="2008054" y="1823168"/>
                  <a:pt x="1866058" y="1805017"/>
                </a:cubicBezTo>
                <a:cubicBezTo>
                  <a:pt x="1724062" y="1786866"/>
                  <a:pt x="1567768" y="1808704"/>
                  <a:pt x="1324299" y="1805017"/>
                </a:cubicBezTo>
                <a:cubicBezTo>
                  <a:pt x="1080830" y="1801330"/>
                  <a:pt x="993727" y="1826678"/>
                  <a:pt x="812638" y="1805017"/>
                </a:cubicBezTo>
                <a:cubicBezTo>
                  <a:pt x="631549" y="1783356"/>
                  <a:pt x="242015" y="1795844"/>
                  <a:pt x="0" y="1805017"/>
                </a:cubicBezTo>
                <a:cubicBezTo>
                  <a:pt x="17129" y="1681081"/>
                  <a:pt x="22680" y="1487365"/>
                  <a:pt x="0" y="1257495"/>
                </a:cubicBezTo>
                <a:cubicBezTo>
                  <a:pt x="-22680" y="1027625"/>
                  <a:pt x="18354" y="900386"/>
                  <a:pt x="0" y="637773"/>
                </a:cubicBezTo>
                <a:cubicBezTo>
                  <a:pt x="-18354" y="375160"/>
                  <a:pt x="30362" y="279325"/>
                  <a:pt x="0" y="0"/>
                </a:cubicBezTo>
                <a:close/>
              </a:path>
              <a:path w="3009771" h="1805017" stroke="0" extrusionOk="0">
                <a:moveTo>
                  <a:pt x="0" y="0"/>
                </a:moveTo>
                <a:cubicBezTo>
                  <a:pt x="164931" y="30831"/>
                  <a:pt x="446968" y="19941"/>
                  <a:pt x="662150" y="0"/>
                </a:cubicBezTo>
                <a:cubicBezTo>
                  <a:pt x="877332" y="-19941"/>
                  <a:pt x="1052263" y="-15033"/>
                  <a:pt x="1203908" y="0"/>
                </a:cubicBezTo>
                <a:cubicBezTo>
                  <a:pt x="1355553" y="15033"/>
                  <a:pt x="1603470" y="17827"/>
                  <a:pt x="1775765" y="0"/>
                </a:cubicBezTo>
                <a:cubicBezTo>
                  <a:pt x="1948060" y="-17827"/>
                  <a:pt x="2186801" y="-19543"/>
                  <a:pt x="2347621" y="0"/>
                </a:cubicBezTo>
                <a:cubicBezTo>
                  <a:pt x="2508441" y="19543"/>
                  <a:pt x="2829677" y="-3254"/>
                  <a:pt x="3009771" y="0"/>
                </a:cubicBezTo>
                <a:cubicBezTo>
                  <a:pt x="3038554" y="307876"/>
                  <a:pt x="3008907" y="400895"/>
                  <a:pt x="3009771" y="619723"/>
                </a:cubicBezTo>
                <a:cubicBezTo>
                  <a:pt x="3010635" y="838551"/>
                  <a:pt x="3001476" y="1016385"/>
                  <a:pt x="3009771" y="1167244"/>
                </a:cubicBezTo>
                <a:cubicBezTo>
                  <a:pt x="3018066" y="1318103"/>
                  <a:pt x="3012614" y="1496750"/>
                  <a:pt x="3009771" y="1805017"/>
                </a:cubicBezTo>
                <a:cubicBezTo>
                  <a:pt x="2895218" y="1807125"/>
                  <a:pt x="2569328" y="1807798"/>
                  <a:pt x="2437915" y="1805017"/>
                </a:cubicBezTo>
                <a:cubicBezTo>
                  <a:pt x="2306502" y="1802236"/>
                  <a:pt x="2095053" y="1797106"/>
                  <a:pt x="1835960" y="1805017"/>
                </a:cubicBezTo>
                <a:cubicBezTo>
                  <a:pt x="1576867" y="1812928"/>
                  <a:pt x="1453850" y="1809079"/>
                  <a:pt x="1324299" y="1805017"/>
                </a:cubicBezTo>
                <a:cubicBezTo>
                  <a:pt x="1194748" y="1800955"/>
                  <a:pt x="1011641" y="1786102"/>
                  <a:pt x="722345" y="1805017"/>
                </a:cubicBezTo>
                <a:cubicBezTo>
                  <a:pt x="433049" y="1823932"/>
                  <a:pt x="216412" y="1794711"/>
                  <a:pt x="0" y="1805017"/>
                </a:cubicBezTo>
                <a:cubicBezTo>
                  <a:pt x="-9465" y="1645266"/>
                  <a:pt x="-16422" y="1418676"/>
                  <a:pt x="0" y="1221395"/>
                </a:cubicBezTo>
                <a:cubicBezTo>
                  <a:pt x="16422" y="1024114"/>
                  <a:pt x="4565" y="812090"/>
                  <a:pt x="0" y="583622"/>
                </a:cubicBezTo>
                <a:cubicBezTo>
                  <a:pt x="-4565" y="355154"/>
                  <a:pt x="21911" y="174787"/>
                  <a:pt x="0" y="0"/>
                </a:cubicBezTo>
                <a:close/>
              </a:path>
            </a:pathLst>
          </a:custGeom>
          <a:solidFill>
            <a:srgbClr val="FFD1FF"/>
          </a:solidFill>
          <a:ln w="38100">
            <a:solidFill>
              <a:srgbClr val="FF66FF"/>
            </a:solidFill>
            <a:extLst>
              <a:ext uri="{C807C97D-BFC1-408E-A445-0C87EB9F89A2}">
                <ask:lineSketchStyleProps xmlns:ask="http://schemas.microsoft.com/office/drawing/2018/sketchyshapes" sd="999787938">
                  <a:prstGeom prst="rect">
                    <a:avLst/>
                  </a:prstGeom>
                  <ask:type>
                    <ask:lineSketchFreehand/>
                  </ask:type>
                </ask:lineSketchStyleProps>
              </a:ext>
            </a:extLst>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dirty="0">
                <a:latin typeface="Agency FB" panose="020B0503020202020204" pitchFamily="34" charset="0"/>
              </a:rPr>
              <a:t>Nucleotides are like the words on pieces of paper. To ‘study’, you can only look at one page at a time. Cells uncoil DNA fully when they use nucleotide sequences to code proteins. </a:t>
            </a:r>
          </a:p>
        </p:txBody>
      </p:sp>
      <p:sp>
        <p:nvSpPr>
          <p:cNvPr id="25" name="Content Placeholder 2">
            <a:extLst>
              <a:ext uri="{FF2B5EF4-FFF2-40B4-BE49-F238E27FC236}">
                <a16:creationId xmlns:a16="http://schemas.microsoft.com/office/drawing/2014/main" id="{5A89BAE3-139E-4A9B-9C0E-2B66D0DE1F86}"/>
              </a:ext>
            </a:extLst>
          </p:cNvPr>
          <p:cNvSpPr txBox="1">
            <a:spLocks/>
          </p:cNvSpPr>
          <p:nvPr/>
        </p:nvSpPr>
        <p:spPr bwMode="auto">
          <a:xfrm>
            <a:off x="5015333" y="4393686"/>
            <a:ext cx="2603354" cy="1277541"/>
          </a:xfrm>
          <a:custGeom>
            <a:avLst/>
            <a:gdLst>
              <a:gd name="connsiteX0" fmla="*/ 0 w 2603354"/>
              <a:gd name="connsiteY0" fmla="*/ 0 h 1277541"/>
              <a:gd name="connsiteX1" fmla="*/ 442570 w 2603354"/>
              <a:gd name="connsiteY1" fmla="*/ 0 h 1277541"/>
              <a:gd name="connsiteX2" fmla="*/ 937207 w 2603354"/>
              <a:gd name="connsiteY2" fmla="*/ 0 h 1277541"/>
              <a:gd name="connsiteX3" fmla="*/ 1379778 w 2603354"/>
              <a:gd name="connsiteY3" fmla="*/ 0 h 1277541"/>
              <a:gd name="connsiteX4" fmla="*/ 1874415 w 2603354"/>
              <a:gd name="connsiteY4" fmla="*/ 0 h 1277541"/>
              <a:gd name="connsiteX5" fmla="*/ 2603354 w 2603354"/>
              <a:gd name="connsiteY5" fmla="*/ 0 h 1277541"/>
              <a:gd name="connsiteX6" fmla="*/ 2603354 w 2603354"/>
              <a:gd name="connsiteY6" fmla="*/ 413072 h 1277541"/>
              <a:gd name="connsiteX7" fmla="*/ 2603354 w 2603354"/>
              <a:gd name="connsiteY7" fmla="*/ 838919 h 1277541"/>
              <a:gd name="connsiteX8" fmla="*/ 2603354 w 2603354"/>
              <a:gd name="connsiteY8" fmla="*/ 1277541 h 1277541"/>
              <a:gd name="connsiteX9" fmla="*/ 2056650 w 2603354"/>
              <a:gd name="connsiteY9" fmla="*/ 1277541 h 1277541"/>
              <a:gd name="connsiteX10" fmla="*/ 1562012 w 2603354"/>
              <a:gd name="connsiteY10" fmla="*/ 1277541 h 1277541"/>
              <a:gd name="connsiteX11" fmla="*/ 989275 w 2603354"/>
              <a:gd name="connsiteY11" fmla="*/ 1277541 h 1277541"/>
              <a:gd name="connsiteX12" fmla="*/ 546704 w 2603354"/>
              <a:gd name="connsiteY12" fmla="*/ 1277541 h 1277541"/>
              <a:gd name="connsiteX13" fmla="*/ 0 w 2603354"/>
              <a:gd name="connsiteY13" fmla="*/ 1277541 h 1277541"/>
              <a:gd name="connsiteX14" fmla="*/ 0 w 2603354"/>
              <a:gd name="connsiteY14" fmla="*/ 851694 h 1277541"/>
              <a:gd name="connsiteX15" fmla="*/ 0 w 2603354"/>
              <a:gd name="connsiteY15" fmla="*/ 451398 h 1277541"/>
              <a:gd name="connsiteX16" fmla="*/ 0 w 2603354"/>
              <a:gd name="connsiteY16" fmla="*/ 0 h 12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3354" h="1277541" fill="none" extrusionOk="0">
                <a:moveTo>
                  <a:pt x="0" y="0"/>
                </a:moveTo>
                <a:cubicBezTo>
                  <a:pt x="176282" y="-3972"/>
                  <a:pt x="229963" y="18361"/>
                  <a:pt x="442570" y="0"/>
                </a:cubicBezTo>
                <a:cubicBezTo>
                  <a:pt x="655177" y="-18361"/>
                  <a:pt x="800523" y="39356"/>
                  <a:pt x="937207" y="0"/>
                </a:cubicBezTo>
                <a:cubicBezTo>
                  <a:pt x="1073891" y="-39356"/>
                  <a:pt x="1234466" y="40418"/>
                  <a:pt x="1379778" y="0"/>
                </a:cubicBezTo>
                <a:cubicBezTo>
                  <a:pt x="1525090" y="-40418"/>
                  <a:pt x="1693357" y="5753"/>
                  <a:pt x="1874415" y="0"/>
                </a:cubicBezTo>
                <a:cubicBezTo>
                  <a:pt x="2055473" y="-5753"/>
                  <a:pt x="2306002" y="29381"/>
                  <a:pt x="2603354" y="0"/>
                </a:cubicBezTo>
                <a:cubicBezTo>
                  <a:pt x="2630061" y="139979"/>
                  <a:pt x="2571549" y="325883"/>
                  <a:pt x="2603354" y="413072"/>
                </a:cubicBezTo>
                <a:cubicBezTo>
                  <a:pt x="2635159" y="500261"/>
                  <a:pt x="2562589" y="639924"/>
                  <a:pt x="2603354" y="838919"/>
                </a:cubicBezTo>
                <a:cubicBezTo>
                  <a:pt x="2644119" y="1037914"/>
                  <a:pt x="2590965" y="1137824"/>
                  <a:pt x="2603354" y="1277541"/>
                </a:cubicBezTo>
                <a:cubicBezTo>
                  <a:pt x="2360632" y="1323742"/>
                  <a:pt x="2298385" y="1245669"/>
                  <a:pt x="2056650" y="1277541"/>
                </a:cubicBezTo>
                <a:cubicBezTo>
                  <a:pt x="1814915" y="1309413"/>
                  <a:pt x="1710002" y="1221739"/>
                  <a:pt x="1562012" y="1277541"/>
                </a:cubicBezTo>
                <a:cubicBezTo>
                  <a:pt x="1414022" y="1333343"/>
                  <a:pt x="1177815" y="1236432"/>
                  <a:pt x="989275" y="1277541"/>
                </a:cubicBezTo>
                <a:cubicBezTo>
                  <a:pt x="800735" y="1318650"/>
                  <a:pt x="734599" y="1263921"/>
                  <a:pt x="546704" y="1277541"/>
                </a:cubicBezTo>
                <a:cubicBezTo>
                  <a:pt x="358809" y="1291161"/>
                  <a:pt x="234797" y="1263133"/>
                  <a:pt x="0" y="1277541"/>
                </a:cubicBezTo>
                <a:cubicBezTo>
                  <a:pt x="-10884" y="1150508"/>
                  <a:pt x="44149" y="1036462"/>
                  <a:pt x="0" y="851694"/>
                </a:cubicBezTo>
                <a:cubicBezTo>
                  <a:pt x="-44149" y="666926"/>
                  <a:pt x="20531" y="584247"/>
                  <a:pt x="0" y="451398"/>
                </a:cubicBezTo>
                <a:cubicBezTo>
                  <a:pt x="-20531" y="318549"/>
                  <a:pt x="54166" y="203576"/>
                  <a:pt x="0" y="0"/>
                </a:cubicBezTo>
                <a:close/>
              </a:path>
              <a:path w="2603354" h="1277541" stroke="0" extrusionOk="0">
                <a:moveTo>
                  <a:pt x="0" y="0"/>
                </a:moveTo>
                <a:cubicBezTo>
                  <a:pt x="103834" y="-33650"/>
                  <a:pt x="307332" y="19835"/>
                  <a:pt x="468604" y="0"/>
                </a:cubicBezTo>
                <a:cubicBezTo>
                  <a:pt x="629876" y="-19835"/>
                  <a:pt x="713480" y="19241"/>
                  <a:pt x="937207" y="0"/>
                </a:cubicBezTo>
                <a:cubicBezTo>
                  <a:pt x="1160934" y="-19241"/>
                  <a:pt x="1169248" y="22239"/>
                  <a:pt x="1379778" y="0"/>
                </a:cubicBezTo>
                <a:cubicBezTo>
                  <a:pt x="1590308" y="-22239"/>
                  <a:pt x="1671555" y="18785"/>
                  <a:pt x="1926482" y="0"/>
                </a:cubicBezTo>
                <a:cubicBezTo>
                  <a:pt x="2181409" y="-18785"/>
                  <a:pt x="2273299" y="11187"/>
                  <a:pt x="2603354" y="0"/>
                </a:cubicBezTo>
                <a:cubicBezTo>
                  <a:pt x="2625082" y="128267"/>
                  <a:pt x="2591603" y="244995"/>
                  <a:pt x="2603354" y="387521"/>
                </a:cubicBezTo>
                <a:cubicBezTo>
                  <a:pt x="2615105" y="530047"/>
                  <a:pt x="2590653" y="745348"/>
                  <a:pt x="2603354" y="838919"/>
                </a:cubicBezTo>
                <a:cubicBezTo>
                  <a:pt x="2616055" y="932490"/>
                  <a:pt x="2589974" y="1072743"/>
                  <a:pt x="2603354" y="1277541"/>
                </a:cubicBezTo>
                <a:cubicBezTo>
                  <a:pt x="2455809" y="1285825"/>
                  <a:pt x="2288983" y="1269891"/>
                  <a:pt x="2082683" y="1277541"/>
                </a:cubicBezTo>
                <a:cubicBezTo>
                  <a:pt x="1876383" y="1285191"/>
                  <a:pt x="1680142" y="1213105"/>
                  <a:pt x="1509945" y="1277541"/>
                </a:cubicBezTo>
                <a:cubicBezTo>
                  <a:pt x="1339748" y="1341977"/>
                  <a:pt x="1223092" y="1273897"/>
                  <a:pt x="963241" y="1277541"/>
                </a:cubicBezTo>
                <a:cubicBezTo>
                  <a:pt x="703390" y="1281185"/>
                  <a:pt x="200461" y="1196669"/>
                  <a:pt x="0" y="1277541"/>
                </a:cubicBezTo>
                <a:cubicBezTo>
                  <a:pt x="-6550" y="1187238"/>
                  <a:pt x="11151" y="955414"/>
                  <a:pt x="0" y="826143"/>
                </a:cubicBezTo>
                <a:cubicBezTo>
                  <a:pt x="-11151" y="696872"/>
                  <a:pt x="24365" y="519221"/>
                  <a:pt x="0" y="438622"/>
                </a:cubicBezTo>
                <a:cubicBezTo>
                  <a:pt x="-24365" y="358023"/>
                  <a:pt x="48157" y="204143"/>
                  <a:pt x="0" y="0"/>
                </a:cubicBezTo>
                <a:close/>
              </a:path>
            </a:pathLst>
          </a:custGeom>
          <a:solidFill>
            <a:srgbClr val="F4DAFE"/>
          </a:solidFill>
          <a:ln w="28575">
            <a:solidFill>
              <a:srgbClr val="CD5CFA"/>
            </a:solidFill>
            <a:extLst>
              <a:ext uri="{C807C97D-BFC1-408E-A445-0C87EB9F89A2}">
                <ask:lineSketchStyleProps xmlns:ask="http://schemas.microsoft.com/office/drawing/2018/sketchyshapes" sd="2384633833">
                  <a:prstGeom prst="rect">
                    <a:avLst/>
                  </a:prstGeom>
                  <ask:type>
                    <ask:lineSketchScribble/>
                  </ask:type>
                </ask:lineSketchStyleProps>
              </a:ext>
            </a:extLst>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dirty="0">
                <a:latin typeface="Agency FB" panose="020B0503020202020204" pitchFamily="34" charset="0"/>
              </a:rPr>
              <a:t>Chromatin is like organized stacks of paper. When needed, specific pieces of DNA can be accessed. </a:t>
            </a:r>
          </a:p>
        </p:txBody>
      </p:sp>
      <p:sp>
        <p:nvSpPr>
          <p:cNvPr id="26" name="Content Placeholder 2">
            <a:extLst>
              <a:ext uri="{FF2B5EF4-FFF2-40B4-BE49-F238E27FC236}">
                <a16:creationId xmlns:a16="http://schemas.microsoft.com/office/drawing/2014/main" id="{F4080F54-0385-4AAB-B80C-0E18E87130C9}"/>
              </a:ext>
            </a:extLst>
          </p:cNvPr>
          <p:cNvSpPr txBox="1">
            <a:spLocks/>
          </p:cNvSpPr>
          <p:nvPr/>
        </p:nvSpPr>
        <p:spPr bwMode="auto">
          <a:xfrm>
            <a:off x="7770186" y="4393685"/>
            <a:ext cx="2603354" cy="1549766"/>
          </a:xfrm>
          <a:custGeom>
            <a:avLst/>
            <a:gdLst>
              <a:gd name="connsiteX0" fmla="*/ 0 w 2603354"/>
              <a:gd name="connsiteY0" fmla="*/ 0 h 1549766"/>
              <a:gd name="connsiteX1" fmla="*/ 468604 w 2603354"/>
              <a:gd name="connsiteY1" fmla="*/ 0 h 1549766"/>
              <a:gd name="connsiteX2" fmla="*/ 1041342 w 2603354"/>
              <a:gd name="connsiteY2" fmla="*/ 0 h 1549766"/>
              <a:gd name="connsiteX3" fmla="*/ 1483912 w 2603354"/>
              <a:gd name="connsiteY3" fmla="*/ 0 h 1549766"/>
              <a:gd name="connsiteX4" fmla="*/ 1926482 w 2603354"/>
              <a:gd name="connsiteY4" fmla="*/ 0 h 1549766"/>
              <a:gd name="connsiteX5" fmla="*/ 2603354 w 2603354"/>
              <a:gd name="connsiteY5" fmla="*/ 0 h 1549766"/>
              <a:gd name="connsiteX6" fmla="*/ 2603354 w 2603354"/>
              <a:gd name="connsiteY6" fmla="*/ 501091 h 1549766"/>
              <a:gd name="connsiteX7" fmla="*/ 2603354 w 2603354"/>
              <a:gd name="connsiteY7" fmla="*/ 1048675 h 1549766"/>
              <a:gd name="connsiteX8" fmla="*/ 2603354 w 2603354"/>
              <a:gd name="connsiteY8" fmla="*/ 1549766 h 1549766"/>
              <a:gd name="connsiteX9" fmla="*/ 2108717 w 2603354"/>
              <a:gd name="connsiteY9" fmla="*/ 1549766 h 1549766"/>
              <a:gd name="connsiteX10" fmla="*/ 1666147 w 2603354"/>
              <a:gd name="connsiteY10" fmla="*/ 1549766 h 1549766"/>
              <a:gd name="connsiteX11" fmla="*/ 1145476 w 2603354"/>
              <a:gd name="connsiteY11" fmla="*/ 1549766 h 1549766"/>
              <a:gd name="connsiteX12" fmla="*/ 650839 w 2603354"/>
              <a:gd name="connsiteY12" fmla="*/ 1549766 h 1549766"/>
              <a:gd name="connsiteX13" fmla="*/ 0 w 2603354"/>
              <a:gd name="connsiteY13" fmla="*/ 1549766 h 1549766"/>
              <a:gd name="connsiteX14" fmla="*/ 0 w 2603354"/>
              <a:gd name="connsiteY14" fmla="*/ 1048675 h 1549766"/>
              <a:gd name="connsiteX15" fmla="*/ 0 w 2603354"/>
              <a:gd name="connsiteY15" fmla="*/ 516589 h 1549766"/>
              <a:gd name="connsiteX16" fmla="*/ 0 w 2603354"/>
              <a:gd name="connsiteY16" fmla="*/ 0 h 154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3354" h="1549766" fill="none" extrusionOk="0">
                <a:moveTo>
                  <a:pt x="0" y="0"/>
                </a:moveTo>
                <a:cubicBezTo>
                  <a:pt x="106119" y="-45804"/>
                  <a:pt x="315996" y="2217"/>
                  <a:pt x="468604" y="0"/>
                </a:cubicBezTo>
                <a:cubicBezTo>
                  <a:pt x="621212" y="-2217"/>
                  <a:pt x="862005" y="8609"/>
                  <a:pt x="1041342" y="0"/>
                </a:cubicBezTo>
                <a:cubicBezTo>
                  <a:pt x="1220679" y="-8609"/>
                  <a:pt x="1360430" y="29585"/>
                  <a:pt x="1483912" y="0"/>
                </a:cubicBezTo>
                <a:cubicBezTo>
                  <a:pt x="1607394" y="-29585"/>
                  <a:pt x="1732116" y="38952"/>
                  <a:pt x="1926482" y="0"/>
                </a:cubicBezTo>
                <a:cubicBezTo>
                  <a:pt x="2120848" y="-38952"/>
                  <a:pt x="2336503" y="50258"/>
                  <a:pt x="2603354" y="0"/>
                </a:cubicBezTo>
                <a:cubicBezTo>
                  <a:pt x="2617075" y="189377"/>
                  <a:pt x="2587193" y="378147"/>
                  <a:pt x="2603354" y="501091"/>
                </a:cubicBezTo>
                <a:cubicBezTo>
                  <a:pt x="2619515" y="624035"/>
                  <a:pt x="2540765" y="900816"/>
                  <a:pt x="2603354" y="1048675"/>
                </a:cubicBezTo>
                <a:cubicBezTo>
                  <a:pt x="2665943" y="1196534"/>
                  <a:pt x="2572867" y="1350133"/>
                  <a:pt x="2603354" y="1549766"/>
                </a:cubicBezTo>
                <a:cubicBezTo>
                  <a:pt x="2381023" y="1601019"/>
                  <a:pt x="2293981" y="1541660"/>
                  <a:pt x="2108717" y="1549766"/>
                </a:cubicBezTo>
                <a:cubicBezTo>
                  <a:pt x="1923453" y="1557872"/>
                  <a:pt x="1811974" y="1504597"/>
                  <a:pt x="1666147" y="1549766"/>
                </a:cubicBezTo>
                <a:cubicBezTo>
                  <a:pt x="1520320" y="1594935"/>
                  <a:pt x="1361196" y="1509229"/>
                  <a:pt x="1145476" y="1549766"/>
                </a:cubicBezTo>
                <a:cubicBezTo>
                  <a:pt x="929756" y="1590303"/>
                  <a:pt x="893112" y="1501389"/>
                  <a:pt x="650839" y="1549766"/>
                </a:cubicBezTo>
                <a:cubicBezTo>
                  <a:pt x="408566" y="1598143"/>
                  <a:pt x="296507" y="1483228"/>
                  <a:pt x="0" y="1549766"/>
                </a:cubicBezTo>
                <a:cubicBezTo>
                  <a:pt x="-36350" y="1397701"/>
                  <a:pt x="31342" y="1251427"/>
                  <a:pt x="0" y="1048675"/>
                </a:cubicBezTo>
                <a:cubicBezTo>
                  <a:pt x="-31342" y="845923"/>
                  <a:pt x="47580" y="781528"/>
                  <a:pt x="0" y="516589"/>
                </a:cubicBezTo>
                <a:cubicBezTo>
                  <a:pt x="-47580" y="251650"/>
                  <a:pt x="5050" y="124497"/>
                  <a:pt x="0" y="0"/>
                </a:cubicBezTo>
                <a:close/>
              </a:path>
              <a:path w="2603354" h="1549766" stroke="0" extrusionOk="0">
                <a:moveTo>
                  <a:pt x="0" y="0"/>
                </a:moveTo>
                <a:cubicBezTo>
                  <a:pt x="124025" y="-1794"/>
                  <a:pt x="387342" y="19880"/>
                  <a:pt x="546704" y="0"/>
                </a:cubicBezTo>
                <a:cubicBezTo>
                  <a:pt x="706066" y="-19880"/>
                  <a:pt x="894176" y="65237"/>
                  <a:pt x="1093409" y="0"/>
                </a:cubicBezTo>
                <a:cubicBezTo>
                  <a:pt x="1292642" y="-65237"/>
                  <a:pt x="1430905" y="12450"/>
                  <a:pt x="1614079" y="0"/>
                </a:cubicBezTo>
                <a:cubicBezTo>
                  <a:pt x="1797253" y="-12450"/>
                  <a:pt x="1980174" y="36106"/>
                  <a:pt x="2108717" y="0"/>
                </a:cubicBezTo>
                <a:cubicBezTo>
                  <a:pt x="2237260" y="-36106"/>
                  <a:pt x="2462484" y="27345"/>
                  <a:pt x="2603354" y="0"/>
                </a:cubicBezTo>
                <a:cubicBezTo>
                  <a:pt x="2637624" y="222495"/>
                  <a:pt x="2540805" y="303901"/>
                  <a:pt x="2603354" y="547584"/>
                </a:cubicBezTo>
                <a:cubicBezTo>
                  <a:pt x="2665903" y="791267"/>
                  <a:pt x="2571113" y="826516"/>
                  <a:pt x="2603354" y="1064173"/>
                </a:cubicBezTo>
                <a:cubicBezTo>
                  <a:pt x="2635595" y="1301830"/>
                  <a:pt x="2558029" y="1407471"/>
                  <a:pt x="2603354" y="1549766"/>
                </a:cubicBezTo>
                <a:cubicBezTo>
                  <a:pt x="2443698" y="1606979"/>
                  <a:pt x="2247946" y="1507920"/>
                  <a:pt x="2108717" y="1549766"/>
                </a:cubicBezTo>
                <a:cubicBezTo>
                  <a:pt x="1969488" y="1591612"/>
                  <a:pt x="1841105" y="1536036"/>
                  <a:pt x="1666147" y="1549766"/>
                </a:cubicBezTo>
                <a:cubicBezTo>
                  <a:pt x="1491189" y="1563496"/>
                  <a:pt x="1330498" y="1522285"/>
                  <a:pt x="1171509" y="1549766"/>
                </a:cubicBezTo>
                <a:cubicBezTo>
                  <a:pt x="1012520" y="1577247"/>
                  <a:pt x="935956" y="1536992"/>
                  <a:pt x="728939" y="1549766"/>
                </a:cubicBezTo>
                <a:cubicBezTo>
                  <a:pt x="521922" y="1562540"/>
                  <a:pt x="165626" y="1473689"/>
                  <a:pt x="0" y="1549766"/>
                </a:cubicBezTo>
                <a:cubicBezTo>
                  <a:pt x="-1620" y="1386799"/>
                  <a:pt x="9211" y="1295391"/>
                  <a:pt x="0" y="1079670"/>
                </a:cubicBezTo>
                <a:cubicBezTo>
                  <a:pt x="-9211" y="863949"/>
                  <a:pt x="5430" y="777453"/>
                  <a:pt x="0" y="563082"/>
                </a:cubicBezTo>
                <a:cubicBezTo>
                  <a:pt x="-5430" y="348711"/>
                  <a:pt x="62020" y="238080"/>
                  <a:pt x="0" y="0"/>
                </a:cubicBezTo>
                <a:close/>
              </a:path>
            </a:pathLst>
          </a:custGeom>
          <a:solidFill>
            <a:srgbClr val="A7E8FF"/>
          </a:solidFill>
          <a:ln w="28575">
            <a:solidFill>
              <a:srgbClr val="00B0F0"/>
            </a:solidFill>
            <a:extLst>
              <a:ext uri="{C807C97D-BFC1-408E-A445-0C87EB9F89A2}">
                <ask:lineSketchStyleProps xmlns:ask="http://schemas.microsoft.com/office/drawing/2018/sketchyshapes" sd="862759457">
                  <a:prstGeom prst="rect">
                    <a:avLst/>
                  </a:prstGeom>
                  <ask:type>
                    <ask:lineSketchScribble/>
                  </ask:type>
                </ask:lineSketchStyleProps>
              </a:ext>
            </a:extLst>
          </a:ln>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defRPr/>
            </a:pPr>
            <a:r>
              <a:rPr lang="en-US" sz="2000" dirty="0">
                <a:latin typeface="Agency FB" panose="020B0503020202020204" pitchFamily="34" charset="0"/>
              </a:rPr>
              <a:t>Chromosomes are like moving boxes filled with paper. You are much less likely to ‘leave DNA behind’ when packaged this way. </a:t>
            </a:r>
          </a:p>
        </p:txBody>
      </p:sp>
      <p:sp>
        <p:nvSpPr>
          <p:cNvPr id="29" name="Title 1">
            <a:extLst>
              <a:ext uri="{FF2B5EF4-FFF2-40B4-BE49-F238E27FC236}">
                <a16:creationId xmlns:a16="http://schemas.microsoft.com/office/drawing/2014/main" id="{A98E408F-DECF-4D00-B300-079EC1217A6A}"/>
              </a:ext>
            </a:extLst>
          </p:cNvPr>
          <p:cNvSpPr>
            <a:spLocks noGrp="1"/>
          </p:cNvSpPr>
          <p:nvPr>
            <p:ph type="title"/>
          </p:nvPr>
        </p:nvSpPr>
        <p:spPr>
          <a:xfrm>
            <a:off x="2152650" y="444500"/>
            <a:ext cx="7886700" cy="584200"/>
          </a:xfrm>
          <a:solidFill>
            <a:srgbClr val="FFFFFF">
              <a:alpha val="70980"/>
            </a:srgbClr>
          </a:solidFill>
        </p:spPr>
        <p:txBody>
          <a:bodyPr>
            <a:normAutofit fontScale="90000"/>
          </a:bodyPr>
          <a:lstStyle/>
          <a:p>
            <a:pPr algn="ctr"/>
            <a:r>
              <a:rPr lang="en-US" altLang="en-US" dirty="0">
                <a:latin typeface="Arial Bold" panose="020B0704020202020204" pitchFamily="34" charset="0"/>
              </a:rPr>
              <a:t>DNA: Structure and Function</a:t>
            </a:r>
          </a:p>
        </p:txBody>
      </p:sp>
      <p:sp>
        <p:nvSpPr>
          <p:cNvPr id="12" name="TextBox 11">
            <a:extLst>
              <a:ext uri="{FF2B5EF4-FFF2-40B4-BE49-F238E27FC236}">
                <a16:creationId xmlns:a16="http://schemas.microsoft.com/office/drawing/2014/main" id="{1667C157-7063-4E94-95E4-9CDC2AC36909}"/>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21266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7D1D-3CF7-4603-8649-A8D0ABCBEB94}"/>
              </a:ext>
            </a:extLst>
          </p:cNvPr>
          <p:cNvSpPr>
            <a:spLocks noGrp="1"/>
          </p:cNvSpPr>
          <p:nvPr>
            <p:ph type="title"/>
          </p:nvPr>
        </p:nvSpPr>
        <p:spPr>
          <a:xfrm>
            <a:off x="2592924" y="624109"/>
            <a:ext cx="8911687" cy="4501563"/>
          </a:xfrm>
        </p:spPr>
        <p:txBody>
          <a:bodyPr>
            <a:normAutofit/>
          </a:bodyPr>
          <a:lstStyle/>
          <a:p>
            <a:r>
              <a:rPr lang="en-CA" dirty="0"/>
              <a:t>/end testable content</a:t>
            </a:r>
            <a:br>
              <a:rPr lang="en-CA" dirty="0"/>
            </a:br>
            <a:br>
              <a:rPr lang="en-CA" dirty="0"/>
            </a:br>
            <a:r>
              <a:rPr lang="en-CA" sz="3200" dirty="0">
                <a:solidFill>
                  <a:schemeClr val="tx1"/>
                </a:solidFill>
                <a:latin typeface="+mn-lt"/>
              </a:rPr>
              <a:t>Slides after this point are a ‘bridge’ or introduction to the next section but will not be on the 1.1 test. </a:t>
            </a:r>
            <a:endParaRPr lang="en-CA" dirty="0">
              <a:solidFill>
                <a:schemeClr val="tx1"/>
              </a:solidFill>
              <a:latin typeface="+mn-lt"/>
            </a:endParaRPr>
          </a:p>
        </p:txBody>
      </p:sp>
      <p:sp>
        <p:nvSpPr>
          <p:cNvPr id="3" name="Slide Number Placeholder 2">
            <a:extLst>
              <a:ext uri="{FF2B5EF4-FFF2-40B4-BE49-F238E27FC236}">
                <a16:creationId xmlns:a16="http://schemas.microsoft.com/office/drawing/2014/main" id="{15859C17-057D-470A-9D9B-86820D008D76}"/>
              </a:ext>
            </a:extLst>
          </p:cNvPr>
          <p:cNvSpPr>
            <a:spLocks noGrp="1"/>
          </p:cNvSpPr>
          <p:nvPr>
            <p:ph type="sldNum" sz="quarter" idx="12"/>
          </p:nvPr>
        </p:nvSpPr>
        <p:spPr/>
        <p:txBody>
          <a:bodyPr/>
          <a:lstStyle/>
          <a:p>
            <a:fld id="{3A98EE3D-8CD1-4C3F-BD1C-C98C9596463C}" type="slidenum">
              <a:rPr lang="en-US" smtClean="0"/>
              <a:t>63</a:t>
            </a:fld>
            <a:endParaRPr lang="en-US" dirty="0"/>
          </a:p>
        </p:txBody>
      </p:sp>
    </p:spTree>
    <p:extLst>
      <p:ext uri="{BB962C8B-B14F-4D97-AF65-F5344CB8AC3E}">
        <p14:creationId xmlns:p14="http://schemas.microsoft.com/office/powerpoint/2010/main" val="79586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2" y="1440873"/>
            <a:ext cx="4559734" cy="5292435"/>
          </a:xfrm>
        </p:spPr>
        <p:txBody>
          <a:bodyPr>
            <a:normAutofit fontScale="92500"/>
          </a:bodyPr>
          <a:lstStyle/>
          <a:p>
            <a:pPr marL="0" indent="0">
              <a:lnSpc>
                <a:spcPct val="80000"/>
              </a:lnSpc>
              <a:buNone/>
              <a:defRPr/>
            </a:pPr>
            <a:r>
              <a:rPr lang="en-US" sz="2800" dirty="0">
                <a:ea typeface="ＭＳ Ｐゴシック" charset="0"/>
              </a:rPr>
              <a:t>(Review: </a:t>
            </a:r>
            <a:r>
              <a:rPr lang="en-US" sz="2800" b="1" dirty="0">
                <a:ea typeface="ＭＳ Ｐゴシック" charset="0"/>
              </a:rPr>
              <a:t>genome </a:t>
            </a:r>
            <a:r>
              <a:rPr lang="en-US" sz="2800" dirty="0">
                <a:ea typeface="ＭＳ Ｐゴシック" charset="0"/>
              </a:rPr>
              <a:t>is an organism’s complete set of genetic instructions.)</a:t>
            </a:r>
          </a:p>
          <a:p>
            <a:pPr marL="0" indent="0">
              <a:lnSpc>
                <a:spcPct val="80000"/>
              </a:lnSpc>
              <a:buNone/>
              <a:defRPr/>
            </a:pPr>
            <a:endParaRPr lang="en-US" sz="2800" dirty="0">
              <a:ea typeface="ＭＳ Ｐゴシック" charset="0"/>
            </a:endParaRPr>
          </a:p>
          <a:p>
            <a:pPr marL="0" indent="0">
              <a:lnSpc>
                <a:spcPct val="80000"/>
              </a:lnSpc>
              <a:buNone/>
              <a:defRPr/>
            </a:pPr>
            <a:r>
              <a:rPr lang="en-US" sz="2800" b="1" dirty="0">
                <a:ea typeface="ＭＳ Ｐゴシック" charset="0"/>
              </a:rPr>
              <a:t>Karyotype:</a:t>
            </a:r>
            <a:r>
              <a:rPr lang="en-US" sz="2800" dirty="0">
                <a:ea typeface="ＭＳ Ｐゴシック" charset="0"/>
              </a:rPr>
              <a:t> a photograph of pairs of homologous chromosomes in a cell</a:t>
            </a:r>
          </a:p>
          <a:p>
            <a:pPr marL="282575" indent="-282575">
              <a:defRPr/>
            </a:pPr>
            <a:r>
              <a:rPr lang="en-US" altLang="en-US" sz="2800" dirty="0"/>
              <a:t>46 chromosomes in most human cells (paired)</a:t>
            </a:r>
          </a:p>
          <a:p>
            <a:pPr marL="282575" indent="-282575">
              <a:defRPr/>
            </a:pPr>
            <a:r>
              <a:rPr lang="en-US" altLang="en-US" sz="2800" dirty="0"/>
              <a:t>23 chromosomes in sperm/egg cells (not paired)</a:t>
            </a:r>
          </a:p>
          <a:p>
            <a:pPr marL="0" indent="0">
              <a:lnSpc>
                <a:spcPct val="80000"/>
              </a:lnSpc>
              <a:buNone/>
              <a:defRPr/>
            </a:pPr>
            <a:endParaRPr lang="en-US" sz="2800" dirty="0">
              <a:ea typeface="ＭＳ Ｐゴシック" charset="0"/>
            </a:endParaRP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64</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10" name="Picture 1">
            <a:extLst>
              <a:ext uri="{FF2B5EF4-FFF2-40B4-BE49-F238E27FC236}">
                <a16:creationId xmlns:a16="http://schemas.microsoft.com/office/drawing/2014/main" id="{0E5C0FE9-7364-401C-B7C0-E5B96612F6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5751" y="1905000"/>
            <a:ext cx="4706648" cy="42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E519FB5D-89E8-454B-A797-981E4CE1BF68}"/>
              </a:ext>
            </a:extLst>
          </p:cNvPr>
          <p:cNvSpPr>
            <a:spLocks noGrp="1"/>
          </p:cNvSpPr>
          <p:nvPr>
            <p:ph type="title"/>
          </p:nvPr>
        </p:nvSpPr>
        <p:spPr/>
        <p:txBody>
          <a:bodyPr/>
          <a:lstStyle/>
          <a:p>
            <a:r>
              <a:rPr lang="en-US" dirty="0"/>
              <a:t>The Karyotype</a:t>
            </a:r>
            <a:endParaRPr lang="en-CA" dirty="0"/>
          </a:p>
        </p:txBody>
      </p:sp>
    </p:spTree>
    <p:extLst>
      <p:ext uri="{BB962C8B-B14F-4D97-AF65-F5344CB8AC3E}">
        <p14:creationId xmlns:p14="http://schemas.microsoft.com/office/powerpoint/2010/main" val="3078402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096000" y="1795397"/>
            <a:ext cx="6065134" cy="4927600"/>
          </a:xfrm>
        </p:spPr>
        <p:txBody>
          <a:bodyPr>
            <a:normAutofit/>
          </a:bodyPr>
          <a:lstStyle/>
          <a:p>
            <a:pPr marL="0" indent="0">
              <a:buNone/>
              <a:defRPr/>
            </a:pPr>
            <a:r>
              <a:rPr lang="en-US" altLang="en-US" sz="2800" dirty="0"/>
              <a:t>In a regular body cell, there are 23 pairs of chromosomes:</a:t>
            </a:r>
          </a:p>
          <a:p>
            <a:pPr marL="801688" lvl="1" indent="-344488">
              <a:buFont typeface="Courier New" panose="02070309020205020404" pitchFamily="49" charset="0"/>
              <a:buChar char="o"/>
              <a:defRPr/>
            </a:pPr>
            <a:r>
              <a:rPr lang="en-US" altLang="en-US" dirty="0"/>
              <a:t>One pair: </a:t>
            </a:r>
            <a:r>
              <a:rPr lang="en-US" altLang="en-US" i="1" dirty="0"/>
              <a:t>sex chromosomes</a:t>
            </a:r>
          </a:p>
          <a:p>
            <a:pPr marL="1201738" lvl="2" indent="-344488">
              <a:buFont typeface="Courier New" panose="02070309020205020404" pitchFamily="49" charset="0"/>
              <a:buChar char="o"/>
              <a:defRPr/>
            </a:pPr>
            <a:r>
              <a:rPr lang="en-US" altLang="en-US" dirty="0"/>
              <a:t>X and Y: genetic male</a:t>
            </a:r>
          </a:p>
          <a:p>
            <a:pPr marL="1201738" lvl="2" indent="-344488">
              <a:buFont typeface="Courier New" panose="02070309020205020404" pitchFamily="49" charset="0"/>
              <a:buChar char="o"/>
              <a:defRPr/>
            </a:pPr>
            <a:r>
              <a:rPr lang="en-US" altLang="en-US" dirty="0"/>
              <a:t>X and X: genetic female</a:t>
            </a:r>
          </a:p>
          <a:p>
            <a:pPr marL="801688" lvl="1" indent="-344488">
              <a:buFont typeface="Courier New" panose="02070309020205020404" pitchFamily="49" charset="0"/>
              <a:buChar char="o"/>
              <a:defRPr/>
            </a:pPr>
            <a:r>
              <a:rPr lang="en-US" altLang="en-US" dirty="0"/>
              <a:t>Pairs 1-22: </a:t>
            </a:r>
            <a:r>
              <a:rPr lang="en-US" altLang="en-US" i="1" dirty="0"/>
              <a:t>autosomes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65</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6" name="Picture 1">
            <a:extLst>
              <a:ext uri="{FF2B5EF4-FFF2-40B4-BE49-F238E27FC236}">
                <a16:creationId xmlns:a16="http://schemas.microsoft.com/office/drawing/2014/main" id="{63CD1EDF-78C6-4CFA-B76D-C237CED039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227" y="1415841"/>
            <a:ext cx="5885773" cy="53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FC7F3843-8B93-4F4C-8DD9-B2D752350B4D}"/>
              </a:ext>
            </a:extLst>
          </p:cNvPr>
          <p:cNvCxnSpPr>
            <a:cxnSpLocks/>
          </p:cNvCxnSpPr>
          <p:nvPr/>
        </p:nvCxnSpPr>
        <p:spPr>
          <a:xfrm flipH="1">
            <a:off x="5208608" y="3546764"/>
            <a:ext cx="1533937" cy="236789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926B9E69-AB4D-4C15-B71F-1BCD1ECCC66D}"/>
              </a:ext>
            </a:extLst>
          </p:cNvPr>
          <p:cNvSpPr>
            <a:spLocks noGrp="1"/>
          </p:cNvSpPr>
          <p:nvPr>
            <p:ph type="title"/>
          </p:nvPr>
        </p:nvSpPr>
        <p:spPr/>
        <p:txBody>
          <a:bodyPr/>
          <a:lstStyle/>
          <a:p>
            <a:r>
              <a:rPr lang="en-US" dirty="0"/>
              <a:t>Homologous Chromosomes</a:t>
            </a:r>
            <a:endParaRPr lang="en-CA" dirty="0"/>
          </a:p>
        </p:txBody>
      </p:sp>
      <p:sp>
        <p:nvSpPr>
          <p:cNvPr id="11" name="TextBox 10">
            <a:extLst>
              <a:ext uri="{FF2B5EF4-FFF2-40B4-BE49-F238E27FC236}">
                <a16:creationId xmlns:a16="http://schemas.microsoft.com/office/drawing/2014/main" id="{FB18035E-CA57-44A9-81F8-B55AD1B8B596}"/>
              </a:ext>
            </a:extLst>
          </p:cNvPr>
          <p:cNvSpPr txBox="1"/>
          <p:nvPr/>
        </p:nvSpPr>
        <p:spPr>
          <a:xfrm>
            <a:off x="6548582" y="5221755"/>
            <a:ext cx="5320145" cy="830997"/>
          </a:xfrm>
          <a:custGeom>
            <a:avLst/>
            <a:gdLst>
              <a:gd name="connsiteX0" fmla="*/ 0 w 5320145"/>
              <a:gd name="connsiteY0" fmla="*/ 0 h 830997"/>
              <a:gd name="connsiteX1" fmla="*/ 771421 w 5320145"/>
              <a:gd name="connsiteY1" fmla="*/ 0 h 830997"/>
              <a:gd name="connsiteX2" fmla="*/ 1330036 w 5320145"/>
              <a:gd name="connsiteY2" fmla="*/ 0 h 830997"/>
              <a:gd name="connsiteX3" fmla="*/ 2101457 w 5320145"/>
              <a:gd name="connsiteY3" fmla="*/ 0 h 830997"/>
              <a:gd name="connsiteX4" fmla="*/ 2606871 w 5320145"/>
              <a:gd name="connsiteY4" fmla="*/ 0 h 830997"/>
              <a:gd name="connsiteX5" fmla="*/ 3325091 w 5320145"/>
              <a:gd name="connsiteY5" fmla="*/ 0 h 830997"/>
              <a:gd name="connsiteX6" fmla="*/ 3990109 w 5320145"/>
              <a:gd name="connsiteY6" fmla="*/ 0 h 830997"/>
              <a:gd name="connsiteX7" fmla="*/ 4495523 w 5320145"/>
              <a:gd name="connsiteY7" fmla="*/ 0 h 830997"/>
              <a:gd name="connsiteX8" fmla="*/ 5320145 w 5320145"/>
              <a:gd name="connsiteY8" fmla="*/ 0 h 830997"/>
              <a:gd name="connsiteX9" fmla="*/ 5320145 w 5320145"/>
              <a:gd name="connsiteY9" fmla="*/ 415499 h 830997"/>
              <a:gd name="connsiteX10" fmla="*/ 5320145 w 5320145"/>
              <a:gd name="connsiteY10" fmla="*/ 830997 h 830997"/>
              <a:gd name="connsiteX11" fmla="*/ 4601925 w 5320145"/>
              <a:gd name="connsiteY11" fmla="*/ 830997 h 830997"/>
              <a:gd name="connsiteX12" fmla="*/ 3936907 w 5320145"/>
              <a:gd name="connsiteY12" fmla="*/ 830997 h 830997"/>
              <a:gd name="connsiteX13" fmla="*/ 3378292 w 5320145"/>
              <a:gd name="connsiteY13" fmla="*/ 830997 h 830997"/>
              <a:gd name="connsiteX14" fmla="*/ 2766475 w 5320145"/>
              <a:gd name="connsiteY14" fmla="*/ 830997 h 830997"/>
              <a:gd name="connsiteX15" fmla="*/ 2154659 w 5320145"/>
              <a:gd name="connsiteY15" fmla="*/ 830997 h 830997"/>
              <a:gd name="connsiteX16" fmla="*/ 1436439 w 5320145"/>
              <a:gd name="connsiteY16" fmla="*/ 830997 h 830997"/>
              <a:gd name="connsiteX17" fmla="*/ 931025 w 5320145"/>
              <a:gd name="connsiteY17" fmla="*/ 830997 h 830997"/>
              <a:gd name="connsiteX18" fmla="*/ 0 w 5320145"/>
              <a:gd name="connsiteY18" fmla="*/ 830997 h 830997"/>
              <a:gd name="connsiteX19" fmla="*/ 0 w 5320145"/>
              <a:gd name="connsiteY19" fmla="*/ 407189 h 830997"/>
              <a:gd name="connsiteX20" fmla="*/ 0 w 5320145"/>
              <a:gd name="connsiteY2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0145" h="830997" fill="none" extrusionOk="0">
                <a:moveTo>
                  <a:pt x="0" y="0"/>
                </a:moveTo>
                <a:cubicBezTo>
                  <a:pt x="216636" y="-624"/>
                  <a:pt x="567323" y="31654"/>
                  <a:pt x="771421" y="0"/>
                </a:cubicBezTo>
                <a:cubicBezTo>
                  <a:pt x="975519" y="-31654"/>
                  <a:pt x="1120191" y="11526"/>
                  <a:pt x="1330036" y="0"/>
                </a:cubicBezTo>
                <a:cubicBezTo>
                  <a:pt x="1539882" y="-11526"/>
                  <a:pt x="1731200" y="5551"/>
                  <a:pt x="2101457" y="0"/>
                </a:cubicBezTo>
                <a:cubicBezTo>
                  <a:pt x="2471714" y="-5551"/>
                  <a:pt x="2409240" y="-15431"/>
                  <a:pt x="2606871" y="0"/>
                </a:cubicBezTo>
                <a:cubicBezTo>
                  <a:pt x="2804502" y="15431"/>
                  <a:pt x="3137153" y="-20432"/>
                  <a:pt x="3325091" y="0"/>
                </a:cubicBezTo>
                <a:cubicBezTo>
                  <a:pt x="3513029" y="20432"/>
                  <a:pt x="3722422" y="1884"/>
                  <a:pt x="3990109" y="0"/>
                </a:cubicBezTo>
                <a:cubicBezTo>
                  <a:pt x="4257796" y="-1884"/>
                  <a:pt x="4298288" y="-21430"/>
                  <a:pt x="4495523" y="0"/>
                </a:cubicBezTo>
                <a:cubicBezTo>
                  <a:pt x="4692758" y="21430"/>
                  <a:pt x="4972013" y="-6092"/>
                  <a:pt x="5320145" y="0"/>
                </a:cubicBezTo>
                <a:cubicBezTo>
                  <a:pt x="5337545" y="192987"/>
                  <a:pt x="5312227" y="276466"/>
                  <a:pt x="5320145" y="415499"/>
                </a:cubicBezTo>
                <a:cubicBezTo>
                  <a:pt x="5328063" y="554532"/>
                  <a:pt x="5310308" y="674235"/>
                  <a:pt x="5320145" y="830997"/>
                </a:cubicBezTo>
                <a:cubicBezTo>
                  <a:pt x="5135612" y="825823"/>
                  <a:pt x="4842736" y="865306"/>
                  <a:pt x="4601925" y="830997"/>
                </a:cubicBezTo>
                <a:cubicBezTo>
                  <a:pt x="4361114" y="796688"/>
                  <a:pt x="4210711" y="860015"/>
                  <a:pt x="3936907" y="830997"/>
                </a:cubicBezTo>
                <a:cubicBezTo>
                  <a:pt x="3663103" y="801979"/>
                  <a:pt x="3625684" y="824459"/>
                  <a:pt x="3378292" y="830997"/>
                </a:cubicBezTo>
                <a:cubicBezTo>
                  <a:pt x="3130900" y="837535"/>
                  <a:pt x="2997743" y="854498"/>
                  <a:pt x="2766475" y="830997"/>
                </a:cubicBezTo>
                <a:cubicBezTo>
                  <a:pt x="2535207" y="807496"/>
                  <a:pt x="2363974" y="831108"/>
                  <a:pt x="2154659" y="830997"/>
                </a:cubicBezTo>
                <a:cubicBezTo>
                  <a:pt x="1945344" y="830886"/>
                  <a:pt x="1707155" y="830455"/>
                  <a:pt x="1436439" y="830997"/>
                </a:cubicBezTo>
                <a:cubicBezTo>
                  <a:pt x="1165723" y="831539"/>
                  <a:pt x="1175099" y="853948"/>
                  <a:pt x="931025" y="830997"/>
                </a:cubicBezTo>
                <a:cubicBezTo>
                  <a:pt x="686951" y="808046"/>
                  <a:pt x="382906" y="789306"/>
                  <a:pt x="0" y="830997"/>
                </a:cubicBezTo>
                <a:cubicBezTo>
                  <a:pt x="-19719" y="735788"/>
                  <a:pt x="-16305" y="584518"/>
                  <a:pt x="0" y="407189"/>
                </a:cubicBezTo>
                <a:cubicBezTo>
                  <a:pt x="16305" y="229860"/>
                  <a:pt x="3152" y="92576"/>
                  <a:pt x="0" y="0"/>
                </a:cubicBezTo>
                <a:close/>
              </a:path>
              <a:path w="5320145" h="830997" stroke="0" extrusionOk="0">
                <a:moveTo>
                  <a:pt x="0" y="0"/>
                </a:moveTo>
                <a:cubicBezTo>
                  <a:pt x="195333" y="31291"/>
                  <a:pt x="527564" y="32099"/>
                  <a:pt x="771421" y="0"/>
                </a:cubicBezTo>
                <a:cubicBezTo>
                  <a:pt x="1015278" y="-32099"/>
                  <a:pt x="1215384" y="-7106"/>
                  <a:pt x="1542842" y="0"/>
                </a:cubicBezTo>
                <a:cubicBezTo>
                  <a:pt x="1870300" y="7106"/>
                  <a:pt x="1926192" y="20540"/>
                  <a:pt x="2101457" y="0"/>
                </a:cubicBezTo>
                <a:cubicBezTo>
                  <a:pt x="2276722" y="-20540"/>
                  <a:pt x="2468449" y="-25648"/>
                  <a:pt x="2660072" y="0"/>
                </a:cubicBezTo>
                <a:cubicBezTo>
                  <a:pt x="2851695" y="25648"/>
                  <a:pt x="3119682" y="22650"/>
                  <a:pt x="3271889" y="0"/>
                </a:cubicBezTo>
                <a:cubicBezTo>
                  <a:pt x="3424096" y="-22650"/>
                  <a:pt x="3591886" y="17999"/>
                  <a:pt x="3777303" y="0"/>
                </a:cubicBezTo>
                <a:cubicBezTo>
                  <a:pt x="3962720" y="-17999"/>
                  <a:pt x="4167890" y="12006"/>
                  <a:pt x="4282717" y="0"/>
                </a:cubicBezTo>
                <a:cubicBezTo>
                  <a:pt x="4397544" y="-12006"/>
                  <a:pt x="4854355" y="20316"/>
                  <a:pt x="5320145" y="0"/>
                </a:cubicBezTo>
                <a:cubicBezTo>
                  <a:pt x="5337606" y="151959"/>
                  <a:pt x="5318408" y="276457"/>
                  <a:pt x="5320145" y="398879"/>
                </a:cubicBezTo>
                <a:cubicBezTo>
                  <a:pt x="5321882" y="521301"/>
                  <a:pt x="5329629" y="626995"/>
                  <a:pt x="5320145" y="830997"/>
                </a:cubicBezTo>
                <a:cubicBezTo>
                  <a:pt x="5155260" y="853975"/>
                  <a:pt x="4800087" y="845966"/>
                  <a:pt x="4601925" y="830997"/>
                </a:cubicBezTo>
                <a:cubicBezTo>
                  <a:pt x="4403763" y="816028"/>
                  <a:pt x="4085095" y="801615"/>
                  <a:pt x="3883706" y="830997"/>
                </a:cubicBezTo>
                <a:cubicBezTo>
                  <a:pt x="3682317" y="860379"/>
                  <a:pt x="3515909" y="832863"/>
                  <a:pt x="3325091" y="830997"/>
                </a:cubicBezTo>
                <a:cubicBezTo>
                  <a:pt x="3134274" y="829131"/>
                  <a:pt x="2820024" y="843103"/>
                  <a:pt x="2553670" y="830997"/>
                </a:cubicBezTo>
                <a:cubicBezTo>
                  <a:pt x="2287316" y="818891"/>
                  <a:pt x="2115820" y="818796"/>
                  <a:pt x="1888651" y="830997"/>
                </a:cubicBezTo>
                <a:cubicBezTo>
                  <a:pt x="1661482" y="843198"/>
                  <a:pt x="1533342" y="803468"/>
                  <a:pt x="1330036" y="830997"/>
                </a:cubicBezTo>
                <a:cubicBezTo>
                  <a:pt x="1126731" y="858526"/>
                  <a:pt x="971689" y="826851"/>
                  <a:pt x="824622" y="830997"/>
                </a:cubicBezTo>
                <a:cubicBezTo>
                  <a:pt x="677555" y="835143"/>
                  <a:pt x="332413" y="846130"/>
                  <a:pt x="0" y="830997"/>
                </a:cubicBezTo>
                <a:cubicBezTo>
                  <a:pt x="-14016" y="742871"/>
                  <a:pt x="-11154" y="626015"/>
                  <a:pt x="0" y="440428"/>
                </a:cubicBezTo>
                <a:cubicBezTo>
                  <a:pt x="11154" y="254841"/>
                  <a:pt x="18672" y="213746"/>
                  <a:pt x="0" y="0"/>
                </a:cubicBezTo>
                <a:close/>
              </a:path>
            </a:pathLst>
          </a:custGeom>
          <a:solidFill>
            <a:schemeClr val="accent6">
              <a:lumMod val="20000"/>
              <a:lumOff val="80000"/>
            </a:schemeClr>
          </a:solidFill>
          <a:ln w="28575">
            <a:solidFill>
              <a:schemeClr val="accent6">
                <a:lumMod val="75000"/>
              </a:schemeClr>
            </a:solidFill>
            <a:extLst>
              <a:ext uri="{C807C97D-BFC1-408E-A445-0C87EB9F89A2}">
                <ask:lineSketchStyleProps xmlns:ask="http://schemas.microsoft.com/office/drawing/2018/sketchyshapes" sd="3871379894">
                  <a:prstGeom prst="rect">
                    <a:avLst/>
                  </a:prstGeom>
                  <ask:type>
                    <ask:lineSketchFreehand/>
                  </ask:type>
                </ask:lineSketchStyleProps>
              </a:ext>
            </a:extLst>
          </a:ln>
        </p:spPr>
        <p:txBody>
          <a:bodyPr wrap="square" rtlCol="0">
            <a:spAutoFit/>
          </a:bodyPr>
          <a:lstStyle/>
          <a:p>
            <a:r>
              <a:rPr lang="en-US" sz="2400" dirty="0"/>
              <a:t>Discussion: How are chromosomes paired? Why are they paired?</a:t>
            </a:r>
            <a:endParaRPr lang="en-CA" sz="2400" dirty="0"/>
          </a:p>
        </p:txBody>
      </p:sp>
    </p:spTree>
    <p:extLst>
      <p:ext uri="{BB962C8B-B14F-4D97-AF65-F5344CB8AC3E}">
        <p14:creationId xmlns:p14="http://schemas.microsoft.com/office/powerpoint/2010/main" val="329037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66</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a:t>Concept 3: DNA exists in chromosomes, which contain thousands of genes.</a:t>
            </a:r>
            <a:endParaRPr lang="en-CA" dirty="0"/>
          </a:p>
        </p:txBody>
      </p:sp>
      <p:sp>
        <p:nvSpPr>
          <p:cNvPr id="5" name="Title 4">
            <a:extLst>
              <a:ext uri="{FF2B5EF4-FFF2-40B4-BE49-F238E27FC236}">
                <a16:creationId xmlns:a16="http://schemas.microsoft.com/office/drawing/2014/main" id="{B79DD0DF-A730-4A34-A986-13D5DB596752}"/>
              </a:ext>
            </a:extLst>
          </p:cNvPr>
          <p:cNvSpPr>
            <a:spLocks noGrp="1"/>
          </p:cNvSpPr>
          <p:nvPr>
            <p:ph type="title"/>
          </p:nvPr>
        </p:nvSpPr>
        <p:spPr>
          <a:xfrm>
            <a:off x="2592925" y="624110"/>
            <a:ext cx="8911687" cy="928465"/>
          </a:xfrm>
        </p:spPr>
        <p:txBody>
          <a:bodyPr/>
          <a:lstStyle/>
          <a:p>
            <a:r>
              <a:rPr lang="en-US" dirty="0"/>
              <a:t>Homologous Chromosomes</a:t>
            </a:r>
            <a:endParaRPr lang="en-CA" dirty="0"/>
          </a:p>
        </p:txBody>
      </p:sp>
      <p:pic>
        <p:nvPicPr>
          <p:cNvPr id="5122" name="Picture 2" descr="Image result for chromosomes in egg and sperm vs regular cells">
            <a:extLst>
              <a:ext uri="{FF2B5EF4-FFF2-40B4-BE49-F238E27FC236}">
                <a16:creationId xmlns:a16="http://schemas.microsoft.com/office/drawing/2014/main" id="{4E50F3AA-B024-4D77-84AE-39990C1D7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73" y="1679354"/>
            <a:ext cx="5869248" cy="455453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F63F57E0-56AC-4F0D-A75D-8CE49785C4C0}"/>
              </a:ext>
            </a:extLst>
          </p:cNvPr>
          <p:cNvSpPr>
            <a:spLocks noGrp="1"/>
          </p:cNvSpPr>
          <p:nvPr>
            <p:ph idx="1"/>
          </p:nvPr>
        </p:nvSpPr>
        <p:spPr>
          <a:xfrm>
            <a:off x="6838546" y="1440873"/>
            <a:ext cx="5074498" cy="5292435"/>
          </a:xfrm>
        </p:spPr>
        <p:txBody>
          <a:bodyPr>
            <a:normAutofit lnSpcReduction="10000"/>
          </a:bodyPr>
          <a:lstStyle/>
          <a:p>
            <a:pPr marL="0" indent="0">
              <a:buNone/>
              <a:defRPr/>
            </a:pPr>
            <a:r>
              <a:rPr lang="en-US" dirty="0">
                <a:ea typeface="ＭＳ Ｐゴシック" charset="0"/>
              </a:rPr>
              <a:t>Sperm and egg cells each have one set of 23 chromosomes. During fertilization, they combine to make a zygote with a complete set of 46 chromosomes (two sets of chromosomes that are homologous). These then divide to form you!</a:t>
            </a:r>
          </a:p>
          <a:p>
            <a:pPr marL="0" indent="0">
              <a:buNone/>
              <a:defRPr/>
            </a:pPr>
            <a:r>
              <a:rPr lang="en-US" dirty="0">
                <a:ea typeface="ＭＳ Ｐゴシック" charset="0"/>
              </a:rPr>
              <a:t>Most of your body cells are made of 46 (23 pairs) chromosomes. In each pair, one chromosome was from mom, and one from dad!</a:t>
            </a:r>
          </a:p>
          <a:p>
            <a:endParaRPr lang="en-CA" sz="2000" dirty="0"/>
          </a:p>
        </p:txBody>
      </p:sp>
    </p:spTree>
    <p:extLst>
      <p:ext uri="{BB962C8B-B14F-4D97-AF65-F5344CB8AC3E}">
        <p14:creationId xmlns:p14="http://schemas.microsoft.com/office/powerpoint/2010/main" val="19376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67</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a:t>Concept 3: DNA exists in chromosomes, which contain thousands of genes.</a:t>
            </a:r>
            <a:endParaRPr lang="en-CA" dirty="0"/>
          </a:p>
        </p:txBody>
      </p:sp>
      <p:sp>
        <p:nvSpPr>
          <p:cNvPr id="13" name="Content Placeholder 1">
            <a:extLst>
              <a:ext uri="{FF2B5EF4-FFF2-40B4-BE49-F238E27FC236}">
                <a16:creationId xmlns:a16="http://schemas.microsoft.com/office/drawing/2014/main" id="{C924C65C-43A3-42A9-9009-D962554D7B5E}"/>
              </a:ext>
            </a:extLst>
          </p:cNvPr>
          <p:cNvSpPr>
            <a:spLocks noGrp="1"/>
          </p:cNvSpPr>
          <p:nvPr>
            <p:ph idx="1"/>
          </p:nvPr>
        </p:nvSpPr>
        <p:spPr>
          <a:xfrm>
            <a:off x="1496291" y="1423988"/>
            <a:ext cx="9932121" cy="5434012"/>
          </a:xfrm>
        </p:spPr>
        <p:txBody>
          <a:bodyPr>
            <a:normAutofit fontScale="92500" lnSpcReduction="20000"/>
          </a:bodyPr>
          <a:lstStyle/>
          <a:p>
            <a:pPr marL="0" indent="0">
              <a:buNone/>
              <a:defRPr/>
            </a:pPr>
            <a:r>
              <a:rPr lang="en-US" sz="2600" b="1" dirty="0"/>
              <a:t>Homologous chromosomes: </a:t>
            </a:r>
            <a:r>
              <a:rPr lang="en-US" sz="2600" dirty="0"/>
              <a:t>pairs of chromosomes with </a:t>
            </a:r>
            <a:r>
              <a:rPr lang="en-US" sz="2600" i="1" dirty="0"/>
              <a:t>similar</a:t>
            </a:r>
            <a:r>
              <a:rPr lang="en-US" sz="2600" dirty="0"/>
              <a:t> DNA sequences</a:t>
            </a:r>
          </a:p>
          <a:p>
            <a:pPr>
              <a:defRPr/>
            </a:pPr>
            <a:r>
              <a:rPr lang="en-US" sz="2600" dirty="0"/>
              <a:t>One chromosome inherited from each parent (one from </a:t>
            </a:r>
            <a:r>
              <a:rPr lang="en-US" sz="2600" dirty="0">
                <a:solidFill>
                  <a:srgbClr val="FF0000"/>
                </a:solidFill>
              </a:rPr>
              <a:t>mom</a:t>
            </a:r>
            <a:r>
              <a:rPr lang="en-US" sz="2600" dirty="0"/>
              <a:t>, one from </a:t>
            </a:r>
            <a:r>
              <a:rPr lang="en-US" sz="2600" dirty="0">
                <a:solidFill>
                  <a:srgbClr val="00B0F0"/>
                </a:solidFill>
              </a:rPr>
              <a:t>dad</a:t>
            </a:r>
            <a:r>
              <a:rPr lang="en-US" sz="2600" dirty="0"/>
              <a:t>)</a:t>
            </a:r>
          </a:p>
          <a:p>
            <a:pPr marL="0" indent="0">
              <a:buNone/>
              <a:defRPr/>
            </a:pPr>
            <a:endParaRPr lang="en-US" sz="2600" dirty="0"/>
          </a:p>
          <a:p>
            <a:pPr marL="0" indent="0">
              <a:buNone/>
              <a:defRPr/>
            </a:pPr>
            <a:r>
              <a:rPr lang="en-US" sz="2600" dirty="0"/>
              <a:t>Homologous chromosomes have </a:t>
            </a:r>
            <a:br>
              <a:rPr lang="en-US" sz="2600" dirty="0"/>
            </a:br>
            <a:r>
              <a:rPr lang="en-US" sz="2600" dirty="0"/>
              <a:t>the </a:t>
            </a:r>
            <a:r>
              <a:rPr lang="en-US" sz="2600" i="1" dirty="0"/>
              <a:t>same</a:t>
            </a:r>
            <a:r>
              <a:rPr lang="en-US" sz="2600" dirty="0"/>
              <a:t>:</a:t>
            </a:r>
          </a:p>
          <a:p>
            <a:pPr lvl="1">
              <a:defRPr/>
            </a:pPr>
            <a:r>
              <a:rPr lang="en-US" sz="2600" dirty="0"/>
              <a:t>Length</a:t>
            </a:r>
          </a:p>
          <a:p>
            <a:pPr lvl="1">
              <a:defRPr/>
            </a:pPr>
            <a:r>
              <a:rPr lang="en-US" sz="2600" dirty="0"/>
              <a:t>Centromere location</a:t>
            </a:r>
          </a:p>
          <a:p>
            <a:pPr lvl="1">
              <a:defRPr/>
            </a:pPr>
            <a:r>
              <a:rPr lang="en-US" sz="2600" dirty="0"/>
              <a:t>Genes (type, location, </a:t>
            </a:r>
            <a:br>
              <a:rPr lang="en-US" sz="2600" dirty="0"/>
            </a:br>
            <a:r>
              <a:rPr lang="en-US" sz="2600" dirty="0"/>
              <a:t>sequence) </a:t>
            </a:r>
          </a:p>
          <a:p>
            <a:pPr lvl="1">
              <a:defRPr/>
            </a:pPr>
            <a:endParaRPr lang="en-US" sz="2600" dirty="0"/>
          </a:p>
          <a:p>
            <a:pPr marL="57150" indent="0">
              <a:buNone/>
              <a:defRPr/>
            </a:pPr>
            <a:r>
              <a:rPr lang="en-US" sz="2600" dirty="0"/>
              <a:t>Note: homologous chromosomes </a:t>
            </a:r>
            <a:r>
              <a:rPr lang="en-US" sz="2600" i="1" dirty="0"/>
              <a:t>are not identical</a:t>
            </a:r>
            <a:r>
              <a:rPr lang="en-US" sz="2600" dirty="0"/>
              <a:t>. For each gene, alleles may be same or different.</a:t>
            </a:r>
          </a:p>
          <a:p>
            <a:pPr lvl="1">
              <a:defRPr/>
            </a:pPr>
            <a:endParaRPr lang="en-US" dirty="0"/>
          </a:p>
        </p:txBody>
      </p:sp>
      <p:pic>
        <p:nvPicPr>
          <p:cNvPr id="15" name="Picture 2" descr="Learn Chromosomes in 3 minutes.">
            <a:extLst>
              <a:ext uri="{FF2B5EF4-FFF2-40B4-BE49-F238E27FC236}">
                <a16:creationId xmlns:a16="http://schemas.microsoft.com/office/drawing/2014/main" id="{26C591CD-5822-41B3-827F-4EA284307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20"/>
          <a:stretch/>
        </p:blipFill>
        <p:spPr bwMode="auto">
          <a:xfrm>
            <a:off x="7048768" y="2635353"/>
            <a:ext cx="4652096" cy="305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B79DD0DF-A730-4A34-A986-13D5DB596752}"/>
              </a:ext>
            </a:extLst>
          </p:cNvPr>
          <p:cNvSpPr>
            <a:spLocks noGrp="1"/>
          </p:cNvSpPr>
          <p:nvPr>
            <p:ph type="title"/>
          </p:nvPr>
        </p:nvSpPr>
        <p:spPr>
          <a:xfrm>
            <a:off x="2592925" y="624110"/>
            <a:ext cx="8911687" cy="928465"/>
          </a:xfrm>
        </p:spPr>
        <p:txBody>
          <a:bodyPr/>
          <a:lstStyle/>
          <a:p>
            <a:r>
              <a:rPr lang="en-US" dirty="0"/>
              <a:t>Homologous Chromosomes</a:t>
            </a:r>
            <a:endParaRPr lang="en-CA" dirty="0"/>
          </a:p>
        </p:txBody>
      </p:sp>
    </p:spTree>
    <p:extLst>
      <p:ext uri="{BB962C8B-B14F-4D97-AF65-F5344CB8AC3E}">
        <p14:creationId xmlns:p14="http://schemas.microsoft.com/office/powerpoint/2010/main" val="31843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68</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
        <p:nvSpPr>
          <p:cNvPr id="6" name="Content Placeholder 5">
            <a:extLst>
              <a:ext uri="{FF2B5EF4-FFF2-40B4-BE49-F238E27FC236}">
                <a16:creationId xmlns:a16="http://schemas.microsoft.com/office/drawing/2014/main" id="{17672E44-4BE5-434D-98A7-9A7D1651E55B}"/>
              </a:ext>
            </a:extLst>
          </p:cNvPr>
          <p:cNvSpPr>
            <a:spLocks noGrp="1"/>
          </p:cNvSpPr>
          <p:nvPr>
            <p:ph idx="1"/>
          </p:nvPr>
        </p:nvSpPr>
        <p:spPr>
          <a:xfrm>
            <a:off x="6964442" y="6416233"/>
            <a:ext cx="5408895" cy="441767"/>
          </a:xfrm>
        </p:spPr>
        <p:txBody>
          <a:bodyPr>
            <a:normAutofit/>
          </a:bodyPr>
          <a:lstStyle/>
          <a:p>
            <a:pPr marL="0" indent="0">
              <a:buNone/>
            </a:pPr>
            <a:r>
              <a:rPr lang="en-CA" sz="1600" dirty="0">
                <a:hlinkClick r:id="rId4"/>
              </a:rPr>
              <a:t>https://www.youtube.com/watch?v=8m6hHRlKwxY</a:t>
            </a:r>
            <a:endParaRPr lang="en-CA" sz="1600" dirty="0"/>
          </a:p>
        </p:txBody>
      </p:sp>
      <p:pic>
        <p:nvPicPr>
          <p:cNvPr id="9" name="Online Media 8" title="DNA, Chromosomes, Genes, and Traits: An Intro to Heredity">
            <a:hlinkClick r:id="" action="ppaction://media"/>
            <a:extLst>
              <a:ext uri="{FF2B5EF4-FFF2-40B4-BE49-F238E27FC236}">
                <a16:creationId xmlns:a16="http://schemas.microsoft.com/office/drawing/2014/main" id="{E30A9CBB-A690-468B-8658-F3A1AEC4F44C}"/>
              </a:ext>
            </a:extLst>
          </p:cNvPr>
          <p:cNvPicPr>
            <a:picLocks noRot="1" noChangeAspect="1"/>
          </p:cNvPicPr>
          <p:nvPr>
            <a:videoFile r:link="rId1"/>
          </p:nvPr>
        </p:nvPicPr>
        <p:blipFill>
          <a:blip r:embed="rId5"/>
          <a:stretch>
            <a:fillRect/>
          </a:stretch>
        </p:blipFill>
        <p:spPr>
          <a:xfrm>
            <a:off x="1465034" y="425952"/>
            <a:ext cx="10677504" cy="6006096"/>
          </a:xfrm>
          <a:prstGeom prst="rect">
            <a:avLst/>
          </a:prstGeom>
        </p:spPr>
      </p:pic>
    </p:spTree>
    <p:extLst>
      <p:ext uri="{BB962C8B-B14F-4D97-AF65-F5344CB8AC3E}">
        <p14:creationId xmlns:p14="http://schemas.microsoft.com/office/powerpoint/2010/main" val="17951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BE5B-C45E-463A-9404-CA5D94CEF69B}"/>
              </a:ext>
            </a:extLst>
          </p:cNvPr>
          <p:cNvSpPr>
            <a:spLocks noGrp="1"/>
          </p:cNvSpPr>
          <p:nvPr>
            <p:ph type="title"/>
          </p:nvPr>
        </p:nvSpPr>
        <p:spPr/>
        <p:txBody>
          <a:bodyPr/>
          <a:lstStyle/>
          <a:p>
            <a:r>
              <a:rPr lang="en-CA" dirty="0"/>
              <a:t>The Big Picture Summary</a:t>
            </a:r>
          </a:p>
        </p:txBody>
      </p:sp>
      <p:sp>
        <p:nvSpPr>
          <p:cNvPr id="3" name="Content Placeholder 2">
            <a:extLst>
              <a:ext uri="{FF2B5EF4-FFF2-40B4-BE49-F238E27FC236}">
                <a16:creationId xmlns:a16="http://schemas.microsoft.com/office/drawing/2014/main" id="{19A27D7A-26F5-4734-9246-732771D9AE20}"/>
              </a:ext>
            </a:extLst>
          </p:cNvPr>
          <p:cNvSpPr>
            <a:spLocks noGrp="1"/>
          </p:cNvSpPr>
          <p:nvPr>
            <p:ph idx="1"/>
          </p:nvPr>
        </p:nvSpPr>
        <p:spPr>
          <a:xfrm>
            <a:off x="2592925" y="1496035"/>
            <a:ext cx="8915400" cy="4988655"/>
          </a:xfrm>
        </p:spPr>
        <p:txBody>
          <a:bodyPr>
            <a:normAutofit fontScale="85000" lnSpcReduction="10000"/>
          </a:bodyPr>
          <a:lstStyle/>
          <a:p>
            <a:pPr marL="0" indent="0">
              <a:buNone/>
            </a:pPr>
            <a:r>
              <a:rPr lang="en-CA" dirty="0"/>
              <a:t>The </a:t>
            </a:r>
            <a:r>
              <a:rPr lang="en-CA" b="1" dirty="0"/>
              <a:t>genome</a:t>
            </a:r>
            <a:r>
              <a:rPr lang="en-CA" dirty="0"/>
              <a:t> is DNA that is split into </a:t>
            </a:r>
            <a:r>
              <a:rPr lang="en-CA" b="1" dirty="0"/>
              <a:t>chromosomes</a:t>
            </a:r>
            <a:r>
              <a:rPr lang="en-CA" dirty="0"/>
              <a:t> (46 for humans). </a:t>
            </a:r>
          </a:p>
          <a:p>
            <a:pPr lvl="1"/>
            <a:r>
              <a:rPr lang="en-CA" dirty="0"/>
              <a:t>During most of the cell cycle, this DNA is packaged loosely as </a:t>
            </a:r>
            <a:r>
              <a:rPr lang="en-CA" b="1" dirty="0"/>
              <a:t>chromatin</a:t>
            </a:r>
            <a:r>
              <a:rPr lang="en-CA" dirty="0"/>
              <a:t>. </a:t>
            </a:r>
            <a:r>
              <a:rPr lang="en-CA" b="1" dirty="0"/>
              <a:t>DNA replication </a:t>
            </a:r>
            <a:r>
              <a:rPr lang="en-CA" dirty="0"/>
              <a:t>occurs during this time. When the cell prepares to divide, it is condensed into chromosomes. </a:t>
            </a:r>
          </a:p>
          <a:p>
            <a:pPr marL="0" indent="0">
              <a:buNone/>
            </a:pPr>
            <a:r>
              <a:rPr lang="en-CA" dirty="0"/>
              <a:t>Each chromosome is made of DNA. Some is useful, some is not.</a:t>
            </a:r>
          </a:p>
          <a:p>
            <a:pPr marL="0" indent="0">
              <a:buNone/>
            </a:pPr>
            <a:r>
              <a:rPr lang="en-CA" dirty="0"/>
              <a:t>Sections of useful DNA are called </a:t>
            </a:r>
            <a:r>
              <a:rPr lang="en-CA" b="1" dirty="0"/>
              <a:t>genes</a:t>
            </a:r>
            <a:r>
              <a:rPr lang="en-CA" dirty="0"/>
              <a:t>. Each gene is responsible for a </a:t>
            </a:r>
            <a:r>
              <a:rPr lang="en-CA" b="1" dirty="0"/>
              <a:t>trait</a:t>
            </a:r>
            <a:r>
              <a:rPr lang="en-CA" dirty="0"/>
              <a:t> by making a </a:t>
            </a:r>
            <a:r>
              <a:rPr lang="en-CA" b="1" dirty="0"/>
              <a:t>protein</a:t>
            </a:r>
            <a:r>
              <a:rPr lang="en-CA" dirty="0"/>
              <a:t>.</a:t>
            </a:r>
          </a:p>
          <a:p>
            <a:pPr lvl="1"/>
            <a:r>
              <a:rPr lang="en-CA" dirty="0"/>
              <a:t>A trait is a characteristic (e.g. hair colour, eye colour, height).</a:t>
            </a:r>
          </a:p>
          <a:p>
            <a:pPr lvl="1"/>
            <a:r>
              <a:rPr lang="en-CA" dirty="0"/>
              <a:t>Proteins are complex molecules with various functions.</a:t>
            </a:r>
          </a:p>
          <a:p>
            <a:pPr lvl="1"/>
            <a:r>
              <a:rPr lang="en-CA" dirty="0"/>
              <a:t>The process of producing a protein from DNA involves </a:t>
            </a:r>
            <a:r>
              <a:rPr lang="en-CA" b="1" dirty="0"/>
              <a:t>transcription</a:t>
            </a:r>
            <a:r>
              <a:rPr lang="en-CA" dirty="0"/>
              <a:t> and </a:t>
            </a:r>
            <a:r>
              <a:rPr lang="en-CA" b="1" dirty="0"/>
              <a:t>translation</a:t>
            </a:r>
            <a:r>
              <a:rPr lang="en-CA" dirty="0"/>
              <a:t>. </a:t>
            </a:r>
          </a:p>
          <a:p>
            <a:pPr marL="0" indent="0">
              <a:buNone/>
            </a:pPr>
            <a:r>
              <a:rPr lang="en-CA" dirty="0"/>
              <a:t>Small differences in DNA sequences of genes can affect the proteins and traits they code for. Different versions of genes are called </a:t>
            </a:r>
            <a:r>
              <a:rPr lang="en-CA" b="1" dirty="0"/>
              <a:t>alleles</a:t>
            </a:r>
            <a:r>
              <a:rPr lang="en-CA" dirty="0"/>
              <a:t>. </a:t>
            </a:r>
          </a:p>
        </p:txBody>
      </p:sp>
      <p:sp>
        <p:nvSpPr>
          <p:cNvPr id="4" name="Slide Number Placeholder 3">
            <a:extLst>
              <a:ext uri="{FF2B5EF4-FFF2-40B4-BE49-F238E27FC236}">
                <a16:creationId xmlns:a16="http://schemas.microsoft.com/office/drawing/2014/main" id="{B152B20A-F026-41E6-A973-60F5D36DABF9}"/>
              </a:ext>
            </a:extLst>
          </p:cNvPr>
          <p:cNvSpPr>
            <a:spLocks noGrp="1"/>
          </p:cNvSpPr>
          <p:nvPr>
            <p:ph type="sldNum" sz="quarter" idx="12"/>
          </p:nvPr>
        </p:nvSpPr>
        <p:spPr/>
        <p:txBody>
          <a:bodyPr/>
          <a:lstStyle/>
          <a:p>
            <a:fld id="{3A98EE3D-8CD1-4C3F-BD1C-C98C9596463C}" type="slidenum">
              <a:rPr lang="en-US" smtClean="0"/>
              <a:t>69</a:t>
            </a:fld>
            <a:endParaRPr lang="en-US" dirty="0"/>
          </a:p>
        </p:txBody>
      </p:sp>
    </p:spTree>
    <p:extLst>
      <p:ext uri="{BB962C8B-B14F-4D97-AF65-F5344CB8AC3E}">
        <p14:creationId xmlns:p14="http://schemas.microsoft.com/office/powerpoint/2010/main" val="9633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6" name="Group 75">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7"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3"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5"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7"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1"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 name="Title 15">
            <a:extLst>
              <a:ext uri="{FF2B5EF4-FFF2-40B4-BE49-F238E27FC236}">
                <a16:creationId xmlns:a16="http://schemas.microsoft.com/office/drawing/2014/main" id="{8887E993-A2AB-4641-AB2F-7C7F1E37A04D}"/>
              </a:ext>
            </a:extLst>
          </p:cNvPr>
          <p:cNvSpPr>
            <a:spLocks noGrp="1"/>
          </p:cNvSpPr>
          <p:nvPr>
            <p:ph type="title"/>
          </p:nvPr>
        </p:nvSpPr>
        <p:spPr>
          <a:xfrm>
            <a:off x="6483096" y="624110"/>
            <a:ext cx="5021516" cy="1280890"/>
          </a:xfrm>
        </p:spPr>
        <p:txBody>
          <a:bodyPr>
            <a:normAutofit/>
          </a:bodyPr>
          <a:lstStyle/>
          <a:p>
            <a:pPr>
              <a:lnSpc>
                <a:spcPct val="90000"/>
              </a:lnSpc>
            </a:pPr>
            <a:r>
              <a:rPr lang="en-US" sz="2800"/>
              <a:t>Concept 1: The variation in living things we see around us is due to DNA. </a:t>
            </a:r>
            <a:endParaRPr lang="en-CA" sz="2800"/>
          </a:p>
        </p:txBody>
      </p:sp>
      <p:sp>
        <p:nvSpPr>
          <p:cNvPr id="104" name="Rectangle 103">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170" name="Picture 2" descr="Family recipe cards">
            <a:extLst>
              <a:ext uri="{FF2B5EF4-FFF2-40B4-BE49-F238E27FC236}">
                <a16:creationId xmlns:a16="http://schemas.microsoft.com/office/drawing/2014/main" id="{8748E8E9-9979-47B5-ACB6-C120E6D7C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92" r="26791" b="-2"/>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a:xfrm>
            <a:off x="5181705" y="787782"/>
            <a:ext cx="779767" cy="365125"/>
          </a:xfrm>
        </p:spPr>
        <p:txBody>
          <a:bodyPr>
            <a:normAutofit/>
          </a:bodyPr>
          <a:lstStyle/>
          <a:p>
            <a:pPr>
              <a:lnSpc>
                <a:spcPct val="90000"/>
              </a:lnSpc>
              <a:spcAft>
                <a:spcPts val="600"/>
              </a:spcAft>
            </a:pPr>
            <a:fld id="{3A98EE3D-8CD1-4C3F-BD1C-C98C9596463C}" type="slidenum">
              <a:rPr lang="en-US" sz="1900" smtClean="0"/>
              <a:pPr>
                <a:lnSpc>
                  <a:spcPct val="90000"/>
                </a:lnSpc>
                <a:spcAft>
                  <a:spcPts val="600"/>
                </a:spcAft>
              </a:pPr>
              <a:t>7</a:t>
            </a:fld>
            <a:endParaRPr lang="en-US" sz="190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6438191" y="2133600"/>
            <a:ext cx="5066419" cy="3777622"/>
          </a:xfrm>
        </p:spPr>
        <p:txBody>
          <a:bodyPr>
            <a:normAutofit/>
          </a:bodyPr>
          <a:lstStyle/>
          <a:p>
            <a:pPr marL="0" indent="0">
              <a:buClr>
                <a:srgbClr val="8A52E5"/>
              </a:buClr>
              <a:buNone/>
              <a:defRPr/>
            </a:pPr>
            <a:r>
              <a:rPr lang="en-US"/>
              <a:t>DNA is like a secret family recipe:</a:t>
            </a:r>
          </a:p>
          <a:p>
            <a:pPr>
              <a:buClr>
                <a:srgbClr val="8A52E5"/>
              </a:buClr>
              <a:defRPr/>
            </a:pPr>
            <a:r>
              <a:rPr lang="en-US"/>
              <a:t>Contains instructions for how to make something important</a:t>
            </a:r>
          </a:p>
          <a:p>
            <a:pPr>
              <a:buClr>
                <a:srgbClr val="8A52E5"/>
              </a:buClr>
              <a:defRPr/>
            </a:pPr>
            <a:r>
              <a:rPr lang="en-US"/>
              <a:t>Stored somewhere safe, in a compact way</a:t>
            </a:r>
          </a:p>
          <a:p>
            <a:pPr>
              <a:buClr>
                <a:srgbClr val="8A52E5"/>
              </a:buClr>
              <a:defRPr/>
            </a:pPr>
            <a:r>
              <a:rPr lang="en-US"/>
              <a:t>Passed on through generations (is ‘inherited’), sometimes with slight modifications</a:t>
            </a:r>
          </a:p>
          <a:p>
            <a:pPr>
              <a:buClr>
                <a:srgbClr val="8A52E5"/>
              </a:buClr>
              <a:defRPr/>
            </a:pPr>
            <a:endParaRPr lang="en-US"/>
          </a:p>
        </p:txBody>
      </p:sp>
    </p:spTree>
    <p:extLst>
      <p:ext uri="{BB962C8B-B14F-4D97-AF65-F5344CB8AC3E}">
        <p14:creationId xmlns:p14="http://schemas.microsoft.com/office/powerpoint/2010/main" val="18971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24F2-7C68-4A6B-BA3C-614CE8CA87F9}"/>
              </a:ext>
            </a:extLst>
          </p:cNvPr>
          <p:cNvSpPr>
            <a:spLocks noGrp="1"/>
          </p:cNvSpPr>
          <p:nvPr>
            <p:ph type="title"/>
          </p:nvPr>
        </p:nvSpPr>
        <p:spPr/>
        <p:txBody>
          <a:bodyPr/>
          <a:lstStyle/>
          <a:p>
            <a:r>
              <a:rPr lang="en-US" dirty="0"/>
              <a:t>Review: mitosis and meiosis</a:t>
            </a:r>
            <a:endParaRPr lang="en-CA" dirty="0"/>
          </a:p>
        </p:txBody>
      </p:sp>
      <p:sp>
        <p:nvSpPr>
          <p:cNvPr id="4" name="Slide Number Placeholder 3">
            <a:extLst>
              <a:ext uri="{FF2B5EF4-FFF2-40B4-BE49-F238E27FC236}">
                <a16:creationId xmlns:a16="http://schemas.microsoft.com/office/drawing/2014/main" id="{CB781D6A-D3B9-49A6-A067-D802C5E11469}"/>
              </a:ext>
            </a:extLst>
          </p:cNvPr>
          <p:cNvSpPr>
            <a:spLocks noGrp="1"/>
          </p:cNvSpPr>
          <p:nvPr>
            <p:ph type="sldNum" sz="quarter" idx="12"/>
          </p:nvPr>
        </p:nvSpPr>
        <p:spPr/>
        <p:txBody>
          <a:bodyPr/>
          <a:lstStyle/>
          <a:p>
            <a:fld id="{3A98EE3D-8CD1-4C3F-BD1C-C98C9596463C}" type="slidenum">
              <a:rPr lang="en-US" smtClean="0"/>
              <a:t>70</a:t>
            </a:fld>
            <a:endParaRPr lang="en-US" dirty="0"/>
          </a:p>
        </p:txBody>
      </p:sp>
      <p:sp>
        <p:nvSpPr>
          <p:cNvPr id="7" name="TextBox 6">
            <a:extLst>
              <a:ext uri="{FF2B5EF4-FFF2-40B4-BE49-F238E27FC236}">
                <a16:creationId xmlns:a16="http://schemas.microsoft.com/office/drawing/2014/main" id="{26573BAD-9B10-4781-958E-4B8C46588866}"/>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3074" name="Picture 2" descr="Cellular Reproduction Beginning with Chromosomes. - ppt download">
            <a:extLst>
              <a:ext uri="{FF2B5EF4-FFF2-40B4-BE49-F238E27FC236}">
                <a16:creationId xmlns:a16="http://schemas.microsoft.com/office/drawing/2014/main" id="{74B74B5C-BC3D-4A85-8AF6-54CD3EF3BA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5" t="19260" r="5151" b="22458"/>
          <a:stretch/>
        </p:blipFill>
        <p:spPr bwMode="auto">
          <a:xfrm>
            <a:off x="2244436" y="1528652"/>
            <a:ext cx="8091055" cy="532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44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tosis alleles">
            <a:extLst>
              <a:ext uri="{FF2B5EF4-FFF2-40B4-BE49-F238E27FC236}">
                <a16:creationId xmlns:a16="http://schemas.microsoft.com/office/drawing/2014/main" id="{67CE5530-224D-4E35-BCC3-36C521CE3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06" b="11379"/>
          <a:stretch/>
        </p:blipFill>
        <p:spPr bwMode="auto">
          <a:xfrm>
            <a:off x="6646228" y="1170089"/>
            <a:ext cx="5002246" cy="4882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424F2-7C68-4A6B-BA3C-614CE8CA87F9}"/>
              </a:ext>
            </a:extLst>
          </p:cNvPr>
          <p:cNvSpPr>
            <a:spLocks noGrp="1"/>
          </p:cNvSpPr>
          <p:nvPr>
            <p:ph type="title"/>
          </p:nvPr>
        </p:nvSpPr>
        <p:spPr/>
        <p:txBody>
          <a:bodyPr/>
          <a:lstStyle/>
          <a:p>
            <a:r>
              <a:rPr lang="en-US" dirty="0"/>
              <a:t>Review: mitosis</a:t>
            </a:r>
            <a:endParaRPr lang="en-CA" dirty="0"/>
          </a:p>
        </p:txBody>
      </p:sp>
      <p:sp>
        <p:nvSpPr>
          <p:cNvPr id="3" name="Content Placeholder 2">
            <a:extLst>
              <a:ext uri="{FF2B5EF4-FFF2-40B4-BE49-F238E27FC236}">
                <a16:creationId xmlns:a16="http://schemas.microsoft.com/office/drawing/2014/main" id="{B6F111CE-6646-45EC-980D-7D67E577126A}"/>
              </a:ext>
            </a:extLst>
          </p:cNvPr>
          <p:cNvSpPr>
            <a:spLocks noGrp="1"/>
          </p:cNvSpPr>
          <p:nvPr>
            <p:ph idx="1"/>
          </p:nvPr>
        </p:nvSpPr>
        <p:spPr>
          <a:xfrm>
            <a:off x="737349" y="1540189"/>
            <a:ext cx="5929669" cy="3777622"/>
          </a:xfrm>
        </p:spPr>
        <p:txBody>
          <a:bodyPr>
            <a:normAutofit/>
          </a:bodyPr>
          <a:lstStyle/>
          <a:p>
            <a:r>
              <a:rPr lang="en-US" dirty="0"/>
              <a:t>1x DNA replication; 1x cell division</a:t>
            </a:r>
          </a:p>
          <a:p>
            <a:r>
              <a:rPr lang="en-US" dirty="0"/>
              <a:t>Final cells are identical</a:t>
            </a:r>
          </a:p>
          <a:p>
            <a:r>
              <a:rPr lang="en-US" dirty="0"/>
              <a:t>Chromosome number is conserved; all DNA is the same as original cell</a:t>
            </a:r>
            <a:endParaRPr lang="en-CA" dirty="0"/>
          </a:p>
        </p:txBody>
      </p:sp>
      <p:sp>
        <p:nvSpPr>
          <p:cNvPr id="4" name="Slide Number Placeholder 3">
            <a:extLst>
              <a:ext uri="{FF2B5EF4-FFF2-40B4-BE49-F238E27FC236}">
                <a16:creationId xmlns:a16="http://schemas.microsoft.com/office/drawing/2014/main" id="{CB781D6A-D3B9-49A6-A067-D802C5E11469}"/>
              </a:ext>
            </a:extLst>
          </p:cNvPr>
          <p:cNvSpPr>
            <a:spLocks noGrp="1"/>
          </p:cNvSpPr>
          <p:nvPr>
            <p:ph type="sldNum" sz="quarter" idx="12"/>
          </p:nvPr>
        </p:nvSpPr>
        <p:spPr/>
        <p:txBody>
          <a:bodyPr/>
          <a:lstStyle/>
          <a:p>
            <a:fld id="{3A98EE3D-8CD1-4C3F-BD1C-C98C9596463C}" type="slidenum">
              <a:rPr lang="en-US" smtClean="0"/>
              <a:t>71</a:t>
            </a:fld>
            <a:endParaRPr lang="en-US" dirty="0"/>
          </a:p>
        </p:txBody>
      </p:sp>
      <p:sp>
        <p:nvSpPr>
          <p:cNvPr id="5" name="TextBox 4">
            <a:extLst>
              <a:ext uri="{FF2B5EF4-FFF2-40B4-BE49-F238E27FC236}">
                <a16:creationId xmlns:a16="http://schemas.microsoft.com/office/drawing/2014/main" id="{3E30DCC1-C292-497E-8988-E42B78160F37}"/>
              </a:ext>
            </a:extLst>
          </p:cNvPr>
          <p:cNvSpPr txBox="1"/>
          <p:nvPr/>
        </p:nvSpPr>
        <p:spPr>
          <a:xfrm>
            <a:off x="6823223" y="6418302"/>
            <a:ext cx="5368777" cy="369332"/>
          </a:xfrm>
          <a:prstGeom prst="rect">
            <a:avLst/>
          </a:prstGeom>
          <a:noFill/>
        </p:spPr>
        <p:txBody>
          <a:bodyPr wrap="none" rtlCol="0">
            <a:spAutoFit/>
          </a:bodyPr>
          <a:lstStyle/>
          <a:p>
            <a:r>
              <a:rPr lang="en-US" dirty="0"/>
              <a:t>Source: </a:t>
            </a:r>
            <a:r>
              <a:rPr lang="en-CA" dirty="0">
                <a:hlinkClick r:id="rId3"/>
              </a:rPr>
              <a:t>https://slideplayer.com/slide/4787428/</a:t>
            </a:r>
            <a:endParaRPr lang="en-CA" dirty="0"/>
          </a:p>
        </p:txBody>
      </p:sp>
      <p:sp>
        <p:nvSpPr>
          <p:cNvPr id="7" name="TextBox 6">
            <a:extLst>
              <a:ext uri="{FF2B5EF4-FFF2-40B4-BE49-F238E27FC236}">
                <a16:creationId xmlns:a16="http://schemas.microsoft.com/office/drawing/2014/main" id="{26573BAD-9B10-4781-958E-4B8C46588866}"/>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15719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p:txBody>
          <a:bodyPr/>
          <a:lstStyle/>
          <a:p>
            <a:r>
              <a:rPr lang="en-US" dirty="0"/>
              <a:t>Review: meiosis + sexual reproduction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1311579" y="1707266"/>
            <a:ext cx="4238918" cy="5150734"/>
          </a:xfrm>
        </p:spPr>
        <p:txBody>
          <a:bodyPr>
            <a:normAutofit/>
          </a:bodyPr>
          <a:lstStyle/>
          <a:p>
            <a:r>
              <a:rPr lang="en-US" dirty="0"/>
              <a:t>1x DNA replication; 2x cell divisions</a:t>
            </a:r>
          </a:p>
          <a:p>
            <a:r>
              <a:rPr lang="en-US" dirty="0"/>
              <a:t>Homologous pairs split up; chromosome number halved in sperm or egg cell</a:t>
            </a:r>
          </a:p>
          <a:p>
            <a:r>
              <a:rPr lang="en-US" dirty="0"/>
              <a:t>Fertilization: one sperm and one egg combine </a:t>
            </a:r>
            <a:r>
              <a:rPr lang="en-US" dirty="0">
                <a:sym typeface="Wingdings" panose="05000000000000000000" pitchFamily="2" charset="2"/>
              </a:rPr>
              <a:t> proper number of chromosomes</a:t>
            </a:r>
            <a:endParaRPr lang="en-CA"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72</a:t>
            </a:fld>
            <a:endParaRPr lang="en-US" dirty="0"/>
          </a:p>
        </p:txBody>
      </p:sp>
      <p:pic>
        <p:nvPicPr>
          <p:cNvPr id="10242" name="Picture 2" descr="Image result for mitosis alleles">
            <a:extLst>
              <a:ext uri="{FF2B5EF4-FFF2-40B4-BE49-F238E27FC236}">
                <a16:creationId xmlns:a16="http://schemas.microsoft.com/office/drawing/2014/main" id="{18D35648-70B4-4669-92FC-EA0972661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298376"/>
            <a:ext cx="5328993" cy="2874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9C2DB9-D19E-4DEA-B4B8-DA1F12D0A1EA}"/>
              </a:ext>
            </a:extLst>
          </p:cNvPr>
          <p:cNvSpPr txBox="1"/>
          <p:nvPr/>
        </p:nvSpPr>
        <p:spPr>
          <a:xfrm>
            <a:off x="6861695" y="6550223"/>
            <a:ext cx="5330305" cy="307777"/>
          </a:xfrm>
          <a:prstGeom prst="rect">
            <a:avLst/>
          </a:prstGeom>
          <a:noFill/>
        </p:spPr>
        <p:txBody>
          <a:bodyPr wrap="none" rtlCol="0">
            <a:spAutoFit/>
          </a:bodyPr>
          <a:lstStyle/>
          <a:p>
            <a:r>
              <a:rPr lang="en-CA" sz="1400" dirty="0">
                <a:hlinkClick r:id="rId3"/>
              </a:rPr>
              <a:t>Image: https://www.mrgscience.com/topic-33-meiosis.html</a:t>
            </a:r>
            <a:endParaRPr lang="en-CA" sz="1400" dirty="0"/>
          </a:p>
        </p:txBody>
      </p:sp>
      <p:sp>
        <p:nvSpPr>
          <p:cNvPr id="7" name="TextBox 6">
            <a:extLst>
              <a:ext uri="{FF2B5EF4-FFF2-40B4-BE49-F238E27FC236}">
                <a16:creationId xmlns:a16="http://schemas.microsoft.com/office/drawing/2014/main" id="{5EBD7AE8-8748-4AAB-BE90-1EE157437A17}"/>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8" name="Picture 3" descr="0051l">
            <a:extLst>
              <a:ext uri="{FF2B5EF4-FFF2-40B4-BE49-F238E27FC236}">
                <a16:creationId xmlns:a16="http://schemas.microsoft.com/office/drawing/2014/main" id="{335CB0DE-8362-47FA-A838-7EC194A0E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 t="22098" r="1616" b="1978"/>
          <a:stretch>
            <a:fillRect/>
          </a:stretch>
        </p:blipFill>
        <p:spPr bwMode="auto">
          <a:xfrm>
            <a:off x="6641504" y="4221228"/>
            <a:ext cx="3831584" cy="22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5">
            <a:extLst>
              <a:ext uri="{FF2B5EF4-FFF2-40B4-BE49-F238E27FC236}">
                <a16:creationId xmlns:a16="http://schemas.microsoft.com/office/drawing/2014/main" id="{143FB0BF-8E3A-4E16-9EB5-7D177819E614}"/>
              </a:ext>
            </a:extLst>
          </p:cNvPr>
          <p:cNvGraphicFramePr>
            <a:graphicFrameLocks noGrp="1"/>
          </p:cNvGraphicFramePr>
          <p:nvPr/>
        </p:nvGraphicFramePr>
        <p:xfrm>
          <a:off x="686280" y="1264555"/>
          <a:ext cx="6736480" cy="5294904"/>
        </p:xfrm>
        <a:graphic>
          <a:graphicData uri="http://schemas.openxmlformats.org/drawingml/2006/table">
            <a:tbl>
              <a:tblPr firstRow="1" bandRow="1">
                <a:tableStyleId>{0E3FDE45-AF77-4B5C-9715-49D594BDF05E}</a:tableStyleId>
              </a:tblPr>
              <a:tblGrid>
                <a:gridCol w="1684120">
                  <a:extLst>
                    <a:ext uri="{9D8B030D-6E8A-4147-A177-3AD203B41FA5}">
                      <a16:colId xmlns:a16="http://schemas.microsoft.com/office/drawing/2014/main" val="768253569"/>
                    </a:ext>
                  </a:extLst>
                </a:gridCol>
                <a:gridCol w="2965529">
                  <a:extLst>
                    <a:ext uri="{9D8B030D-6E8A-4147-A177-3AD203B41FA5}">
                      <a16:colId xmlns:a16="http://schemas.microsoft.com/office/drawing/2014/main" val="231920794"/>
                    </a:ext>
                  </a:extLst>
                </a:gridCol>
                <a:gridCol w="2086831">
                  <a:extLst>
                    <a:ext uri="{9D8B030D-6E8A-4147-A177-3AD203B41FA5}">
                      <a16:colId xmlns:a16="http://schemas.microsoft.com/office/drawing/2014/main" val="3967011218"/>
                    </a:ext>
                  </a:extLst>
                </a:gridCol>
              </a:tblGrid>
              <a:tr h="59828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316096244"/>
                  </a:ext>
                </a:extLst>
              </a:tr>
              <a:tr h="234830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9586238"/>
                  </a:ext>
                </a:extLst>
              </a:tr>
              <a:tr h="2348308">
                <a:tc>
                  <a:txBody>
                    <a:bodyPr/>
                    <a:lstStyle/>
                    <a:p>
                      <a:endParaRPr lang="en-CA" dirty="0"/>
                    </a:p>
                  </a:txBody>
                  <a:tcPr>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solidFill>
                      <a:schemeClr val="accent6">
                        <a:lumMod val="20000"/>
                        <a:lumOff val="80000"/>
                        <a:alpha val="49000"/>
                      </a:schemeClr>
                    </a:solidFill>
                  </a:tcPr>
                </a:tc>
                <a:extLst>
                  <a:ext uri="{0D108BD9-81ED-4DB2-BD59-A6C34878D82A}">
                    <a16:rowId xmlns:a16="http://schemas.microsoft.com/office/drawing/2014/main" val="175123033"/>
                  </a:ext>
                </a:extLst>
              </a:tr>
            </a:tbl>
          </a:graphicData>
        </a:graphic>
      </p:graphicFrame>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a:xfrm>
            <a:off x="2592925" y="624110"/>
            <a:ext cx="8911687" cy="658473"/>
          </a:xfrm>
        </p:spPr>
        <p:txBody>
          <a:bodyPr/>
          <a:lstStyle/>
          <a:p>
            <a:r>
              <a:rPr lang="en-US" dirty="0"/>
              <a:t>Preview: meiosis + sexual reproduction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686280" y="4276853"/>
            <a:ext cx="1744139" cy="727386"/>
          </a:xfrm>
        </p:spPr>
        <p:txBody>
          <a:bodyPr>
            <a:normAutofit/>
          </a:bodyPr>
          <a:lstStyle/>
          <a:p>
            <a:pPr marL="0" indent="0" algn="ctr">
              <a:buNone/>
            </a:pPr>
            <a:r>
              <a:rPr lang="en-US" sz="2000" dirty="0"/>
              <a:t>Biological mother</a:t>
            </a:r>
            <a:endParaRPr lang="en-CA" sz="2000"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73</a:t>
            </a:fld>
            <a:endParaRPr lang="en-US" dirty="0"/>
          </a:p>
        </p:txBody>
      </p:sp>
      <p:sp>
        <p:nvSpPr>
          <p:cNvPr id="5" name="TextBox 4">
            <a:extLst>
              <a:ext uri="{FF2B5EF4-FFF2-40B4-BE49-F238E27FC236}">
                <a16:creationId xmlns:a16="http://schemas.microsoft.com/office/drawing/2014/main" id="{0C9C2DB9-D19E-4DEA-B4B8-DA1F12D0A1EA}"/>
              </a:ext>
            </a:extLst>
          </p:cNvPr>
          <p:cNvSpPr txBox="1"/>
          <p:nvPr/>
        </p:nvSpPr>
        <p:spPr>
          <a:xfrm>
            <a:off x="2257870" y="6559459"/>
            <a:ext cx="9934130" cy="261610"/>
          </a:xfrm>
          <a:prstGeom prst="rect">
            <a:avLst/>
          </a:prstGeom>
          <a:noFill/>
        </p:spPr>
        <p:txBody>
          <a:bodyPr wrap="none" rtlCol="0">
            <a:spAutoFit/>
          </a:bodyPr>
          <a:lstStyle/>
          <a:p>
            <a:r>
              <a:rPr lang="en-CA" sz="1100" dirty="0"/>
              <a:t>Images: </a:t>
            </a:r>
            <a:r>
              <a:rPr lang="en-CA" sz="1100" dirty="0">
                <a:hlinkClick r:id="rId2"/>
              </a:rPr>
              <a:t>https://www.thoughtco.com/allele-a-genetics-definition-373460</a:t>
            </a:r>
            <a:r>
              <a:rPr lang="en-CA" sz="1100" dirty="0"/>
              <a:t>; </a:t>
            </a:r>
            <a:r>
              <a:rPr lang="en-CA" sz="1100" dirty="0">
                <a:hlinkClick r:id="rId3"/>
              </a:rPr>
              <a:t>https://www.cbsnews.com/pictures/human-eggs-9-fascinating-facts/</a:t>
            </a:r>
            <a:endParaRPr lang="en-CA" sz="1100" dirty="0"/>
          </a:p>
        </p:txBody>
      </p:sp>
      <p:sp>
        <p:nvSpPr>
          <p:cNvPr id="7" name="Content Placeholder 2">
            <a:extLst>
              <a:ext uri="{FF2B5EF4-FFF2-40B4-BE49-F238E27FC236}">
                <a16:creationId xmlns:a16="http://schemas.microsoft.com/office/drawing/2014/main" id="{658605DE-F4C7-461E-BF4A-0E8DD5480F67}"/>
              </a:ext>
            </a:extLst>
          </p:cNvPr>
          <p:cNvSpPr txBox="1">
            <a:spLocks/>
          </p:cNvSpPr>
          <p:nvPr/>
        </p:nvSpPr>
        <p:spPr>
          <a:xfrm>
            <a:off x="593392" y="1886876"/>
            <a:ext cx="1837027" cy="1147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2000" dirty="0"/>
              <a:t>Biological father</a:t>
            </a:r>
            <a:endParaRPr lang="en-CA" sz="2000" dirty="0"/>
          </a:p>
        </p:txBody>
      </p:sp>
      <p:pic>
        <p:nvPicPr>
          <p:cNvPr id="12290" name="Picture 2" descr="Image result for chromosome allele">
            <a:extLst>
              <a:ext uri="{FF2B5EF4-FFF2-40B4-BE49-F238E27FC236}">
                <a16:creationId xmlns:a16="http://schemas.microsoft.com/office/drawing/2014/main" id="{0E6F6F77-25E9-462E-BDED-01C7E1F493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11215" y="5004239"/>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romosome allele">
            <a:extLst>
              <a:ext uri="{FF2B5EF4-FFF2-40B4-BE49-F238E27FC236}">
                <a16:creationId xmlns:a16="http://schemas.microsoft.com/office/drawing/2014/main" id="{F9A79699-6EEB-46D7-A43D-952BDC1CB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809" t="51687" r="-1122" b="12525"/>
          <a:stretch/>
        </p:blipFill>
        <p:spPr bwMode="auto">
          <a:xfrm>
            <a:off x="968466" y="2644880"/>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romosome allele">
            <a:extLst>
              <a:ext uri="{FF2B5EF4-FFF2-40B4-BE49-F238E27FC236}">
                <a16:creationId xmlns:a16="http://schemas.microsoft.com/office/drawing/2014/main" id="{0011271F-05E9-4BD6-A952-F52314D5D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0197" y="1971600"/>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00DA06-675E-4E36-B3E7-7753F823A870}"/>
              </a:ext>
            </a:extLst>
          </p:cNvPr>
          <p:cNvSpPr txBox="1"/>
          <p:nvPr/>
        </p:nvSpPr>
        <p:spPr>
          <a:xfrm>
            <a:off x="2904701" y="2250978"/>
            <a:ext cx="2269559" cy="646331"/>
          </a:xfrm>
          <a:prstGeom prst="rect">
            <a:avLst/>
          </a:prstGeom>
          <a:noFill/>
        </p:spPr>
        <p:txBody>
          <a:bodyPr wrap="square" rtlCol="0">
            <a:spAutoFit/>
          </a:bodyPr>
          <a:lstStyle/>
          <a:p>
            <a:r>
              <a:rPr lang="en-US" dirty="0"/>
              <a:t>100% chance of allele “</a:t>
            </a:r>
            <a:r>
              <a:rPr lang="en-US" i="1" dirty="0"/>
              <a:t>a”</a:t>
            </a:r>
            <a:endParaRPr lang="en-CA" dirty="0"/>
          </a:p>
        </p:txBody>
      </p:sp>
      <p:sp>
        <p:nvSpPr>
          <p:cNvPr id="14" name="TextBox 13">
            <a:extLst>
              <a:ext uri="{FF2B5EF4-FFF2-40B4-BE49-F238E27FC236}">
                <a16:creationId xmlns:a16="http://schemas.microsoft.com/office/drawing/2014/main" id="{6E4FC42F-4902-4D44-AEBB-7E6DEE47202D}"/>
              </a:ext>
            </a:extLst>
          </p:cNvPr>
          <p:cNvSpPr txBox="1"/>
          <p:nvPr/>
        </p:nvSpPr>
        <p:spPr>
          <a:xfrm>
            <a:off x="2934779" y="4682217"/>
            <a:ext cx="2239481" cy="646331"/>
          </a:xfrm>
          <a:prstGeom prst="rect">
            <a:avLst/>
          </a:prstGeom>
          <a:noFill/>
        </p:spPr>
        <p:txBody>
          <a:bodyPr wrap="square" rtlCol="0">
            <a:spAutoFit/>
          </a:bodyPr>
          <a:lstStyle/>
          <a:p>
            <a:r>
              <a:rPr lang="en-US" dirty="0"/>
              <a:t>100% chance of allele “</a:t>
            </a:r>
            <a:r>
              <a:rPr lang="en-US" i="1" dirty="0"/>
              <a:t>A”</a:t>
            </a:r>
            <a:endParaRPr lang="en-CA" dirty="0"/>
          </a:p>
        </p:txBody>
      </p:sp>
      <p:sp>
        <p:nvSpPr>
          <p:cNvPr id="15" name="Content Placeholder 2">
            <a:extLst>
              <a:ext uri="{FF2B5EF4-FFF2-40B4-BE49-F238E27FC236}">
                <a16:creationId xmlns:a16="http://schemas.microsoft.com/office/drawing/2014/main" id="{C4BD8049-F285-4001-AA28-D7C1A571C69E}"/>
              </a:ext>
            </a:extLst>
          </p:cNvPr>
          <p:cNvSpPr txBox="1">
            <a:spLocks/>
          </p:cNvSpPr>
          <p:nvPr/>
        </p:nvSpPr>
        <p:spPr>
          <a:xfrm>
            <a:off x="3211481" y="1344529"/>
            <a:ext cx="1532227" cy="5784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Meiosis</a:t>
            </a:r>
            <a:endParaRPr lang="en-CA" b="1" dirty="0"/>
          </a:p>
        </p:txBody>
      </p:sp>
      <p:sp>
        <p:nvSpPr>
          <p:cNvPr id="8" name="TextBox 7">
            <a:extLst>
              <a:ext uri="{FF2B5EF4-FFF2-40B4-BE49-F238E27FC236}">
                <a16:creationId xmlns:a16="http://schemas.microsoft.com/office/drawing/2014/main" id="{9E252762-D210-4E47-9A71-81ADF1D7D154}"/>
              </a:ext>
            </a:extLst>
          </p:cNvPr>
          <p:cNvSpPr txBox="1"/>
          <p:nvPr/>
        </p:nvSpPr>
        <p:spPr>
          <a:xfrm>
            <a:off x="7598775" y="1224859"/>
            <a:ext cx="2678212"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Fertilization </a:t>
            </a:r>
            <a:br>
              <a:rPr lang="en-US" sz="2000" dirty="0"/>
            </a:br>
            <a:r>
              <a:rPr lang="en-US" sz="1400" dirty="0"/>
              <a:t>(one chromosome from each parent)</a:t>
            </a:r>
            <a:endParaRPr lang="en-CA" sz="2000" dirty="0"/>
          </a:p>
        </p:txBody>
      </p:sp>
      <p:pic>
        <p:nvPicPr>
          <p:cNvPr id="21" name="Picture 2" descr="Image result for chromosome allele">
            <a:extLst>
              <a:ext uri="{FF2B5EF4-FFF2-40B4-BE49-F238E27FC236}">
                <a16:creationId xmlns:a16="http://schemas.microsoft.com/office/drawing/2014/main" id="{769E1550-3259-4426-9984-5E5EF34651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4353422"/>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hromosome allele">
            <a:extLst>
              <a:ext uri="{FF2B5EF4-FFF2-40B4-BE49-F238E27FC236}">
                <a16:creationId xmlns:a16="http://schemas.microsoft.com/office/drawing/2014/main" id="{565ED293-3301-4029-9151-2774B2AE5C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6663" y="5405793"/>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egg female">
            <a:extLst>
              <a:ext uri="{FF2B5EF4-FFF2-40B4-BE49-F238E27FC236}">
                <a16:creationId xmlns:a16="http://schemas.microsoft.com/office/drawing/2014/main" id="{32DC4B7B-7BF4-44B9-9DD2-3035A9366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935"/>
          <a:stretch/>
        </p:blipFill>
        <p:spPr bwMode="auto">
          <a:xfrm>
            <a:off x="7897042" y="3106129"/>
            <a:ext cx="2051610" cy="18981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hromosome allele">
            <a:extLst>
              <a:ext uri="{FF2B5EF4-FFF2-40B4-BE49-F238E27FC236}">
                <a16:creationId xmlns:a16="http://schemas.microsoft.com/office/drawing/2014/main" id="{8653E6B9-1BBD-4C30-890E-35F645783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10556313" y="3429000"/>
            <a:ext cx="1094268" cy="135182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2EF91BB5-A5A4-49C8-BD2B-0AD691B1DE4C}"/>
              </a:ext>
            </a:extLst>
          </p:cNvPr>
          <p:cNvSpPr txBox="1">
            <a:spLocks/>
          </p:cNvSpPr>
          <p:nvPr/>
        </p:nvSpPr>
        <p:spPr>
          <a:xfrm>
            <a:off x="779188" y="1251679"/>
            <a:ext cx="1532227" cy="6592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b="1" dirty="0"/>
              <a:t>Parental DNA</a:t>
            </a:r>
            <a:endParaRPr lang="en-CA" b="1" dirty="0"/>
          </a:p>
        </p:txBody>
      </p:sp>
      <p:sp>
        <p:nvSpPr>
          <p:cNvPr id="35" name="Content Placeholder 2">
            <a:extLst>
              <a:ext uri="{FF2B5EF4-FFF2-40B4-BE49-F238E27FC236}">
                <a16:creationId xmlns:a16="http://schemas.microsoft.com/office/drawing/2014/main" id="{4BD96C6C-CD24-4076-A2EC-4444E8F686C0}"/>
              </a:ext>
            </a:extLst>
          </p:cNvPr>
          <p:cNvSpPr txBox="1">
            <a:spLocks/>
          </p:cNvSpPr>
          <p:nvPr/>
        </p:nvSpPr>
        <p:spPr>
          <a:xfrm>
            <a:off x="5556265" y="1295869"/>
            <a:ext cx="1839191" cy="6592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Gametes</a:t>
            </a:r>
            <a:endParaRPr lang="en-CA" b="1" dirty="0"/>
          </a:p>
        </p:txBody>
      </p:sp>
      <p:sp>
        <p:nvSpPr>
          <p:cNvPr id="39" name="TextBox 38">
            <a:extLst>
              <a:ext uri="{FF2B5EF4-FFF2-40B4-BE49-F238E27FC236}">
                <a16:creationId xmlns:a16="http://schemas.microsoft.com/office/drawing/2014/main" id="{94CCC46B-EF96-460B-807E-4405189BEFAB}"/>
              </a:ext>
            </a:extLst>
          </p:cNvPr>
          <p:cNvSpPr txBox="1"/>
          <p:nvPr/>
        </p:nvSpPr>
        <p:spPr>
          <a:xfrm>
            <a:off x="10534679" y="1224859"/>
            <a:ext cx="1295717"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Offspring DNA</a:t>
            </a:r>
            <a:endParaRPr lang="en-CA" sz="2000" dirty="0"/>
          </a:p>
        </p:txBody>
      </p:sp>
      <p:sp>
        <p:nvSpPr>
          <p:cNvPr id="33" name="Rectangle 32">
            <a:extLst>
              <a:ext uri="{FF2B5EF4-FFF2-40B4-BE49-F238E27FC236}">
                <a16:creationId xmlns:a16="http://schemas.microsoft.com/office/drawing/2014/main" id="{D8145C3D-1B03-4275-AD97-0B05822C0E74}"/>
              </a:ext>
            </a:extLst>
          </p:cNvPr>
          <p:cNvSpPr/>
          <p:nvPr/>
        </p:nvSpPr>
        <p:spPr>
          <a:xfrm>
            <a:off x="10534679" y="3141250"/>
            <a:ext cx="529875" cy="1814861"/>
          </a:xfrm>
          <a:prstGeom prst="rect">
            <a:avLst/>
          </a:prstGeom>
          <a:solidFill>
            <a:schemeClr val="accent6">
              <a:lumMod val="20000"/>
              <a:lumOff val="80000"/>
              <a:alpha val="1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B5F5F51C-7DA9-4D47-B2B0-5CF25BBA1325}"/>
              </a:ext>
            </a:extLst>
          </p:cNvPr>
          <p:cNvSpPr/>
          <p:nvPr/>
        </p:nvSpPr>
        <p:spPr>
          <a:xfrm>
            <a:off x="11090665" y="3144691"/>
            <a:ext cx="529875" cy="1814861"/>
          </a:xfrm>
          <a:prstGeom prst="rect">
            <a:avLst/>
          </a:prstGeom>
          <a:solidFill>
            <a:schemeClr val="accent2">
              <a:alpha val="19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7654D42F-A8C0-40B4-9858-D60F177A2308}"/>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29" name="Picture 2" descr="Image result for chromosome allele">
            <a:extLst>
              <a:ext uri="{FF2B5EF4-FFF2-40B4-BE49-F238E27FC236}">
                <a16:creationId xmlns:a16="http://schemas.microsoft.com/office/drawing/2014/main" id="{552079DB-0910-45A8-9C73-BD20DDCEDA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81883" y="3106129"/>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617B22-CD4E-4312-AE06-F525AECC0CC4}"/>
              </a:ext>
            </a:extLst>
          </p:cNvPr>
          <p:cNvSpPr/>
          <p:nvPr/>
        </p:nvSpPr>
        <p:spPr>
          <a:xfrm>
            <a:off x="10716203" y="2660191"/>
            <a:ext cx="748923" cy="369332"/>
          </a:xfrm>
          <a:prstGeom prst="rect">
            <a:avLst/>
          </a:prstGeom>
        </p:spPr>
        <p:txBody>
          <a:bodyPr wrap="none">
            <a:spAutoFit/>
          </a:bodyPr>
          <a:lstStyle/>
          <a:p>
            <a:r>
              <a:rPr lang="en-US" dirty="0"/>
              <a:t>100%</a:t>
            </a:r>
            <a:endParaRPr lang="en-CA" dirty="0"/>
          </a:p>
        </p:txBody>
      </p:sp>
    </p:spTree>
    <p:extLst>
      <p:ext uri="{BB962C8B-B14F-4D97-AF65-F5344CB8AC3E}">
        <p14:creationId xmlns:p14="http://schemas.microsoft.com/office/powerpoint/2010/main" val="26869047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5">
            <a:extLst>
              <a:ext uri="{FF2B5EF4-FFF2-40B4-BE49-F238E27FC236}">
                <a16:creationId xmlns:a16="http://schemas.microsoft.com/office/drawing/2014/main" id="{143FB0BF-8E3A-4E16-9EB5-7D177819E614}"/>
              </a:ext>
            </a:extLst>
          </p:cNvPr>
          <p:cNvGraphicFramePr>
            <a:graphicFrameLocks noGrp="1"/>
          </p:cNvGraphicFramePr>
          <p:nvPr/>
        </p:nvGraphicFramePr>
        <p:xfrm>
          <a:off x="686280" y="1264555"/>
          <a:ext cx="6736480" cy="5294904"/>
        </p:xfrm>
        <a:graphic>
          <a:graphicData uri="http://schemas.openxmlformats.org/drawingml/2006/table">
            <a:tbl>
              <a:tblPr firstRow="1" bandRow="1">
                <a:tableStyleId>{0E3FDE45-AF77-4B5C-9715-49D594BDF05E}</a:tableStyleId>
              </a:tblPr>
              <a:tblGrid>
                <a:gridCol w="1684120">
                  <a:extLst>
                    <a:ext uri="{9D8B030D-6E8A-4147-A177-3AD203B41FA5}">
                      <a16:colId xmlns:a16="http://schemas.microsoft.com/office/drawing/2014/main" val="768253569"/>
                    </a:ext>
                  </a:extLst>
                </a:gridCol>
                <a:gridCol w="2965529">
                  <a:extLst>
                    <a:ext uri="{9D8B030D-6E8A-4147-A177-3AD203B41FA5}">
                      <a16:colId xmlns:a16="http://schemas.microsoft.com/office/drawing/2014/main" val="231920794"/>
                    </a:ext>
                  </a:extLst>
                </a:gridCol>
                <a:gridCol w="2086831">
                  <a:extLst>
                    <a:ext uri="{9D8B030D-6E8A-4147-A177-3AD203B41FA5}">
                      <a16:colId xmlns:a16="http://schemas.microsoft.com/office/drawing/2014/main" val="3967011218"/>
                    </a:ext>
                  </a:extLst>
                </a:gridCol>
              </a:tblGrid>
              <a:tr h="59828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316096244"/>
                  </a:ext>
                </a:extLst>
              </a:tr>
              <a:tr h="234830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9586238"/>
                  </a:ext>
                </a:extLst>
              </a:tr>
              <a:tr h="2348308">
                <a:tc>
                  <a:txBody>
                    <a:bodyPr/>
                    <a:lstStyle/>
                    <a:p>
                      <a:endParaRPr lang="en-CA" dirty="0"/>
                    </a:p>
                  </a:txBody>
                  <a:tcPr>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solidFill>
                      <a:schemeClr val="accent6">
                        <a:lumMod val="20000"/>
                        <a:lumOff val="80000"/>
                        <a:alpha val="49000"/>
                      </a:schemeClr>
                    </a:solidFill>
                  </a:tcPr>
                </a:tc>
                <a:extLst>
                  <a:ext uri="{0D108BD9-81ED-4DB2-BD59-A6C34878D82A}">
                    <a16:rowId xmlns:a16="http://schemas.microsoft.com/office/drawing/2014/main" val="175123033"/>
                  </a:ext>
                </a:extLst>
              </a:tr>
            </a:tbl>
          </a:graphicData>
        </a:graphic>
      </p:graphicFrame>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a:xfrm>
            <a:off x="2592925" y="624110"/>
            <a:ext cx="8911687" cy="658473"/>
          </a:xfrm>
        </p:spPr>
        <p:txBody>
          <a:bodyPr/>
          <a:lstStyle/>
          <a:p>
            <a:r>
              <a:rPr lang="en-US" dirty="0"/>
              <a:t>Preview: meiosis + sexual reproduction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686280" y="4276853"/>
            <a:ext cx="1744139" cy="727386"/>
          </a:xfrm>
        </p:spPr>
        <p:txBody>
          <a:bodyPr>
            <a:normAutofit/>
          </a:bodyPr>
          <a:lstStyle/>
          <a:p>
            <a:pPr marL="0" indent="0" algn="ctr">
              <a:buNone/>
            </a:pPr>
            <a:r>
              <a:rPr lang="en-US" sz="2000" dirty="0"/>
              <a:t>Biological mother</a:t>
            </a:r>
            <a:endParaRPr lang="en-CA" sz="2000"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74</a:t>
            </a:fld>
            <a:endParaRPr lang="en-US" dirty="0"/>
          </a:p>
        </p:txBody>
      </p:sp>
      <p:sp>
        <p:nvSpPr>
          <p:cNvPr id="5" name="TextBox 4">
            <a:extLst>
              <a:ext uri="{FF2B5EF4-FFF2-40B4-BE49-F238E27FC236}">
                <a16:creationId xmlns:a16="http://schemas.microsoft.com/office/drawing/2014/main" id="{0C9C2DB9-D19E-4DEA-B4B8-DA1F12D0A1EA}"/>
              </a:ext>
            </a:extLst>
          </p:cNvPr>
          <p:cNvSpPr txBox="1"/>
          <p:nvPr/>
        </p:nvSpPr>
        <p:spPr>
          <a:xfrm>
            <a:off x="2257870" y="6559459"/>
            <a:ext cx="9934130" cy="261610"/>
          </a:xfrm>
          <a:prstGeom prst="rect">
            <a:avLst/>
          </a:prstGeom>
          <a:noFill/>
        </p:spPr>
        <p:txBody>
          <a:bodyPr wrap="none" rtlCol="0">
            <a:spAutoFit/>
          </a:bodyPr>
          <a:lstStyle/>
          <a:p>
            <a:r>
              <a:rPr lang="en-CA" sz="1100" dirty="0"/>
              <a:t>Images: </a:t>
            </a:r>
            <a:r>
              <a:rPr lang="en-CA" sz="1100" dirty="0">
                <a:hlinkClick r:id="rId2"/>
              </a:rPr>
              <a:t>https://www.thoughtco.com/allele-a-genetics-definition-373460</a:t>
            </a:r>
            <a:r>
              <a:rPr lang="en-CA" sz="1100" dirty="0"/>
              <a:t>; </a:t>
            </a:r>
            <a:r>
              <a:rPr lang="en-CA" sz="1100" dirty="0">
                <a:hlinkClick r:id="rId3"/>
              </a:rPr>
              <a:t>https://www.cbsnews.com/pictures/human-eggs-9-fascinating-facts/</a:t>
            </a:r>
            <a:endParaRPr lang="en-CA" sz="1100" dirty="0"/>
          </a:p>
        </p:txBody>
      </p:sp>
      <p:sp>
        <p:nvSpPr>
          <p:cNvPr id="7" name="Content Placeholder 2">
            <a:extLst>
              <a:ext uri="{FF2B5EF4-FFF2-40B4-BE49-F238E27FC236}">
                <a16:creationId xmlns:a16="http://schemas.microsoft.com/office/drawing/2014/main" id="{658605DE-F4C7-461E-BF4A-0E8DD5480F67}"/>
              </a:ext>
            </a:extLst>
          </p:cNvPr>
          <p:cNvSpPr txBox="1">
            <a:spLocks/>
          </p:cNvSpPr>
          <p:nvPr/>
        </p:nvSpPr>
        <p:spPr>
          <a:xfrm>
            <a:off x="593392" y="1886876"/>
            <a:ext cx="1837027" cy="1147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2000" dirty="0"/>
              <a:t>Biological father</a:t>
            </a:r>
            <a:endParaRPr lang="en-CA" sz="2000" dirty="0"/>
          </a:p>
        </p:txBody>
      </p:sp>
      <p:pic>
        <p:nvPicPr>
          <p:cNvPr id="12290" name="Picture 2" descr="Image result for chromosome allele">
            <a:extLst>
              <a:ext uri="{FF2B5EF4-FFF2-40B4-BE49-F238E27FC236}">
                <a16:creationId xmlns:a16="http://schemas.microsoft.com/office/drawing/2014/main" id="{0E6F6F77-25E9-462E-BDED-01C7E1F493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11215" y="5004239"/>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romosome allele">
            <a:extLst>
              <a:ext uri="{FF2B5EF4-FFF2-40B4-BE49-F238E27FC236}">
                <a16:creationId xmlns:a16="http://schemas.microsoft.com/office/drawing/2014/main" id="{F9A79699-6EEB-46D7-A43D-952BDC1CB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2644880"/>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romosome allele">
            <a:extLst>
              <a:ext uri="{FF2B5EF4-FFF2-40B4-BE49-F238E27FC236}">
                <a16:creationId xmlns:a16="http://schemas.microsoft.com/office/drawing/2014/main" id="{0011271F-05E9-4BD6-A952-F52314D5D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0197" y="1971600"/>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00DA06-675E-4E36-B3E7-7753F823A870}"/>
              </a:ext>
            </a:extLst>
          </p:cNvPr>
          <p:cNvSpPr txBox="1"/>
          <p:nvPr/>
        </p:nvSpPr>
        <p:spPr>
          <a:xfrm>
            <a:off x="2904701" y="2250978"/>
            <a:ext cx="2261339"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4" name="TextBox 13">
            <a:extLst>
              <a:ext uri="{FF2B5EF4-FFF2-40B4-BE49-F238E27FC236}">
                <a16:creationId xmlns:a16="http://schemas.microsoft.com/office/drawing/2014/main" id="{6E4FC42F-4902-4D44-AEBB-7E6DEE47202D}"/>
              </a:ext>
            </a:extLst>
          </p:cNvPr>
          <p:cNvSpPr txBox="1"/>
          <p:nvPr/>
        </p:nvSpPr>
        <p:spPr>
          <a:xfrm>
            <a:off x="2934779" y="4682217"/>
            <a:ext cx="2239481" cy="646331"/>
          </a:xfrm>
          <a:prstGeom prst="rect">
            <a:avLst/>
          </a:prstGeom>
          <a:noFill/>
        </p:spPr>
        <p:txBody>
          <a:bodyPr wrap="square" rtlCol="0">
            <a:spAutoFit/>
          </a:bodyPr>
          <a:lstStyle/>
          <a:p>
            <a:r>
              <a:rPr lang="en-US" dirty="0"/>
              <a:t>100% chance of allele “</a:t>
            </a:r>
            <a:r>
              <a:rPr lang="en-US" i="1" dirty="0"/>
              <a:t>A”</a:t>
            </a:r>
            <a:endParaRPr lang="en-CA" dirty="0"/>
          </a:p>
        </p:txBody>
      </p:sp>
      <p:sp>
        <p:nvSpPr>
          <p:cNvPr id="15" name="Content Placeholder 2">
            <a:extLst>
              <a:ext uri="{FF2B5EF4-FFF2-40B4-BE49-F238E27FC236}">
                <a16:creationId xmlns:a16="http://schemas.microsoft.com/office/drawing/2014/main" id="{C4BD8049-F285-4001-AA28-D7C1A571C69E}"/>
              </a:ext>
            </a:extLst>
          </p:cNvPr>
          <p:cNvSpPr txBox="1">
            <a:spLocks/>
          </p:cNvSpPr>
          <p:nvPr/>
        </p:nvSpPr>
        <p:spPr>
          <a:xfrm>
            <a:off x="3211481" y="1344529"/>
            <a:ext cx="1532227" cy="5784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Meiosis</a:t>
            </a:r>
            <a:endParaRPr lang="en-CA" b="1" dirty="0"/>
          </a:p>
        </p:txBody>
      </p:sp>
      <p:pic>
        <p:nvPicPr>
          <p:cNvPr id="16" name="Picture 2" descr="Image result for chromosome allele">
            <a:extLst>
              <a:ext uri="{FF2B5EF4-FFF2-40B4-BE49-F238E27FC236}">
                <a16:creationId xmlns:a16="http://schemas.microsoft.com/office/drawing/2014/main" id="{2329B8C2-F576-4843-BF5C-BACDE13EC3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3023971"/>
            <a:ext cx="383652" cy="923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52762-D210-4E47-9A71-81ADF1D7D154}"/>
              </a:ext>
            </a:extLst>
          </p:cNvPr>
          <p:cNvSpPr txBox="1"/>
          <p:nvPr/>
        </p:nvSpPr>
        <p:spPr>
          <a:xfrm>
            <a:off x="7598775" y="1224859"/>
            <a:ext cx="2678212"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Fertilization </a:t>
            </a:r>
            <a:br>
              <a:rPr lang="en-US" sz="2000" dirty="0"/>
            </a:br>
            <a:r>
              <a:rPr lang="en-US" sz="1400" dirty="0"/>
              <a:t>(one chromosome from each parent)</a:t>
            </a:r>
            <a:endParaRPr lang="en-CA" sz="2000" dirty="0"/>
          </a:p>
        </p:txBody>
      </p:sp>
      <p:pic>
        <p:nvPicPr>
          <p:cNvPr id="21" name="Picture 2" descr="Image result for chromosome allele">
            <a:extLst>
              <a:ext uri="{FF2B5EF4-FFF2-40B4-BE49-F238E27FC236}">
                <a16:creationId xmlns:a16="http://schemas.microsoft.com/office/drawing/2014/main" id="{769E1550-3259-4426-9984-5E5EF34651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4353422"/>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hromosome allele">
            <a:extLst>
              <a:ext uri="{FF2B5EF4-FFF2-40B4-BE49-F238E27FC236}">
                <a16:creationId xmlns:a16="http://schemas.microsoft.com/office/drawing/2014/main" id="{565ED293-3301-4029-9151-2774B2AE5C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6663" y="5405793"/>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egg female">
            <a:extLst>
              <a:ext uri="{FF2B5EF4-FFF2-40B4-BE49-F238E27FC236}">
                <a16:creationId xmlns:a16="http://schemas.microsoft.com/office/drawing/2014/main" id="{32DC4B7B-7BF4-44B9-9DD2-3035A9366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935"/>
          <a:stretch/>
        </p:blipFill>
        <p:spPr bwMode="auto">
          <a:xfrm>
            <a:off x="7897042" y="3106129"/>
            <a:ext cx="2051610" cy="18981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hromosome allele">
            <a:extLst>
              <a:ext uri="{FF2B5EF4-FFF2-40B4-BE49-F238E27FC236}">
                <a16:creationId xmlns:a16="http://schemas.microsoft.com/office/drawing/2014/main" id="{8653E6B9-1BBD-4C30-890E-35F645783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10572364" y="2250978"/>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hromosome allele">
            <a:extLst>
              <a:ext uri="{FF2B5EF4-FFF2-40B4-BE49-F238E27FC236}">
                <a16:creationId xmlns:a16="http://schemas.microsoft.com/office/drawing/2014/main" id="{1B1566D0-0445-4172-8F2B-B23D01DCF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526066" y="4769575"/>
            <a:ext cx="1094268" cy="135182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2EF91BB5-A5A4-49C8-BD2B-0AD691B1DE4C}"/>
              </a:ext>
            </a:extLst>
          </p:cNvPr>
          <p:cNvSpPr txBox="1">
            <a:spLocks/>
          </p:cNvSpPr>
          <p:nvPr/>
        </p:nvSpPr>
        <p:spPr>
          <a:xfrm>
            <a:off x="779188" y="1251679"/>
            <a:ext cx="1532227" cy="6592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b="1" dirty="0"/>
              <a:t>Parental DNA</a:t>
            </a:r>
            <a:endParaRPr lang="en-CA" b="1" dirty="0"/>
          </a:p>
        </p:txBody>
      </p:sp>
      <p:sp>
        <p:nvSpPr>
          <p:cNvPr id="35" name="Content Placeholder 2">
            <a:extLst>
              <a:ext uri="{FF2B5EF4-FFF2-40B4-BE49-F238E27FC236}">
                <a16:creationId xmlns:a16="http://schemas.microsoft.com/office/drawing/2014/main" id="{4BD96C6C-CD24-4076-A2EC-4444E8F686C0}"/>
              </a:ext>
            </a:extLst>
          </p:cNvPr>
          <p:cNvSpPr txBox="1">
            <a:spLocks/>
          </p:cNvSpPr>
          <p:nvPr/>
        </p:nvSpPr>
        <p:spPr>
          <a:xfrm>
            <a:off x="5556265" y="1295869"/>
            <a:ext cx="1839191" cy="6592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Gametes</a:t>
            </a:r>
            <a:endParaRPr lang="en-CA" b="1" dirty="0"/>
          </a:p>
        </p:txBody>
      </p:sp>
      <p:sp>
        <p:nvSpPr>
          <p:cNvPr id="39" name="TextBox 38">
            <a:extLst>
              <a:ext uri="{FF2B5EF4-FFF2-40B4-BE49-F238E27FC236}">
                <a16:creationId xmlns:a16="http://schemas.microsoft.com/office/drawing/2014/main" id="{94CCC46B-EF96-460B-807E-4405189BEFAB}"/>
              </a:ext>
            </a:extLst>
          </p:cNvPr>
          <p:cNvSpPr txBox="1"/>
          <p:nvPr/>
        </p:nvSpPr>
        <p:spPr>
          <a:xfrm>
            <a:off x="10534679" y="1224859"/>
            <a:ext cx="1295717"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Offspring DNA</a:t>
            </a:r>
            <a:endParaRPr lang="en-CA" sz="2000" dirty="0"/>
          </a:p>
        </p:txBody>
      </p:sp>
      <p:sp>
        <p:nvSpPr>
          <p:cNvPr id="33" name="Rectangle 32">
            <a:extLst>
              <a:ext uri="{FF2B5EF4-FFF2-40B4-BE49-F238E27FC236}">
                <a16:creationId xmlns:a16="http://schemas.microsoft.com/office/drawing/2014/main" id="{D8145C3D-1B03-4275-AD97-0B05822C0E74}"/>
              </a:ext>
            </a:extLst>
          </p:cNvPr>
          <p:cNvSpPr/>
          <p:nvPr/>
        </p:nvSpPr>
        <p:spPr>
          <a:xfrm>
            <a:off x="10526066" y="2250978"/>
            <a:ext cx="527757" cy="3982912"/>
          </a:xfrm>
          <a:prstGeom prst="rect">
            <a:avLst/>
          </a:prstGeom>
          <a:solidFill>
            <a:schemeClr val="accent6">
              <a:lumMod val="20000"/>
              <a:lumOff val="80000"/>
              <a:alpha val="1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a:extLst>
              <a:ext uri="{FF2B5EF4-FFF2-40B4-BE49-F238E27FC236}">
                <a16:creationId xmlns:a16="http://schemas.microsoft.com/office/drawing/2014/main" id="{B5F5F51C-7DA9-4D47-B2B0-5CF25BBA1325}"/>
              </a:ext>
            </a:extLst>
          </p:cNvPr>
          <p:cNvSpPr/>
          <p:nvPr/>
        </p:nvSpPr>
        <p:spPr>
          <a:xfrm>
            <a:off x="11082052" y="2254419"/>
            <a:ext cx="527757" cy="3982912"/>
          </a:xfrm>
          <a:prstGeom prst="rect">
            <a:avLst/>
          </a:prstGeom>
          <a:solidFill>
            <a:schemeClr val="accent2">
              <a:alpha val="19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a:extLst>
              <a:ext uri="{FF2B5EF4-FFF2-40B4-BE49-F238E27FC236}">
                <a16:creationId xmlns:a16="http://schemas.microsoft.com/office/drawing/2014/main" id="{687E8494-F8E2-41E2-99F2-3F599A52AA91}"/>
              </a:ext>
            </a:extLst>
          </p:cNvPr>
          <p:cNvSpPr txBox="1"/>
          <p:nvPr/>
        </p:nvSpPr>
        <p:spPr>
          <a:xfrm>
            <a:off x="11638038" y="2737374"/>
            <a:ext cx="661262" cy="369332"/>
          </a:xfrm>
          <a:prstGeom prst="rect">
            <a:avLst/>
          </a:prstGeom>
          <a:noFill/>
        </p:spPr>
        <p:txBody>
          <a:bodyPr wrap="square" rtlCol="0">
            <a:spAutoFit/>
          </a:bodyPr>
          <a:lstStyle/>
          <a:p>
            <a:r>
              <a:rPr lang="en-US" dirty="0"/>
              <a:t>50%</a:t>
            </a:r>
            <a:endParaRPr lang="en-CA" dirty="0"/>
          </a:p>
        </p:txBody>
      </p:sp>
      <p:sp>
        <p:nvSpPr>
          <p:cNvPr id="43" name="TextBox 42">
            <a:extLst>
              <a:ext uri="{FF2B5EF4-FFF2-40B4-BE49-F238E27FC236}">
                <a16:creationId xmlns:a16="http://schemas.microsoft.com/office/drawing/2014/main" id="{D2748493-3BD2-466D-B6D3-208B2274BCFF}"/>
              </a:ext>
            </a:extLst>
          </p:cNvPr>
          <p:cNvSpPr txBox="1"/>
          <p:nvPr/>
        </p:nvSpPr>
        <p:spPr>
          <a:xfrm>
            <a:off x="11619891" y="5295062"/>
            <a:ext cx="661262" cy="369332"/>
          </a:xfrm>
          <a:prstGeom prst="rect">
            <a:avLst/>
          </a:prstGeom>
          <a:noFill/>
        </p:spPr>
        <p:txBody>
          <a:bodyPr wrap="square" rtlCol="0">
            <a:spAutoFit/>
          </a:bodyPr>
          <a:lstStyle/>
          <a:p>
            <a:r>
              <a:rPr lang="en-US" dirty="0"/>
              <a:t>50%</a:t>
            </a:r>
            <a:endParaRPr lang="en-CA" dirty="0"/>
          </a:p>
        </p:txBody>
      </p:sp>
      <p:sp>
        <p:nvSpPr>
          <p:cNvPr id="28" name="TextBox 27">
            <a:extLst>
              <a:ext uri="{FF2B5EF4-FFF2-40B4-BE49-F238E27FC236}">
                <a16:creationId xmlns:a16="http://schemas.microsoft.com/office/drawing/2014/main" id="{7654D42F-A8C0-40B4-9858-D60F177A2308}"/>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293854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5">
            <a:extLst>
              <a:ext uri="{FF2B5EF4-FFF2-40B4-BE49-F238E27FC236}">
                <a16:creationId xmlns:a16="http://schemas.microsoft.com/office/drawing/2014/main" id="{143FB0BF-8E3A-4E16-9EB5-7D177819E614}"/>
              </a:ext>
            </a:extLst>
          </p:cNvPr>
          <p:cNvGraphicFramePr>
            <a:graphicFrameLocks noGrp="1"/>
          </p:cNvGraphicFramePr>
          <p:nvPr>
            <p:extLst>
              <p:ext uri="{D42A27DB-BD31-4B8C-83A1-F6EECF244321}">
                <p14:modId xmlns:p14="http://schemas.microsoft.com/office/powerpoint/2010/main" val="1794942086"/>
              </p:ext>
            </p:extLst>
          </p:nvPr>
        </p:nvGraphicFramePr>
        <p:xfrm>
          <a:off x="686280" y="1264555"/>
          <a:ext cx="6736480" cy="5294904"/>
        </p:xfrm>
        <a:graphic>
          <a:graphicData uri="http://schemas.openxmlformats.org/drawingml/2006/table">
            <a:tbl>
              <a:tblPr firstRow="1" bandRow="1">
                <a:tableStyleId>{0E3FDE45-AF77-4B5C-9715-49D594BDF05E}</a:tableStyleId>
              </a:tblPr>
              <a:tblGrid>
                <a:gridCol w="1684120">
                  <a:extLst>
                    <a:ext uri="{9D8B030D-6E8A-4147-A177-3AD203B41FA5}">
                      <a16:colId xmlns:a16="http://schemas.microsoft.com/office/drawing/2014/main" val="768253569"/>
                    </a:ext>
                  </a:extLst>
                </a:gridCol>
                <a:gridCol w="2965529">
                  <a:extLst>
                    <a:ext uri="{9D8B030D-6E8A-4147-A177-3AD203B41FA5}">
                      <a16:colId xmlns:a16="http://schemas.microsoft.com/office/drawing/2014/main" val="231920794"/>
                    </a:ext>
                  </a:extLst>
                </a:gridCol>
                <a:gridCol w="2086831">
                  <a:extLst>
                    <a:ext uri="{9D8B030D-6E8A-4147-A177-3AD203B41FA5}">
                      <a16:colId xmlns:a16="http://schemas.microsoft.com/office/drawing/2014/main" val="3967011218"/>
                    </a:ext>
                  </a:extLst>
                </a:gridCol>
              </a:tblGrid>
              <a:tr h="59828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316096244"/>
                  </a:ext>
                </a:extLst>
              </a:tr>
              <a:tr h="2348308">
                <a:tc>
                  <a:txBody>
                    <a:bodyPr/>
                    <a:lstStyle/>
                    <a:p>
                      <a:endParaRPr lang="en-CA" dirty="0"/>
                    </a:p>
                  </a:txBody>
                  <a:tcPr>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endParaRPr lang="en-CA" dirty="0"/>
                    </a:p>
                  </a:txBody>
                  <a:tcPr>
                    <a:lnL w="28575"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9586238"/>
                  </a:ext>
                </a:extLst>
              </a:tr>
              <a:tr h="2348308">
                <a:tc>
                  <a:txBody>
                    <a:bodyPr/>
                    <a:lstStyle/>
                    <a:p>
                      <a:endParaRPr lang="en-CA" dirty="0"/>
                    </a:p>
                  </a:txBody>
                  <a:tcPr>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solidFill>
                      <a:schemeClr val="accent6">
                        <a:lumMod val="20000"/>
                        <a:lumOff val="80000"/>
                        <a:alpha val="49000"/>
                      </a:schemeClr>
                    </a:solidFill>
                  </a:tcPr>
                </a:tc>
                <a:tc>
                  <a:txBody>
                    <a:bodyPr/>
                    <a:lstStyle/>
                    <a:p>
                      <a:endParaRPr lang="en-CA" dirty="0"/>
                    </a:p>
                  </a:txBody>
                  <a:tcPr>
                    <a:lnL w="28575" cap="flat" cmpd="sng" algn="ctr">
                      <a:solidFill>
                        <a:schemeClr val="tx2"/>
                      </a:solidFill>
                      <a:prstDash val="solid"/>
                      <a:round/>
                      <a:headEnd type="none" w="med" len="med"/>
                      <a:tailEnd type="none" w="med" len="med"/>
                    </a:lnL>
                    <a:solidFill>
                      <a:schemeClr val="accent6">
                        <a:lumMod val="20000"/>
                        <a:lumOff val="80000"/>
                        <a:alpha val="49000"/>
                      </a:schemeClr>
                    </a:solidFill>
                  </a:tcPr>
                </a:tc>
                <a:extLst>
                  <a:ext uri="{0D108BD9-81ED-4DB2-BD59-A6C34878D82A}">
                    <a16:rowId xmlns:a16="http://schemas.microsoft.com/office/drawing/2014/main" val="175123033"/>
                  </a:ext>
                </a:extLst>
              </a:tr>
            </a:tbl>
          </a:graphicData>
        </a:graphic>
      </p:graphicFrame>
      <p:sp>
        <p:nvSpPr>
          <p:cNvPr id="2" name="Title 1">
            <a:extLst>
              <a:ext uri="{FF2B5EF4-FFF2-40B4-BE49-F238E27FC236}">
                <a16:creationId xmlns:a16="http://schemas.microsoft.com/office/drawing/2014/main" id="{CEEAA4ED-85A7-4886-B29E-573FF60BC9DB}"/>
              </a:ext>
            </a:extLst>
          </p:cNvPr>
          <p:cNvSpPr>
            <a:spLocks noGrp="1"/>
          </p:cNvSpPr>
          <p:nvPr>
            <p:ph type="title"/>
          </p:nvPr>
        </p:nvSpPr>
        <p:spPr>
          <a:xfrm>
            <a:off x="2592925" y="624110"/>
            <a:ext cx="8911687" cy="658473"/>
          </a:xfrm>
        </p:spPr>
        <p:txBody>
          <a:bodyPr/>
          <a:lstStyle/>
          <a:p>
            <a:r>
              <a:rPr lang="en-US" dirty="0"/>
              <a:t>Preview: meiosis + sexual reproduction</a:t>
            </a:r>
            <a:endParaRPr lang="en-CA" dirty="0"/>
          </a:p>
        </p:txBody>
      </p:sp>
      <p:sp>
        <p:nvSpPr>
          <p:cNvPr id="3" name="Content Placeholder 2">
            <a:extLst>
              <a:ext uri="{FF2B5EF4-FFF2-40B4-BE49-F238E27FC236}">
                <a16:creationId xmlns:a16="http://schemas.microsoft.com/office/drawing/2014/main" id="{82F7BEA9-4798-45C0-BAE9-C1DC88A92EBB}"/>
              </a:ext>
            </a:extLst>
          </p:cNvPr>
          <p:cNvSpPr>
            <a:spLocks noGrp="1"/>
          </p:cNvSpPr>
          <p:nvPr>
            <p:ph idx="1"/>
          </p:nvPr>
        </p:nvSpPr>
        <p:spPr>
          <a:xfrm>
            <a:off x="686280" y="4276853"/>
            <a:ext cx="1744139" cy="727386"/>
          </a:xfrm>
        </p:spPr>
        <p:txBody>
          <a:bodyPr>
            <a:normAutofit/>
          </a:bodyPr>
          <a:lstStyle/>
          <a:p>
            <a:pPr marL="0" indent="0" algn="ctr">
              <a:buNone/>
            </a:pPr>
            <a:r>
              <a:rPr lang="en-US" sz="2000" dirty="0"/>
              <a:t>Biological mother</a:t>
            </a:r>
            <a:endParaRPr lang="en-CA" sz="2000" dirty="0"/>
          </a:p>
        </p:txBody>
      </p:sp>
      <p:sp>
        <p:nvSpPr>
          <p:cNvPr id="4" name="Slide Number Placeholder 3">
            <a:extLst>
              <a:ext uri="{FF2B5EF4-FFF2-40B4-BE49-F238E27FC236}">
                <a16:creationId xmlns:a16="http://schemas.microsoft.com/office/drawing/2014/main" id="{33354F37-7BD0-49A2-9D62-5E3963D259A9}"/>
              </a:ext>
            </a:extLst>
          </p:cNvPr>
          <p:cNvSpPr>
            <a:spLocks noGrp="1"/>
          </p:cNvSpPr>
          <p:nvPr>
            <p:ph type="sldNum" sz="quarter" idx="12"/>
          </p:nvPr>
        </p:nvSpPr>
        <p:spPr/>
        <p:txBody>
          <a:bodyPr/>
          <a:lstStyle/>
          <a:p>
            <a:fld id="{3A98EE3D-8CD1-4C3F-BD1C-C98C9596463C}" type="slidenum">
              <a:rPr lang="en-US" smtClean="0"/>
              <a:t>75</a:t>
            </a:fld>
            <a:endParaRPr lang="en-US" dirty="0"/>
          </a:p>
        </p:txBody>
      </p:sp>
      <p:sp>
        <p:nvSpPr>
          <p:cNvPr id="5" name="TextBox 4">
            <a:extLst>
              <a:ext uri="{FF2B5EF4-FFF2-40B4-BE49-F238E27FC236}">
                <a16:creationId xmlns:a16="http://schemas.microsoft.com/office/drawing/2014/main" id="{0C9C2DB9-D19E-4DEA-B4B8-DA1F12D0A1EA}"/>
              </a:ext>
            </a:extLst>
          </p:cNvPr>
          <p:cNvSpPr txBox="1"/>
          <p:nvPr/>
        </p:nvSpPr>
        <p:spPr>
          <a:xfrm>
            <a:off x="2257870" y="6559459"/>
            <a:ext cx="9934130" cy="261610"/>
          </a:xfrm>
          <a:prstGeom prst="rect">
            <a:avLst/>
          </a:prstGeom>
          <a:noFill/>
        </p:spPr>
        <p:txBody>
          <a:bodyPr wrap="none" rtlCol="0">
            <a:spAutoFit/>
          </a:bodyPr>
          <a:lstStyle/>
          <a:p>
            <a:r>
              <a:rPr lang="en-CA" sz="1100" dirty="0"/>
              <a:t>Images: </a:t>
            </a:r>
            <a:r>
              <a:rPr lang="en-CA" sz="1100" dirty="0">
                <a:hlinkClick r:id="rId2"/>
              </a:rPr>
              <a:t>https://www.thoughtco.com/allele-a-genetics-definition-373460</a:t>
            </a:r>
            <a:r>
              <a:rPr lang="en-CA" sz="1100" dirty="0"/>
              <a:t>; </a:t>
            </a:r>
            <a:r>
              <a:rPr lang="en-CA" sz="1100" dirty="0">
                <a:hlinkClick r:id="rId3"/>
              </a:rPr>
              <a:t>https://www.cbsnews.com/pictures/human-eggs-9-fascinating-facts/</a:t>
            </a:r>
            <a:endParaRPr lang="en-CA" sz="1100" dirty="0"/>
          </a:p>
        </p:txBody>
      </p:sp>
      <p:sp>
        <p:nvSpPr>
          <p:cNvPr id="7" name="Content Placeholder 2">
            <a:extLst>
              <a:ext uri="{FF2B5EF4-FFF2-40B4-BE49-F238E27FC236}">
                <a16:creationId xmlns:a16="http://schemas.microsoft.com/office/drawing/2014/main" id="{658605DE-F4C7-461E-BF4A-0E8DD5480F67}"/>
              </a:ext>
            </a:extLst>
          </p:cNvPr>
          <p:cNvSpPr txBox="1">
            <a:spLocks/>
          </p:cNvSpPr>
          <p:nvPr/>
        </p:nvSpPr>
        <p:spPr>
          <a:xfrm>
            <a:off x="593392" y="1886876"/>
            <a:ext cx="1837027" cy="1147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sz="2000" dirty="0"/>
              <a:t>Biological father</a:t>
            </a:r>
            <a:endParaRPr lang="en-CA" sz="2000" dirty="0"/>
          </a:p>
        </p:txBody>
      </p:sp>
      <p:pic>
        <p:nvPicPr>
          <p:cNvPr id="10" name="Picture 2" descr="Image result for chromosome allele">
            <a:extLst>
              <a:ext uri="{FF2B5EF4-FFF2-40B4-BE49-F238E27FC236}">
                <a16:creationId xmlns:a16="http://schemas.microsoft.com/office/drawing/2014/main" id="{F9A79699-6EEB-46D7-A43D-952BDC1CB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2644880"/>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romosome allele">
            <a:extLst>
              <a:ext uri="{FF2B5EF4-FFF2-40B4-BE49-F238E27FC236}">
                <a16:creationId xmlns:a16="http://schemas.microsoft.com/office/drawing/2014/main" id="{0011271F-05E9-4BD6-A952-F52314D5D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0197" y="1971600"/>
            <a:ext cx="327012" cy="923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00DA06-675E-4E36-B3E7-7753F823A870}"/>
              </a:ext>
            </a:extLst>
          </p:cNvPr>
          <p:cNvSpPr txBox="1"/>
          <p:nvPr/>
        </p:nvSpPr>
        <p:spPr>
          <a:xfrm>
            <a:off x="2904701" y="2250978"/>
            <a:ext cx="2215563"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4" name="TextBox 13">
            <a:extLst>
              <a:ext uri="{FF2B5EF4-FFF2-40B4-BE49-F238E27FC236}">
                <a16:creationId xmlns:a16="http://schemas.microsoft.com/office/drawing/2014/main" id="{6E4FC42F-4902-4D44-AEBB-7E6DEE47202D}"/>
              </a:ext>
            </a:extLst>
          </p:cNvPr>
          <p:cNvSpPr txBox="1"/>
          <p:nvPr/>
        </p:nvSpPr>
        <p:spPr>
          <a:xfrm>
            <a:off x="2934779" y="4682217"/>
            <a:ext cx="2239481" cy="923330"/>
          </a:xfrm>
          <a:prstGeom prst="rect">
            <a:avLst/>
          </a:prstGeom>
          <a:noFill/>
        </p:spPr>
        <p:txBody>
          <a:bodyPr wrap="square" rtlCol="0">
            <a:spAutoFit/>
          </a:bodyPr>
          <a:lstStyle/>
          <a:p>
            <a:r>
              <a:rPr lang="en-US" dirty="0"/>
              <a:t>50% chance of allele “A”; 50% of allele “</a:t>
            </a:r>
            <a:r>
              <a:rPr lang="en-US" i="1" dirty="0"/>
              <a:t>a”</a:t>
            </a:r>
            <a:endParaRPr lang="en-CA" dirty="0"/>
          </a:p>
        </p:txBody>
      </p:sp>
      <p:sp>
        <p:nvSpPr>
          <p:cNvPr id="15" name="Content Placeholder 2">
            <a:extLst>
              <a:ext uri="{FF2B5EF4-FFF2-40B4-BE49-F238E27FC236}">
                <a16:creationId xmlns:a16="http://schemas.microsoft.com/office/drawing/2014/main" id="{C4BD8049-F285-4001-AA28-D7C1A571C69E}"/>
              </a:ext>
            </a:extLst>
          </p:cNvPr>
          <p:cNvSpPr txBox="1">
            <a:spLocks/>
          </p:cNvSpPr>
          <p:nvPr/>
        </p:nvSpPr>
        <p:spPr>
          <a:xfrm>
            <a:off x="3211481" y="1344529"/>
            <a:ext cx="1532227" cy="5784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Meiosis</a:t>
            </a:r>
            <a:endParaRPr lang="en-CA" b="1" dirty="0"/>
          </a:p>
        </p:txBody>
      </p:sp>
      <p:pic>
        <p:nvPicPr>
          <p:cNvPr id="16" name="Picture 2" descr="Image result for chromosome allele">
            <a:extLst>
              <a:ext uri="{FF2B5EF4-FFF2-40B4-BE49-F238E27FC236}">
                <a16:creationId xmlns:a16="http://schemas.microsoft.com/office/drawing/2014/main" id="{2329B8C2-F576-4843-BF5C-BACDE13EC3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0197" y="3023971"/>
            <a:ext cx="383652" cy="923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52762-D210-4E47-9A71-81ADF1D7D154}"/>
              </a:ext>
            </a:extLst>
          </p:cNvPr>
          <p:cNvSpPr txBox="1"/>
          <p:nvPr/>
        </p:nvSpPr>
        <p:spPr>
          <a:xfrm>
            <a:off x="7598775" y="1224859"/>
            <a:ext cx="2678212"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Fertilization </a:t>
            </a:r>
            <a:br>
              <a:rPr lang="en-US" sz="2000" dirty="0"/>
            </a:br>
            <a:r>
              <a:rPr lang="en-US" sz="1400" dirty="0"/>
              <a:t>(one chromosome from each parent)</a:t>
            </a:r>
            <a:endParaRPr lang="en-CA" sz="2000" dirty="0"/>
          </a:p>
        </p:txBody>
      </p:sp>
      <p:pic>
        <p:nvPicPr>
          <p:cNvPr id="12294" name="Picture 6" descr="Image result for egg female">
            <a:extLst>
              <a:ext uri="{FF2B5EF4-FFF2-40B4-BE49-F238E27FC236}">
                <a16:creationId xmlns:a16="http://schemas.microsoft.com/office/drawing/2014/main" id="{32DC4B7B-7BF4-44B9-9DD2-3035A9366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935"/>
          <a:stretch/>
        </p:blipFill>
        <p:spPr bwMode="auto">
          <a:xfrm>
            <a:off x="7897042" y="3106129"/>
            <a:ext cx="2051610" cy="189811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hromosome allele">
            <a:extLst>
              <a:ext uri="{FF2B5EF4-FFF2-40B4-BE49-F238E27FC236}">
                <a16:creationId xmlns:a16="http://schemas.microsoft.com/office/drawing/2014/main" id="{8653E6B9-1BBD-4C30-890E-35F645783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10504510" y="3140608"/>
            <a:ext cx="742067" cy="9167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hromosome allele">
            <a:extLst>
              <a:ext uri="{FF2B5EF4-FFF2-40B4-BE49-F238E27FC236}">
                <a16:creationId xmlns:a16="http://schemas.microsoft.com/office/drawing/2014/main" id="{1B1566D0-0445-4172-8F2B-B23D01DCF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139" r="80687" b="14073"/>
          <a:stretch/>
        </p:blipFill>
        <p:spPr bwMode="auto">
          <a:xfrm>
            <a:off x="10504510" y="5292096"/>
            <a:ext cx="742067" cy="916728"/>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2EF91BB5-A5A4-49C8-BD2B-0AD691B1DE4C}"/>
              </a:ext>
            </a:extLst>
          </p:cNvPr>
          <p:cNvSpPr txBox="1">
            <a:spLocks/>
          </p:cNvSpPr>
          <p:nvPr/>
        </p:nvSpPr>
        <p:spPr>
          <a:xfrm>
            <a:off x="779188" y="1251679"/>
            <a:ext cx="1532227" cy="6592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b="1" dirty="0"/>
              <a:t>Parental DNA</a:t>
            </a:r>
            <a:endParaRPr lang="en-CA" b="1" dirty="0"/>
          </a:p>
        </p:txBody>
      </p:sp>
      <p:sp>
        <p:nvSpPr>
          <p:cNvPr id="35" name="Content Placeholder 2">
            <a:extLst>
              <a:ext uri="{FF2B5EF4-FFF2-40B4-BE49-F238E27FC236}">
                <a16:creationId xmlns:a16="http://schemas.microsoft.com/office/drawing/2014/main" id="{4BD96C6C-CD24-4076-A2EC-4444E8F686C0}"/>
              </a:ext>
            </a:extLst>
          </p:cNvPr>
          <p:cNvSpPr txBox="1">
            <a:spLocks/>
          </p:cNvSpPr>
          <p:nvPr/>
        </p:nvSpPr>
        <p:spPr>
          <a:xfrm>
            <a:off x="5556265" y="1295869"/>
            <a:ext cx="1839191" cy="6592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Gametes</a:t>
            </a:r>
            <a:endParaRPr lang="en-CA" b="1" dirty="0"/>
          </a:p>
        </p:txBody>
      </p:sp>
      <p:sp>
        <p:nvSpPr>
          <p:cNvPr id="39" name="TextBox 38">
            <a:extLst>
              <a:ext uri="{FF2B5EF4-FFF2-40B4-BE49-F238E27FC236}">
                <a16:creationId xmlns:a16="http://schemas.microsoft.com/office/drawing/2014/main" id="{94CCC46B-EF96-460B-807E-4405189BEFAB}"/>
              </a:ext>
            </a:extLst>
          </p:cNvPr>
          <p:cNvSpPr txBox="1"/>
          <p:nvPr/>
        </p:nvSpPr>
        <p:spPr>
          <a:xfrm>
            <a:off x="10534679" y="1224859"/>
            <a:ext cx="1295717" cy="1171694"/>
          </a:xfrm>
          <a:prstGeom prst="rect">
            <a:avLst/>
          </a:prstGeom>
        </p:spPr>
        <p:txBody>
          <a:bodyPr vert="horz" lIns="91440" tIns="45720" rIns="91440" bIns="45720" rtlCol="0">
            <a:normAutofit/>
          </a:bodyPr>
          <a:lstStyle>
            <a:defPPr>
              <a:defRPr lang="en-US"/>
            </a:defPPr>
            <a:lvl1pPr indent="0">
              <a:spcBef>
                <a:spcPts val="1000"/>
              </a:spcBef>
              <a:spcAft>
                <a:spcPts val="0"/>
              </a:spcAft>
              <a:buClr>
                <a:schemeClr val="accent1"/>
              </a:buClr>
              <a:buFont typeface="Arial" panose="020B0604020202020204" pitchFamily="34" charset="0"/>
              <a:buNone/>
              <a:defRPr sz="2400" b="1">
                <a:solidFill>
                  <a:schemeClr val="tx1">
                    <a:lumMod val="75000"/>
                    <a:lumOff val="25000"/>
                  </a:schemeClr>
                </a:solidFill>
              </a:defRPr>
            </a:lvl1pPr>
            <a:lvl2pPr marL="742950" indent="-285750">
              <a:spcBef>
                <a:spcPts val="1000"/>
              </a:spcBef>
              <a:spcAft>
                <a:spcPts val="0"/>
              </a:spcAft>
              <a:buClr>
                <a:schemeClr val="accent1"/>
              </a:buClr>
              <a:buFont typeface="Arial" panose="020B0604020202020204" pitchFamily="34" charset="0"/>
              <a:buChar char="•"/>
              <a:defRPr sz="2400">
                <a:solidFill>
                  <a:schemeClr val="tx1">
                    <a:lumMod val="75000"/>
                    <a:lumOff val="25000"/>
                  </a:schemeClr>
                </a:solidFill>
              </a:defRPr>
            </a:lvl2pPr>
            <a:lvl3pPr marL="1143000" indent="-228600">
              <a:spcBef>
                <a:spcPts val="1000"/>
              </a:spcBef>
              <a:spcAft>
                <a:spcPts val="0"/>
              </a:spcAft>
              <a:buClr>
                <a:schemeClr val="accent1"/>
              </a:buClr>
              <a:buFont typeface="Arial" panose="020B0604020202020204" pitchFamily="34" charset="0"/>
              <a:buChar char="•"/>
              <a:defRPr sz="2000">
                <a:solidFill>
                  <a:schemeClr val="tx1">
                    <a:lumMod val="75000"/>
                    <a:lumOff val="25000"/>
                  </a:schemeClr>
                </a:solidFill>
              </a:defRPr>
            </a:lvl3pPr>
            <a:lvl4pPr marL="16002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4pPr>
            <a:lvl5pPr marL="2057400" indent="-228600">
              <a:spcBef>
                <a:spcPts val="1000"/>
              </a:spcBef>
              <a:spcAft>
                <a:spcPts val="0"/>
              </a:spcAft>
              <a:buClr>
                <a:schemeClr val="accent1"/>
              </a:buClr>
              <a:buFont typeface="Arial" panose="020B0604020202020204" pitchFamily="34" charset="0"/>
              <a:buChar char="•"/>
              <a:defRPr>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pPr algn="ctr"/>
            <a:r>
              <a:rPr lang="en-US" sz="2000" dirty="0"/>
              <a:t>Offspring DNA</a:t>
            </a:r>
            <a:endParaRPr lang="en-CA" sz="2000" dirty="0"/>
          </a:p>
        </p:txBody>
      </p:sp>
      <p:sp>
        <p:nvSpPr>
          <p:cNvPr id="42" name="TextBox 41">
            <a:extLst>
              <a:ext uri="{FF2B5EF4-FFF2-40B4-BE49-F238E27FC236}">
                <a16:creationId xmlns:a16="http://schemas.microsoft.com/office/drawing/2014/main" id="{687E8494-F8E2-41E2-99F2-3F599A52AA91}"/>
              </a:ext>
            </a:extLst>
          </p:cNvPr>
          <p:cNvSpPr txBox="1"/>
          <p:nvPr/>
        </p:nvSpPr>
        <p:spPr>
          <a:xfrm>
            <a:off x="11322855" y="2289964"/>
            <a:ext cx="661262" cy="369332"/>
          </a:xfrm>
          <a:prstGeom prst="rect">
            <a:avLst/>
          </a:prstGeom>
          <a:noFill/>
        </p:spPr>
        <p:txBody>
          <a:bodyPr wrap="square" rtlCol="0">
            <a:spAutoFit/>
          </a:bodyPr>
          <a:lstStyle/>
          <a:p>
            <a:r>
              <a:rPr lang="en-US" dirty="0"/>
              <a:t>25%</a:t>
            </a:r>
            <a:endParaRPr lang="en-CA" dirty="0"/>
          </a:p>
        </p:txBody>
      </p:sp>
      <p:sp>
        <p:nvSpPr>
          <p:cNvPr id="44" name="TextBox 43">
            <a:extLst>
              <a:ext uri="{FF2B5EF4-FFF2-40B4-BE49-F238E27FC236}">
                <a16:creationId xmlns:a16="http://schemas.microsoft.com/office/drawing/2014/main" id="{AF5821B8-CC75-4782-A183-26868938FDF2}"/>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pic>
        <p:nvPicPr>
          <p:cNvPr id="45" name="Picture 2" descr="Image result for chromosome allele">
            <a:extLst>
              <a:ext uri="{FF2B5EF4-FFF2-40B4-BE49-F238E27FC236}">
                <a16:creationId xmlns:a16="http://schemas.microsoft.com/office/drawing/2014/main" id="{03C2CDC6-B66E-4433-B593-F632D2EF7A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52857" b="12832"/>
          <a:stretch/>
        </p:blipFill>
        <p:spPr bwMode="auto">
          <a:xfrm>
            <a:off x="968466" y="5017115"/>
            <a:ext cx="1094268" cy="135182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chromosome allele">
            <a:extLst>
              <a:ext uri="{FF2B5EF4-FFF2-40B4-BE49-F238E27FC236}">
                <a16:creationId xmlns:a16="http://schemas.microsoft.com/office/drawing/2014/main" id="{A26C13A8-625B-4AF1-89FD-92539DB1D9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07" t="51380" r="55643" b="12832"/>
          <a:stretch/>
        </p:blipFill>
        <p:spPr bwMode="auto">
          <a:xfrm>
            <a:off x="6193021" y="4393118"/>
            <a:ext cx="327012" cy="9233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chromosome allele">
            <a:extLst>
              <a:ext uri="{FF2B5EF4-FFF2-40B4-BE49-F238E27FC236}">
                <a16:creationId xmlns:a16="http://schemas.microsoft.com/office/drawing/2014/main" id="{A70FC44F-1175-49F8-B1C9-A3A78D0D24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30" t="51380" r="62256" b="12832"/>
          <a:stretch/>
        </p:blipFill>
        <p:spPr bwMode="auto">
          <a:xfrm>
            <a:off x="6193021" y="5445489"/>
            <a:ext cx="383652" cy="9233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hromosome allele">
            <a:extLst>
              <a:ext uri="{FF2B5EF4-FFF2-40B4-BE49-F238E27FC236}">
                <a16:creationId xmlns:a16="http://schemas.microsoft.com/office/drawing/2014/main" id="{AA0D8A8B-8A41-41D0-A710-FA6A3D9012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09" t="51405" r="-1221" b="12807"/>
          <a:stretch/>
        </p:blipFill>
        <p:spPr bwMode="auto">
          <a:xfrm>
            <a:off x="10504509" y="2005886"/>
            <a:ext cx="742067" cy="9167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chromosome allele">
            <a:extLst>
              <a:ext uri="{FF2B5EF4-FFF2-40B4-BE49-F238E27FC236}">
                <a16:creationId xmlns:a16="http://schemas.microsoft.com/office/drawing/2014/main" id="{67D0E26C-230F-4EB3-9C80-8A7EA3AAD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38" t="50548" r="26949" b="13664"/>
          <a:stretch/>
        </p:blipFill>
        <p:spPr bwMode="auto">
          <a:xfrm>
            <a:off x="10462801" y="4202288"/>
            <a:ext cx="742067" cy="91672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E301EEE-0F15-42FB-AC4E-32D84FB5FBF1}"/>
              </a:ext>
            </a:extLst>
          </p:cNvPr>
          <p:cNvSpPr txBox="1"/>
          <p:nvPr/>
        </p:nvSpPr>
        <p:spPr>
          <a:xfrm>
            <a:off x="11345142" y="3429000"/>
            <a:ext cx="661262" cy="369332"/>
          </a:xfrm>
          <a:prstGeom prst="rect">
            <a:avLst/>
          </a:prstGeom>
          <a:noFill/>
        </p:spPr>
        <p:txBody>
          <a:bodyPr wrap="square" rtlCol="0">
            <a:spAutoFit/>
          </a:bodyPr>
          <a:lstStyle/>
          <a:p>
            <a:r>
              <a:rPr lang="en-US" dirty="0"/>
              <a:t>25%</a:t>
            </a:r>
            <a:endParaRPr lang="en-CA" dirty="0"/>
          </a:p>
        </p:txBody>
      </p:sp>
      <p:sp>
        <p:nvSpPr>
          <p:cNvPr id="52" name="TextBox 51">
            <a:extLst>
              <a:ext uri="{FF2B5EF4-FFF2-40B4-BE49-F238E27FC236}">
                <a16:creationId xmlns:a16="http://schemas.microsoft.com/office/drawing/2014/main" id="{503992C4-DFFA-4D55-8136-1218E39D4213}"/>
              </a:ext>
            </a:extLst>
          </p:cNvPr>
          <p:cNvSpPr txBox="1"/>
          <p:nvPr/>
        </p:nvSpPr>
        <p:spPr>
          <a:xfrm>
            <a:off x="11300965" y="5605547"/>
            <a:ext cx="661262" cy="369332"/>
          </a:xfrm>
          <a:prstGeom prst="rect">
            <a:avLst/>
          </a:prstGeom>
          <a:noFill/>
        </p:spPr>
        <p:txBody>
          <a:bodyPr wrap="square" rtlCol="0">
            <a:spAutoFit/>
          </a:bodyPr>
          <a:lstStyle/>
          <a:p>
            <a:r>
              <a:rPr lang="en-US" dirty="0"/>
              <a:t>25%</a:t>
            </a:r>
            <a:endParaRPr lang="en-CA" dirty="0"/>
          </a:p>
        </p:txBody>
      </p:sp>
      <p:sp>
        <p:nvSpPr>
          <p:cNvPr id="53" name="TextBox 52">
            <a:extLst>
              <a:ext uri="{FF2B5EF4-FFF2-40B4-BE49-F238E27FC236}">
                <a16:creationId xmlns:a16="http://schemas.microsoft.com/office/drawing/2014/main" id="{F777A9C3-4CFE-4B26-8F3A-5EF535DE293D}"/>
              </a:ext>
            </a:extLst>
          </p:cNvPr>
          <p:cNvSpPr txBox="1"/>
          <p:nvPr/>
        </p:nvSpPr>
        <p:spPr>
          <a:xfrm>
            <a:off x="11312539" y="4475986"/>
            <a:ext cx="661262" cy="369332"/>
          </a:xfrm>
          <a:prstGeom prst="rect">
            <a:avLst/>
          </a:prstGeom>
          <a:noFill/>
        </p:spPr>
        <p:txBody>
          <a:bodyPr wrap="square" rtlCol="0">
            <a:spAutoFit/>
          </a:bodyPr>
          <a:lstStyle/>
          <a:p>
            <a:r>
              <a:rPr lang="en-US" dirty="0"/>
              <a:t>25%</a:t>
            </a:r>
            <a:endParaRPr lang="en-CA" dirty="0"/>
          </a:p>
        </p:txBody>
      </p:sp>
      <p:sp>
        <p:nvSpPr>
          <p:cNvPr id="41" name="Rectangle 40">
            <a:extLst>
              <a:ext uri="{FF2B5EF4-FFF2-40B4-BE49-F238E27FC236}">
                <a16:creationId xmlns:a16="http://schemas.microsoft.com/office/drawing/2014/main" id="{B5F5F51C-7DA9-4D47-B2B0-5CF25BBA1325}"/>
              </a:ext>
            </a:extLst>
          </p:cNvPr>
          <p:cNvSpPr/>
          <p:nvPr/>
        </p:nvSpPr>
        <p:spPr>
          <a:xfrm>
            <a:off x="10894259" y="1955100"/>
            <a:ext cx="358123" cy="4309127"/>
          </a:xfrm>
          <a:prstGeom prst="rect">
            <a:avLst/>
          </a:prstGeom>
          <a:solidFill>
            <a:schemeClr val="accent2">
              <a:alpha val="19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D8145C3D-1B03-4275-AD97-0B05822C0E74}"/>
              </a:ext>
            </a:extLst>
          </p:cNvPr>
          <p:cNvSpPr/>
          <p:nvPr/>
        </p:nvSpPr>
        <p:spPr>
          <a:xfrm>
            <a:off x="10480290" y="1947814"/>
            <a:ext cx="359580" cy="4316413"/>
          </a:xfrm>
          <a:prstGeom prst="rect">
            <a:avLst/>
          </a:prstGeom>
          <a:solidFill>
            <a:schemeClr val="accent6">
              <a:lumMod val="20000"/>
              <a:lumOff val="80000"/>
              <a:alpha val="19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85936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514350" indent="-514350">
              <a:buFont typeface="Calibri Light" panose="020F0302020204030204" pitchFamily="34" charset="0"/>
              <a:buAutoNum type="arabicPeriod"/>
            </a:pPr>
            <a:r>
              <a:rPr lang="en-US" altLang="en-US" dirty="0"/>
              <a:t>Describe the relationships among chromatin, </a:t>
            </a:r>
            <a:br>
              <a:rPr lang="en-US" altLang="en-US" dirty="0"/>
            </a:br>
            <a:r>
              <a:rPr lang="en-US" altLang="en-US" dirty="0"/>
              <a:t>a chromosome, DNA, and a gene.</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Make an analogy that helps explain homologous chromosomes.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76</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3660497" y="0"/>
            <a:ext cx="8531503" cy="369332"/>
          </a:xfrm>
          <a:prstGeom prst="rect">
            <a:avLst/>
          </a:prstGeom>
          <a:solidFill>
            <a:schemeClr val="bg2"/>
          </a:solidFill>
          <a:ln w="19050">
            <a:solidFill>
              <a:schemeClr val="tx2"/>
            </a:solidFill>
          </a:ln>
        </p:spPr>
        <p:txBody>
          <a:bodyPr wrap="none" rtlCol="0">
            <a:spAutoFit/>
          </a:bodyPr>
          <a:lstStyle/>
          <a:p>
            <a:r>
              <a:rPr lang="en-US" dirty="0"/>
              <a:t>Concept 3: DNA exists in chromosomes, which contain thousands of genes.</a:t>
            </a:r>
            <a:endParaRPr lang="en-CA" dirty="0"/>
          </a:p>
        </p:txBody>
      </p:sp>
    </p:spTree>
    <p:extLst>
      <p:ext uri="{BB962C8B-B14F-4D97-AF65-F5344CB8AC3E}">
        <p14:creationId xmlns:p14="http://schemas.microsoft.com/office/powerpoint/2010/main" val="78766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3AF8-976E-4A9D-A206-A392072F8B61}"/>
              </a:ext>
            </a:extLst>
          </p:cNvPr>
          <p:cNvSpPr>
            <a:spLocks noGrp="1"/>
          </p:cNvSpPr>
          <p:nvPr>
            <p:ph type="title"/>
          </p:nvPr>
        </p:nvSpPr>
        <p:spPr/>
        <p:txBody>
          <a:bodyPr/>
          <a:lstStyle/>
          <a:p>
            <a:r>
              <a:rPr lang="en-CA" dirty="0"/>
              <a:t>Concept 5: Types of Biodiversity</a:t>
            </a:r>
          </a:p>
        </p:txBody>
      </p:sp>
      <p:sp>
        <p:nvSpPr>
          <p:cNvPr id="3" name="Text Placeholder 2">
            <a:extLst>
              <a:ext uri="{FF2B5EF4-FFF2-40B4-BE49-F238E27FC236}">
                <a16:creationId xmlns:a16="http://schemas.microsoft.com/office/drawing/2014/main" id="{76588DE9-ED94-4603-8214-E51B518E82BF}"/>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1E0560E-AC58-4EED-A954-682B05338A8F}"/>
              </a:ext>
            </a:extLst>
          </p:cNvPr>
          <p:cNvSpPr>
            <a:spLocks noGrp="1"/>
          </p:cNvSpPr>
          <p:nvPr>
            <p:ph type="sldNum" sz="quarter" idx="12"/>
          </p:nvPr>
        </p:nvSpPr>
        <p:spPr/>
        <p:txBody>
          <a:bodyPr/>
          <a:lstStyle/>
          <a:p>
            <a:fld id="{3A98EE3D-8CD1-4C3F-BD1C-C98C9596463C}" type="slidenum">
              <a:rPr lang="en-US" smtClean="0"/>
              <a:t>77</a:t>
            </a:fld>
            <a:endParaRPr lang="en-US" dirty="0"/>
          </a:p>
        </p:txBody>
      </p:sp>
    </p:spTree>
    <p:extLst>
      <p:ext uri="{BB962C8B-B14F-4D97-AF65-F5344CB8AC3E}">
        <p14:creationId xmlns:p14="http://schemas.microsoft.com/office/powerpoint/2010/main" val="233907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fontScale="90000"/>
          </a:bodyPr>
          <a:lstStyle/>
          <a:p>
            <a:r>
              <a:rPr lang="en-US" altLang="en-US" dirty="0">
                <a:latin typeface="Arial Bold" panose="020B0704020202020204" pitchFamily="34" charset="0"/>
              </a:rPr>
              <a:t>Concept 5: The different genetic make-up of organisms is reflected in the diversity of life.</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905000"/>
            <a:ext cx="9208341" cy="4927600"/>
          </a:xfrm>
        </p:spPr>
        <p:txBody>
          <a:bodyPr>
            <a:normAutofit/>
          </a:bodyPr>
          <a:lstStyle/>
          <a:p>
            <a:pPr>
              <a:defRPr/>
            </a:pPr>
            <a:r>
              <a:rPr lang="en-US" sz="2800" dirty="0"/>
              <a:t>Biodiversity exists at three different levels:</a:t>
            </a:r>
          </a:p>
          <a:p>
            <a:pPr marL="914400" indent="-514350">
              <a:buFont typeface="Arial" charset="0"/>
              <a:buAutoNum type="arabicParenR"/>
              <a:defRPr/>
            </a:pPr>
            <a:r>
              <a:rPr lang="en-US" sz="2800" dirty="0"/>
              <a:t>species diversity</a:t>
            </a:r>
          </a:p>
          <a:p>
            <a:pPr marL="914400" indent="-514350">
              <a:buFont typeface="Arial" charset="0"/>
              <a:buAutoNum type="arabicParenR"/>
              <a:defRPr/>
            </a:pPr>
            <a:r>
              <a:rPr lang="en-US" sz="2800" dirty="0"/>
              <a:t>genetic diversity</a:t>
            </a:r>
          </a:p>
          <a:p>
            <a:pPr marL="914400" indent="-514350">
              <a:buFont typeface="Arial" charset="0"/>
              <a:buAutoNum type="arabicParenR"/>
              <a:defRPr/>
            </a:pPr>
            <a:r>
              <a:rPr lang="en-US" sz="2800" dirty="0"/>
              <a:t>ecosystem diversity</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t>NOTE: Concept 5 is FYI only: not testable!</a:t>
            </a:r>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78</a:t>
            </a:fld>
            <a:endParaRPr lang="en-US" dirty="0"/>
          </a:p>
        </p:txBody>
      </p:sp>
    </p:spTree>
    <p:extLst>
      <p:ext uri="{BB962C8B-B14F-4D97-AF65-F5344CB8AC3E}">
        <p14:creationId xmlns:p14="http://schemas.microsoft.com/office/powerpoint/2010/main" val="1681426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Species Diversity</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0" indent="0">
              <a:buNone/>
              <a:defRPr/>
            </a:pPr>
            <a:r>
              <a:rPr lang="en-US" sz="2800" b="1" dirty="0">
                <a:ea typeface="ＭＳ Ｐゴシック" charset="0"/>
              </a:rPr>
              <a:t>Species diversity: </a:t>
            </a:r>
            <a:r>
              <a:rPr lang="en-US" sz="2800" dirty="0">
                <a:ea typeface="ＭＳ Ｐゴシック" charset="0"/>
              </a:rPr>
              <a:t>variety and abundance of species in a given area</a:t>
            </a:r>
          </a:p>
          <a:p>
            <a:pPr marL="0" indent="0">
              <a:buNone/>
              <a:defRPr/>
            </a:pPr>
            <a:endParaRPr lang="en-US" sz="2800" dirty="0">
              <a:ea typeface="ＭＳ Ｐゴシック" charset="0"/>
            </a:endParaRPr>
          </a:p>
          <a:p>
            <a:pPr>
              <a:defRPr/>
            </a:pPr>
            <a:r>
              <a:rPr lang="en-US" sz="2800" b="1" dirty="0">
                <a:ea typeface="ＭＳ Ｐゴシック" charset="0"/>
              </a:rPr>
              <a:t>Species: </a:t>
            </a:r>
            <a:r>
              <a:rPr lang="en-US" sz="2800" dirty="0">
                <a:ea typeface="ＭＳ Ｐゴシック" charset="0"/>
              </a:rPr>
              <a:t>group of organisms that can interbreed in nature and produce fertile offspring</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79</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2070318" y="0"/>
            <a:ext cx="10121682" cy="369332"/>
          </a:xfrm>
          <a:prstGeom prst="rect">
            <a:avLst/>
          </a:prstGeom>
          <a:solidFill>
            <a:schemeClr val="bg2"/>
          </a:solidFill>
          <a:ln w="19050">
            <a:solidFill>
              <a:schemeClr val="tx2"/>
            </a:solidFill>
          </a:ln>
        </p:spPr>
        <p:txBody>
          <a:bodyPr wrap="none" rtlCol="0">
            <a:spAutoFit/>
          </a:bodyPr>
          <a:lstStyle/>
          <a:p>
            <a:r>
              <a:rPr lang="en-US" dirty="0"/>
              <a:t>Concept 5: The different genetic make-up of organisms is reflected in the diversity of life. </a:t>
            </a:r>
            <a:endParaRPr lang="en-CA" dirty="0"/>
          </a:p>
        </p:txBody>
      </p:sp>
    </p:spTree>
    <p:extLst>
      <p:ext uri="{BB962C8B-B14F-4D97-AF65-F5344CB8AC3E}">
        <p14:creationId xmlns:p14="http://schemas.microsoft.com/office/powerpoint/2010/main" val="131245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1991138" y="1662544"/>
            <a:ext cx="6977769" cy="5270410"/>
          </a:xfrm>
        </p:spPr>
        <p:txBody>
          <a:bodyPr>
            <a:normAutofit/>
          </a:bodyPr>
          <a:lstStyle/>
          <a:p>
            <a:pPr marL="0" indent="0">
              <a:buNone/>
              <a:defRPr/>
            </a:pPr>
            <a:r>
              <a:rPr lang="en-US" dirty="0"/>
              <a:t>Every living thing has a set of instructions or genetic information that tells its cells what to do (e.g. how to look, behave, get energy, live, reproduce, etc.)</a:t>
            </a:r>
          </a:p>
          <a:p>
            <a:pPr marL="0" indent="0">
              <a:buNone/>
              <a:defRPr/>
            </a:pPr>
            <a:endParaRPr lang="en-US" dirty="0"/>
          </a:p>
          <a:p>
            <a:pPr marL="0" indent="0">
              <a:buNone/>
              <a:defRPr/>
            </a:pPr>
            <a:r>
              <a:rPr lang="en-US" dirty="0"/>
              <a:t>The </a:t>
            </a:r>
            <a:r>
              <a:rPr lang="en-US" b="1" dirty="0"/>
              <a:t>genome</a:t>
            </a:r>
            <a:r>
              <a:rPr lang="en-US" dirty="0"/>
              <a:t> is an organism’s complete set of genetic information.</a:t>
            </a:r>
          </a:p>
          <a:p>
            <a:pPr lvl="1">
              <a:defRPr/>
            </a:pPr>
            <a:r>
              <a:rPr lang="en-US" dirty="0"/>
              <a:t>Is stored as </a:t>
            </a:r>
            <a:r>
              <a:rPr lang="en-US" b="1" dirty="0"/>
              <a:t>DNA (or RNA) </a:t>
            </a:r>
            <a:r>
              <a:rPr lang="en-US" dirty="0"/>
              <a:t>in the cell nucleus</a:t>
            </a:r>
            <a:endParaRPr lang="en-US" b="1" dirty="0"/>
          </a:p>
          <a:p>
            <a:pPr lvl="1">
              <a:defRPr/>
            </a:pPr>
            <a:r>
              <a:rPr lang="en-US" dirty="0"/>
              <a:t>Is </a:t>
            </a:r>
            <a:r>
              <a:rPr lang="en-US" b="1" dirty="0"/>
              <a:t>inherited</a:t>
            </a:r>
            <a:r>
              <a:rPr lang="en-US" dirty="0"/>
              <a:t> (passed on to offspring)</a:t>
            </a:r>
          </a:p>
          <a:p>
            <a:pPr lvl="1">
              <a:defRPr/>
            </a:pPr>
            <a:r>
              <a:rPr lang="en-US" dirty="0"/>
              <a:t>Is responsible for </a:t>
            </a:r>
            <a:r>
              <a:rPr lang="en-US" b="1" dirty="0"/>
              <a:t>variation </a:t>
            </a:r>
            <a:r>
              <a:rPr lang="en-US" dirty="0"/>
              <a:t>in living things</a:t>
            </a:r>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51" name="TextBox 50">
            <a:extLst>
              <a:ext uri="{FF2B5EF4-FFF2-40B4-BE49-F238E27FC236}">
                <a16:creationId xmlns:a16="http://schemas.microsoft.com/office/drawing/2014/main" id="{768E7745-A615-445B-B313-031BAB4E1592}"/>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52" name="Title 1">
            <a:extLst>
              <a:ext uri="{FF2B5EF4-FFF2-40B4-BE49-F238E27FC236}">
                <a16:creationId xmlns:a16="http://schemas.microsoft.com/office/drawing/2014/main" id="{3D52B8B3-6BE9-4AF2-BA8A-931B51B5A098}"/>
              </a:ext>
            </a:extLst>
          </p:cNvPr>
          <p:cNvSpPr>
            <a:spLocks noGrp="1"/>
          </p:cNvSpPr>
          <p:nvPr>
            <p:ph type="title"/>
          </p:nvPr>
        </p:nvSpPr>
        <p:spPr>
          <a:xfrm>
            <a:off x="1911927" y="624110"/>
            <a:ext cx="9592685" cy="1280890"/>
          </a:xfrm>
        </p:spPr>
        <p:txBody>
          <a:bodyPr/>
          <a:lstStyle/>
          <a:p>
            <a:r>
              <a:rPr lang="en-US" dirty="0"/>
              <a:t>Instructions for Life</a:t>
            </a:r>
            <a:endParaRPr lang="en-CA" dirty="0"/>
          </a:p>
        </p:txBody>
      </p:sp>
    </p:spTree>
    <p:extLst>
      <p:ext uri="{BB962C8B-B14F-4D97-AF65-F5344CB8AC3E}">
        <p14:creationId xmlns:p14="http://schemas.microsoft.com/office/powerpoint/2010/main" val="23780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Genetic Diversity</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0" indent="0">
              <a:buNone/>
              <a:defRPr/>
            </a:pPr>
            <a:r>
              <a:rPr lang="en-US" altLang="en-US" sz="2800" b="1" dirty="0"/>
              <a:t>Genetic diversity: </a:t>
            </a:r>
            <a:r>
              <a:rPr lang="en-US" altLang="en-US" sz="2800" dirty="0"/>
              <a:t>variety of inherited traits within a species; is due to mutations in genes.</a:t>
            </a:r>
          </a:p>
          <a:p>
            <a:pPr marL="225425" indent="-225425">
              <a:defRPr/>
            </a:pPr>
            <a:endParaRPr lang="en-US" altLang="en-US" sz="2800" dirty="0"/>
          </a:p>
          <a:p>
            <a:pPr marL="225425" indent="-225425">
              <a:defRPr/>
            </a:pPr>
            <a:r>
              <a:rPr lang="en-US" altLang="en-US" sz="2800" b="1" dirty="0"/>
              <a:t>Gene pool: </a:t>
            </a:r>
            <a:r>
              <a:rPr lang="en-US" altLang="en-US" sz="2800" dirty="0"/>
              <a:t>genetic diversity within a population </a:t>
            </a:r>
          </a:p>
          <a:p>
            <a:pPr marL="225425" indent="-225425">
              <a:defRPr/>
            </a:pPr>
            <a:endParaRPr lang="en-US" altLang="en-US" sz="2800" dirty="0"/>
          </a:p>
          <a:p>
            <a:pPr marL="225425" indent="-225425">
              <a:defRPr/>
            </a:pPr>
            <a:r>
              <a:rPr lang="en-US" altLang="en-US" sz="2800" b="1" dirty="0"/>
              <a:t>Population: </a:t>
            </a:r>
            <a:r>
              <a:rPr lang="en-US" altLang="en-US" sz="2800" dirty="0"/>
              <a:t>members of the same species living in the same geographical area at the same time</a:t>
            </a:r>
          </a:p>
          <a:p>
            <a:pPr algn="ctr"/>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80</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2070318" y="0"/>
            <a:ext cx="10121682" cy="369332"/>
          </a:xfrm>
          <a:prstGeom prst="rect">
            <a:avLst/>
          </a:prstGeom>
          <a:solidFill>
            <a:schemeClr val="bg2"/>
          </a:solidFill>
          <a:ln w="19050">
            <a:solidFill>
              <a:schemeClr val="tx2"/>
            </a:solidFill>
          </a:ln>
        </p:spPr>
        <p:txBody>
          <a:bodyPr wrap="none" rtlCol="0">
            <a:spAutoFit/>
          </a:bodyPr>
          <a:lstStyle/>
          <a:p>
            <a:r>
              <a:rPr lang="en-US" dirty="0"/>
              <a:t>Concept 5: The different genetic make-up of organisms is reflected in the diversity of life. </a:t>
            </a:r>
            <a:endParaRPr lang="en-CA" dirty="0"/>
          </a:p>
        </p:txBody>
      </p:sp>
    </p:spTree>
    <p:extLst>
      <p:ext uri="{BB962C8B-B14F-4D97-AF65-F5344CB8AC3E}">
        <p14:creationId xmlns:p14="http://schemas.microsoft.com/office/powerpoint/2010/main" val="3619481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Ecosystem Diversity</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0" indent="0">
              <a:buNone/>
              <a:defRPr/>
            </a:pPr>
            <a:r>
              <a:rPr lang="en-US" altLang="en-US" sz="2800" b="1" dirty="0"/>
              <a:t>Ecosystem diversity: </a:t>
            </a:r>
            <a:r>
              <a:rPr lang="en-US" altLang="en-US" sz="2800" dirty="0"/>
              <a:t>variety of ecosystems in the biosphere</a:t>
            </a:r>
          </a:p>
          <a:p>
            <a:pPr>
              <a:defRPr/>
            </a:pPr>
            <a:r>
              <a:rPr lang="en-US" altLang="en-US" sz="2800" dirty="0"/>
              <a:t>Ecosystems are made up of biotic (living) factors and abiotic (non-living) factors.</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81</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2070318" y="0"/>
            <a:ext cx="10121682" cy="369332"/>
          </a:xfrm>
          <a:prstGeom prst="rect">
            <a:avLst/>
          </a:prstGeom>
          <a:solidFill>
            <a:schemeClr val="bg2"/>
          </a:solidFill>
          <a:ln w="19050">
            <a:solidFill>
              <a:schemeClr val="tx2"/>
            </a:solidFill>
          </a:ln>
        </p:spPr>
        <p:txBody>
          <a:bodyPr wrap="none" rtlCol="0">
            <a:spAutoFit/>
          </a:bodyPr>
          <a:lstStyle/>
          <a:p>
            <a:r>
              <a:rPr lang="en-US" dirty="0"/>
              <a:t>Concept 5: The different genetic make-up of organisms is reflected in the diversity of life. </a:t>
            </a:r>
            <a:endParaRPr lang="en-CA" dirty="0"/>
          </a:p>
        </p:txBody>
      </p:sp>
    </p:spTree>
    <p:extLst>
      <p:ext uri="{BB962C8B-B14F-4D97-AF65-F5344CB8AC3E}">
        <p14:creationId xmlns:p14="http://schemas.microsoft.com/office/powerpoint/2010/main" val="1867540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B2AE-7910-4FDA-9D34-46DD146AAC70}"/>
              </a:ext>
            </a:extLst>
          </p:cNvPr>
          <p:cNvSpPr>
            <a:spLocks noGrp="1"/>
          </p:cNvSpPr>
          <p:nvPr>
            <p:ph type="title"/>
          </p:nvPr>
        </p:nvSpPr>
        <p:spPr/>
        <p:txBody>
          <a:bodyPr>
            <a:normAutofit/>
          </a:bodyPr>
          <a:lstStyle/>
          <a:p>
            <a:r>
              <a:rPr lang="en-US" altLang="en-US" dirty="0">
                <a:latin typeface="Arial Bold" panose="020B0704020202020204" pitchFamily="34" charset="0"/>
              </a:rPr>
              <a:t>Discussion Questions</a:t>
            </a:r>
            <a:endParaRPr lang="en-CA" dirty="0"/>
          </a:p>
        </p:txBody>
      </p:sp>
      <p:sp>
        <p:nvSpPr>
          <p:cNvPr id="3" name="Content Placeholder 2">
            <a:extLst>
              <a:ext uri="{FF2B5EF4-FFF2-40B4-BE49-F238E27FC236}">
                <a16:creationId xmlns:a16="http://schemas.microsoft.com/office/drawing/2014/main" id="{F72B938E-5A2B-4116-A8FD-012A9280B49B}"/>
              </a:ext>
            </a:extLst>
          </p:cNvPr>
          <p:cNvSpPr>
            <a:spLocks noGrp="1"/>
          </p:cNvSpPr>
          <p:nvPr>
            <p:ph idx="1"/>
          </p:nvPr>
        </p:nvSpPr>
        <p:spPr>
          <a:xfrm>
            <a:off x="2589211" y="1635760"/>
            <a:ext cx="9208341" cy="4927600"/>
          </a:xfrm>
        </p:spPr>
        <p:txBody>
          <a:bodyPr>
            <a:normAutofit/>
          </a:bodyPr>
          <a:lstStyle/>
          <a:p>
            <a:pPr marL="514350" indent="-514350">
              <a:buFont typeface="Calibri Light" panose="020F0302020204030204" pitchFamily="34" charset="0"/>
              <a:buAutoNum type="arabicPeriod"/>
            </a:pPr>
            <a:r>
              <a:rPr lang="en-US" altLang="en-US" dirty="0"/>
              <a:t>Describe the differences among the three types of biodiversity.</a:t>
            </a:r>
          </a:p>
          <a:p>
            <a:pPr marL="514350" indent="-514350">
              <a:buFont typeface="Calibri Light" panose="020F0302020204030204" pitchFamily="34" charset="0"/>
              <a:buAutoNum type="arabicPeriod"/>
            </a:pPr>
            <a:endParaRPr lang="en-US" altLang="en-US" dirty="0"/>
          </a:p>
          <a:p>
            <a:pPr marL="514350" indent="-514350">
              <a:buFont typeface="Calibri Light" panose="020F0302020204030204" pitchFamily="34" charset="0"/>
              <a:buAutoNum type="arabicPeriod"/>
            </a:pPr>
            <a:r>
              <a:rPr lang="en-US" altLang="en-US" dirty="0"/>
              <a:t>Explain how variation in genes is related to all three types of biodiversity.</a:t>
            </a:r>
          </a:p>
          <a:p>
            <a:endParaRPr lang="en-CA" dirty="0"/>
          </a:p>
        </p:txBody>
      </p:sp>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82</a:t>
            </a:fld>
            <a:endParaRPr lang="en-US" dirty="0"/>
          </a:p>
        </p:txBody>
      </p:sp>
      <p:sp>
        <p:nvSpPr>
          <p:cNvPr id="8" name="TextBox 7">
            <a:extLst>
              <a:ext uri="{FF2B5EF4-FFF2-40B4-BE49-F238E27FC236}">
                <a16:creationId xmlns:a16="http://schemas.microsoft.com/office/drawing/2014/main" id="{97A58BF8-1339-4BB9-82E8-B9A64AD68DF1}"/>
              </a:ext>
            </a:extLst>
          </p:cNvPr>
          <p:cNvSpPr txBox="1"/>
          <p:nvPr/>
        </p:nvSpPr>
        <p:spPr>
          <a:xfrm>
            <a:off x="2070318" y="0"/>
            <a:ext cx="10121682" cy="369332"/>
          </a:xfrm>
          <a:prstGeom prst="rect">
            <a:avLst/>
          </a:prstGeom>
          <a:solidFill>
            <a:schemeClr val="bg2"/>
          </a:solidFill>
          <a:ln w="19050">
            <a:solidFill>
              <a:schemeClr val="tx2"/>
            </a:solidFill>
          </a:ln>
        </p:spPr>
        <p:txBody>
          <a:bodyPr wrap="none" rtlCol="0">
            <a:spAutoFit/>
          </a:bodyPr>
          <a:lstStyle/>
          <a:p>
            <a:r>
              <a:rPr lang="en-US" dirty="0"/>
              <a:t>Concept 5: The different genetic make-up of organisms is reflected in the diversity of life. </a:t>
            </a:r>
            <a:endParaRPr lang="en-CA" dirty="0"/>
          </a:p>
        </p:txBody>
      </p:sp>
    </p:spTree>
    <p:extLst>
      <p:ext uri="{BB962C8B-B14F-4D97-AF65-F5344CB8AC3E}">
        <p14:creationId xmlns:p14="http://schemas.microsoft.com/office/powerpoint/2010/main" val="197652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71DEAC-DB9C-4735-970F-4003AC9972CB}"/>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7" name="TextBox 6">
            <a:extLst>
              <a:ext uri="{FF2B5EF4-FFF2-40B4-BE49-F238E27FC236}">
                <a16:creationId xmlns:a16="http://schemas.microsoft.com/office/drawing/2014/main" id="{A9C37F8C-B1B8-420A-B0A7-6280FA8EB480}"/>
              </a:ext>
            </a:extLst>
          </p:cNvPr>
          <p:cNvSpPr txBox="1"/>
          <p:nvPr/>
        </p:nvSpPr>
        <p:spPr>
          <a:xfrm>
            <a:off x="4021173" y="32932"/>
            <a:ext cx="8170827" cy="369332"/>
          </a:xfrm>
          <a:prstGeom prst="rect">
            <a:avLst/>
          </a:prstGeom>
          <a:solidFill>
            <a:schemeClr val="bg2"/>
          </a:solidFill>
          <a:ln w="19050">
            <a:solidFill>
              <a:schemeClr val="tx2"/>
            </a:solidFill>
          </a:ln>
        </p:spPr>
        <p:txBody>
          <a:bodyPr wrap="none" rtlCol="0">
            <a:spAutoFit/>
          </a:bodyPr>
          <a:lstStyle/>
          <a:p>
            <a:r>
              <a:rPr lang="en-US" dirty="0"/>
              <a:t>Concept 1: The variation in living things we see around us is due to DNA.</a:t>
            </a:r>
            <a:endParaRPr lang="en-CA" dirty="0"/>
          </a:p>
        </p:txBody>
      </p:sp>
      <p:sp>
        <p:nvSpPr>
          <p:cNvPr id="8" name="TextBox 7">
            <a:extLst>
              <a:ext uri="{FF2B5EF4-FFF2-40B4-BE49-F238E27FC236}">
                <a16:creationId xmlns:a16="http://schemas.microsoft.com/office/drawing/2014/main" id="{D1681D78-2D34-4D4C-827D-F24A6DF2FDD5}"/>
              </a:ext>
            </a:extLst>
          </p:cNvPr>
          <p:cNvSpPr txBox="1"/>
          <p:nvPr/>
        </p:nvSpPr>
        <p:spPr>
          <a:xfrm>
            <a:off x="1098971" y="6455736"/>
            <a:ext cx="15304720" cy="369332"/>
          </a:xfrm>
          <a:prstGeom prst="rect">
            <a:avLst/>
          </a:prstGeom>
          <a:noFill/>
        </p:spPr>
        <p:txBody>
          <a:bodyPr wrap="square" rtlCol="0">
            <a:spAutoFit/>
          </a:bodyPr>
          <a:lstStyle/>
          <a:p>
            <a:r>
              <a:rPr lang="en-CA" dirty="0"/>
              <a:t>Image from: </a:t>
            </a:r>
            <a:r>
              <a:rPr lang="en-CA" dirty="0">
                <a:hlinkClick r:id="rId3"/>
              </a:rPr>
              <a:t>https://www.researchgate.net/publication/263431247_The_secret_of_a_natural_blond</a:t>
            </a:r>
            <a:endParaRPr lang="en-US" dirty="0"/>
          </a:p>
        </p:txBody>
      </p:sp>
      <p:pic>
        <p:nvPicPr>
          <p:cNvPr id="2050" name="Picture 2" descr="Effect of a single SNP (rs12821256) on hair color. The distal upstream hair follicle enhancer of KITLG contains a predicted LEF-binding site overlapping the blond-associated SNP (underlined nucleotide). LEF strongly binds the ancestral allele, whereas weak binding of the derived allele reduces gene expression by ~20%, resulting in lighter hair color. ">
            <a:extLst>
              <a:ext uri="{FF2B5EF4-FFF2-40B4-BE49-F238E27FC236}">
                <a16:creationId xmlns:a16="http://schemas.microsoft.com/office/drawing/2014/main" id="{2ABB0E45-A73D-402F-9485-86C19479B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723" y="1685841"/>
            <a:ext cx="8911686" cy="46340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3109608-12C8-4DC3-BD4C-95952540663E}"/>
              </a:ext>
            </a:extLst>
          </p:cNvPr>
          <p:cNvSpPr>
            <a:spLocks noGrp="1"/>
          </p:cNvSpPr>
          <p:nvPr>
            <p:ph type="title"/>
          </p:nvPr>
        </p:nvSpPr>
        <p:spPr/>
        <p:txBody>
          <a:bodyPr/>
          <a:lstStyle/>
          <a:p>
            <a:r>
              <a:rPr lang="en-US" dirty="0"/>
              <a:t>Example 1: Hair </a:t>
            </a:r>
            <a:r>
              <a:rPr lang="en-US" dirty="0" err="1"/>
              <a:t>Colour</a:t>
            </a:r>
            <a:endParaRPr lang="en-CA" dirty="0"/>
          </a:p>
        </p:txBody>
      </p:sp>
    </p:spTree>
    <p:extLst>
      <p:ext uri="{BB962C8B-B14F-4D97-AF65-F5344CB8AC3E}">
        <p14:creationId xmlns:p14="http://schemas.microsoft.com/office/powerpoint/2010/main" val="14492297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21497</TotalTime>
  <Words>4934</Words>
  <Application>Microsoft Office PowerPoint</Application>
  <PresentationFormat>Widescreen</PresentationFormat>
  <Paragraphs>641</Paragraphs>
  <Slides>82</Slides>
  <Notes>11</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Agency FB</vt:lpstr>
      <vt:lpstr>Arial</vt:lpstr>
      <vt:lpstr>Arial Bold</vt:lpstr>
      <vt:lpstr>Calibri</vt:lpstr>
      <vt:lpstr>Calibri Light</vt:lpstr>
      <vt:lpstr>Century Gothic</vt:lpstr>
      <vt:lpstr>Courier New</vt:lpstr>
      <vt:lpstr>Wingdings 3</vt:lpstr>
      <vt:lpstr>Wisp</vt:lpstr>
      <vt:lpstr>1-1: How does an understanding of DNA help us investigate living things?</vt:lpstr>
      <vt:lpstr>Big Ideas</vt:lpstr>
      <vt:lpstr>PowerPoint Presentation</vt:lpstr>
      <vt:lpstr>PowerPoint Presentation</vt:lpstr>
      <vt:lpstr>PowerPoint Presentation</vt:lpstr>
      <vt:lpstr>PowerPoint Presentation</vt:lpstr>
      <vt:lpstr>Concept 1: The variation in living things we see around us is due to DNA. </vt:lpstr>
      <vt:lpstr>Instructions for Life</vt:lpstr>
      <vt:lpstr>Example 1: Hair Colour</vt:lpstr>
      <vt:lpstr>Example 2: Sickle Cell Anemia</vt:lpstr>
      <vt:lpstr>Discussion Questions</vt:lpstr>
      <vt:lpstr>Concept 2: DNA structure</vt:lpstr>
      <vt:lpstr>Concept 2: DNA is made of many nucleotides linked together in a specific order.</vt:lpstr>
      <vt:lpstr>The Structure of DNA</vt:lpstr>
      <vt:lpstr>The Structure of DNA (cont’d)</vt:lpstr>
      <vt:lpstr>The Structure of DNA (cont’d)</vt:lpstr>
      <vt:lpstr>Discussion Questions</vt:lpstr>
      <vt:lpstr>Concept 4: DNA Replication and Protein Synthesis Overview</vt:lpstr>
      <vt:lpstr>Concept 4: The structure of DNA is important to passing on genetic information.</vt:lpstr>
      <vt:lpstr>Cell Cycle Review</vt:lpstr>
      <vt:lpstr>DNA Replication</vt:lpstr>
      <vt:lpstr>DNA Replication (cont’d)</vt:lpstr>
      <vt:lpstr>DNA Replication (cont’d)</vt:lpstr>
      <vt:lpstr>DNA is Used to Make Proteins  (more details to follow)</vt:lpstr>
      <vt:lpstr>Discussion Questions</vt:lpstr>
      <vt:lpstr>The Function of DNA</vt:lpstr>
      <vt:lpstr>PowerPoint Presentation</vt:lpstr>
      <vt:lpstr>Proteins: what are they?</vt:lpstr>
      <vt:lpstr>Proteins: examples (do not memorize)</vt:lpstr>
      <vt:lpstr>Proteins: what are they?</vt:lpstr>
      <vt:lpstr>Protein Synthesis (not in textbook)</vt:lpstr>
      <vt:lpstr>How are proteins made from DNA?</vt:lpstr>
      <vt:lpstr>Nucleic Acid Comparison</vt:lpstr>
      <vt:lpstr>Nucleic Acid Comparison</vt:lpstr>
      <vt:lpstr>Significance of DNA and RNA</vt:lpstr>
      <vt:lpstr>PowerPoint Presentation</vt:lpstr>
      <vt:lpstr>Post-video Questions</vt:lpstr>
      <vt:lpstr>Protein Synthesis: Summary</vt:lpstr>
      <vt:lpstr>Protein Synthesis: Transcription</vt:lpstr>
      <vt:lpstr>Protein Synthesis: Transcription</vt:lpstr>
      <vt:lpstr>Protein Synthesis: Translation</vt:lpstr>
      <vt:lpstr>Protein Synthesis: Translation</vt:lpstr>
      <vt:lpstr>Protein Synthesis: Translation</vt:lpstr>
      <vt:lpstr>PowerPoint Presentation</vt:lpstr>
      <vt:lpstr>Protein Synthesis: Translation</vt:lpstr>
      <vt:lpstr>Protein Synthesis: Translation</vt:lpstr>
      <vt:lpstr>Protein Synthesis: Translation</vt:lpstr>
      <vt:lpstr>Protein Synthesis Summary</vt:lpstr>
      <vt:lpstr>PowerPoint Presentation</vt:lpstr>
      <vt:lpstr>Alleles are Different Versions of Genes </vt:lpstr>
      <vt:lpstr>Alleles are Different Versions of Genes </vt:lpstr>
      <vt:lpstr>Putting it All Together: DNA, Genes, Proteins, Traits</vt:lpstr>
      <vt:lpstr>Putting it All Together: DNA, Genes, Proteins, Traits</vt:lpstr>
      <vt:lpstr>Putting it All Together: DNA, Genes, Proteins, Traits</vt:lpstr>
      <vt:lpstr>Putting it All Together: DNA, Genes, Proteins, Traits</vt:lpstr>
      <vt:lpstr>Putting it All Together: DNA, Genes, Proteins, Traits</vt:lpstr>
      <vt:lpstr>Putting it All Together: DNA, Genes, Proteins, Traits</vt:lpstr>
      <vt:lpstr>Concept 3: DNA organization and packaging</vt:lpstr>
      <vt:lpstr>Warm-up Activity</vt:lpstr>
      <vt:lpstr>Concept 3: DNA exists in chromosomes, which contain thousands of genes.</vt:lpstr>
      <vt:lpstr>PowerPoint Presentation</vt:lpstr>
      <vt:lpstr>DNA: Structure and Function</vt:lpstr>
      <vt:lpstr>/end testable content  Slides after this point are a ‘bridge’ or introduction to the next section but will not be on the 1.1 test. </vt:lpstr>
      <vt:lpstr>The Karyotype</vt:lpstr>
      <vt:lpstr>Homologous Chromosomes</vt:lpstr>
      <vt:lpstr>Homologous Chromosomes</vt:lpstr>
      <vt:lpstr>Homologous Chromosomes</vt:lpstr>
      <vt:lpstr>PowerPoint Presentation</vt:lpstr>
      <vt:lpstr>The Big Picture Summary</vt:lpstr>
      <vt:lpstr>Review: mitosis and meiosis</vt:lpstr>
      <vt:lpstr>Review: mitosis</vt:lpstr>
      <vt:lpstr>Review: meiosis + sexual reproduction</vt:lpstr>
      <vt:lpstr>Preview: meiosis + sexual reproduction</vt:lpstr>
      <vt:lpstr>Preview: meiosis + sexual reproduction</vt:lpstr>
      <vt:lpstr>Preview: meiosis + sexual reproduction</vt:lpstr>
      <vt:lpstr>Discussion Questions</vt:lpstr>
      <vt:lpstr>Concept 5: Types of Biodiversity</vt:lpstr>
      <vt:lpstr>Concept 5: The different genetic make-up of organisms is reflected in the diversity of life.</vt:lpstr>
      <vt:lpstr>Species Diversity</vt:lpstr>
      <vt:lpstr>Genetic Diversity</vt:lpstr>
      <vt:lpstr>Ecosystem Diversity</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How does an understanding of DNA help us investigate living things?</dc:title>
  <dc:creator>Linda Au</dc:creator>
  <cp:lastModifiedBy>Linda Au</cp:lastModifiedBy>
  <cp:revision>48</cp:revision>
  <dcterms:created xsi:type="dcterms:W3CDTF">2021-02-08T16:25:10Z</dcterms:created>
  <dcterms:modified xsi:type="dcterms:W3CDTF">2022-02-22T12:07:41Z</dcterms:modified>
</cp:coreProperties>
</file>