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43"/>
  </p:notesMasterIdLst>
  <p:sldIdLst>
    <p:sldId id="256" r:id="rId2"/>
    <p:sldId id="257" r:id="rId3"/>
    <p:sldId id="269" r:id="rId4"/>
    <p:sldId id="294" r:id="rId5"/>
    <p:sldId id="270" r:id="rId6"/>
    <p:sldId id="295" r:id="rId7"/>
    <p:sldId id="299" r:id="rId8"/>
    <p:sldId id="272" r:id="rId9"/>
    <p:sldId id="298" r:id="rId10"/>
    <p:sldId id="297" r:id="rId11"/>
    <p:sldId id="313" r:id="rId12"/>
    <p:sldId id="310" r:id="rId13"/>
    <p:sldId id="273" r:id="rId14"/>
    <p:sldId id="274" r:id="rId15"/>
    <p:sldId id="275" r:id="rId16"/>
    <p:sldId id="276" r:id="rId17"/>
    <p:sldId id="277" r:id="rId18"/>
    <p:sldId id="296" r:id="rId19"/>
    <p:sldId id="293" r:id="rId20"/>
    <p:sldId id="278" r:id="rId21"/>
    <p:sldId id="279" r:id="rId22"/>
    <p:sldId id="280" r:id="rId23"/>
    <p:sldId id="281" r:id="rId24"/>
    <p:sldId id="282" r:id="rId25"/>
    <p:sldId id="283" r:id="rId26"/>
    <p:sldId id="284" r:id="rId27"/>
    <p:sldId id="285" r:id="rId28"/>
    <p:sldId id="288" r:id="rId29"/>
    <p:sldId id="286" r:id="rId30"/>
    <p:sldId id="287" r:id="rId31"/>
    <p:sldId id="316" r:id="rId32"/>
    <p:sldId id="289" r:id="rId33"/>
    <p:sldId id="290" r:id="rId34"/>
    <p:sldId id="291" r:id="rId35"/>
    <p:sldId id="292" r:id="rId36"/>
    <p:sldId id="314" r:id="rId37"/>
    <p:sldId id="300" r:id="rId38"/>
    <p:sldId id="302" r:id="rId39"/>
    <p:sldId id="305" r:id="rId40"/>
    <p:sldId id="307" r:id="rId41"/>
    <p:sldId id="30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BCDF2F-17F9-4B0E-94C6-39CE46AE84CC}">
          <p14:sldIdLst>
            <p14:sldId id="256"/>
            <p14:sldId id="257"/>
            <p14:sldId id="269"/>
            <p14:sldId id="294"/>
            <p14:sldId id="270"/>
            <p14:sldId id="295"/>
            <p14:sldId id="299"/>
            <p14:sldId id="272"/>
            <p14:sldId id="298"/>
            <p14:sldId id="297"/>
            <p14:sldId id="313"/>
            <p14:sldId id="310"/>
            <p14:sldId id="273"/>
            <p14:sldId id="274"/>
            <p14:sldId id="275"/>
            <p14:sldId id="276"/>
            <p14:sldId id="277"/>
            <p14:sldId id="296"/>
            <p14:sldId id="293"/>
            <p14:sldId id="278"/>
            <p14:sldId id="279"/>
            <p14:sldId id="280"/>
            <p14:sldId id="281"/>
            <p14:sldId id="282"/>
            <p14:sldId id="283"/>
            <p14:sldId id="284"/>
            <p14:sldId id="285"/>
            <p14:sldId id="288"/>
            <p14:sldId id="286"/>
            <p14:sldId id="287"/>
            <p14:sldId id="316"/>
            <p14:sldId id="289"/>
            <p14:sldId id="290"/>
            <p14:sldId id="291"/>
            <p14:sldId id="292"/>
            <p14:sldId id="314"/>
          </p14:sldIdLst>
        </p14:section>
        <p14:section name="New slides: to be incorporated" id="{C5D73526-3BD9-4147-A251-CA8F259D654E}">
          <p14:sldIdLst>
            <p14:sldId id="300"/>
            <p14:sldId id="302"/>
            <p14:sldId id="305"/>
            <p14:sldId id="307"/>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498" autoAdjust="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7490E-4A01-452B-83A5-73EB09CC1CE0}" type="datetimeFigureOut">
              <a:rPr lang="en-CA" smtClean="0"/>
              <a:t>2021-05-13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02836-D352-4CA4-A036-CCD65D8713EC}" type="slidenum">
              <a:rPr lang="en-CA" smtClean="0"/>
              <a:t>‹#›</a:t>
            </a:fld>
            <a:endParaRPr lang="en-CA"/>
          </a:p>
        </p:txBody>
      </p:sp>
    </p:spTree>
    <p:extLst>
      <p:ext uri="{BB962C8B-B14F-4D97-AF65-F5344CB8AC3E}">
        <p14:creationId xmlns:p14="http://schemas.microsoft.com/office/powerpoint/2010/main" val="247465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bad joke: what do you call it when a </a:t>
            </a:r>
            <a:r>
              <a:rPr lang="en-US" dirty="0" err="1"/>
              <a:t>neighbour</a:t>
            </a:r>
            <a:r>
              <a:rPr lang="en-US" dirty="0"/>
              <a:t> moves in Animal Crossing? Crossing Over. </a:t>
            </a:r>
            <a:r>
              <a:rPr lang="en-US" dirty="0">
                <a:sym typeface="Wingdings" panose="05000000000000000000" pitchFamily="2" charset="2"/>
              </a:rPr>
              <a:t></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37</a:t>
            </a:fld>
            <a:endParaRPr lang="en-CA"/>
          </a:p>
        </p:txBody>
      </p:sp>
    </p:spTree>
    <p:extLst>
      <p:ext uri="{BB962C8B-B14F-4D97-AF65-F5344CB8AC3E}">
        <p14:creationId xmlns:p14="http://schemas.microsoft.com/office/powerpoint/2010/main" val="105176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bad joke: what do you call it when a </a:t>
            </a:r>
            <a:r>
              <a:rPr lang="en-US" dirty="0" err="1"/>
              <a:t>neighbour</a:t>
            </a:r>
            <a:r>
              <a:rPr lang="en-US" dirty="0"/>
              <a:t> moves in Animal Crossing? Crossing Over. </a:t>
            </a:r>
            <a:r>
              <a:rPr lang="en-US" dirty="0">
                <a:sym typeface="Wingdings" panose="05000000000000000000" pitchFamily="2" charset="2"/>
              </a:rPr>
              <a:t></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39</a:t>
            </a:fld>
            <a:endParaRPr lang="en-CA"/>
          </a:p>
        </p:txBody>
      </p:sp>
    </p:spTree>
    <p:extLst>
      <p:ext uri="{BB962C8B-B14F-4D97-AF65-F5344CB8AC3E}">
        <p14:creationId xmlns:p14="http://schemas.microsoft.com/office/powerpoint/2010/main" val="2893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bad joke: what do you call it when a </a:t>
            </a:r>
            <a:r>
              <a:rPr lang="en-US" dirty="0" err="1"/>
              <a:t>neighbour</a:t>
            </a:r>
            <a:r>
              <a:rPr lang="en-US" dirty="0"/>
              <a:t> moves in Animal Crossing? Crossing Over. </a:t>
            </a:r>
            <a:r>
              <a:rPr lang="en-US" dirty="0">
                <a:sym typeface="Wingdings" panose="05000000000000000000" pitchFamily="2" charset="2"/>
              </a:rPr>
              <a:t></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40</a:t>
            </a:fld>
            <a:endParaRPr lang="en-CA"/>
          </a:p>
        </p:txBody>
      </p:sp>
    </p:spTree>
    <p:extLst>
      <p:ext uri="{BB962C8B-B14F-4D97-AF65-F5344CB8AC3E}">
        <p14:creationId xmlns:p14="http://schemas.microsoft.com/office/powerpoint/2010/main" val="245310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2EE685-C2FF-4B40-BE05-EF8EBDBAAFBD}"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530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D72B0-7397-4FCD-82F4-43B56748BBC4}"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355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797A0-9112-4102-B4DE-CBEF9B950177}"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273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6FA19A-A918-493B-AE21-5077BAB93D13}"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288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058117-1C47-4548-9A1B-D38E0C2E0A2C}"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943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4F8FE25-AF9F-4640-A962-46FC8E420247}"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12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6B84-415F-4824-9FBC-76ACF3CC03A2}"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06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34567-2E90-412C-97FC-4F86815D6F74}"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755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A56726-5E70-4025-AED4-A7301B2787FD}"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163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08962-64A4-4E24-BFFE-FAB8D90C8340}"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456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F29959A-19C7-41F2-96AD-5431B408DFCC}"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28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E461C4-4C7A-4FAA-91C5-E85E67740B56}" type="datetime1">
              <a:rPr lang="en-US" smtClean="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6FE47-5D77-4D95-9F40-DEE93C49CA30}" type="datetime1">
              <a:rPr lang="en-US" smtClean="0"/>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65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816EA-9DAF-487D-9D09-4252A83E2CB5}" type="datetime1">
              <a:rPr lang="en-US" smtClean="0"/>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944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A8B4F-503D-4A1A-B72B-7B04D646B269}"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071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3E32D-2DD5-4617-B24E-2D222DF181A3}" type="datetime1">
              <a:rPr lang="en-US" smtClean="0"/>
              <a:t>5/13/2021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09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D495EB5-074E-4947-BA64-7ECEC81AEDCD}" type="datetime1">
              <a:rPr lang="en-US" smtClean="0"/>
              <a:t>5/13/2021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32777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snews.com/pictures/human-eggs-9-fascinating-facts/" TargetMode="External"/><Relationship Id="rId2" Type="http://schemas.openxmlformats.org/officeDocument/2006/relationships/hyperlink" Target="https://www.thoughtco.com/allele-a-genetics-definition-373460"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bsnews.com/pictures/human-eggs-9-fascinating-facts/" TargetMode="External"/><Relationship Id="rId2" Type="http://schemas.openxmlformats.org/officeDocument/2006/relationships/hyperlink" Target="https://www.thoughtco.com/allele-a-genetics-definition-373460"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ntamedscience.com/biology/genetics/mendelian-genetics/law-of-segregation/"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mmothmemory.net/biology/dna-genetics-and-inheritance/genes/dominant-allele-and-recessive-allele.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study.com/academy/lesson/genotypic-frequency-definition-lesson-quiz.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7esl.com/genotype-vs-phenotype/"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ture.com/scitable/topicpage/mitosis-meiosis-and-inheritance-476/#:~:text=When%20these%20chromosome%20pairs%20are,A%20B%20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flowersinisrael.com/Pisumsativum_page.htm" TargetMode="External"/><Relationship Id="rId3" Type="http://schemas.openxmlformats.org/officeDocument/2006/relationships/image" Target="../media/image5.jpeg"/><Relationship Id="rId7" Type="http://schemas.openxmlformats.org/officeDocument/2006/relationships/hyperlink" Target="https://plantsam.com/pisum-sativum/"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en.wikipedia.org/wiki/Gregor_Mendel" TargetMode="External"/><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hyperlink" Target="http://theworldwidevegetables.weebly.com/pisum-sativum-common-pea.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1DC92364-9EB8-4BAF-A226-5E032B3ACF9E}"/>
              </a:ext>
            </a:extLst>
          </p:cNvPr>
          <p:cNvPicPr>
            <a:picLocks noChangeAspect="1"/>
          </p:cNvPicPr>
          <p:nvPr/>
        </p:nvPicPr>
        <p:blipFill rotWithShape="1">
          <a:blip r:embed="rId2"/>
          <a:srcRect l="9091" t="17154" b="5950"/>
          <a:stretch/>
        </p:blipFill>
        <p:spPr>
          <a:xfrm>
            <a:off x="20" y="10"/>
            <a:ext cx="12191980" cy="6857990"/>
          </a:xfrm>
          <a:prstGeom prst="rect">
            <a:avLst/>
          </a:prstGeom>
        </p:spPr>
      </p:pic>
      <p:sp>
        <p:nvSpPr>
          <p:cNvPr id="24"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tx1">
              <a:alpha val="9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210599C-D3D1-4784-9764-FCAF293D9710}"/>
              </a:ext>
            </a:extLst>
          </p:cNvPr>
          <p:cNvSpPr>
            <a:spLocks noGrp="1"/>
          </p:cNvSpPr>
          <p:nvPr>
            <p:ph type="ctrTitle"/>
          </p:nvPr>
        </p:nvSpPr>
        <p:spPr>
          <a:xfrm>
            <a:off x="1083733" y="3962400"/>
            <a:ext cx="8458200" cy="958911"/>
          </a:xfrm>
        </p:spPr>
        <p:txBody>
          <a:bodyPr>
            <a:normAutofit/>
          </a:bodyPr>
          <a:lstStyle/>
          <a:p>
            <a:pPr>
              <a:lnSpc>
                <a:spcPct val="90000"/>
              </a:lnSpc>
            </a:pPr>
            <a:r>
              <a:rPr lang="en-US" sz="3100" dirty="0">
                <a:solidFill>
                  <a:srgbClr val="FEFFFF"/>
                </a:solidFill>
              </a:rPr>
              <a:t>1-2: How is hereditary information passed from one generation to the next?</a:t>
            </a:r>
            <a:endParaRPr lang="en-CA" sz="3100" dirty="0">
              <a:solidFill>
                <a:srgbClr val="FEFFFF"/>
              </a:solidFill>
            </a:endParaRPr>
          </a:p>
        </p:txBody>
      </p:sp>
      <p:sp>
        <p:nvSpPr>
          <p:cNvPr id="5" name="Slide Number Placeholder 4">
            <a:extLst>
              <a:ext uri="{FF2B5EF4-FFF2-40B4-BE49-F238E27FC236}">
                <a16:creationId xmlns:a16="http://schemas.microsoft.com/office/drawing/2014/main" id="{FB6F0172-809B-4000-9138-61D65D1AD564}"/>
              </a:ext>
            </a:extLst>
          </p:cNvPr>
          <p:cNvSpPr>
            <a:spLocks noGrp="1"/>
          </p:cNvSpPr>
          <p:nvPr>
            <p:ph type="sldNum" sz="quarter" idx="12"/>
          </p:nvPr>
        </p:nvSpPr>
        <p:spPr>
          <a:xfrm>
            <a:off x="303208" y="4478737"/>
            <a:ext cx="779767" cy="365125"/>
          </a:xfrm>
        </p:spPr>
        <p:txBody>
          <a:bodyPr>
            <a:normAutofit/>
          </a:bodyPr>
          <a:lstStyle/>
          <a:p>
            <a:pPr>
              <a:lnSpc>
                <a:spcPct val="90000"/>
              </a:lnSpc>
              <a:spcAft>
                <a:spcPts val="600"/>
              </a:spcAft>
            </a:pPr>
            <a:fld id="{3A98EE3D-8CD1-4C3F-BD1C-C98C9596463C}" type="slidenum">
              <a:rPr lang="en-US" sz="1900" smtClean="0"/>
              <a:pPr>
                <a:lnSpc>
                  <a:spcPct val="90000"/>
                </a:lnSpc>
                <a:spcAft>
                  <a:spcPts val="600"/>
                </a:spcAft>
              </a:pPr>
              <a:t>1</a:t>
            </a:fld>
            <a:endParaRPr lang="en-US" sz="1900"/>
          </a:p>
        </p:txBody>
      </p:sp>
    </p:spTree>
    <p:extLst>
      <p:ext uri="{BB962C8B-B14F-4D97-AF65-F5344CB8AC3E}">
        <p14:creationId xmlns:p14="http://schemas.microsoft.com/office/powerpoint/2010/main" val="2505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Law of Segregation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7" name="Content Placeholder 6">
            <a:extLst>
              <a:ext uri="{FF2B5EF4-FFF2-40B4-BE49-F238E27FC236}">
                <a16:creationId xmlns:a16="http://schemas.microsoft.com/office/drawing/2014/main" id="{295CEF84-FF8F-40F5-B7A6-B177820FF54F}"/>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90EF8BAE-689A-433E-A8FE-C9292CB3D25A}"/>
              </a:ext>
            </a:extLst>
          </p:cNvPr>
          <p:cNvPicPr>
            <a:picLocks noChangeAspect="1"/>
          </p:cNvPicPr>
          <p:nvPr/>
        </p:nvPicPr>
        <p:blipFill rotWithShape="1">
          <a:blip r:embed="rId2"/>
          <a:srcRect l="23283" t="34190" r="4851" b="5075"/>
          <a:stretch/>
        </p:blipFill>
        <p:spPr>
          <a:xfrm>
            <a:off x="527926" y="1314258"/>
            <a:ext cx="11664074" cy="5416306"/>
          </a:xfrm>
          <a:prstGeom prst="rect">
            <a:avLst/>
          </a:prstGeom>
        </p:spPr>
      </p:pic>
    </p:spTree>
    <p:extLst>
      <p:ext uri="{BB962C8B-B14F-4D97-AF65-F5344CB8AC3E}">
        <p14:creationId xmlns:p14="http://schemas.microsoft.com/office/powerpoint/2010/main" val="190377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5">
            <a:extLst>
              <a:ext uri="{FF2B5EF4-FFF2-40B4-BE49-F238E27FC236}">
                <a16:creationId xmlns:a16="http://schemas.microsoft.com/office/drawing/2014/main" id="{143FB0BF-8E3A-4E16-9EB5-7D177819E614}"/>
              </a:ext>
            </a:extLst>
          </p:cNvPr>
          <p:cNvGraphicFramePr>
            <a:graphicFrameLocks noGrp="1"/>
          </p:cNvGraphicFramePr>
          <p:nvPr/>
        </p:nvGraphicFramePr>
        <p:xfrm>
          <a:off x="686280" y="1264555"/>
          <a:ext cx="6736480" cy="5294904"/>
        </p:xfrm>
        <a:graphic>
          <a:graphicData uri="http://schemas.openxmlformats.org/drawingml/2006/table">
            <a:tbl>
              <a:tblPr firstRow="1" bandRow="1">
                <a:tableStyleId>{0E3FDE45-AF77-4B5C-9715-49D594BDF05E}</a:tableStyleId>
              </a:tblPr>
              <a:tblGrid>
                <a:gridCol w="1684120">
                  <a:extLst>
                    <a:ext uri="{9D8B030D-6E8A-4147-A177-3AD203B41FA5}">
                      <a16:colId xmlns:a16="http://schemas.microsoft.com/office/drawing/2014/main" val="768253569"/>
                    </a:ext>
                  </a:extLst>
                </a:gridCol>
                <a:gridCol w="2965529">
                  <a:extLst>
                    <a:ext uri="{9D8B030D-6E8A-4147-A177-3AD203B41FA5}">
                      <a16:colId xmlns:a16="http://schemas.microsoft.com/office/drawing/2014/main" val="231920794"/>
                    </a:ext>
                  </a:extLst>
                </a:gridCol>
                <a:gridCol w="2086831">
                  <a:extLst>
                    <a:ext uri="{9D8B030D-6E8A-4147-A177-3AD203B41FA5}">
                      <a16:colId xmlns:a16="http://schemas.microsoft.com/office/drawing/2014/main" val="3967011218"/>
                    </a:ext>
                  </a:extLst>
                </a:gridCol>
              </a:tblGrid>
              <a:tr h="59828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316096244"/>
                  </a:ext>
                </a:extLst>
              </a:tr>
              <a:tr h="234830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9586238"/>
                  </a:ext>
                </a:extLst>
              </a:tr>
              <a:tr h="2348308">
                <a:tc>
                  <a:txBody>
                    <a:bodyPr/>
                    <a:lstStyle/>
                    <a:p>
                      <a:endParaRPr lang="en-CA" dirty="0"/>
                    </a:p>
                  </a:txBody>
                  <a:tcPr>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solidFill>
                      <a:schemeClr val="accent6">
                        <a:lumMod val="20000"/>
                        <a:lumOff val="80000"/>
                        <a:alpha val="49000"/>
                      </a:schemeClr>
                    </a:solidFill>
                  </a:tcPr>
                </a:tc>
                <a:extLst>
                  <a:ext uri="{0D108BD9-81ED-4DB2-BD59-A6C34878D82A}">
                    <a16:rowId xmlns:a16="http://schemas.microsoft.com/office/drawing/2014/main" val="175123033"/>
                  </a:ext>
                </a:extLst>
              </a:tr>
            </a:tbl>
          </a:graphicData>
        </a:graphic>
      </p:graphicFrame>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a:xfrm>
            <a:off x="2592925" y="624110"/>
            <a:ext cx="8911687" cy="658473"/>
          </a:xfrm>
        </p:spPr>
        <p:txBody>
          <a:bodyPr>
            <a:normAutofit/>
          </a:bodyPr>
          <a:lstStyle/>
          <a:p>
            <a:r>
              <a:rPr lang="en-US" altLang="en-US" dirty="0">
                <a:latin typeface="Arial Bold" panose="020B0704020202020204" pitchFamily="34" charset="0"/>
              </a:rPr>
              <a:t>The Law of Segregation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686280" y="4276853"/>
            <a:ext cx="1744139" cy="727386"/>
          </a:xfrm>
        </p:spPr>
        <p:txBody>
          <a:bodyPr>
            <a:normAutofit/>
          </a:bodyPr>
          <a:lstStyle/>
          <a:p>
            <a:pPr marL="0" indent="0" algn="ctr">
              <a:buNone/>
            </a:pPr>
            <a:r>
              <a:rPr lang="en-US" sz="2000" dirty="0"/>
              <a:t>Biological mother</a:t>
            </a:r>
            <a:endParaRPr lang="en-CA" sz="2000"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5" name="TextBox 4">
            <a:extLst>
              <a:ext uri="{FF2B5EF4-FFF2-40B4-BE49-F238E27FC236}">
                <a16:creationId xmlns:a16="http://schemas.microsoft.com/office/drawing/2014/main" id="{0C9C2DB9-D19E-4DEA-B4B8-DA1F12D0A1EA}"/>
              </a:ext>
            </a:extLst>
          </p:cNvPr>
          <p:cNvSpPr txBox="1"/>
          <p:nvPr/>
        </p:nvSpPr>
        <p:spPr>
          <a:xfrm>
            <a:off x="2257870" y="6559459"/>
            <a:ext cx="9934130" cy="261610"/>
          </a:xfrm>
          <a:prstGeom prst="rect">
            <a:avLst/>
          </a:prstGeom>
          <a:noFill/>
        </p:spPr>
        <p:txBody>
          <a:bodyPr wrap="none" rtlCol="0">
            <a:spAutoFit/>
          </a:bodyPr>
          <a:lstStyle/>
          <a:p>
            <a:r>
              <a:rPr lang="en-CA" sz="1100" dirty="0"/>
              <a:t>Images: </a:t>
            </a:r>
            <a:r>
              <a:rPr lang="en-CA" sz="1100" dirty="0">
                <a:hlinkClick r:id="rId2"/>
              </a:rPr>
              <a:t>https://www.thoughtco.com/allele-a-genetics-definition-373460</a:t>
            </a:r>
            <a:r>
              <a:rPr lang="en-CA" sz="1100" dirty="0"/>
              <a:t>; </a:t>
            </a:r>
            <a:r>
              <a:rPr lang="en-CA" sz="1100" dirty="0">
                <a:hlinkClick r:id="rId3"/>
              </a:rPr>
              <a:t>https://www.cbsnews.com/pictures/human-eggs-9-fascinating-facts/</a:t>
            </a:r>
            <a:endParaRPr lang="en-CA" sz="1100" dirty="0"/>
          </a:p>
        </p:txBody>
      </p:sp>
      <p:sp>
        <p:nvSpPr>
          <p:cNvPr id="7" name="Content Placeholder 2">
            <a:extLst>
              <a:ext uri="{FF2B5EF4-FFF2-40B4-BE49-F238E27FC236}">
                <a16:creationId xmlns:a16="http://schemas.microsoft.com/office/drawing/2014/main" id="{658605DE-F4C7-461E-BF4A-0E8DD5480F67}"/>
              </a:ext>
            </a:extLst>
          </p:cNvPr>
          <p:cNvSpPr txBox="1">
            <a:spLocks/>
          </p:cNvSpPr>
          <p:nvPr/>
        </p:nvSpPr>
        <p:spPr>
          <a:xfrm>
            <a:off x="593392" y="1886876"/>
            <a:ext cx="1837027" cy="1147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2000" dirty="0"/>
              <a:t>Biological father</a:t>
            </a:r>
            <a:endParaRPr lang="en-CA" sz="2000" dirty="0"/>
          </a:p>
        </p:txBody>
      </p:sp>
      <p:pic>
        <p:nvPicPr>
          <p:cNvPr id="12290" name="Picture 2" descr="Image result for chromosome allele">
            <a:extLst>
              <a:ext uri="{FF2B5EF4-FFF2-40B4-BE49-F238E27FC236}">
                <a16:creationId xmlns:a16="http://schemas.microsoft.com/office/drawing/2014/main" id="{0E6F6F77-25E9-462E-BDED-01C7E1F493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11215" y="5004239"/>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romosome allele">
            <a:extLst>
              <a:ext uri="{FF2B5EF4-FFF2-40B4-BE49-F238E27FC236}">
                <a16:creationId xmlns:a16="http://schemas.microsoft.com/office/drawing/2014/main" id="{F9A79699-6EEB-46D7-A43D-952BDC1CB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2644880"/>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romosome allele">
            <a:extLst>
              <a:ext uri="{FF2B5EF4-FFF2-40B4-BE49-F238E27FC236}">
                <a16:creationId xmlns:a16="http://schemas.microsoft.com/office/drawing/2014/main" id="{0011271F-05E9-4BD6-A952-F52314D5D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0197" y="1971600"/>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00DA06-675E-4E36-B3E7-7753F823A870}"/>
              </a:ext>
            </a:extLst>
          </p:cNvPr>
          <p:cNvSpPr txBox="1"/>
          <p:nvPr/>
        </p:nvSpPr>
        <p:spPr>
          <a:xfrm>
            <a:off x="2904701" y="2250978"/>
            <a:ext cx="2261339"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4" name="TextBox 13">
            <a:extLst>
              <a:ext uri="{FF2B5EF4-FFF2-40B4-BE49-F238E27FC236}">
                <a16:creationId xmlns:a16="http://schemas.microsoft.com/office/drawing/2014/main" id="{6E4FC42F-4902-4D44-AEBB-7E6DEE47202D}"/>
              </a:ext>
            </a:extLst>
          </p:cNvPr>
          <p:cNvSpPr txBox="1"/>
          <p:nvPr/>
        </p:nvSpPr>
        <p:spPr>
          <a:xfrm>
            <a:off x="2934779" y="4682217"/>
            <a:ext cx="2239481" cy="646331"/>
          </a:xfrm>
          <a:prstGeom prst="rect">
            <a:avLst/>
          </a:prstGeom>
          <a:noFill/>
        </p:spPr>
        <p:txBody>
          <a:bodyPr wrap="square" rtlCol="0">
            <a:spAutoFit/>
          </a:bodyPr>
          <a:lstStyle/>
          <a:p>
            <a:r>
              <a:rPr lang="en-US" dirty="0"/>
              <a:t>100% chance of allele “</a:t>
            </a:r>
            <a:r>
              <a:rPr lang="en-US" i="1" dirty="0"/>
              <a:t>A”</a:t>
            </a:r>
            <a:endParaRPr lang="en-CA" dirty="0"/>
          </a:p>
        </p:txBody>
      </p:sp>
      <p:sp>
        <p:nvSpPr>
          <p:cNvPr id="15" name="Content Placeholder 2">
            <a:extLst>
              <a:ext uri="{FF2B5EF4-FFF2-40B4-BE49-F238E27FC236}">
                <a16:creationId xmlns:a16="http://schemas.microsoft.com/office/drawing/2014/main" id="{C4BD8049-F285-4001-AA28-D7C1A571C69E}"/>
              </a:ext>
            </a:extLst>
          </p:cNvPr>
          <p:cNvSpPr txBox="1">
            <a:spLocks/>
          </p:cNvSpPr>
          <p:nvPr/>
        </p:nvSpPr>
        <p:spPr>
          <a:xfrm>
            <a:off x="3211481" y="1344529"/>
            <a:ext cx="1532227" cy="5784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Meiosis</a:t>
            </a:r>
            <a:endParaRPr lang="en-CA" b="1" dirty="0"/>
          </a:p>
        </p:txBody>
      </p:sp>
      <p:pic>
        <p:nvPicPr>
          <p:cNvPr id="16" name="Picture 2" descr="Image result for chromosome allele">
            <a:extLst>
              <a:ext uri="{FF2B5EF4-FFF2-40B4-BE49-F238E27FC236}">
                <a16:creationId xmlns:a16="http://schemas.microsoft.com/office/drawing/2014/main" id="{2329B8C2-F576-4843-BF5C-BACDE13EC3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3023971"/>
            <a:ext cx="383652" cy="923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52762-D210-4E47-9A71-81ADF1D7D154}"/>
              </a:ext>
            </a:extLst>
          </p:cNvPr>
          <p:cNvSpPr txBox="1"/>
          <p:nvPr/>
        </p:nvSpPr>
        <p:spPr>
          <a:xfrm>
            <a:off x="7598775" y="1224859"/>
            <a:ext cx="2678212"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Fertilization </a:t>
            </a:r>
            <a:br>
              <a:rPr lang="en-US" sz="2000" dirty="0"/>
            </a:br>
            <a:r>
              <a:rPr lang="en-US" sz="1400" dirty="0"/>
              <a:t>(one chromosome from each parent)</a:t>
            </a:r>
            <a:endParaRPr lang="en-CA" sz="2000" dirty="0"/>
          </a:p>
        </p:txBody>
      </p:sp>
      <p:pic>
        <p:nvPicPr>
          <p:cNvPr id="21" name="Picture 2" descr="Image result for chromosome allele">
            <a:extLst>
              <a:ext uri="{FF2B5EF4-FFF2-40B4-BE49-F238E27FC236}">
                <a16:creationId xmlns:a16="http://schemas.microsoft.com/office/drawing/2014/main" id="{769E1550-3259-4426-9984-5E5EF34651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4353422"/>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hromosome allele">
            <a:extLst>
              <a:ext uri="{FF2B5EF4-FFF2-40B4-BE49-F238E27FC236}">
                <a16:creationId xmlns:a16="http://schemas.microsoft.com/office/drawing/2014/main" id="{565ED293-3301-4029-9151-2774B2AE5C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6663" y="5405793"/>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egg female">
            <a:extLst>
              <a:ext uri="{FF2B5EF4-FFF2-40B4-BE49-F238E27FC236}">
                <a16:creationId xmlns:a16="http://schemas.microsoft.com/office/drawing/2014/main" id="{32DC4B7B-7BF4-44B9-9DD2-3035A9366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935"/>
          <a:stretch/>
        </p:blipFill>
        <p:spPr bwMode="auto">
          <a:xfrm>
            <a:off x="7897042" y="3106129"/>
            <a:ext cx="2051610" cy="18981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hromosome allele">
            <a:extLst>
              <a:ext uri="{FF2B5EF4-FFF2-40B4-BE49-F238E27FC236}">
                <a16:creationId xmlns:a16="http://schemas.microsoft.com/office/drawing/2014/main" id="{8653E6B9-1BBD-4C30-890E-35F645783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10572364" y="2250978"/>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hromosome allele">
            <a:extLst>
              <a:ext uri="{FF2B5EF4-FFF2-40B4-BE49-F238E27FC236}">
                <a16:creationId xmlns:a16="http://schemas.microsoft.com/office/drawing/2014/main" id="{1B1566D0-0445-4172-8F2B-B23D01DCF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526066" y="4769575"/>
            <a:ext cx="1094268" cy="135182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2EF91BB5-A5A4-49C8-BD2B-0AD691B1DE4C}"/>
              </a:ext>
            </a:extLst>
          </p:cNvPr>
          <p:cNvSpPr txBox="1">
            <a:spLocks/>
          </p:cNvSpPr>
          <p:nvPr/>
        </p:nvSpPr>
        <p:spPr>
          <a:xfrm>
            <a:off x="779188" y="1251679"/>
            <a:ext cx="1532227" cy="6592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b="1" dirty="0"/>
              <a:t>Parental DNA</a:t>
            </a:r>
            <a:endParaRPr lang="en-CA" b="1" dirty="0"/>
          </a:p>
        </p:txBody>
      </p:sp>
      <p:sp>
        <p:nvSpPr>
          <p:cNvPr id="35" name="Content Placeholder 2">
            <a:extLst>
              <a:ext uri="{FF2B5EF4-FFF2-40B4-BE49-F238E27FC236}">
                <a16:creationId xmlns:a16="http://schemas.microsoft.com/office/drawing/2014/main" id="{4BD96C6C-CD24-4076-A2EC-4444E8F686C0}"/>
              </a:ext>
            </a:extLst>
          </p:cNvPr>
          <p:cNvSpPr txBox="1">
            <a:spLocks/>
          </p:cNvSpPr>
          <p:nvPr/>
        </p:nvSpPr>
        <p:spPr>
          <a:xfrm>
            <a:off x="5556265" y="1295869"/>
            <a:ext cx="1839191" cy="6592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Gametes</a:t>
            </a:r>
            <a:endParaRPr lang="en-CA" b="1" dirty="0"/>
          </a:p>
        </p:txBody>
      </p:sp>
      <p:sp>
        <p:nvSpPr>
          <p:cNvPr id="39" name="TextBox 38">
            <a:extLst>
              <a:ext uri="{FF2B5EF4-FFF2-40B4-BE49-F238E27FC236}">
                <a16:creationId xmlns:a16="http://schemas.microsoft.com/office/drawing/2014/main" id="{94CCC46B-EF96-460B-807E-4405189BEFAB}"/>
              </a:ext>
            </a:extLst>
          </p:cNvPr>
          <p:cNvSpPr txBox="1"/>
          <p:nvPr/>
        </p:nvSpPr>
        <p:spPr>
          <a:xfrm>
            <a:off x="10534679" y="1224859"/>
            <a:ext cx="1295717"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Offspring DNA</a:t>
            </a:r>
            <a:endParaRPr lang="en-CA" sz="2000" dirty="0"/>
          </a:p>
        </p:txBody>
      </p:sp>
      <p:sp>
        <p:nvSpPr>
          <p:cNvPr id="33" name="Rectangle 32">
            <a:extLst>
              <a:ext uri="{FF2B5EF4-FFF2-40B4-BE49-F238E27FC236}">
                <a16:creationId xmlns:a16="http://schemas.microsoft.com/office/drawing/2014/main" id="{D8145C3D-1B03-4275-AD97-0B05822C0E74}"/>
              </a:ext>
            </a:extLst>
          </p:cNvPr>
          <p:cNvSpPr/>
          <p:nvPr/>
        </p:nvSpPr>
        <p:spPr>
          <a:xfrm>
            <a:off x="10526066" y="2250978"/>
            <a:ext cx="527757" cy="3982912"/>
          </a:xfrm>
          <a:prstGeom prst="rect">
            <a:avLst/>
          </a:prstGeom>
          <a:solidFill>
            <a:schemeClr val="accent6">
              <a:lumMod val="20000"/>
              <a:lumOff val="80000"/>
              <a:alpha val="1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B5F5F51C-7DA9-4D47-B2B0-5CF25BBA1325}"/>
              </a:ext>
            </a:extLst>
          </p:cNvPr>
          <p:cNvSpPr/>
          <p:nvPr/>
        </p:nvSpPr>
        <p:spPr>
          <a:xfrm>
            <a:off x="11082052" y="2254419"/>
            <a:ext cx="527757" cy="3982912"/>
          </a:xfrm>
          <a:prstGeom prst="rect">
            <a:avLst/>
          </a:prstGeom>
          <a:solidFill>
            <a:schemeClr val="accent2">
              <a:alpha val="19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a:extLst>
              <a:ext uri="{FF2B5EF4-FFF2-40B4-BE49-F238E27FC236}">
                <a16:creationId xmlns:a16="http://schemas.microsoft.com/office/drawing/2014/main" id="{687E8494-F8E2-41E2-99F2-3F599A52AA91}"/>
              </a:ext>
            </a:extLst>
          </p:cNvPr>
          <p:cNvSpPr txBox="1"/>
          <p:nvPr/>
        </p:nvSpPr>
        <p:spPr>
          <a:xfrm>
            <a:off x="11638038" y="2737374"/>
            <a:ext cx="661262" cy="369332"/>
          </a:xfrm>
          <a:prstGeom prst="rect">
            <a:avLst/>
          </a:prstGeom>
          <a:noFill/>
        </p:spPr>
        <p:txBody>
          <a:bodyPr wrap="square" rtlCol="0">
            <a:spAutoFit/>
          </a:bodyPr>
          <a:lstStyle/>
          <a:p>
            <a:r>
              <a:rPr lang="en-US" dirty="0"/>
              <a:t>50%</a:t>
            </a:r>
            <a:endParaRPr lang="en-CA" dirty="0"/>
          </a:p>
        </p:txBody>
      </p:sp>
      <p:sp>
        <p:nvSpPr>
          <p:cNvPr id="43" name="TextBox 42">
            <a:extLst>
              <a:ext uri="{FF2B5EF4-FFF2-40B4-BE49-F238E27FC236}">
                <a16:creationId xmlns:a16="http://schemas.microsoft.com/office/drawing/2014/main" id="{D2748493-3BD2-466D-B6D3-208B2274BCFF}"/>
              </a:ext>
            </a:extLst>
          </p:cNvPr>
          <p:cNvSpPr txBox="1"/>
          <p:nvPr/>
        </p:nvSpPr>
        <p:spPr>
          <a:xfrm>
            <a:off x="11619891" y="5295062"/>
            <a:ext cx="661262" cy="369332"/>
          </a:xfrm>
          <a:prstGeom prst="rect">
            <a:avLst/>
          </a:prstGeom>
          <a:noFill/>
        </p:spPr>
        <p:txBody>
          <a:bodyPr wrap="square" rtlCol="0">
            <a:spAutoFit/>
          </a:bodyPr>
          <a:lstStyle/>
          <a:p>
            <a:r>
              <a:rPr lang="en-US" dirty="0"/>
              <a:t>50%</a:t>
            </a:r>
            <a:endParaRPr lang="en-CA" dirty="0"/>
          </a:p>
        </p:txBody>
      </p:sp>
      <p:sp>
        <p:nvSpPr>
          <p:cNvPr id="28" name="TextBox 27">
            <a:extLst>
              <a:ext uri="{FF2B5EF4-FFF2-40B4-BE49-F238E27FC236}">
                <a16:creationId xmlns:a16="http://schemas.microsoft.com/office/drawing/2014/main" id="{7654D42F-A8C0-40B4-9858-D60F177A2308}"/>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29385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5">
            <a:extLst>
              <a:ext uri="{FF2B5EF4-FFF2-40B4-BE49-F238E27FC236}">
                <a16:creationId xmlns:a16="http://schemas.microsoft.com/office/drawing/2014/main" id="{143FB0BF-8E3A-4E16-9EB5-7D177819E614}"/>
              </a:ext>
            </a:extLst>
          </p:cNvPr>
          <p:cNvGraphicFramePr>
            <a:graphicFrameLocks noGrp="1"/>
          </p:cNvGraphicFramePr>
          <p:nvPr/>
        </p:nvGraphicFramePr>
        <p:xfrm>
          <a:off x="686280" y="1264555"/>
          <a:ext cx="6736480" cy="5294904"/>
        </p:xfrm>
        <a:graphic>
          <a:graphicData uri="http://schemas.openxmlformats.org/drawingml/2006/table">
            <a:tbl>
              <a:tblPr firstRow="1" bandRow="1">
                <a:tableStyleId>{0E3FDE45-AF77-4B5C-9715-49D594BDF05E}</a:tableStyleId>
              </a:tblPr>
              <a:tblGrid>
                <a:gridCol w="1684120">
                  <a:extLst>
                    <a:ext uri="{9D8B030D-6E8A-4147-A177-3AD203B41FA5}">
                      <a16:colId xmlns:a16="http://schemas.microsoft.com/office/drawing/2014/main" val="768253569"/>
                    </a:ext>
                  </a:extLst>
                </a:gridCol>
                <a:gridCol w="2965529">
                  <a:extLst>
                    <a:ext uri="{9D8B030D-6E8A-4147-A177-3AD203B41FA5}">
                      <a16:colId xmlns:a16="http://schemas.microsoft.com/office/drawing/2014/main" val="231920794"/>
                    </a:ext>
                  </a:extLst>
                </a:gridCol>
                <a:gridCol w="2086831">
                  <a:extLst>
                    <a:ext uri="{9D8B030D-6E8A-4147-A177-3AD203B41FA5}">
                      <a16:colId xmlns:a16="http://schemas.microsoft.com/office/drawing/2014/main" val="3967011218"/>
                    </a:ext>
                  </a:extLst>
                </a:gridCol>
              </a:tblGrid>
              <a:tr h="59828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316096244"/>
                  </a:ext>
                </a:extLst>
              </a:tr>
              <a:tr h="234830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9586238"/>
                  </a:ext>
                </a:extLst>
              </a:tr>
              <a:tr h="2348308">
                <a:tc>
                  <a:txBody>
                    <a:bodyPr/>
                    <a:lstStyle/>
                    <a:p>
                      <a:endParaRPr lang="en-CA" dirty="0"/>
                    </a:p>
                  </a:txBody>
                  <a:tcPr>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solidFill>
                      <a:schemeClr val="accent6">
                        <a:lumMod val="20000"/>
                        <a:lumOff val="80000"/>
                        <a:alpha val="49000"/>
                      </a:schemeClr>
                    </a:solidFill>
                  </a:tcPr>
                </a:tc>
                <a:extLst>
                  <a:ext uri="{0D108BD9-81ED-4DB2-BD59-A6C34878D82A}">
                    <a16:rowId xmlns:a16="http://schemas.microsoft.com/office/drawing/2014/main" val="175123033"/>
                  </a:ext>
                </a:extLst>
              </a:tr>
            </a:tbl>
          </a:graphicData>
        </a:graphic>
      </p:graphicFrame>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a:xfrm>
            <a:off x="2592925" y="624110"/>
            <a:ext cx="8911687" cy="658473"/>
          </a:xfrm>
        </p:spPr>
        <p:txBody>
          <a:bodyPr/>
          <a:lstStyle/>
          <a:p>
            <a:r>
              <a:rPr lang="en-US" altLang="en-US" dirty="0">
                <a:latin typeface="Arial Bold" panose="020B0704020202020204" pitchFamily="34" charset="0"/>
              </a:rPr>
              <a:t>The Law of Segregation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686280" y="4276853"/>
            <a:ext cx="1744139" cy="727386"/>
          </a:xfrm>
        </p:spPr>
        <p:txBody>
          <a:bodyPr>
            <a:normAutofit/>
          </a:bodyPr>
          <a:lstStyle/>
          <a:p>
            <a:pPr marL="0" indent="0" algn="ctr">
              <a:buNone/>
            </a:pPr>
            <a:r>
              <a:rPr lang="en-US" sz="2000" dirty="0"/>
              <a:t>Biological mother</a:t>
            </a:r>
            <a:endParaRPr lang="en-CA" sz="2000"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TextBox 4">
            <a:extLst>
              <a:ext uri="{FF2B5EF4-FFF2-40B4-BE49-F238E27FC236}">
                <a16:creationId xmlns:a16="http://schemas.microsoft.com/office/drawing/2014/main" id="{0C9C2DB9-D19E-4DEA-B4B8-DA1F12D0A1EA}"/>
              </a:ext>
            </a:extLst>
          </p:cNvPr>
          <p:cNvSpPr txBox="1"/>
          <p:nvPr/>
        </p:nvSpPr>
        <p:spPr>
          <a:xfrm>
            <a:off x="2257870" y="6559459"/>
            <a:ext cx="9934130" cy="261610"/>
          </a:xfrm>
          <a:prstGeom prst="rect">
            <a:avLst/>
          </a:prstGeom>
          <a:noFill/>
        </p:spPr>
        <p:txBody>
          <a:bodyPr wrap="none" rtlCol="0">
            <a:spAutoFit/>
          </a:bodyPr>
          <a:lstStyle/>
          <a:p>
            <a:r>
              <a:rPr lang="en-CA" sz="1100" dirty="0"/>
              <a:t>Images: </a:t>
            </a:r>
            <a:r>
              <a:rPr lang="en-CA" sz="1100" dirty="0">
                <a:hlinkClick r:id="rId2"/>
              </a:rPr>
              <a:t>https://www.thoughtco.com/allele-a-genetics-definition-373460</a:t>
            </a:r>
            <a:r>
              <a:rPr lang="en-CA" sz="1100" dirty="0"/>
              <a:t>; </a:t>
            </a:r>
            <a:r>
              <a:rPr lang="en-CA" sz="1100" dirty="0">
                <a:hlinkClick r:id="rId3"/>
              </a:rPr>
              <a:t>https://www.cbsnews.com/pictures/human-eggs-9-fascinating-facts/</a:t>
            </a:r>
            <a:endParaRPr lang="en-CA" sz="1100" dirty="0"/>
          </a:p>
        </p:txBody>
      </p:sp>
      <p:sp>
        <p:nvSpPr>
          <p:cNvPr id="7" name="Content Placeholder 2">
            <a:extLst>
              <a:ext uri="{FF2B5EF4-FFF2-40B4-BE49-F238E27FC236}">
                <a16:creationId xmlns:a16="http://schemas.microsoft.com/office/drawing/2014/main" id="{658605DE-F4C7-461E-BF4A-0E8DD5480F67}"/>
              </a:ext>
            </a:extLst>
          </p:cNvPr>
          <p:cNvSpPr txBox="1">
            <a:spLocks/>
          </p:cNvSpPr>
          <p:nvPr/>
        </p:nvSpPr>
        <p:spPr>
          <a:xfrm>
            <a:off x="593392" y="1886876"/>
            <a:ext cx="1837027" cy="1147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2000" dirty="0"/>
              <a:t>Biological father</a:t>
            </a:r>
            <a:endParaRPr lang="en-CA" sz="2000" dirty="0"/>
          </a:p>
        </p:txBody>
      </p:sp>
      <p:pic>
        <p:nvPicPr>
          <p:cNvPr id="10" name="Picture 2" descr="Image result for chromosome allele">
            <a:extLst>
              <a:ext uri="{FF2B5EF4-FFF2-40B4-BE49-F238E27FC236}">
                <a16:creationId xmlns:a16="http://schemas.microsoft.com/office/drawing/2014/main" id="{F9A79699-6EEB-46D7-A43D-952BDC1CB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2644880"/>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romosome allele">
            <a:extLst>
              <a:ext uri="{FF2B5EF4-FFF2-40B4-BE49-F238E27FC236}">
                <a16:creationId xmlns:a16="http://schemas.microsoft.com/office/drawing/2014/main" id="{0011271F-05E9-4BD6-A952-F52314D5D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0197" y="1971600"/>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00DA06-675E-4E36-B3E7-7753F823A870}"/>
              </a:ext>
            </a:extLst>
          </p:cNvPr>
          <p:cNvSpPr txBox="1"/>
          <p:nvPr/>
        </p:nvSpPr>
        <p:spPr>
          <a:xfrm>
            <a:off x="2904701" y="2250978"/>
            <a:ext cx="2215563"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4" name="TextBox 13">
            <a:extLst>
              <a:ext uri="{FF2B5EF4-FFF2-40B4-BE49-F238E27FC236}">
                <a16:creationId xmlns:a16="http://schemas.microsoft.com/office/drawing/2014/main" id="{6E4FC42F-4902-4D44-AEBB-7E6DEE47202D}"/>
              </a:ext>
            </a:extLst>
          </p:cNvPr>
          <p:cNvSpPr txBox="1"/>
          <p:nvPr/>
        </p:nvSpPr>
        <p:spPr>
          <a:xfrm>
            <a:off x="2934779" y="4682217"/>
            <a:ext cx="2239481"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5" name="Content Placeholder 2">
            <a:extLst>
              <a:ext uri="{FF2B5EF4-FFF2-40B4-BE49-F238E27FC236}">
                <a16:creationId xmlns:a16="http://schemas.microsoft.com/office/drawing/2014/main" id="{C4BD8049-F285-4001-AA28-D7C1A571C69E}"/>
              </a:ext>
            </a:extLst>
          </p:cNvPr>
          <p:cNvSpPr txBox="1">
            <a:spLocks/>
          </p:cNvSpPr>
          <p:nvPr/>
        </p:nvSpPr>
        <p:spPr>
          <a:xfrm>
            <a:off x="3211481" y="1344529"/>
            <a:ext cx="1532227" cy="5784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Meiosis</a:t>
            </a:r>
            <a:endParaRPr lang="en-CA" b="1" dirty="0"/>
          </a:p>
        </p:txBody>
      </p:sp>
      <p:pic>
        <p:nvPicPr>
          <p:cNvPr id="16" name="Picture 2" descr="Image result for chromosome allele">
            <a:extLst>
              <a:ext uri="{FF2B5EF4-FFF2-40B4-BE49-F238E27FC236}">
                <a16:creationId xmlns:a16="http://schemas.microsoft.com/office/drawing/2014/main" id="{2329B8C2-F576-4843-BF5C-BACDE13EC3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3023971"/>
            <a:ext cx="383652" cy="923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52762-D210-4E47-9A71-81ADF1D7D154}"/>
              </a:ext>
            </a:extLst>
          </p:cNvPr>
          <p:cNvSpPr txBox="1"/>
          <p:nvPr/>
        </p:nvSpPr>
        <p:spPr>
          <a:xfrm>
            <a:off x="7598775" y="1224859"/>
            <a:ext cx="2678212"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Fertilization </a:t>
            </a:r>
            <a:br>
              <a:rPr lang="en-US" sz="2000" dirty="0"/>
            </a:br>
            <a:r>
              <a:rPr lang="en-US" sz="1400" dirty="0"/>
              <a:t>(one chromosome from each parent)</a:t>
            </a:r>
            <a:endParaRPr lang="en-CA" sz="2000" dirty="0"/>
          </a:p>
        </p:txBody>
      </p:sp>
      <p:pic>
        <p:nvPicPr>
          <p:cNvPr id="12294" name="Picture 6" descr="Image result for egg female">
            <a:extLst>
              <a:ext uri="{FF2B5EF4-FFF2-40B4-BE49-F238E27FC236}">
                <a16:creationId xmlns:a16="http://schemas.microsoft.com/office/drawing/2014/main" id="{32DC4B7B-7BF4-44B9-9DD2-3035A9366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935"/>
          <a:stretch/>
        </p:blipFill>
        <p:spPr bwMode="auto">
          <a:xfrm>
            <a:off x="7897042" y="3106129"/>
            <a:ext cx="2051610" cy="18981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hromosome allele">
            <a:extLst>
              <a:ext uri="{FF2B5EF4-FFF2-40B4-BE49-F238E27FC236}">
                <a16:creationId xmlns:a16="http://schemas.microsoft.com/office/drawing/2014/main" id="{8653E6B9-1BBD-4C30-890E-35F645783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10504510" y="3140608"/>
            <a:ext cx="742067" cy="9167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hromosome allele">
            <a:extLst>
              <a:ext uri="{FF2B5EF4-FFF2-40B4-BE49-F238E27FC236}">
                <a16:creationId xmlns:a16="http://schemas.microsoft.com/office/drawing/2014/main" id="{1B1566D0-0445-4172-8F2B-B23D01DCF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504510" y="5292096"/>
            <a:ext cx="742067" cy="916728"/>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2EF91BB5-A5A4-49C8-BD2B-0AD691B1DE4C}"/>
              </a:ext>
            </a:extLst>
          </p:cNvPr>
          <p:cNvSpPr txBox="1">
            <a:spLocks/>
          </p:cNvSpPr>
          <p:nvPr/>
        </p:nvSpPr>
        <p:spPr>
          <a:xfrm>
            <a:off x="779188" y="1251679"/>
            <a:ext cx="1532227" cy="6592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b="1" dirty="0"/>
              <a:t>Parental DNA</a:t>
            </a:r>
            <a:endParaRPr lang="en-CA" b="1" dirty="0"/>
          </a:p>
        </p:txBody>
      </p:sp>
      <p:sp>
        <p:nvSpPr>
          <p:cNvPr id="35" name="Content Placeholder 2">
            <a:extLst>
              <a:ext uri="{FF2B5EF4-FFF2-40B4-BE49-F238E27FC236}">
                <a16:creationId xmlns:a16="http://schemas.microsoft.com/office/drawing/2014/main" id="{4BD96C6C-CD24-4076-A2EC-4444E8F686C0}"/>
              </a:ext>
            </a:extLst>
          </p:cNvPr>
          <p:cNvSpPr txBox="1">
            <a:spLocks/>
          </p:cNvSpPr>
          <p:nvPr/>
        </p:nvSpPr>
        <p:spPr>
          <a:xfrm>
            <a:off x="5556265" y="1295869"/>
            <a:ext cx="1839191" cy="6592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Gametes</a:t>
            </a:r>
            <a:endParaRPr lang="en-CA" b="1" dirty="0"/>
          </a:p>
        </p:txBody>
      </p:sp>
      <p:sp>
        <p:nvSpPr>
          <p:cNvPr id="39" name="TextBox 38">
            <a:extLst>
              <a:ext uri="{FF2B5EF4-FFF2-40B4-BE49-F238E27FC236}">
                <a16:creationId xmlns:a16="http://schemas.microsoft.com/office/drawing/2014/main" id="{94CCC46B-EF96-460B-807E-4405189BEFAB}"/>
              </a:ext>
            </a:extLst>
          </p:cNvPr>
          <p:cNvSpPr txBox="1"/>
          <p:nvPr/>
        </p:nvSpPr>
        <p:spPr>
          <a:xfrm>
            <a:off x="10534679" y="1224859"/>
            <a:ext cx="1295717"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Offspring DNA</a:t>
            </a:r>
            <a:endParaRPr lang="en-CA" sz="2000" dirty="0"/>
          </a:p>
        </p:txBody>
      </p:sp>
      <p:sp>
        <p:nvSpPr>
          <p:cNvPr id="42" name="TextBox 41">
            <a:extLst>
              <a:ext uri="{FF2B5EF4-FFF2-40B4-BE49-F238E27FC236}">
                <a16:creationId xmlns:a16="http://schemas.microsoft.com/office/drawing/2014/main" id="{687E8494-F8E2-41E2-99F2-3F599A52AA91}"/>
              </a:ext>
            </a:extLst>
          </p:cNvPr>
          <p:cNvSpPr txBox="1"/>
          <p:nvPr/>
        </p:nvSpPr>
        <p:spPr>
          <a:xfrm>
            <a:off x="11322855" y="2289964"/>
            <a:ext cx="661262" cy="369332"/>
          </a:xfrm>
          <a:prstGeom prst="rect">
            <a:avLst/>
          </a:prstGeom>
          <a:noFill/>
        </p:spPr>
        <p:txBody>
          <a:bodyPr wrap="square" rtlCol="0">
            <a:spAutoFit/>
          </a:bodyPr>
          <a:lstStyle/>
          <a:p>
            <a:r>
              <a:rPr lang="en-US" dirty="0"/>
              <a:t>25%</a:t>
            </a:r>
            <a:endParaRPr lang="en-CA" dirty="0"/>
          </a:p>
        </p:txBody>
      </p:sp>
      <p:sp>
        <p:nvSpPr>
          <p:cNvPr id="44" name="TextBox 43">
            <a:extLst>
              <a:ext uri="{FF2B5EF4-FFF2-40B4-BE49-F238E27FC236}">
                <a16:creationId xmlns:a16="http://schemas.microsoft.com/office/drawing/2014/main" id="{AF5821B8-CC75-4782-A183-26868938FDF2}"/>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45" name="Picture 2" descr="Image result for chromosome allele">
            <a:extLst>
              <a:ext uri="{FF2B5EF4-FFF2-40B4-BE49-F238E27FC236}">
                <a16:creationId xmlns:a16="http://schemas.microsoft.com/office/drawing/2014/main" id="{03C2CDC6-B66E-4433-B593-F632D2EF7A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5017115"/>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chromosome allele">
            <a:extLst>
              <a:ext uri="{FF2B5EF4-FFF2-40B4-BE49-F238E27FC236}">
                <a16:creationId xmlns:a16="http://schemas.microsoft.com/office/drawing/2014/main" id="{A26C13A8-625B-4AF1-89FD-92539DB1D9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3021" y="4393118"/>
            <a:ext cx="327012" cy="9233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chromosome allele">
            <a:extLst>
              <a:ext uri="{FF2B5EF4-FFF2-40B4-BE49-F238E27FC236}">
                <a16:creationId xmlns:a16="http://schemas.microsoft.com/office/drawing/2014/main" id="{A70FC44F-1175-49F8-B1C9-A3A78D0D24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3021" y="5445489"/>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hromosome allele">
            <a:extLst>
              <a:ext uri="{FF2B5EF4-FFF2-40B4-BE49-F238E27FC236}">
                <a16:creationId xmlns:a16="http://schemas.microsoft.com/office/drawing/2014/main" id="{AA0D8A8B-8A41-41D0-A710-FA6A3D9012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09" t="51405" r="-1221" b="12807"/>
          <a:stretch/>
        </p:blipFill>
        <p:spPr bwMode="auto">
          <a:xfrm>
            <a:off x="10504509" y="2005886"/>
            <a:ext cx="742067" cy="9167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chromosome allele">
            <a:extLst>
              <a:ext uri="{FF2B5EF4-FFF2-40B4-BE49-F238E27FC236}">
                <a16:creationId xmlns:a16="http://schemas.microsoft.com/office/drawing/2014/main" id="{67D0E26C-230F-4EB3-9C80-8A7EA3AAD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38" t="50548" r="26949" b="13664"/>
          <a:stretch/>
        </p:blipFill>
        <p:spPr bwMode="auto">
          <a:xfrm>
            <a:off x="10462801" y="4202288"/>
            <a:ext cx="742067" cy="91672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E301EEE-0F15-42FB-AC4E-32D84FB5FBF1}"/>
              </a:ext>
            </a:extLst>
          </p:cNvPr>
          <p:cNvSpPr txBox="1"/>
          <p:nvPr/>
        </p:nvSpPr>
        <p:spPr>
          <a:xfrm>
            <a:off x="11345142" y="3429000"/>
            <a:ext cx="661262" cy="369332"/>
          </a:xfrm>
          <a:prstGeom prst="rect">
            <a:avLst/>
          </a:prstGeom>
          <a:noFill/>
        </p:spPr>
        <p:txBody>
          <a:bodyPr wrap="square" rtlCol="0">
            <a:spAutoFit/>
          </a:bodyPr>
          <a:lstStyle/>
          <a:p>
            <a:r>
              <a:rPr lang="en-US" dirty="0"/>
              <a:t>25%</a:t>
            </a:r>
            <a:endParaRPr lang="en-CA" dirty="0"/>
          </a:p>
        </p:txBody>
      </p:sp>
      <p:sp>
        <p:nvSpPr>
          <p:cNvPr id="52" name="TextBox 51">
            <a:extLst>
              <a:ext uri="{FF2B5EF4-FFF2-40B4-BE49-F238E27FC236}">
                <a16:creationId xmlns:a16="http://schemas.microsoft.com/office/drawing/2014/main" id="{503992C4-DFFA-4D55-8136-1218E39D4213}"/>
              </a:ext>
            </a:extLst>
          </p:cNvPr>
          <p:cNvSpPr txBox="1"/>
          <p:nvPr/>
        </p:nvSpPr>
        <p:spPr>
          <a:xfrm>
            <a:off x="11300965" y="5605547"/>
            <a:ext cx="661262" cy="369332"/>
          </a:xfrm>
          <a:prstGeom prst="rect">
            <a:avLst/>
          </a:prstGeom>
          <a:noFill/>
        </p:spPr>
        <p:txBody>
          <a:bodyPr wrap="square" rtlCol="0">
            <a:spAutoFit/>
          </a:bodyPr>
          <a:lstStyle/>
          <a:p>
            <a:r>
              <a:rPr lang="en-US" dirty="0"/>
              <a:t>25%</a:t>
            </a:r>
            <a:endParaRPr lang="en-CA" dirty="0"/>
          </a:p>
        </p:txBody>
      </p:sp>
      <p:sp>
        <p:nvSpPr>
          <p:cNvPr id="53" name="TextBox 52">
            <a:extLst>
              <a:ext uri="{FF2B5EF4-FFF2-40B4-BE49-F238E27FC236}">
                <a16:creationId xmlns:a16="http://schemas.microsoft.com/office/drawing/2014/main" id="{F777A9C3-4CFE-4B26-8F3A-5EF535DE293D}"/>
              </a:ext>
            </a:extLst>
          </p:cNvPr>
          <p:cNvSpPr txBox="1"/>
          <p:nvPr/>
        </p:nvSpPr>
        <p:spPr>
          <a:xfrm>
            <a:off x="11312539" y="4475986"/>
            <a:ext cx="661262" cy="369332"/>
          </a:xfrm>
          <a:prstGeom prst="rect">
            <a:avLst/>
          </a:prstGeom>
          <a:noFill/>
        </p:spPr>
        <p:txBody>
          <a:bodyPr wrap="square" rtlCol="0">
            <a:spAutoFit/>
          </a:bodyPr>
          <a:lstStyle/>
          <a:p>
            <a:r>
              <a:rPr lang="en-US" dirty="0"/>
              <a:t>25%</a:t>
            </a:r>
            <a:endParaRPr lang="en-CA" dirty="0"/>
          </a:p>
        </p:txBody>
      </p:sp>
      <p:sp>
        <p:nvSpPr>
          <p:cNvPr id="41" name="Rectangle 40">
            <a:extLst>
              <a:ext uri="{FF2B5EF4-FFF2-40B4-BE49-F238E27FC236}">
                <a16:creationId xmlns:a16="http://schemas.microsoft.com/office/drawing/2014/main" id="{B5F5F51C-7DA9-4D47-B2B0-5CF25BBA1325}"/>
              </a:ext>
            </a:extLst>
          </p:cNvPr>
          <p:cNvSpPr/>
          <p:nvPr/>
        </p:nvSpPr>
        <p:spPr>
          <a:xfrm>
            <a:off x="10894259" y="1955100"/>
            <a:ext cx="358123" cy="4309127"/>
          </a:xfrm>
          <a:prstGeom prst="rect">
            <a:avLst/>
          </a:prstGeom>
          <a:solidFill>
            <a:schemeClr val="accent2">
              <a:alpha val="19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D8145C3D-1B03-4275-AD97-0B05822C0E74}"/>
              </a:ext>
            </a:extLst>
          </p:cNvPr>
          <p:cNvSpPr/>
          <p:nvPr/>
        </p:nvSpPr>
        <p:spPr>
          <a:xfrm>
            <a:off x="10480290" y="1947814"/>
            <a:ext cx="359580" cy="4316413"/>
          </a:xfrm>
          <a:prstGeom prst="rect">
            <a:avLst/>
          </a:prstGeom>
          <a:solidFill>
            <a:schemeClr val="accent6">
              <a:lumMod val="20000"/>
              <a:lumOff val="80000"/>
              <a:alpha val="1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593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Homologous Chromosomes and Gametes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92925" y="1905000"/>
            <a:ext cx="9261618" cy="4953000"/>
          </a:xfrm>
        </p:spPr>
        <p:txBody>
          <a:bodyPr>
            <a:normAutofit/>
          </a:bodyPr>
          <a:lstStyle/>
          <a:p>
            <a:r>
              <a:rPr lang="en-US" altLang="en-US" dirty="0"/>
              <a:t>Chromosomes may carry different alleles.</a:t>
            </a:r>
          </a:p>
          <a:p>
            <a:r>
              <a:rPr lang="en-US" altLang="en-US" dirty="0"/>
              <a:t>During gamete formation, pairs of homologous chromosomes separate.</a:t>
            </a:r>
          </a:p>
          <a:p>
            <a:r>
              <a:rPr lang="en-US" altLang="en-US" dirty="0"/>
              <a:t>Each gamete receives one member of each pair, so it receives only one allele of each pair.</a:t>
            </a:r>
          </a:p>
          <a:p>
            <a:r>
              <a:rPr lang="en-US" altLang="en-US" dirty="0"/>
              <a:t>During fertilization when the male and female gametes meet, homologous chromosomes and alleles are paired again.</a:t>
            </a:r>
          </a:p>
          <a:p>
            <a:endParaRPr lang="en-US" altLang="en-US" dirty="0"/>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Tree>
    <p:extLst>
      <p:ext uri="{BB962C8B-B14F-4D97-AF65-F5344CB8AC3E}">
        <p14:creationId xmlns:p14="http://schemas.microsoft.com/office/powerpoint/2010/main" val="20222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Law of Segregation</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697565" y="1540188"/>
            <a:ext cx="5250595" cy="4693701"/>
          </a:xfrm>
        </p:spPr>
        <p:txBody>
          <a:bodyPr>
            <a:normAutofit/>
          </a:bodyPr>
          <a:lstStyle/>
          <a:p>
            <a:pPr marL="0" indent="0">
              <a:buNone/>
            </a:pPr>
            <a:r>
              <a:rPr lang="en-US" altLang="en-US" b="1" dirty="0"/>
              <a:t>Law of segregation: </a:t>
            </a:r>
            <a:r>
              <a:rPr lang="en-US" altLang="en-US" dirty="0"/>
              <a:t>states that alleles for a trait separate during meiosis</a:t>
            </a:r>
          </a:p>
          <a:p>
            <a:r>
              <a:rPr lang="en-US" altLang="en-US" dirty="0"/>
              <a:t>Each gamete carries one allele for each trait.</a:t>
            </a:r>
          </a:p>
          <a:p>
            <a:r>
              <a:rPr lang="en-US" altLang="en-US" dirty="0"/>
              <a:t>During fertilization, each gamete contributes an allele for each trait.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20482" name="Picture 2" descr="Image result for law of segregation">
            <a:extLst>
              <a:ext uri="{FF2B5EF4-FFF2-40B4-BE49-F238E27FC236}">
                <a16:creationId xmlns:a16="http://schemas.microsoft.com/office/drawing/2014/main" id="{BDA354F6-A03F-4BB8-905A-6FED0429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64" y="1806639"/>
            <a:ext cx="5825116" cy="4160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5460625-8F32-4419-8EAF-FCF12CD51E09}"/>
              </a:ext>
            </a:extLst>
          </p:cNvPr>
          <p:cNvSpPr/>
          <p:nvPr/>
        </p:nvSpPr>
        <p:spPr>
          <a:xfrm>
            <a:off x="6482080" y="6497145"/>
            <a:ext cx="6096000" cy="246221"/>
          </a:xfrm>
          <a:prstGeom prst="rect">
            <a:avLst/>
          </a:prstGeom>
        </p:spPr>
        <p:txBody>
          <a:bodyPr>
            <a:spAutoFit/>
          </a:bodyPr>
          <a:lstStyle/>
          <a:p>
            <a:r>
              <a:rPr lang="en-CA" sz="1000" dirty="0">
                <a:hlinkClick r:id="rId3"/>
              </a:rPr>
              <a:t>https://untamedscience.com/biology/genetics/mendelian-genetics/law-of-segregation/</a:t>
            </a:r>
            <a:endParaRPr lang="en-CA" sz="1000" dirty="0"/>
          </a:p>
        </p:txBody>
      </p:sp>
    </p:spTree>
    <p:extLst>
      <p:ext uri="{BB962C8B-B14F-4D97-AF65-F5344CB8AC3E}">
        <p14:creationId xmlns:p14="http://schemas.microsoft.com/office/powerpoint/2010/main" val="19091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Dominant and Recessive Alleles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92925" y="1540189"/>
            <a:ext cx="9261618" cy="2153830"/>
          </a:xfrm>
        </p:spPr>
        <p:txBody>
          <a:bodyPr>
            <a:normAutofit/>
          </a:bodyPr>
          <a:lstStyle/>
          <a:p>
            <a:r>
              <a:rPr lang="en-US" altLang="en-US" b="1" dirty="0"/>
              <a:t>Dominant alleles </a:t>
            </a:r>
            <a:r>
              <a:rPr lang="en-US" altLang="en-US" dirty="0"/>
              <a:t>(capital letter)</a:t>
            </a:r>
            <a:r>
              <a:rPr lang="en-US" altLang="en-US" b="1" dirty="0"/>
              <a:t> </a:t>
            </a:r>
            <a:r>
              <a:rPr lang="en-US" altLang="en-US" dirty="0"/>
              <a:t>will always be expressed if present.</a:t>
            </a:r>
          </a:p>
          <a:p>
            <a:r>
              <a:rPr lang="en-US" altLang="en-US" b="1" dirty="0"/>
              <a:t>Recessive alleles </a:t>
            </a:r>
            <a:r>
              <a:rPr lang="en-US" altLang="en-US" dirty="0"/>
              <a:t>(lower-case letter) will be expressed only if there are two recessive alleles.</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19458" name="Picture 2" descr="Image result for dominant allele">
            <a:extLst>
              <a:ext uri="{FF2B5EF4-FFF2-40B4-BE49-F238E27FC236}">
                <a16:creationId xmlns:a16="http://schemas.microsoft.com/office/drawing/2014/main" id="{7454D867-E0AB-47F1-9DEA-EF9AC7DAC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07" r="14567"/>
          <a:stretch/>
        </p:blipFill>
        <p:spPr bwMode="auto">
          <a:xfrm>
            <a:off x="1311579" y="3496837"/>
            <a:ext cx="5293360" cy="32340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A2D304A-88C7-4BAD-8AF2-6E83E136AA09}"/>
              </a:ext>
            </a:extLst>
          </p:cNvPr>
          <p:cNvSpPr/>
          <p:nvPr/>
        </p:nvSpPr>
        <p:spPr>
          <a:xfrm>
            <a:off x="4050654" y="6386722"/>
            <a:ext cx="8696960" cy="400110"/>
          </a:xfrm>
          <a:prstGeom prst="rect">
            <a:avLst/>
          </a:prstGeom>
        </p:spPr>
        <p:txBody>
          <a:bodyPr wrap="square">
            <a:spAutoFit/>
          </a:bodyPr>
          <a:lstStyle/>
          <a:p>
            <a:r>
              <a:rPr lang="en-CA" sz="1000" dirty="0"/>
              <a:t>Images: </a:t>
            </a:r>
            <a:r>
              <a:rPr lang="en-CA" sz="1000" dirty="0">
                <a:hlinkClick r:id="rId3"/>
              </a:rPr>
              <a:t>https://mammothmemory.net/biology/dna-genetics-and-inheritance/genes/dominant-allele-and-recessive-allele.html</a:t>
            </a:r>
            <a:r>
              <a:rPr lang="en-CA" sz="1000" dirty="0"/>
              <a:t>; </a:t>
            </a:r>
            <a:r>
              <a:rPr lang="en-CA" sz="1000" dirty="0">
                <a:hlinkClick r:id="rId4"/>
              </a:rPr>
              <a:t>https://study.com/academy/lesson/genotypic-frequency-definition-lesson-quiz.html</a:t>
            </a:r>
            <a:endParaRPr lang="en-CA" sz="1000" dirty="0"/>
          </a:p>
        </p:txBody>
      </p:sp>
      <p:pic>
        <p:nvPicPr>
          <p:cNvPr id="19460" name="Picture 4" descr="Related image">
            <a:extLst>
              <a:ext uri="{FF2B5EF4-FFF2-40B4-BE49-F238E27FC236}">
                <a16:creationId xmlns:a16="http://schemas.microsoft.com/office/drawing/2014/main" id="{83140FA1-EAEB-4D3B-BC7B-01D02DB2E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768" y="3910687"/>
            <a:ext cx="47434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0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9487222" cy="835574"/>
          </a:xfrm>
        </p:spPr>
        <p:txBody>
          <a:bodyPr/>
          <a:lstStyle/>
          <a:p>
            <a:r>
              <a:rPr lang="en-US" altLang="en-US" dirty="0">
                <a:latin typeface="Arial Bold" panose="020B0704020202020204" pitchFamily="34" charset="0"/>
              </a:rPr>
              <a:t>Dominant and Recessive Alleles (cont.)</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531813" y="1419790"/>
            <a:ext cx="11660188" cy="634486"/>
          </a:xfrm>
        </p:spPr>
        <p:txBody>
          <a:bodyPr numCol="2">
            <a:normAutofit/>
          </a:bodyPr>
          <a:lstStyle/>
          <a:p>
            <a:pPr marL="0" indent="0">
              <a:buNone/>
            </a:pPr>
            <a:r>
              <a:rPr lang="en-US" altLang="en-US" dirty="0"/>
              <a:t>Purple flower </a:t>
            </a:r>
            <a:r>
              <a:rPr lang="en-US" altLang="en-US" dirty="0" err="1"/>
              <a:t>colour</a:t>
            </a:r>
            <a:r>
              <a:rPr lang="en-US" altLang="en-US" dirty="0"/>
              <a:t> = </a:t>
            </a:r>
            <a:r>
              <a:rPr lang="en-US" altLang="en-US" i="1" dirty="0"/>
              <a:t>BB</a:t>
            </a:r>
            <a:r>
              <a:rPr lang="en-US" altLang="en-US" dirty="0"/>
              <a:t> or </a:t>
            </a:r>
            <a:r>
              <a:rPr lang="en-US" altLang="en-US" i="1" dirty="0"/>
              <a:t>Bb</a:t>
            </a:r>
          </a:p>
          <a:p>
            <a:pPr marL="0" indent="0">
              <a:buNone/>
            </a:pPr>
            <a:r>
              <a:rPr lang="en-US" altLang="en-US" dirty="0"/>
              <a:t>		White flower </a:t>
            </a:r>
            <a:r>
              <a:rPr lang="en-US" altLang="en-US" dirty="0" err="1"/>
              <a:t>colour</a:t>
            </a:r>
            <a:r>
              <a:rPr lang="en-US" altLang="en-US" dirty="0"/>
              <a:t> = </a:t>
            </a:r>
            <a:r>
              <a:rPr lang="en-US" altLang="en-US" i="1" dirty="0"/>
              <a:t>bb</a:t>
            </a:r>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6" name="TextBox 6">
            <a:extLst>
              <a:ext uri="{FF2B5EF4-FFF2-40B4-BE49-F238E27FC236}">
                <a16:creationId xmlns:a16="http://schemas.microsoft.com/office/drawing/2014/main" id="{70E4F8D2-77CC-4669-B8F3-DF2FEF9B08F2}"/>
              </a:ext>
            </a:extLst>
          </p:cNvPr>
          <p:cNvSpPr txBox="1">
            <a:spLocks noChangeArrowheads="1"/>
          </p:cNvSpPr>
          <p:nvPr/>
        </p:nvSpPr>
        <p:spPr bwMode="auto">
          <a:xfrm>
            <a:off x="2298699" y="6247622"/>
            <a:ext cx="7594600"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Figure 1.11: These are the results of Mendel’s cross involving true-breeding</a:t>
            </a:r>
          </a:p>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pea plants with purple flowers and pea plants with white flowers.</a:t>
            </a:r>
          </a:p>
        </p:txBody>
      </p:sp>
      <p:pic>
        <p:nvPicPr>
          <p:cNvPr id="7" name="Picture 1">
            <a:extLst>
              <a:ext uri="{FF2B5EF4-FFF2-40B4-BE49-F238E27FC236}">
                <a16:creationId xmlns:a16="http://schemas.microsoft.com/office/drawing/2014/main" id="{33E58666-0543-47E7-B34B-30119006B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802" y="2154820"/>
            <a:ext cx="10748209" cy="39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81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Genotypes and Phenotypes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sz="half" idx="1"/>
          </p:nvPr>
        </p:nvSpPr>
        <p:spPr>
          <a:xfrm>
            <a:off x="2589212" y="1574799"/>
            <a:ext cx="4313864" cy="5096277"/>
          </a:xfrm>
        </p:spPr>
        <p:txBody>
          <a:bodyPr>
            <a:normAutofit/>
          </a:bodyPr>
          <a:lstStyle/>
          <a:p>
            <a:pPr marL="0" indent="0">
              <a:buNone/>
            </a:pPr>
            <a:r>
              <a:rPr lang="en-US" altLang="en-US" sz="2800" b="1" dirty="0"/>
              <a:t>Phenotype: </a:t>
            </a:r>
            <a:r>
              <a:rPr lang="en-US" altLang="en-US" sz="2800" dirty="0"/>
              <a:t>the physical </a:t>
            </a:r>
            <a:r>
              <a:rPr lang="en-US" altLang="en-US" sz="2800" i="1" u="sng" dirty="0"/>
              <a:t>description</a:t>
            </a:r>
            <a:r>
              <a:rPr lang="en-US" altLang="en-US" sz="2800" dirty="0"/>
              <a:t> of an organism’s trait</a:t>
            </a:r>
          </a:p>
          <a:p>
            <a:pPr marL="0" indent="0">
              <a:buNone/>
            </a:pPr>
            <a:endParaRPr lang="en-CA" dirty="0"/>
          </a:p>
          <a:p>
            <a:pPr marL="0" indent="0">
              <a:buNone/>
            </a:pPr>
            <a:endParaRPr lang="en-CA" dirty="0"/>
          </a:p>
          <a:p>
            <a:pPr marL="0" indent="0">
              <a:buNone/>
            </a:pPr>
            <a:r>
              <a:rPr lang="en-CA" dirty="0"/>
              <a:t>Examples:</a:t>
            </a:r>
          </a:p>
          <a:p>
            <a:pPr lvl="1"/>
            <a:r>
              <a:rPr lang="en-CA" dirty="0"/>
              <a:t>Purple flowers, white flowers</a:t>
            </a:r>
          </a:p>
          <a:p>
            <a:pPr lvl="1"/>
            <a:r>
              <a:rPr lang="en-CA" dirty="0"/>
              <a:t>Brown eyes, blue eyes</a:t>
            </a:r>
          </a:p>
          <a:p>
            <a:pPr lvl="1"/>
            <a:r>
              <a:rPr lang="en-CA" dirty="0"/>
              <a:t>Has disease, does not have disease</a:t>
            </a:r>
          </a:p>
          <a:p>
            <a:pPr lvl="1"/>
            <a:endParaRPr lang="en-CA" dirty="0"/>
          </a:p>
        </p:txBody>
      </p:sp>
      <p:sp>
        <p:nvSpPr>
          <p:cNvPr id="8" name="Content Placeholder 7">
            <a:extLst>
              <a:ext uri="{FF2B5EF4-FFF2-40B4-BE49-F238E27FC236}">
                <a16:creationId xmlns:a16="http://schemas.microsoft.com/office/drawing/2014/main" id="{34AF66D7-6944-404A-935C-A2CE61290688}"/>
              </a:ext>
            </a:extLst>
          </p:cNvPr>
          <p:cNvSpPr>
            <a:spLocks noGrp="1"/>
          </p:cNvSpPr>
          <p:nvPr>
            <p:ph sz="half" idx="2"/>
          </p:nvPr>
        </p:nvSpPr>
        <p:spPr>
          <a:xfrm>
            <a:off x="7190747" y="1567422"/>
            <a:ext cx="4313864" cy="4995938"/>
          </a:xfrm>
        </p:spPr>
        <p:txBody>
          <a:bodyPr>
            <a:normAutofit/>
          </a:bodyPr>
          <a:lstStyle/>
          <a:p>
            <a:pPr marL="0" indent="0">
              <a:buNone/>
            </a:pPr>
            <a:r>
              <a:rPr lang="en-US" altLang="en-US" sz="2800" b="1" dirty="0"/>
              <a:t>Genotype: </a:t>
            </a:r>
            <a:r>
              <a:rPr lang="en-US" altLang="en-US" sz="2800" dirty="0"/>
              <a:t>the specific </a:t>
            </a:r>
            <a:r>
              <a:rPr lang="en-US" altLang="en-US" sz="2800" i="1" u="sng" dirty="0"/>
              <a:t>combination of alleles </a:t>
            </a:r>
            <a:r>
              <a:rPr lang="en-US" altLang="en-US" sz="2800" dirty="0"/>
              <a:t>an organism has for a trait</a:t>
            </a:r>
          </a:p>
          <a:p>
            <a:endParaRPr lang="en-CA" dirty="0"/>
          </a:p>
          <a:p>
            <a:pPr marL="0" indent="0">
              <a:buNone/>
            </a:pPr>
            <a:r>
              <a:rPr lang="en-CA" dirty="0"/>
              <a:t>Examples:</a:t>
            </a:r>
          </a:p>
          <a:p>
            <a:r>
              <a:rPr lang="en-CA" i="1" dirty="0"/>
              <a:t>AA or aa or Aa</a:t>
            </a:r>
          </a:p>
          <a:p>
            <a:r>
              <a:rPr lang="en-CA" i="1" dirty="0"/>
              <a:t>BB or bb or Bb</a:t>
            </a:r>
          </a:p>
          <a:p>
            <a:r>
              <a:rPr lang="en-CA" i="1" dirty="0"/>
              <a:t>Multiple genes: </a:t>
            </a:r>
            <a:r>
              <a:rPr lang="en-CA" i="1" dirty="0" err="1"/>
              <a:t>AaBB</a:t>
            </a:r>
            <a:endParaRPr lang="en-CA" i="1"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Tree>
    <p:extLst>
      <p:ext uri="{BB962C8B-B14F-4D97-AF65-F5344CB8AC3E}">
        <p14:creationId xmlns:p14="http://schemas.microsoft.com/office/powerpoint/2010/main" val="35877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Genotypes and Phenotypes</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28674" name="Picture 2" descr="Genotype vs Phenotype">
            <a:extLst>
              <a:ext uri="{FF2B5EF4-FFF2-40B4-BE49-F238E27FC236}">
                <a16:creationId xmlns:a16="http://schemas.microsoft.com/office/drawing/2014/main" id="{EB481E35-2BDF-4981-AE27-F229D48A1A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61" b="25402"/>
          <a:stretch/>
        </p:blipFill>
        <p:spPr bwMode="auto">
          <a:xfrm>
            <a:off x="2144700" y="1264555"/>
            <a:ext cx="7259308" cy="48056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enotype vs Phenotype">
            <a:extLst>
              <a:ext uri="{FF2B5EF4-FFF2-40B4-BE49-F238E27FC236}">
                <a16:creationId xmlns:a16="http://schemas.microsoft.com/office/drawing/2014/main" id="{0BC65921-EBE1-47E5-A8CB-5438653EE5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598"/>
          <a:stretch/>
        </p:blipFill>
        <p:spPr bwMode="auto">
          <a:xfrm>
            <a:off x="5994399" y="5049171"/>
            <a:ext cx="5274661" cy="18088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9BFDCB-5588-4A78-9A7E-54A63544E9FB}"/>
              </a:ext>
            </a:extLst>
          </p:cNvPr>
          <p:cNvSpPr/>
          <p:nvPr/>
        </p:nvSpPr>
        <p:spPr>
          <a:xfrm>
            <a:off x="273088" y="6587553"/>
            <a:ext cx="2816797" cy="246221"/>
          </a:xfrm>
          <a:prstGeom prst="rect">
            <a:avLst/>
          </a:prstGeom>
        </p:spPr>
        <p:txBody>
          <a:bodyPr wrap="none">
            <a:spAutoFit/>
          </a:bodyPr>
          <a:lstStyle/>
          <a:p>
            <a:r>
              <a:rPr lang="en-CA" sz="1000" dirty="0">
                <a:hlinkClick r:id="rId3"/>
              </a:rPr>
              <a:t>https://7esl.com/genotype-vs-phenotype/</a:t>
            </a:r>
            <a:endParaRPr lang="en-CA" sz="1000" dirty="0"/>
          </a:p>
        </p:txBody>
      </p:sp>
    </p:spTree>
    <p:extLst>
      <p:ext uri="{BB962C8B-B14F-4D97-AF65-F5344CB8AC3E}">
        <p14:creationId xmlns:p14="http://schemas.microsoft.com/office/powerpoint/2010/main" val="44860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Genotypes and Phenotypes (cont.)</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6" name="Picture 2" descr="Image result for chromosome allele">
            <a:extLst>
              <a:ext uri="{FF2B5EF4-FFF2-40B4-BE49-F238E27FC236}">
                <a16:creationId xmlns:a16="http://schemas.microsoft.com/office/drawing/2014/main" id="{030A2D25-077C-43E5-AB44-EF5A4DE39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30" t="51380" r="52857" b="12832"/>
          <a:stretch/>
        </p:blipFill>
        <p:spPr bwMode="auto">
          <a:xfrm>
            <a:off x="8836874" y="3800105"/>
            <a:ext cx="1094268" cy="13518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655017E-3AE9-4334-8C81-6920ABC1E12C}"/>
              </a:ext>
            </a:extLst>
          </p:cNvPr>
          <p:cNvSpPr/>
          <p:nvPr/>
        </p:nvSpPr>
        <p:spPr>
          <a:xfrm>
            <a:off x="1759804" y="2176639"/>
            <a:ext cx="6540915" cy="2677656"/>
          </a:xfrm>
          <a:prstGeom prst="rect">
            <a:avLst/>
          </a:prstGeom>
        </p:spPr>
        <p:txBody>
          <a:bodyPr wrap="square">
            <a:spAutoFit/>
          </a:bodyPr>
          <a:lstStyle/>
          <a:p>
            <a:pPr marL="342900" indent="-342900">
              <a:buFont typeface="Arial" panose="020B0604020202020204" pitchFamily="34" charset="0"/>
              <a:buChar char="•"/>
            </a:pPr>
            <a:r>
              <a:rPr lang="en-US" altLang="en-US" sz="2400" b="1" dirty="0"/>
              <a:t>Homozygous: </a:t>
            </a:r>
            <a:r>
              <a:rPr lang="en-US" altLang="en-US" sz="2400" dirty="0"/>
              <a:t>an organism with two of the </a:t>
            </a:r>
            <a:r>
              <a:rPr lang="en-US" altLang="en-US" sz="2400" i="1" u="sng" dirty="0"/>
              <a:t>same alleles </a:t>
            </a:r>
            <a:r>
              <a:rPr lang="en-US" altLang="en-US" sz="2400" dirty="0"/>
              <a:t>for a particular trait (e.g. </a:t>
            </a:r>
            <a:r>
              <a:rPr lang="en-US" altLang="en-US" sz="2400" i="1" dirty="0"/>
              <a:t>BB, bb</a:t>
            </a:r>
            <a:r>
              <a:rPr lang="en-US" altLang="en-US" sz="2400" dirty="0"/>
              <a:t>, </a:t>
            </a:r>
            <a:r>
              <a:rPr lang="en-US" altLang="en-US" sz="2400" i="1" dirty="0"/>
              <a:t>AA</a:t>
            </a:r>
            <a:r>
              <a:rPr lang="en-US" altLang="en-US" sz="2400" dirty="0"/>
              <a:t>, </a:t>
            </a:r>
            <a:r>
              <a:rPr lang="en-US" altLang="en-US" sz="2400" i="1" dirty="0"/>
              <a:t>aa</a:t>
            </a:r>
            <a:r>
              <a:rPr lang="en-US" altLang="en-US" sz="2400" dirty="0"/>
              <a:t>)</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b="1" dirty="0"/>
              <a:t>Heterozygous: </a:t>
            </a:r>
            <a:r>
              <a:rPr lang="en-US" altLang="en-US" sz="2400" dirty="0"/>
              <a:t>an organism with two </a:t>
            </a:r>
            <a:r>
              <a:rPr lang="en-US" altLang="en-US" sz="2400" i="1" u="sng" dirty="0"/>
              <a:t>different alleles </a:t>
            </a:r>
            <a:r>
              <a:rPr lang="en-US" altLang="en-US" sz="2400" dirty="0"/>
              <a:t>for a particular trait </a:t>
            </a:r>
            <a:br>
              <a:rPr lang="en-US" altLang="en-US" sz="2400" dirty="0"/>
            </a:br>
            <a:r>
              <a:rPr lang="en-US" altLang="en-US" sz="2400" dirty="0"/>
              <a:t>(e.g. </a:t>
            </a:r>
            <a:r>
              <a:rPr lang="en-US" altLang="en-US" sz="2400" i="1" dirty="0"/>
              <a:t>Bb, Aa</a:t>
            </a:r>
            <a:r>
              <a:rPr lang="en-US" altLang="en-US" sz="2400" dirty="0"/>
              <a:t>)</a:t>
            </a:r>
          </a:p>
        </p:txBody>
      </p:sp>
      <p:pic>
        <p:nvPicPr>
          <p:cNvPr id="8" name="Picture 2" descr="Image result for chromosome allele">
            <a:extLst>
              <a:ext uri="{FF2B5EF4-FFF2-40B4-BE49-F238E27FC236}">
                <a16:creationId xmlns:a16="http://schemas.microsoft.com/office/drawing/2014/main" id="{48D4E228-FC79-4260-8F2B-EDF81A92A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39" r="80687" b="14073"/>
          <a:stretch/>
        </p:blipFill>
        <p:spPr bwMode="auto">
          <a:xfrm>
            <a:off x="8836874" y="2176639"/>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hromosome allele">
            <a:extLst>
              <a:ext uri="{FF2B5EF4-FFF2-40B4-BE49-F238E27FC236}">
                <a16:creationId xmlns:a16="http://schemas.microsoft.com/office/drawing/2014/main" id="{BB0E73DE-1E70-4945-989E-0C0959F75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09" t="51687" r="-1122" b="12525"/>
          <a:stretch/>
        </p:blipFill>
        <p:spPr bwMode="auto">
          <a:xfrm>
            <a:off x="10336182" y="2192612"/>
            <a:ext cx="1094268" cy="135182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78398C46-8C02-4433-946B-CC2D7D5274FE}"/>
              </a:ext>
            </a:extLst>
          </p:cNvPr>
          <p:cNvSpPr txBox="1">
            <a:spLocks/>
          </p:cNvSpPr>
          <p:nvPr/>
        </p:nvSpPr>
        <p:spPr>
          <a:xfrm>
            <a:off x="1465191" y="1513618"/>
            <a:ext cx="9261618" cy="11107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altLang="en-US" b="1" dirty="0"/>
              <a:t>Genotype Vocabulary</a:t>
            </a:r>
            <a:endParaRPr lang="en-CA" dirty="0"/>
          </a:p>
        </p:txBody>
      </p:sp>
      <p:cxnSp>
        <p:nvCxnSpPr>
          <p:cNvPr id="14" name="Straight Arrow Connector 13">
            <a:extLst>
              <a:ext uri="{FF2B5EF4-FFF2-40B4-BE49-F238E27FC236}">
                <a16:creationId xmlns:a16="http://schemas.microsoft.com/office/drawing/2014/main" id="{17E23C08-68EC-4C45-870E-9004A147ACAC}"/>
              </a:ext>
            </a:extLst>
          </p:cNvPr>
          <p:cNvCxnSpPr>
            <a:cxnSpLocks/>
          </p:cNvCxnSpPr>
          <p:nvPr/>
        </p:nvCxnSpPr>
        <p:spPr>
          <a:xfrm>
            <a:off x="7552668" y="4262658"/>
            <a:ext cx="10630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4BA356-9A4A-451D-8F65-44FDA33BD353}"/>
              </a:ext>
            </a:extLst>
          </p:cNvPr>
          <p:cNvCxnSpPr>
            <a:cxnSpLocks/>
          </p:cNvCxnSpPr>
          <p:nvPr/>
        </p:nvCxnSpPr>
        <p:spPr>
          <a:xfrm>
            <a:off x="7709846" y="2748818"/>
            <a:ext cx="905834"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9CA8-C440-4E8A-A87A-6E3CFB793167}"/>
              </a:ext>
            </a:extLst>
          </p:cNvPr>
          <p:cNvSpPr>
            <a:spLocks noGrp="1"/>
          </p:cNvSpPr>
          <p:nvPr>
            <p:ph type="title"/>
          </p:nvPr>
        </p:nvSpPr>
        <p:spPr/>
        <p:txBody>
          <a:bodyPr/>
          <a:lstStyle/>
          <a:p>
            <a:r>
              <a:rPr lang="en-US" dirty="0"/>
              <a:t>Key Vocabulary </a:t>
            </a:r>
            <a:endParaRPr lang="en-CA" dirty="0"/>
          </a:p>
        </p:txBody>
      </p:sp>
      <p:sp>
        <p:nvSpPr>
          <p:cNvPr id="3" name="Content Placeholder 2">
            <a:extLst>
              <a:ext uri="{FF2B5EF4-FFF2-40B4-BE49-F238E27FC236}">
                <a16:creationId xmlns:a16="http://schemas.microsoft.com/office/drawing/2014/main" id="{4D7CB576-AB9D-4D8A-9620-CA56D5F9A89F}"/>
              </a:ext>
            </a:extLst>
          </p:cNvPr>
          <p:cNvSpPr>
            <a:spLocks noGrp="1"/>
          </p:cNvSpPr>
          <p:nvPr>
            <p:ph idx="1"/>
          </p:nvPr>
        </p:nvSpPr>
        <p:spPr>
          <a:xfrm>
            <a:off x="1895912" y="2133599"/>
            <a:ext cx="9608700" cy="4325923"/>
          </a:xfrm>
        </p:spPr>
        <p:txBody>
          <a:bodyPr numCol="3">
            <a:normAutofit lnSpcReduction="10000"/>
          </a:bodyPr>
          <a:lstStyle/>
          <a:p>
            <a:pPr lvl="1"/>
            <a:r>
              <a:rPr lang="en-US" sz="1800" dirty="0"/>
              <a:t>(Review: allele, gene, chromosome, homologous chromosome, gamete)</a:t>
            </a:r>
          </a:p>
          <a:p>
            <a:pPr lvl="1"/>
            <a:r>
              <a:rPr lang="en-US" sz="1800" dirty="0"/>
              <a:t>Genetics</a:t>
            </a:r>
          </a:p>
          <a:p>
            <a:pPr lvl="1"/>
            <a:r>
              <a:rPr lang="en-CA" sz="1800" dirty="0"/>
              <a:t>Trait</a:t>
            </a:r>
          </a:p>
          <a:p>
            <a:pPr lvl="1"/>
            <a:r>
              <a:rPr lang="en-CA" sz="1800" dirty="0"/>
              <a:t>Gregor Mendel</a:t>
            </a:r>
          </a:p>
          <a:p>
            <a:pPr lvl="1"/>
            <a:r>
              <a:rPr lang="en-CA" sz="1800" dirty="0"/>
              <a:t>True-breeding</a:t>
            </a:r>
          </a:p>
          <a:p>
            <a:pPr lvl="1"/>
            <a:r>
              <a:rPr lang="en-CA" sz="1800" dirty="0"/>
              <a:t>Offspring</a:t>
            </a:r>
          </a:p>
          <a:p>
            <a:pPr lvl="1"/>
            <a:r>
              <a:rPr lang="en-CA" sz="1800" dirty="0"/>
              <a:t>F1, F2</a:t>
            </a:r>
          </a:p>
          <a:p>
            <a:pPr lvl="1"/>
            <a:r>
              <a:rPr lang="en-CA" sz="1800" dirty="0"/>
              <a:t>Law of segregation</a:t>
            </a:r>
          </a:p>
          <a:p>
            <a:pPr lvl="1"/>
            <a:r>
              <a:rPr lang="en-CA" sz="1800" dirty="0"/>
              <a:t>Dominant allele</a:t>
            </a:r>
          </a:p>
          <a:p>
            <a:pPr lvl="1"/>
            <a:r>
              <a:rPr lang="en-CA" sz="1800" dirty="0"/>
              <a:t>Recessive allele</a:t>
            </a:r>
          </a:p>
          <a:p>
            <a:pPr lvl="1"/>
            <a:r>
              <a:rPr lang="en-CA" sz="1800" dirty="0"/>
              <a:t>Phenotype</a:t>
            </a:r>
          </a:p>
          <a:p>
            <a:pPr lvl="1"/>
            <a:r>
              <a:rPr lang="en-CA" sz="1800" dirty="0"/>
              <a:t>Genotype</a:t>
            </a:r>
          </a:p>
          <a:p>
            <a:pPr lvl="1"/>
            <a:r>
              <a:rPr lang="en-CA" sz="1800" dirty="0"/>
              <a:t>Homozygous</a:t>
            </a:r>
          </a:p>
          <a:p>
            <a:pPr lvl="1"/>
            <a:r>
              <a:rPr lang="en-CA" sz="1800" dirty="0"/>
              <a:t>Heterozygous</a:t>
            </a:r>
          </a:p>
          <a:p>
            <a:pPr lvl="1"/>
            <a:r>
              <a:rPr lang="en-CA" sz="1800" dirty="0"/>
              <a:t>Homozygous dominant</a:t>
            </a:r>
          </a:p>
          <a:p>
            <a:pPr lvl="1"/>
            <a:r>
              <a:rPr lang="en-CA" sz="1800" dirty="0"/>
              <a:t>Homozygous recessive</a:t>
            </a:r>
          </a:p>
          <a:p>
            <a:pPr lvl="1"/>
            <a:r>
              <a:rPr lang="en-CA" sz="1800" dirty="0"/>
              <a:t>Cross </a:t>
            </a:r>
          </a:p>
          <a:p>
            <a:pPr lvl="1"/>
            <a:r>
              <a:rPr lang="en-CA" sz="1800" dirty="0"/>
              <a:t>Monohybrid cross</a:t>
            </a:r>
          </a:p>
          <a:p>
            <a:pPr lvl="1"/>
            <a:r>
              <a:rPr lang="en-CA" sz="1800" dirty="0"/>
              <a:t>Hybrid</a:t>
            </a:r>
          </a:p>
          <a:p>
            <a:pPr lvl="1"/>
            <a:r>
              <a:rPr lang="en-CA" sz="1800" dirty="0"/>
              <a:t>Punnett square</a:t>
            </a:r>
          </a:p>
          <a:p>
            <a:pPr lvl="1"/>
            <a:r>
              <a:rPr lang="en-CA" sz="1800" dirty="0"/>
              <a:t>Phenotypic ratio</a:t>
            </a:r>
          </a:p>
          <a:p>
            <a:pPr lvl="1"/>
            <a:r>
              <a:rPr lang="en-CA" sz="1800" dirty="0"/>
              <a:t>Genotypic ratio</a:t>
            </a:r>
          </a:p>
          <a:p>
            <a:pPr lvl="1"/>
            <a:r>
              <a:rPr lang="en-CA" sz="1800" dirty="0"/>
              <a:t>Codominance</a:t>
            </a:r>
          </a:p>
          <a:p>
            <a:pPr lvl="1"/>
            <a:r>
              <a:rPr lang="en-CA" sz="1800" dirty="0"/>
              <a:t>Incomplete dominance</a:t>
            </a:r>
          </a:p>
          <a:p>
            <a:pPr lvl="1"/>
            <a:r>
              <a:rPr lang="en-CA" sz="1800" dirty="0"/>
              <a:t>Sex-linked trait</a:t>
            </a:r>
          </a:p>
          <a:p>
            <a:pPr lvl="1"/>
            <a:r>
              <a:rPr lang="en-CA" sz="1800" dirty="0"/>
              <a:t>X-linked trait</a:t>
            </a:r>
          </a:p>
          <a:p>
            <a:pPr lvl="1"/>
            <a:r>
              <a:rPr lang="en-CA" sz="1800" dirty="0"/>
              <a:t>Carrier</a:t>
            </a:r>
          </a:p>
          <a:p>
            <a:pPr lvl="1"/>
            <a:endParaRPr lang="en-CA" sz="1800" dirty="0"/>
          </a:p>
        </p:txBody>
      </p:sp>
      <p:sp>
        <p:nvSpPr>
          <p:cNvPr id="4" name="Slide Number Placeholder 3">
            <a:extLst>
              <a:ext uri="{FF2B5EF4-FFF2-40B4-BE49-F238E27FC236}">
                <a16:creationId xmlns:a16="http://schemas.microsoft.com/office/drawing/2014/main" id="{2EBA6DAE-7EF2-4428-9C6F-5CA0555EDEBB}"/>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45070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Genotypes and Phenotypes (cont.)</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077686" y="2068985"/>
            <a:ext cx="10192619" cy="4693701"/>
          </a:xfrm>
        </p:spPr>
        <p:txBody>
          <a:bodyPr>
            <a:normAutofit/>
          </a:bodyPr>
          <a:lstStyle/>
          <a:p>
            <a:pPr marL="914400" indent="-463550">
              <a:buNone/>
              <a:defRPr/>
            </a:pPr>
            <a:r>
              <a:rPr lang="en-US" sz="2400" dirty="0">
                <a:ea typeface="ＭＳ Ｐゴシック" charset="0"/>
              </a:rPr>
              <a:t>1)	</a:t>
            </a:r>
            <a:r>
              <a:rPr lang="en-US" sz="2400" i="1" dirty="0">
                <a:ea typeface="ＭＳ Ｐゴシック" charset="0"/>
              </a:rPr>
              <a:t>Homozygous dominant</a:t>
            </a:r>
            <a:r>
              <a:rPr lang="en-US" sz="2400" dirty="0">
                <a:ea typeface="ＭＳ Ｐゴシック" charset="0"/>
              </a:rPr>
              <a:t>: two dominant alleles (e.g. </a:t>
            </a:r>
            <a:r>
              <a:rPr lang="en-US" sz="2400" i="1" dirty="0">
                <a:ea typeface="ＭＳ Ｐゴシック" charset="0"/>
              </a:rPr>
              <a:t>BB</a:t>
            </a:r>
            <a:r>
              <a:rPr lang="en-US" sz="2400" dirty="0">
                <a:ea typeface="ＭＳ Ｐゴシック" charset="0"/>
              </a:rPr>
              <a:t>)</a:t>
            </a:r>
          </a:p>
          <a:p>
            <a:pPr marL="914400" indent="-463550">
              <a:buNone/>
              <a:defRPr/>
            </a:pPr>
            <a:r>
              <a:rPr lang="en-US" sz="2400" dirty="0">
                <a:ea typeface="ＭＳ Ｐゴシック" charset="0"/>
              </a:rPr>
              <a:t>2)	</a:t>
            </a:r>
            <a:r>
              <a:rPr lang="en-US" sz="2400" i="1" dirty="0">
                <a:ea typeface="ＭＳ Ｐゴシック" charset="0"/>
              </a:rPr>
              <a:t>Homozygous recessive</a:t>
            </a:r>
            <a:r>
              <a:rPr lang="en-US" sz="2400" dirty="0">
                <a:ea typeface="ＭＳ Ｐゴシック" charset="0"/>
              </a:rPr>
              <a:t>: two recessive alleles (e.g. </a:t>
            </a:r>
            <a:r>
              <a:rPr lang="en-US" sz="2400" i="1" dirty="0">
                <a:ea typeface="ＭＳ Ｐゴシック" charset="0"/>
              </a:rPr>
              <a:t>bb</a:t>
            </a:r>
            <a:r>
              <a:rPr lang="en-US" sz="2400" dirty="0">
                <a:ea typeface="ＭＳ Ｐゴシック" charset="0"/>
              </a:rPr>
              <a:t>)</a:t>
            </a:r>
          </a:p>
          <a:p>
            <a:pPr marL="914400" indent="-463550">
              <a:buNone/>
              <a:defRPr/>
            </a:pPr>
            <a:r>
              <a:rPr lang="en-US" sz="2400" dirty="0">
                <a:ea typeface="ＭＳ Ｐゴシック" charset="0"/>
              </a:rPr>
              <a:t>3)	</a:t>
            </a:r>
            <a:r>
              <a:rPr lang="en-US" sz="2400" i="1" dirty="0">
                <a:ea typeface="ＭＳ Ｐゴシック" charset="0"/>
              </a:rPr>
              <a:t>Heterozygous</a:t>
            </a:r>
            <a:r>
              <a:rPr lang="en-US" sz="2400" dirty="0">
                <a:ea typeface="ＭＳ Ｐゴシック" charset="0"/>
              </a:rPr>
              <a:t>: one dominant allele and one recessive allele (e.g. </a:t>
            </a:r>
            <a:r>
              <a:rPr lang="en-US" sz="2400" i="1" dirty="0">
                <a:ea typeface="ＭＳ Ｐゴシック" charset="0"/>
              </a:rPr>
              <a:t>Bb</a:t>
            </a:r>
            <a:r>
              <a:rPr lang="en-US" sz="2400" dirty="0">
                <a:ea typeface="ＭＳ Ｐゴシック" charset="0"/>
              </a:rPr>
              <a: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6" name="Picture 1">
            <a:extLst>
              <a:ext uri="{FF2B5EF4-FFF2-40B4-BE49-F238E27FC236}">
                <a16:creationId xmlns:a16="http://schemas.microsoft.com/office/drawing/2014/main" id="{86C7DF77-097D-4FED-A109-9F7C851149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5574" y="3695480"/>
            <a:ext cx="6964960" cy="302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E88B6D3-E613-4D23-BF95-1A3B2B7166C6}"/>
              </a:ext>
            </a:extLst>
          </p:cNvPr>
          <p:cNvSpPr txBox="1">
            <a:spLocks noChangeArrowheads="1"/>
          </p:cNvSpPr>
          <p:nvPr/>
        </p:nvSpPr>
        <p:spPr bwMode="auto">
          <a:xfrm>
            <a:off x="921695" y="5400742"/>
            <a:ext cx="5470363" cy="1077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1.12: Three different genes on homologous chromosomes are indicated. Each example shows one of the three possible combinations (genotypes) of dominant and recessive alleles.</a:t>
            </a:r>
          </a:p>
        </p:txBody>
      </p:sp>
      <p:sp>
        <p:nvSpPr>
          <p:cNvPr id="8" name="Content Placeholder 2">
            <a:extLst>
              <a:ext uri="{FF2B5EF4-FFF2-40B4-BE49-F238E27FC236}">
                <a16:creationId xmlns:a16="http://schemas.microsoft.com/office/drawing/2014/main" id="{4E92D0FB-E4D1-4539-BFDC-91C979CD4127}"/>
              </a:ext>
            </a:extLst>
          </p:cNvPr>
          <p:cNvSpPr txBox="1">
            <a:spLocks/>
          </p:cNvSpPr>
          <p:nvPr/>
        </p:nvSpPr>
        <p:spPr>
          <a:xfrm>
            <a:off x="1465191" y="1513618"/>
            <a:ext cx="9261618" cy="11107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altLang="en-US" b="1" dirty="0"/>
              <a:t>Genotype Vocabulary</a:t>
            </a:r>
            <a:endParaRPr lang="en-CA" dirty="0"/>
          </a:p>
        </p:txBody>
      </p:sp>
    </p:spTree>
    <p:extLst>
      <p:ext uri="{BB962C8B-B14F-4D97-AF65-F5344CB8AC3E}">
        <p14:creationId xmlns:p14="http://schemas.microsoft.com/office/powerpoint/2010/main" val="29752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92925" y="1540188"/>
            <a:ext cx="9261618" cy="5033332"/>
          </a:xfrm>
        </p:spPr>
        <p:txBody>
          <a:bodyPr>
            <a:normAutofit fontScale="92500" lnSpcReduction="20000"/>
          </a:bodyPr>
          <a:lstStyle/>
          <a:p>
            <a:pPr marL="514350" indent="-514350">
              <a:buFont typeface="Calibri Light" panose="020F0302020204030204" pitchFamily="34" charset="0"/>
              <a:buAutoNum type="arabicPeriod"/>
            </a:pPr>
            <a:r>
              <a:rPr lang="en-US" altLang="en-US" dirty="0"/>
              <a:t>Write a definition for genetics in your own words.</a:t>
            </a:r>
          </a:p>
          <a:p>
            <a:pPr marL="514350" indent="-514350">
              <a:buFont typeface="Calibri Light" panose="020F0302020204030204" pitchFamily="34" charset="0"/>
              <a:buAutoNum type="arabicPeriod"/>
            </a:pPr>
            <a:r>
              <a:rPr lang="en-US" altLang="en-US" dirty="0"/>
              <a:t>Seed shape in pea plants can either be round or wrinkled. The allele for round shape is indicated by </a:t>
            </a:r>
            <a:r>
              <a:rPr lang="en-US" altLang="en-US" i="1" dirty="0"/>
              <a:t>R</a:t>
            </a:r>
            <a:r>
              <a:rPr lang="en-US" altLang="en-US" dirty="0"/>
              <a:t>. Is round seed shape dominant or recessive?</a:t>
            </a:r>
          </a:p>
          <a:p>
            <a:pPr marL="514350" indent="-514350">
              <a:buFont typeface="Calibri Light" panose="020F0302020204030204" pitchFamily="34" charset="0"/>
              <a:buAutoNum type="arabicPeriod"/>
            </a:pPr>
            <a:r>
              <a:rPr lang="en-US" altLang="en-US" dirty="0"/>
              <a:t>The allele for freckles is indicated by </a:t>
            </a:r>
            <a:r>
              <a:rPr lang="en-US" altLang="en-US" i="1" dirty="0"/>
              <a:t>F</a:t>
            </a:r>
            <a:r>
              <a:rPr lang="en-US" altLang="en-US" dirty="0"/>
              <a:t>.</a:t>
            </a:r>
            <a:br>
              <a:rPr lang="en-US" altLang="en-US" dirty="0"/>
            </a:br>
            <a:r>
              <a:rPr lang="en-US" altLang="en-US" dirty="0"/>
              <a:t>What is the genotype of a person who is heterozygous for freckles?</a:t>
            </a:r>
          </a:p>
          <a:p>
            <a:pPr marL="514350" indent="-514350">
              <a:buFont typeface="Calibri Light" panose="020F0302020204030204" pitchFamily="34" charset="0"/>
              <a:buAutoNum type="arabicPeriod"/>
            </a:pPr>
            <a:r>
              <a:rPr lang="en-US" altLang="en-US" dirty="0"/>
              <a:t>What is a “true-breeding plant”? Which of the following would be considered true-breeding? Explain why </a:t>
            </a:r>
            <a:r>
              <a:rPr lang="en-US" altLang="en-US"/>
              <a:t>or why not.  </a:t>
            </a:r>
            <a:endParaRPr lang="en-US" altLang="en-US" dirty="0"/>
          </a:p>
          <a:p>
            <a:pPr marL="914400" lvl="1" indent="-514350">
              <a:buFont typeface="+mj-lt"/>
              <a:buAutoNum type="alphaLcParenR"/>
            </a:pPr>
            <a:r>
              <a:rPr lang="en-US" altLang="en-US" dirty="0"/>
              <a:t>Homozygous recessive</a:t>
            </a:r>
          </a:p>
          <a:p>
            <a:pPr marL="914400" lvl="1" indent="-514350">
              <a:buFont typeface="+mj-lt"/>
              <a:buAutoNum type="alphaLcParenR"/>
            </a:pPr>
            <a:r>
              <a:rPr lang="en-US" altLang="en-US" dirty="0"/>
              <a:t>Homozygous dominant</a:t>
            </a:r>
          </a:p>
          <a:p>
            <a:pPr marL="914400" lvl="1" indent="-514350">
              <a:buFont typeface="+mj-lt"/>
              <a:buAutoNum type="alphaLcParenR"/>
            </a:pPr>
            <a:r>
              <a:rPr lang="en-US" altLang="en-US" dirty="0"/>
              <a:t>Heterozygous </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Tree>
    <p:extLst>
      <p:ext uri="{BB962C8B-B14F-4D97-AF65-F5344CB8AC3E}">
        <p14:creationId xmlns:p14="http://schemas.microsoft.com/office/powerpoint/2010/main" val="84838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fontScale="90000"/>
          </a:bodyPr>
          <a:lstStyle/>
          <a:p>
            <a:r>
              <a:rPr lang="en-US" altLang="en-US" dirty="0">
                <a:latin typeface="Arial Bold" panose="020B0704020202020204" pitchFamily="34" charset="0"/>
              </a:rPr>
              <a:t>Concept 2: Punnett squares show the probability of offspring inheriting</a:t>
            </a:r>
            <a:br>
              <a:rPr lang="en-US" altLang="en-US" dirty="0">
                <a:latin typeface="Arial Bold" panose="020B0704020202020204" pitchFamily="34" charset="0"/>
              </a:rPr>
            </a:br>
            <a:r>
              <a:rPr lang="en-US" altLang="en-US" dirty="0">
                <a:latin typeface="Arial Bold" panose="020B0704020202020204" pitchFamily="34" charset="0"/>
              </a:rPr>
              <a:t>specific traits.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311579" y="2476500"/>
            <a:ext cx="5931652" cy="4693701"/>
          </a:xfrm>
        </p:spPr>
        <p:txBody>
          <a:bodyPr>
            <a:normAutofit/>
          </a:bodyPr>
          <a:lstStyle/>
          <a:p>
            <a:r>
              <a:rPr lang="en-US" altLang="en-US" dirty="0"/>
              <a:t>Genetic cross is a deliberate mating between a genetic male and a genetic female.</a:t>
            </a:r>
          </a:p>
          <a:p>
            <a:r>
              <a:rPr lang="en-US" altLang="en-US" i="1" dirty="0"/>
              <a:t>Monohybrid cross </a:t>
            </a:r>
            <a:r>
              <a:rPr lang="en-US" altLang="en-US" dirty="0"/>
              <a:t>considers one trait.</a:t>
            </a:r>
          </a:p>
          <a:p>
            <a:r>
              <a:rPr lang="en-US" altLang="en-US" i="1" dirty="0"/>
              <a:t>Hybrid</a:t>
            </a:r>
            <a:r>
              <a:rPr lang="en-US" altLang="en-US" dirty="0"/>
              <a:t> is an offspring that has different traits from its parents.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6" name="TextBox 4">
            <a:extLst>
              <a:ext uri="{FF2B5EF4-FFF2-40B4-BE49-F238E27FC236}">
                <a16:creationId xmlns:a16="http://schemas.microsoft.com/office/drawing/2014/main" id="{95478244-2AC4-44C1-8558-682C71D06DE1}"/>
              </a:ext>
            </a:extLst>
          </p:cNvPr>
          <p:cNvSpPr txBox="1">
            <a:spLocks noChangeArrowheads="1"/>
          </p:cNvSpPr>
          <p:nvPr/>
        </p:nvSpPr>
        <p:spPr bwMode="auto">
          <a:xfrm>
            <a:off x="8051346" y="4268561"/>
            <a:ext cx="3332163" cy="1816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Figure 1.13: A monohybrid cross between a homozygous dominant individual and a homozygous recessive individual. Each parent contributes one type of allele to the offspring. The symbol “×” represents the word </a:t>
            </a:r>
            <a:r>
              <a:rPr lang="en-US" altLang="en-US" sz="1600" i="1">
                <a:latin typeface="Arial" panose="020B0604020202020204" pitchFamily="34" charset="0"/>
                <a:cs typeface="Arial" panose="020B0604020202020204" pitchFamily="34" charset="0"/>
              </a:rPr>
              <a:t>cross</a:t>
            </a:r>
            <a:r>
              <a:rPr lang="en-US" altLang="en-US" sz="1600">
                <a:latin typeface="Arial" panose="020B0604020202020204" pitchFamily="34" charset="0"/>
                <a:cs typeface="Arial" panose="020B0604020202020204" pitchFamily="34" charset="0"/>
              </a:rPr>
              <a:t>.</a:t>
            </a:r>
          </a:p>
        </p:txBody>
      </p:sp>
      <p:pic>
        <p:nvPicPr>
          <p:cNvPr id="7" name="Picture 2">
            <a:extLst>
              <a:ext uri="{FF2B5EF4-FFF2-40B4-BE49-F238E27FC236}">
                <a16:creationId xmlns:a16="http://schemas.microsoft.com/office/drawing/2014/main" id="{507344B9-966E-4165-BF37-BD84694A5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1346" y="2276249"/>
            <a:ext cx="32115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03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Punnett Squares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311579" y="2476500"/>
            <a:ext cx="5931652" cy="4693701"/>
          </a:xfrm>
        </p:spPr>
        <p:txBody>
          <a:bodyPr>
            <a:normAutofit/>
          </a:bodyPr>
          <a:lstStyle/>
          <a:p>
            <a:r>
              <a:rPr lang="en-US" altLang="en-US" dirty="0"/>
              <a:t>A </a:t>
            </a:r>
            <a:r>
              <a:rPr lang="en-US" altLang="en-US" b="1" dirty="0"/>
              <a:t>Punnett square </a:t>
            </a:r>
            <a:r>
              <a:rPr lang="en-US" altLang="en-US" dirty="0"/>
              <a:t>is a tool used to help determine the </a:t>
            </a:r>
            <a:r>
              <a:rPr lang="en-US" altLang="en-US" i="1" dirty="0"/>
              <a:t>probability </a:t>
            </a:r>
            <a:r>
              <a:rPr lang="en-US" altLang="en-US" dirty="0"/>
              <a:t>of inheriting traits in a monohybrid cross.</a:t>
            </a:r>
          </a:p>
          <a:p>
            <a:r>
              <a:rPr lang="en-US" altLang="en-US" dirty="0"/>
              <a:t>It shows the genotypes of the parents and the offspring.</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639786" y="26178"/>
            <a:ext cx="9552214" cy="369332"/>
          </a:xfrm>
          <a:prstGeom prst="rect">
            <a:avLst/>
          </a:prstGeom>
          <a:solidFill>
            <a:schemeClr val="bg2"/>
          </a:solidFill>
          <a:ln w="19050">
            <a:solidFill>
              <a:schemeClr val="tx2"/>
            </a:solidFill>
          </a:ln>
        </p:spPr>
        <p:txBody>
          <a:bodyPr wrap="square" rtlCol="0">
            <a:spAutoFit/>
          </a:bodyPr>
          <a:lstStyle/>
          <a:p>
            <a:r>
              <a:rPr lang="en-US" dirty="0"/>
              <a:t>Concept 2: </a:t>
            </a:r>
            <a:r>
              <a:rPr lang="en-US" altLang="en-US" dirty="0"/>
              <a:t>Punnett squares show the probability of offspring inheriting specific traits.</a:t>
            </a:r>
            <a:endParaRPr lang="en-CA" dirty="0"/>
          </a:p>
        </p:txBody>
      </p:sp>
      <p:pic>
        <p:nvPicPr>
          <p:cNvPr id="8" name="Picture 1">
            <a:extLst>
              <a:ext uri="{FF2B5EF4-FFF2-40B4-BE49-F238E27FC236}">
                <a16:creationId xmlns:a16="http://schemas.microsoft.com/office/drawing/2014/main" id="{1907A2FD-B579-483F-933F-3380DF0C64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1505" y="1576165"/>
            <a:ext cx="3763962"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2491D6DE-79CE-4023-A377-6F7C7A967A5C}"/>
              </a:ext>
            </a:extLst>
          </p:cNvPr>
          <p:cNvSpPr txBox="1">
            <a:spLocks noChangeArrowheads="1"/>
          </p:cNvSpPr>
          <p:nvPr/>
        </p:nvSpPr>
        <p:spPr bwMode="auto">
          <a:xfrm>
            <a:off x="7871505" y="4171727"/>
            <a:ext cx="3646487" cy="20621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Figure 1.14: In this cross, the female horse can contribute either a </a:t>
            </a:r>
            <a:r>
              <a:rPr lang="en-US" altLang="en-US" sz="1600" i="1">
                <a:latin typeface="Arial" panose="020B0604020202020204" pitchFamily="34" charset="0"/>
                <a:cs typeface="Arial" panose="020B0604020202020204" pitchFamily="34" charset="0"/>
              </a:rPr>
              <a:t>B</a:t>
            </a:r>
            <a:r>
              <a:rPr lang="en-US" altLang="en-US" sz="1600">
                <a:latin typeface="Arial" panose="020B0604020202020204" pitchFamily="34" charset="0"/>
                <a:cs typeface="Arial" panose="020B0604020202020204" pitchFamily="34" charset="0"/>
              </a:rPr>
              <a:t> allele or a </a:t>
            </a:r>
            <a:r>
              <a:rPr lang="en-US" altLang="en-US" sz="1600" i="1">
                <a:latin typeface="Arial" panose="020B0604020202020204" pitchFamily="34" charset="0"/>
                <a:cs typeface="Arial" panose="020B0604020202020204" pitchFamily="34" charset="0"/>
              </a:rPr>
              <a:t>b</a:t>
            </a:r>
            <a:r>
              <a:rPr lang="en-US" altLang="en-US" sz="1600">
                <a:latin typeface="Arial" panose="020B0604020202020204" pitchFamily="34" charset="0"/>
                <a:cs typeface="Arial" panose="020B0604020202020204" pitchFamily="34" charset="0"/>
              </a:rPr>
              <a:t> allele to offspring. The male horse can contribute only the </a:t>
            </a:r>
            <a:r>
              <a:rPr lang="en-US" altLang="en-US" sz="1600" i="1">
                <a:latin typeface="Arial" panose="020B0604020202020204" pitchFamily="34" charset="0"/>
                <a:cs typeface="Arial" panose="020B0604020202020204" pitchFamily="34" charset="0"/>
              </a:rPr>
              <a:t>b </a:t>
            </a:r>
            <a:r>
              <a:rPr lang="en-US" altLang="en-US" sz="1600">
                <a:latin typeface="Arial" panose="020B0604020202020204" pitchFamily="34" charset="0"/>
                <a:cs typeface="Arial" panose="020B0604020202020204" pitchFamily="34" charset="0"/>
              </a:rPr>
              <a:t>allele. The genotypes of the offspring are all possible combinations of alleles that can occur when the gametes combine at fertilization.</a:t>
            </a:r>
          </a:p>
        </p:txBody>
      </p:sp>
    </p:spTree>
    <p:extLst>
      <p:ext uri="{BB962C8B-B14F-4D97-AF65-F5344CB8AC3E}">
        <p14:creationId xmlns:p14="http://schemas.microsoft.com/office/powerpoint/2010/main" val="172329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Punnett Squares (cont’d)</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p:txBody>
          <a:bodyPr/>
          <a:lstStyle/>
          <a:p>
            <a:r>
              <a:rPr lang="en-US" altLang="en-US" i="1" dirty="0"/>
              <a:t>Phenotypic ratio </a:t>
            </a:r>
            <a:r>
              <a:rPr lang="en-US" altLang="en-US" dirty="0"/>
              <a:t>shows the frequency of the phenotypes in offspring.</a:t>
            </a:r>
          </a:p>
          <a:p>
            <a:pPr lvl="1"/>
            <a:r>
              <a:rPr lang="en-US" altLang="en-US" sz="2800" dirty="0"/>
              <a:t>Example: 3 purple flowers:1 white flower</a:t>
            </a:r>
          </a:p>
          <a:p>
            <a:r>
              <a:rPr lang="en-US" altLang="en-US" i="1" dirty="0"/>
              <a:t>Genotypic ratio </a:t>
            </a:r>
            <a:r>
              <a:rPr lang="en-US" altLang="en-US" dirty="0"/>
              <a:t>shows the frequency of the genotypes in offspring.</a:t>
            </a:r>
          </a:p>
          <a:p>
            <a:pPr lvl="1"/>
            <a:r>
              <a:rPr lang="en-US" altLang="en-US" sz="2800" dirty="0"/>
              <a:t>Example: 1</a:t>
            </a:r>
            <a:r>
              <a:rPr lang="en-US" altLang="en-US" sz="2800" i="1" dirty="0"/>
              <a:t>BB</a:t>
            </a:r>
            <a:r>
              <a:rPr lang="en-US" altLang="en-US" sz="2800" dirty="0"/>
              <a:t>:2</a:t>
            </a:r>
            <a:r>
              <a:rPr lang="en-US" altLang="en-US" sz="2800" i="1" dirty="0"/>
              <a:t>Bb</a:t>
            </a:r>
            <a:r>
              <a:rPr lang="en-US" altLang="en-US" sz="2800" dirty="0"/>
              <a:t>:</a:t>
            </a:r>
            <a:r>
              <a:rPr lang="en-US" altLang="en-US" sz="2800" i="1" dirty="0"/>
              <a:t>1bb</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639786" y="26178"/>
            <a:ext cx="9552214" cy="369332"/>
          </a:xfrm>
          <a:prstGeom prst="rect">
            <a:avLst/>
          </a:prstGeom>
          <a:solidFill>
            <a:schemeClr val="bg2"/>
          </a:solidFill>
          <a:ln w="19050">
            <a:solidFill>
              <a:schemeClr val="tx2"/>
            </a:solidFill>
          </a:ln>
        </p:spPr>
        <p:txBody>
          <a:bodyPr wrap="square" rtlCol="0">
            <a:spAutoFit/>
          </a:bodyPr>
          <a:lstStyle/>
          <a:p>
            <a:r>
              <a:rPr lang="en-US" dirty="0"/>
              <a:t>Concept 2: </a:t>
            </a:r>
            <a:r>
              <a:rPr lang="en-US" altLang="en-US" dirty="0"/>
              <a:t>Punnett squares show the probability of offspring inheriting specific traits.</a:t>
            </a:r>
            <a:endParaRPr lang="en-CA" dirty="0"/>
          </a:p>
        </p:txBody>
      </p:sp>
    </p:spTree>
    <p:extLst>
      <p:ext uri="{BB962C8B-B14F-4D97-AF65-F5344CB8AC3E}">
        <p14:creationId xmlns:p14="http://schemas.microsoft.com/office/powerpoint/2010/main" val="321934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p:txBody>
          <a:bodyPr/>
          <a:lstStyle/>
          <a:p>
            <a:pPr marL="514350" indent="-514350">
              <a:buFont typeface="Calibri Light" charset="0"/>
              <a:buAutoNum type="arabicPeriod"/>
              <a:defRPr/>
            </a:pPr>
            <a:r>
              <a:rPr lang="en-US" dirty="0">
                <a:ea typeface="ＭＳ Ｐゴシック" charset="0"/>
              </a:rPr>
              <a:t>A monohybrid cross produces half the offspring with one genotype and half the offspring with another genotype. Express this in the form of a ratio.</a:t>
            </a:r>
          </a:p>
          <a:p>
            <a:pPr marL="514350" indent="-514350">
              <a:buFont typeface="Calibri Light" charset="0"/>
              <a:buAutoNum type="arabicPeriod"/>
              <a:defRPr/>
            </a:pPr>
            <a:endParaRPr lang="en-US" dirty="0">
              <a:ea typeface="ＭＳ Ｐゴシック" charset="0"/>
            </a:endParaRPr>
          </a:p>
          <a:p>
            <a:pPr marL="514350" indent="-514350">
              <a:buFont typeface="Calibri Light" charset="0"/>
              <a:buAutoNum type="arabicPeriod"/>
              <a:defRPr/>
            </a:pPr>
            <a:r>
              <a:rPr lang="en-US" dirty="0">
                <a:ea typeface="ＭＳ Ｐゴシック" charset="0"/>
              </a:rPr>
              <a:t>What do the alleles that are written along the top and beside a Punnett square represent?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639786" y="26178"/>
            <a:ext cx="9552214" cy="369332"/>
          </a:xfrm>
          <a:prstGeom prst="rect">
            <a:avLst/>
          </a:prstGeom>
          <a:solidFill>
            <a:schemeClr val="bg2"/>
          </a:solidFill>
          <a:ln w="19050">
            <a:solidFill>
              <a:schemeClr val="tx2"/>
            </a:solidFill>
          </a:ln>
        </p:spPr>
        <p:txBody>
          <a:bodyPr wrap="square" rtlCol="0">
            <a:spAutoFit/>
          </a:bodyPr>
          <a:lstStyle/>
          <a:p>
            <a:r>
              <a:rPr lang="en-US" dirty="0"/>
              <a:t>Concept 2: </a:t>
            </a:r>
            <a:r>
              <a:rPr lang="en-US" altLang="en-US" dirty="0"/>
              <a:t>Punnett squares show the probability of offspring inheriting specific traits.</a:t>
            </a:r>
            <a:endParaRPr lang="en-CA" dirty="0"/>
          </a:p>
        </p:txBody>
      </p:sp>
    </p:spTree>
    <p:extLst>
      <p:ext uri="{BB962C8B-B14F-4D97-AF65-F5344CB8AC3E}">
        <p14:creationId xmlns:p14="http://schemas.microsoft.com/office/powerpoint/2010/main" val="53395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Concept 3: Both alleles are expressed in codominance.</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p:txBody>
          <a:bodyPr/>
          <a:lstStyle/>
          <a:p>
            <a:pPr>
              <a:buFont typeface="Arial" charset="0"/>
              <a:buChar char="•"/>
              <a:defRPr/>
            </a:pPr>
            <a:r>
              <a:rPr lang="en-US" b="1" dirty="0">
                <a:ea typeface="ＭＳ Ｐゴシック" charset="0"/>
              </a:rPr>
              <a:t>Codominance: </a:t>
            </a:r>
            <a:r>
              <a:rPr lang="en-US" dirty="0">
                <a:ea typeface="ＭＳ Ｐゴシック" charset="0"/>
              </a:rPr>
              <a:t>the condition in which both alleles for a trait are equally expressed in a heterozygote; both alleles are dominant</a:t>
            </a:r>
          </a:p>
          <a:p>
            <a:pPr>
              <a:buFont typeface="Arial" charset="0"/>
              <a:buChar char="•"/>
              <a:defRPr/>
            </a:pPr>
            <a:r>
              <a:rPr lang="en-US" dirty="0">
                <a:ea typeface="ＭＳ Ｐゴシック" charset="0"/>
              </a:rPr>
              <a:t>Codominant alleles are represented by capital letters with a superscript for each allele</a:t>
            </a:r>
          </a:p>
          <a:p>
            <a:pPr lvl="1">
              <a:buFont typeface="Arial" charset="0"/>
              <a:buChar char="•"/>
              <a:defRPr/>
            </a:pPr>
            <a:r>
              <a:rPr lang="en-US" sz="2800" dirty="0">
                <a:ea typeface="ＭＳ Ｐゴシック" charset="0"/>
              </a:rPr>
              <a:t>Example: </a:t>
            </a:r>
            <a:r>
              <a:rPr lang="en-US" sz="2800" i="1" dirty="0">
                <a:ea typeface="ＭＳ Ｐゴシック" charset="0"/>
              </a:rPr>
              <a:t>H</a:t>
            </a:r>
            <a:r>
              <a:rPr lang="en-US" sz="2800" i="1" baseline="30000" dirty="0">
                <a:ea typeface="ＭＳ Ｐゴシック" charset="0"/>
              </a:rPr>
              <a:t>R</a:t>
            </a:r>
            <a:r>
              <a:rPr lang="en-US" sz="2800" i="1" dirty="0">
                <a:ea typeface="ＭＳ Ｐゴシック" charset="0"/>
              </a:rPr>
              <a:t>H</a:t>
            </a:r>
            <a:r>
              <a:rPr lang="en-US" sz="2800" i="1" baseline="30000" dirty="0">
                <a:ea typeface="ＭＳ Ｐゴシック" charset="0"/>
              </a:rPr>
              <a:t>W</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13497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Sickle Cell Anemia—Another Example of Codominance</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p:txBody>
          <a:bodyPr/>
          <a:lstStyle/>
          <a:p>
            <a:r>
              <a:rPr lang="en-US" altLang="en-US" sz="2400" dirty="0"/>
              <a:t>Sickle cell anemia is a genetic disorder where the red blood cell is C-shaped (sickle shape) and therefore cannot transport oxygen effectively.</a:t>
            </a:r>
          </a:p>
          <a:p>
            <a:r>
              <a:rPr lang="en-US" altLang="en-US" sz="2400" dirty="0"/>
              <a:t>People who are heterozygotes with the sickle cell trait are resistant to the life-threatening disease malaria.</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5796642" y="26178"/>
            <a:ext cx="6395357" cy="369332"/>
          </a:xfrm>
          <a:prstGeom prst="rect">
            <a:avLst/>
          </a:prstGeom>
          <a:solidFill>
            <a:schemeClr val="bg2"/>
          </a:solidFill>
          <a:ln w="19050">
            <a:solidFill>
              <a:schemeClr val="tx2"/>
            </a:solidFill>
          </a:ln>
        </p:spPr>
        <p:txBody>
          <a:bodyPr wrap="square" rtlCol="0">
            <a:spAutoFit/>
          </a:bodyPr>
          <a:lstStyle/>
          <a:p>
            <a:r>
              <a:rPr lang="en-US" dirty="0"/>
              <a:t>Concept 3: </a:t>
            </a:r>
            <a:r>
              <a:rPr lang="en-US" altLang="en-US" dirty="0"/>
              <a:t>Both alleles are expressed in codominance.</a:t>
            </a:r>
            <a:endParaRPr lang="en-CA" dirty="0"/>
          </a:p>
        </p:txBody>
      </p:sp>
      <p:pic>
        <p:nvPicPr>
          <p:cNvPr id="6" name="Picture 2">
            <a:extLst>
              <a:ext uri="{FF2B5EF4-FFF2-40B4-BE49-F238E27FC236}">
                <a16:creationId xmlns:a16="http://schemas.microsoft.com/office/drawing/2014/main" id="{B2F38780-88D0-4C15-AF05-597ACBF2A3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5976" y="4582574"/>
            <a:ext cx="497681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CC36BF7D-61ED-4CD2-B3BB-C4A4C6698E73}"/>
              </a:ext>
            </a:extLst>
          </p:cNvPr>
          <p:cNvSpPr txBox="1">
            <a:spLocks noChangeArrowheads="1"/>
          </p:cNvSpPr>
          <p:nvPr/>
        </p:nvSpPr>
        <p:spPr bwMode="auto">
          <a:xfrm>
            <a:off x="533400" y="4806950"/>
            <a:ext cx="3005138" cy="1570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1.18: When a man</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and a woman are both</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heterozygous for the sickle</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cell gene, there is a one in</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four chance that they will have a child with sickle cell anemia.</a:t>
            </a:r>
          </a:p>
        </p:txBody>
      </p:sp>
    </p:spTree>
    <p:extLst>
      <p:ext uri="{BB962C8B-B14F-4D97-AF65-F5344CB8AC3E}">
        <p14:creationId xmlns:p14="http://schemas.microsoft.com/office/powerpoint/2010/main" val="400591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p:txBody>
          <a:bodyPr/>
          <a:lstStyle/>
          <a:p>
            <a:pPr marL="514350" indent="-514350">
              <a:buFont typeface="Calibri Light" panose="020F0302020204030204" pitchFamily="34" charset="0"/>
              <a:buAutoNum type="arabicPeriod"/>
            </a:pPr>
            <a:r>
              <a:rPr lang="en-US" altLang="en-US" dirty="0"/>
              <a:t>What is codominance? Give three examples of codominance.</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Hypothesize why the frequency of the sickle cell allele is much higher in Africa than in other areas of the world.</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5796642" y="26178"/>
            <a:ext cx="6395357" cy="369332"/>
          </a:xfrm>
          <a:prstGeom prst="rect">
            <a:avLst/>
          </a:prstGeom>
          <a:solidFill>
            <a:schemeClr val="bg2"/>
          </a:solidFill>
          <a:ln w="19050">
            <a:solidFill>
              <a:schemeClr val="tx2"/>
            </a:solidFill>
          </a:ln>
        </p:spPr>
        <p:txBody>
          <a:bodyPr wrap="square" rtlCol="0">
            <a:spAutoFit/>
          </a:bodyPr>
          <a:lstStyle/>
          <a:p>
            <a:r>
              <a:rPr lang="en-US" dirty="0"/>
              <a:t>Concept 3: </a:t>
            </a:r>
            <a:r>
              <a:rPr lang="en-US" altLang="en-US" dirty="0"/>
              <a:t>Both alleles are expressed in codominance.</a:t>
            </a:r>
            <a:endParaRPr lang="en-CA" dirty="0"/>
          </a:p>
        </p:txBody>
      </p:sp>
    </p:spTree>
    <p:extLst>
      <p:ext uri="{BB962C8B-B14F-4D97-AF65-F5344CB8AC3E}">
        <p14:creationId xmlns:p14="http://schemas.microsoft.com/office/powerpoint/2010/main" val="56437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6" name="Group 3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3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4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4" name="Rectangle 53">
            <a:extLst>
              <a:ext uri="{FF2B5EF4-FFF2-40B4-BE49-F238E27FC236}">
                <a16:creationId xmlns:a16="http://schemas.microsoft.com/office/drawing/2014/main" id="{54E27926-1B1B-43E1-B66E-BCD3D722D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id="{4FCF62FB-9690-4C28-8794-1D59EC65F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9734" cy="6858000"/>
          </a:xfrm>
          <a:prstGeom prst="rect">
            <a:avLst/>
          </a:prstGeom>
          <a:solidFill>
            <a:srgbClr val="2F7025">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r>
              <a:rPr lang="en-US" altLang="en-US" sz="3100">
                <a:solidFill>
                  <a:srgbClr val="FEFFFF"/>
                </a:solidFill>
              </a:rPr>
              <a:t>Concept 4: In incomplete dominance, alleles are neither dominant nor recessive.</a:t>
            </a:r>
            <a:endParaRPr lang="en-US" sz="3100">
              <a:solidFill>
                <a:srgbClr val="FEFFFF"/>
              </a:solidFill>
            </a:endParaRPr>
          </a:p>
        </p:txBody>
      </p:sp>
      <p:pic>
        <p:nvPicPr>
          <p:cNvPr id="5" name="Picture 2" descr="A group of flowers in front of a stone wall&#10;&#10;Description automatically generated with low confidence">
            <a:extLst>
              <a:ext uri="{FF2B5EF4-FFF2-40B4-BE49-F238E27FC236}">
                <a16:creationId xmlns:a16="http://schemas.microsoft.com/office/drawing/2014/main" id="{AA23A0FA-D333-42BA-8657-7D2BC4FA5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05" r="-1" b="11390"/>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58" name="Freeform 5">
            <a:extLst>
              <a:ext uri="{FF2B5EF4-FFF2-40B4-BE49-F238E27FC236}">
                <a16:creationId xmlns:a16="http://schemas.microsoft.com/office/drawing/2014/main" id="{72E9BF2B-2D1E-41E3-ADDD-4CBCC1A6A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a:xfrm>
            <a:off x="4242486" y="5202719"/>
            <a:ext cx="650510" cy="517624"/>
          </a:xfrm>
        </p:spPr>
        <p:txBody>
          <a:bodyPr vert="horz" lIns="91440" tIns="45720" rIns="91440" bIns="45720" rtlCol="0" anchor="ctr">
            <a:normAutofit/>
          </a:bodyPr>
          <a:lstStyle/>
          <a:p>
            <a:pPr defTabSz="914400">
              <a:spcAft>
                <a:spcPts val="600"/>
              </a:spcAft>
            </a:pPr>
            <a:fld id="{3A98EE3D-8CD1-4C3F-BD1C-C98C9596463C}" type="slidenum">
              <a:rPr lang="en-US" smtClean="0"/>
              <a:pPr defTabSz="914400">
                <a:spcAft>
                  <a:spcPts val="600"/>
                </a:spcAft>
              </a:pPr>
              <a:t>29</a:t>
            </a:fld>
            <a:endParaRPr lang="en-US"/>
          </a:p>
        </p:txBody>
      </p:sp>
    </p:spTree>
    <p:extLst>
      <p:ext uri="{BB962C8B-B14F-4D97-AF65-F5344CB8AC3E}">
        <p14:creationId xmlns:p14="http://schemas.microsoft.com/office/powerpoint/2010/main" val="84867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B9B9-3355-4169-B2E4-93C7F15649BB}"/>
              </a:ext>
            </a:extLst>
          </p:cNvPr>
          <p:cNvSpPr>
            <a:spLocks noGrp="1"/>
          </p:cNvSpPr>
          <p:nvPr>
            <p:ph type="title"/>
          </p:nvPr>
        </p:nvSpPr>
        <p:spPr>
          <a:xfrm>
            <a:off x="2592925" y="624110"/>
            <a:ext cx="9253453" cy="1280890"/>
          </a:xfrm>
        </p:spPr>
        <p:txBody>
          <a:bodyPr>
            <a:normAutofit/>
          </a:bodyPr>
          <a:lstStyle/>
          <a:p>
            <a:r>
              <a:rPr lang="en-US" altLang="en-US" dirty="0">
                <a:latin typeface="Arial Bold" panose="020B0704020202020204" pitchFamily="34" charset="0"/>
              </a:rPr>
              <a:t>Topic 1.2: How is hereditary information passed from one generation to the next?</a:t>
            </a:r>
            <a:endParaRPr lang="en-CA" dirty="0"/>
          </a:p>
        </p:txBody>
      </p:sp>
      <p:sp>
        <p:nvSpPr>
          <p:cNvPr id="3" name="Content Placeholder 2">
            <a:extLst>
              <a:ext uri="{FF2B5EF4-FFF2-40B4-BE49-F238E27FC236}">
                <a16:creationId xmlns:a16="http://schemas.microsoft.com/office/drawing/2014/main" id="{37753983-2191-4561-A42A-38EC4F38C80D}"/>
              </a:ext>
            </a:extLst>
          </p:cNvPr>
          <p:cNvSpPr>
            <a:spLocks noGrp="1"/>
          </p:cNvSpPr>
          <p:nvPr>
            <p:ph idx="1"/>
          </p:nvPr>
        </p:nvSpPr>
        <p:spPr>
          <a:xfrm>
            <a:off x="2589212" y="2133600"/>
            <a:ext cx="6317116" cy="4724400"/>
          </a:xfrm>
        </p:spPr>
        <p:txBody>
          <a:bodyPr>
            <a:normAutofit fontScale="92500" lnSpcReduction="10000"/>
          </a:bodyPr>
          <a:lstStyle/>
          <a:p>
            <a:pPr>
              <a:defRPr/>
            </a:pPr>
            <a:r>
              <a:rPr lang="en-US" dirty="0"/>
              <a:t>Genes pass on inherited traits from parent to offspring.</a:t>
            </a:r>
          </a:p>
          <a:p>
            <a:pPr>
              <a:defRPr/>
            </a:pPr>
            <a:r>
              <a:rPr lang="en-US" dirty="0"/>
              <a:t>Punnett squares show the probability of offspring inheriting specific traits.</a:t>
            </a:r>
          </a:p>
          <a:p>
            <a:pPr>
              <a:defRPr/>
            </a:pPr>
            <a:r>
              <a:rPr lang="en-US" dirty="0"/>
              <a:t>Both alleles are expressed in codominance.</a:t>
            </a:r>
          </a:p>
          <a:p>
            <a:pPr>
              <a:defRPr/>
            </a:pPr>
            <a:r>
              <a:rPr lang="en-US" dirty="0"/>
              <a:t>In incomplete dominance, alleles are neither dominant nor recessive.</a:t>
            </a:r>
          </a:p>
          <a:p>
            <a:pPr>
              <a:defRPr/>
            </a:pPr>
            <a:r>
              <a:rPr lang="en-US" dirty="0"/>
              <a:t>Some inherited traits are due to alleles on the sex chromosomes.</a:t>
            </a:r>
          </a:p>
          <a:p>
            <a:endParaRPr lang="en-CA" dirty="0"/>
          </a:p>
        </p:txBody>
      </p:sp>
      <p:sp>
        <p:nvSpPr>
          <p:cNvPr id="4" name="Slide Number Placeholder 3">
            <a:extLst>
              <a:ext uri="{FF2B5EF4-FFF2-40B4-BE49-F238E27FC236}">
                <a16:creationId xmlns:a16="http://schemas.microsoft.com/office/drawing/2014/main" id="{DACB3F79-35A8-44BD-9259-B8AEC0EE9A7D}"/>
              </a:ext>
            </a:extLst>
          </p:cNvPr>
          <p:cNvSpPr>
            <a:spLocks noGrp="1"/>
          </p:cNvSpPr>
          <p:nvPr>
            <p:ph type="sldNum" sz="quarter" idx="12"/>
          </p:nvPr>
        </p:nvSpPr>
        <p:spPr>
          <a:xfrm>
            <a:off x="531812" y="787782"/>
            <a:ext cx="779767" cy="365125"/>
          </a:xfrm>
        </p:spPr>
        <p:txBody>
          <a:bodyPr/>
          <a:lstStyle/>
          <a:p>
            <a:fld id="{3A98EE3D-8CD1-4C3F-BD1C-C98C9596463C}" type="slidenum">
              <a:rPr lang="en-US" smtClean="0"/>
              <a:t>3</a:t>
            </a:fld>
            <a:endParaRPr lang="en-US" dirty="0"/>
          </a:p>
        </p:txBody>
      </p:sp>
      <p:pic>
        <p:nvPicPr>
          <p:cNvPr id="5" name="Picture 1">
            <a:extLst>
              <a:ext uri="{FF2B5EF4-FFF2-40B4-BE49-F238E27FC236}">
                <a16:creationId xmlns:a16="http://schemas.microsoft.com/office/drawing/2014/main" id="{B48065E7-C85C-4AB2-A0D6-31F9E5FC7F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6328" y="2217515"/>
            <a:ext cx="29400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203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Incomplete Dominance</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521076"/>
            <a:ext cx="8915400" cy="3777622"/>
          </a:xfrm>
        </p:spPr>
        <p:txBody>
          <a:bodyPr/>
          <a:lstStyle/>
          <a:p>
            <a:pPr>
              <a:lnSpc>
                <a:spcPct val="90000"/>
              </a:lnSpc>
            </a:pPr>
            <a:r>
              <a:rPr lang="en-US" altLang="en-US" sz="2800" b="1" dirty="0">
                <a:solidFill>
                  <a:schemeClr val="tx1">
                    <a:lumMod val="95000"/>
                    <a:lumOff val="5000"/>
                  </a:schemeClr>
                </a:solidFill>
              </a:rPr>
              <a:t>Incomplete dominance: </a:t>
            </a:r>
            <a:r>
              <a:rPr lang="en-US" altLang="en-US" sz="2800" dirty="0">
                <a:solidFill>
                  <a:schemeClr val="tx1">
                    <a:lumMod val="95000"/>
                    <a:lumOff val="5000"/>
                  </a:schemeClr>
                </a:solidFill>
              </a:rPr>
              <a:t>a condition in which neither allele for a gene completely conceals the presence of the other; it results in intermediate expression of a trait</a:t>
            </a:r>
          </a:p>
          <a:p>
            <a:pPr>
              <a:lnSpc>
                <a:spcPct val="90000"/>
              </a:lnSpc>
            </a:pPr>
            <a:r>
              <a:rPr lang="en-US" altLang="en-US" sz="2800" dirty="0">
                <a:solidFill>
                  <a:schemeClr val="tx1">
                    <a:lumMod val="95000"/>
                    <a:lumOff val="5000"/>
                  </a:schemeClr>
                </a:solidFill>
              </a:rPr>
              <a:t>Example: Four o’clock flowers can be red, pink, or white.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955470" y="26178"/>
            <a:ext cx="9236529" cy="369332"/>
          </a:xfrm>
          <a:prstGeom prst="rect">
            <a:avLst/>
          </a:prstGeom>
          <a:solidFill>
            <a:schemeClr val="bg2"/>
          </a:solidFill>
          <a:ln w="19050">
            <a:solidFill>
              <a:schemeClr val="tx2"/>
            </a:solidFill>
          </a:ln>
        </p:spPr>
        <p:txBody>
          <a:bodyPr wrap="square" rtlCol="0">
            <a:spAutoFit/>
          </a:bodyPr>
          <a:lstStyle/>
          <a:p>
            <a:r>
              <a:rPr lang="en-US" dirty="0"/>
              <a:t>Concept 4: </a:t>
            </a:r>
            <a:r>
              <a:rPr lang="en-US" altLang="en-US" dirty="0"/>
              <a:t>In incomplete dominance, alleles are neither dominant nor recessive.</a:t>
            </a:r>
            <a:endParaRPr lang="en-CA" dirty="0"/>
          </a:p>
        </p:txBody>
      </p:sp>
    </p:spTree>
    <p:extLst>
      <p:ext uri="{BB962C8B-B14F-4D97-AF65-F5344CB8AC3E}">
        <p14:creationId xmlns:p14="http://schemas.microsoft.com/office/powerpoint/2010/main" val="189720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Incomplete Dominance</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521076"/>
            <a:ext cx="8915400" cy="3777622"/>
          </a:xfrm>
        </p:spPr>
        <p:txBody>
          <a:bodyPr/>
          <a:lstStyle/>
          <a:p>
            <a:r>
              <a:rPr lang="en-US" altLang="en-US" dirty="0"/>
              <a:t>Use capital letters with superscripts to represent incomplete dominance.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955470" y="26178"/>
            <a:ext cx="9236529" cy="369332"/>
          </a:xfrm>
          <a:prstGeom prst="rect">
            <a:avLst/>
          </a:prstGeom>
          <a:solidFill>
            <a:schemeClr val="bg2"/>
          </a:solidFill>
          <a:ln w="19050">
            <a:solidFill>
              <a:schemeClr val="tx2"/>
            </a:solidFill>
          </a:ln>
        </p:spPr>
        <p:txBody>
          <a:bodyPr wrap="square" rtlCol="0">
            <a:spAutoFit/>
          </a:bodyPr>
          <a:lstStyle/>
          <a:p>
            <a:r>
              <a:rPr lang="en-US" dirty="0"/>
              <a:t>Concept 4: </a:t>
            </a:r>
            <a:r>
              <a:rPr lang="en-US" altLang="en-US" dirty="0"/>
              <a:t>In incomplete dominance, alleles are neither dominant nor recessive.</a:t>
            </a:r>
            <a:endParaRPr lang="en-CA" dirty="0"/>
          </a:p>
        </p:txBody>
      </p:sp>
      <p:pic>
        <p:nvPicPr>
          <p:cNvPr id="6" name="Picture 1">
            <a:extLst>
              <a:ext uri="{FF2B5EF4-FFF2-40B4-BE49-F238E27FC236}">
                <a16:creationId xmlns:a16="http://schemas.microsoft.com/office/drawing/2014/main" id="{33504540-2389-4634-B9E7-BFB8BEE372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5371" y="2531285"/>
            <a:ext cx="7534957" cy="43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1F965209-75C3-481E-8847-029019017960}"/>
              </a:ext>
            </a:extLst>
          </p:cNvPr>
          <p:cNvSpPr txBox="1">
            <a:spLocks noChangeArrowheads="1"/>
          </p:cNvSpPr>
          <p:nvPr/>
        </p:nvSpPr>
        <p:spPr bwMode="auto">
          <a:xfrm>
            <a:off x="4310742" y="6000825"/>
            <a:ext cx="7723415" cy="8309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1.19: When red (</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R</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R</a:t>
            </a:r>
            <a:r>
              <a:rPr lang="en-US" altLang="en-US" sz="1600" dirty="0">
                <a:latin typeface="Arial" panose="020B0604020202020204" pitchFamily="34" charset="0"/>
                <a:cs typeface="Arial" panose="020B0604020202020204" pitchFamily="34" charset="0"/>
              </a:rPr>
              <a:t>) flowers and white (</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W</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W</a:t>
            </a:r>
            <a:r>
              <a:rPr lang="en-US" altLang="en-US" sz="1600" dirty="0">
                <a:latin typeface="Arial" panose="020B0604020202020204" pitchFamily="34" charset="0"/>
                <a:cs typeface="Arial" panose="020B0604020202020204" pitchFamily="34" charset="0"/>
              </a:rPr>
              <a:t>) flowers of the four o’clock are crossed, the resulting offspring have an intermediate phenotype, pink flowers (</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R</a:t>
            </a:r>
            <a:r>
              <a:rPr lang="en-US" altLang="en-US" sz="1600" i="1" dirty="0">
                <a:latin typeface="Arial" panose="020B0604020202020204" pitchFamily="34" charset="0"/>
                <a:cs typeface="Arial" panose="020B0604020202020204" pitchFamily="34" charset="0"/>
              </a:rPr>
              <a:t>C</a:t>
            </a:r>
            <a:r>
              <a:rPr lang="en-US" altLang="en-US" sz="1600" i="1" baseline="30000" dirty="0">
                <a:latin typeface="Arial" panose="020B0604020202020204" pitchFamily="34" charset="0"/>
                <a:cs typeface="Arial" panose="020B0604020202020204" pitchFamily="34" charset="0"/>
              </a:rPr>
              <a:t>W</a:t>
            </a:r>
            <a:r>
              <a:rPr lang="en-US" altLang="en-US" sz="1600" dirty="0">
                <a:latin typeface="Arial" panose="020B0604020202020204" pitchFamily="34" charset="0"/>
                <a:cs typeface="Arial" panose="020B0604020202020204" pitchFamily="34" charset="0"/>
              </a:rPr>
              <a:t>). In the F</a:t>
            </a:r>
            <a:r>
              <a:rPr lang="en-US" altLang="en-US" sz="1600" baseline="-25000" dirty="0">
                <a:latin typeface="Arial" panose="020B0604020202020204" pitchFamily="34" charset="0"/>
                <a:cs typeface="Arial" panose="020B0604020202020204" pitchFamily="34" charset="0"/>
              </a:rPr>
              <a:t>2</a:t>
            </a:r>
            <a:r>
              <a:rPr lang="en-US" altLang="en-US" sz="1600" dirty="0">
                <a:latin typeface="Arial" panose="020B0604020202020204" pitchFamily="34" charset="0"/>
                <a:cs typeface="Arial" panose="020B0604020202020204" pitchFamily="34" charset="0"/>
              </a:rPr>
              <a:t> generation, all three phenotypes are observed.</a:t>
            </a:r>
          </a:p>
        </p:txBody>
      </p:sp>
    </p:spTree>
    <p:extLst>
      <p:ext uri="{BB962C8B-B14F-4D97-AF65-F5344CB8AC3E}">
        <p14:creationId xmlns:p14="http://schemas.microsoft.com/office/powerpoint/2010/main" val="163756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521076"/>
            <a:ext cx="8915400" cy="3777622"/>
          </a:xfrm>
        </p:spPr>
        <p:txBody>
          <a:bodyPr>
            <a:normAutofit lnSpcReduction="10000"/>
          </a:bodyPr>
          <a:lstStyle/>
          <a:p>
            <a:pPr marL="514350" indent="-514350">
              <a:buFont typeface="Calibri Light" charset="0"/>
              <a:buAutoNum type="arabicPeriod"/>
              <a:defRPr/>
            </a:pPr>
            <a:r>
              <a:rPr lang="en-US" dirty="0">
                <a:ea typeface="ＭＳ Ｐゴシック" charset="0"/>
              </a:rPr>
              <a:t>What is the difference between incomplete dominance and codominance?</a:t>
            </a:r>
          </a:p>
          <a:p>
            <a:pPr marL="514350" indent="-514350">
              <a:buFont typeface="Calibri Light" charset="0"/>
              <a:buAutoNum type="arabicPeriod"/>
              <a:defRPr/>
            </a:pPr>
            <a:r>
              <a:rPr lang="en-US" dirty="0">
                <a:ea typeface="ＭＳ Ｐゴシック" charset="0"/>
              </a:rPr>
              <a:t>A plant that produces white flowers is crossed with a plant that produces purple flowers. Describe the phenotype of the offspring if the inheritance pattern for flower </a:t>
            </a:r>
            <a:r>
              <a:rPr lang="en-US" dirty="0" err="1">
                <a:ea typeface="ＭＳ Ｐゴシック" charset="0"/>
              </a:rPr>
              <a:t>colour</a:t>
            </a:r>
            <a:r>
              <a:rPr lang="en-US" dirty="0">
                <a:ea typeface="ＭＳ Ｐゴシック" charset="0"/>
              </a:rPr>
              <a:t> is </a:t>
            </a:r>
          </a:p>
          <a:p>
            <a:pPr marL="519113" indent="0">
              <a:buNone/>
              <a:defRPr/>
            </a:pPr>
            <a:r>
              <a:rPr lang="en-US" dirty="0">
                <a:ea typeface="ＭＳ Ｐゴシック" charset="0"/>
              </a:rPr>
              <a:t>a) incomplete dominance</a:t>
            </a:r>
          </a:p>
          <a:p>
            <a:pPr marL="519113" indent="0">
              <a:buNone/>
              <a:defRPr/>
            </a:pPr>
            <a:r>
              <a:rPr lang="en-US" dirty="0">
                <a:ea typeface="ＭＳ Ｐゴシック" charset="0"/>
              </a:rPr>
              <a:t>b) codominance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2955470" y="26178"/>
            <a:ext cx="9236529" cy="369332"/>
          </a:xfrm>
          <a:prstGeom prst="rect">
            <a:avLst/>
          </a:prstGeom>
          <a:solidFill>
            <a:schemeClr val="bg2"/>
          </a:solidFill>
          <a:ln w="19050">
            <a:solidFill>
              <a:schemeClr val="tx2"/>
            </a:solidFill>
          </a:ln>
        </p:spPr>
        <p:txBody>
          <a:bodyPr wrap="square" rtlCol="0">
            <a:spAutoFit/>
          </a:bodyPr>
          <a:lstStyle/>
          <a:p>
            <a:r>
              <a:rPr lang="en-US" dirty="0"/>
              <a:t>Concept 4: </a:t>
            </a:r>
            <a:r>
              <a:rPr lang="en-US" altLang="en-US" dirty="0"/>
              <a:t>In incomplete dominance, alleles are neither dominant nor recessive.</a:t>
            </a:r>
            <a:endParaRPr lang="en-CA" dirty="0"/>
          </a:p>
        </p:txBody>
      </p:sp>
    </p:spTree>
    <p:extLst>
      <p:ext uri="{BB962C8B-B14F-4D97-AF65-F5344CB8AC3E}">
        <p14:creationId xmlns:p14="http://schemas.microsoft.com/office/powerpoint/2010/main" val="242361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Concept 5: Some inherited traits are due to alleles on the sex chromosomes.</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905000"/>
            <a:ext cx="8915400" cy="4675414"/>
          </a:xfrm>
        </p:spPr>
        <p:txBody>
          <a:bodyPr>
            <a:normAutofit/>
          </a:bodyPr>
          <a:lstStyle/>
          <a:p>
            <a:r>
              <a:rPr lang="en-US" altLang="en-US" b="1" dirty="0"/>
              <a:t>Sex-linked trait: </a:t>
            </a:r>
            <a:r>
              <a:rPr lang="en-US" altLang="en-US" dirty="0"/>
              <a:t>a trait controlled by genes on sex chromosomes</a:t>
            </a:r>
          </a:p>
          <a:p>
            <a:r>
              <a:rPr lang="en-US" altLang="en-US" b="1" dirty="0"/>
              <a:t>X-linked trait: </a:t>
            </a:r>
            <a:r>
              <a:rPr lang="en-US" altLang="en-US" dirty="0"/>
              <a:t>a trait controlled by genes on the X chromosome</a:t>
            </a:r>
          </a:p>
          <a:p>
            <a:r>
              <a:rPr lang="en-US" altLang="en-US" dirty="0"/>
              <a:t>Males are affected by recessive X-linked traits more often because they have only one X chromosome.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3752909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Red-Green </a:t>
            </a:r>
            <a:r>
              <a:rPr lang="en-US" altLang="en-US" dirty="0" err="1">
                <a:latin typeface="Arial Bold" panose="020B0704020202020204" pitchFamily="34" charset="0"/>
              </a:rPr>
              <a:t>Colour</a:t>
            </a:r>
            <a:r>
              <a:rPr lang="en-US" altLang="en-US" dirty="0">
                <a:latin typeface="Arial Bold" panose="020B0704020202020204" pitchFamily="34" charset="0"/>
              </a:rPr>
              <a:t> Vision Deficiency</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521076"/>
            <a:ext cx="8915400" cy="3777622"/>
          </a:xfrm>
        </p:spPr>
        <p:txBody>
          <a:bodyPr>
            <a:normAutofit/>
          </a:bodyPr>
          <a:lstStyle/>
          <a:p>
            <a:r>
              <a:rPr lang="en-US" altLang="en-US" dirty="0"/>
              <a:t>Red-green </a:t>
            </a:r>
            <a:r>
              <a:rPr lang="en-US" altLang="en-US" dirty="0" err="1"/>
              <a:t>colour</a:t>
            </a:r>
            <a:r>
              <a:rPr lang="en-US" altLang="en-US" dirty="0"/>
              <a:t> vision deficiency is a recessive X-linked trait.</a:t>
            </a:r>
          </a:p>
          <a:p>
            <a:r>
              <a:rPr lang="en-US" altLang="en-US" i="1" dirty="0"/>
              <a:t>Carrier</a:t>
            </a:r>
            <a:r>
              <a:rPr lang="en-US" altLang="en-US" dirty="0"/>
              <a:t> is a female that has one recessive allele on one of her X chromosomes.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3412671" y="26178"/>
            <a:ext cx="8779328" cy="382036"/>
          </a:xfrm>
          <a:prstGeom prst="rect">
            <a:avLst/>
          </a:prstGeom>
          <a:solidFill>
            <a:schemeClr val="bg2"/>
          </a:solidFill>
          <a:ln w="19050">
            <a:solidFill>
              <a:schemeClr val="tx2"/>
            </a:solidFill>
          </a:ln>
        </p:spPr>
        <p:txBody>
          <a:bodyPr wrap="square" rtlCol="0">
            <a:spAutoFit/>
          </a:bodyPr>
          <a:lstStyle/>
          <a:p>
            <a:r>
              <a:rPr lang="en-US" dirty="0"/>
              <a:t>Concept 5: </a:t>
            </a:r>
            <a:r>
              <a:rPr lang="en-US" altLang="en-US" dirty="0"/>
              <a:t>Some inherited traits are due to alleles on the sex chromosomes.</a:t>
            </a:r>
            <a:endParaRPr lang="en-CA" dirty="0"/>
          </a:p>
        </p:txBody>
      </p:sp>
      <p:pic>
        <p:nvPicPr>
          <p:cNvPr id="6" name="Picture 3">
            <a:extLst>
              <a:ext uri="{FF2B5EF4-FFF2-40B4-BE49-F238E27FC236}">
                <a16:creationId xmlns:a16="http://schemas.microsoft.com/office/drawing/2014/main" id="{E5CCBF9E-CCB0-487C-876A-4710F17585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290" y="3429000"/>
            <a:ext cx="6371747" cy="325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4483CADE-314D-4BC0-8F5A-58D1B099D0B9}"/>
              </a:ext>
            </a:extLst>
          </p:cNvPr>
          <p:cNvSpPr txBox="1">
            <a:spLocks noChangeArrowheads="1"/>
          </p:cNvSpPr>
          <p:nvPr/>
        </p:nvSpPr>
        <p:spPr bwMode="auto">
          <a:xfrm>
            <a:off x="2081893" y="5772692"/>
            <a:ext cx="2698750" cy="830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1.20: The Punnett square shows how the sex-linked trait is inherited.</a:t>
            </a:r>
          </a:p>
        </p:txBody>
      </p:sp>
    </p:spTree>
    <p:extLst>
      <p:ext uri="{BB962C8B-B14F-4D97-AF65-F5344CB8AC3E}">
        <p14:creationId xmlns:p14="http://schemas.microsoft.com/office/powerpoint/2010/main" val="3935157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10" name="Content Placeholder 9">
            <a:extLst>
              <a:ext uri="{FF2B5EF4-FFF2-40B4-BE49-F238E27FC236}">
                <a16:creationId xmlns:a16="http://schemas.microsoft.com/office/drawing/2014/main" id="{560A6FE7-69FE-4D21-A7BD-2F9BBF9B08AA}"/>
              </a:ext>
            </a:extLst>
          </p:cNvPr>
          <p:cNvSpPr>
            <a:spLocks noGrp="1"/>
          </p:cNvSpPr>
          <p:nvPr>
            <p:ph idx="1"/>
          </p:nvPr>
        </p:nvSpPr>
        <p:spPr>
          <a:xfrm>
            <a:off x="2589212" y="1521076"/>
            <a:ext cx="8915400" cy="3777622"/>
          </a:xfrm>
        </p:spPr>
        <p:txBody>
          <a:bodyPr>
            <a:normAutofit/>
          </a:bodyPr>
          <a:lstStyle/>
          <a:p>
            <a:pPr marL="514350" indent="-514350">
              <a:buFont typeface="Calibri Light" panose="020F0302020204030204" pitchFamily="34" charset="0"/>
              <a:buAutoNum type="arabicPeriod"/>
            </a:pPr>
            <a:r>
              <a:rPr lang="en-US" altLang="en-US" dirty="0"/>
              <a:t>What are sex-linked traits?</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Use vocabulary terms to describe the genotype of a male who is red-green </a:t>
            </a:r>
            <a:r>
              <a:rPr lang="en-US" altLang="en-US" dirty="0" err="1"/>
              <a:t>colour</a:t>
            </a:r>
            <a:r>
              <a:rPr lang="en-US" altLang="en-US" dirty="0"/>
              <a:t> vision deficient.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3412671" y="26178"/>
            <a:ext cx="8779328" cy="382036"/>
          </a:xfrm>
          <a:prstGeom prst="rect">
            <a:avLst/>
          </a:prstGeom>
          <a:solidFill>
            <a:schemeClr val="bg2"/>
          </a:solidFill>
          <a:ln w="19050">
            <a:solidFill>
              <a:schemeClr val="tx2"/>
            </a:solidFill>
          </a:ln>
        </p:spPr>
        <p:txBody>
          <a:bodyPr wrap="square" rtlCol="0">
            <a:spAutoFit/>
          </a:bodyPr>
          <a:lstStyle/>
          <a:p>
            <a:r>
              <a:rPr lang="en-US" dirty="0"/>
              <a:t>Concept 5: </a:t>
            </a:r>
            <a:r>
              <a:rPr lang="en-US" altLang="en-US" dirty="0"/>
              <a:t>Some inherited traits are due to alleles on the sex chromosomes.</a:t>
            </a:r>
            <a:endParaRPr lang="en-CA" dirty="0"/>
          </a:p>
        </p:txBody>
      </p:sp>
    </p:spTree>
    <p:extLst>
      <p:ext uri="{BB962C8B-B14F-4D97-AF65-F5344CB8AC3E}">
        <p14:creationId xmlns:p14="http://schemas.microsoft.com/office/powerpoint/2010/main" val="288287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1EA57-C96F-4983-85B7-3FFFBAE96AD5}"/>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3" name="TextBox 2">
            <a:extLst>
              <a:ext uri="{FF2B5EF4-FFF2-40B4-BE49-F238E27FC236}">
                <a16:creationId xmlns:a16="http://schemas.microsoft.com/office/drawing/2014/main" id="{76C5AD26-A43B-4CB7-93A8-A1F6138DDCAC}"/>
              </a:ext>
            </a:extLst>
          </p:cNvPr>
          <p:cNvSpPr txBox="1"/>
          <p:nvPr/>
        </p:nvSpPr>
        <p:spPr>
          <a:xfrm>
            <a:off x="4941115" y="2579035"/>
            <a:ext cx="2821606" cy="369332"/>
          </a:xfrm>
          <a:prstGeom prst="rect">
            <a:avLst/>
          </a:prstGeom>
          <a:noFill/>
        </p:spPr>
        <p:txBody>
          <a:bodyPr wrap="none" rtlCol="0">
            <a:spAutoFit/>
          </a:bodyPr>
          <a:lstStyle/>
          <a:p>
            <a:r>
              <a:rPr lang="en-US" dirty="0"/>
              <a:t>End of testable content</a:t>
            </a:r>
            <a:endParaRPr lang="en-CA" dirty="0"/>
          </a:p>
        </p:txBody>
      </p:sp>
    </p:spTree>
    <p:extLst>
      <p:ext uri="{BB962C8B-B14F-4D97-AF65-F5344CB8AC3E}">
        <p14:creationId xmlns:p14="http://schemas.microsoft.com/office/powerpoint/2010/main" val="1944799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sz="2800" dirty="0">
                <a:latin typeface="Arial Bold" panose="020B0704020202020204" pitchFamily="34" charset="0"/>
              </a:rPr>
              <a:t>Genetic diversity is caused by independent assortment and crossing over during meiosis. </a:t>
            </a:r>
            <a:endParaRPr lang="en-CA"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1026" name="Picture 2" descr="Meiosis Images, Stock Photos &amp; Vectors | Shutterstock">
            <a:extLst>
              <a:ext uri="{FF2B5EF4-FFF2-40B4-BE49-F238E27FC236}">
                <a16:creationId xmlns:a16="http://schemas.microsoft.com/office/drawing/2014/main" id="{FBB5223F-A39A-4D48-AEA8-34C791BA0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620" y="1904999"/>
            <a:ext cx="8724900" cy="469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10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4" y="624110"/>
            <a:ext cx="9446669" cy="1280890"/>
          </a:xfrm>
        </p:spPr>
        <p:txBody>
          <a:bodyPr>
            <a:normAutofit/>
          </a:bodyPr>
          <a:lstStyle/>
          <a:p>
            <a:r>
              <a:rPr lang="en-US" sz="2800" dirty="0">
                <a:latin typeface="Arial Bold" panose="020B0704020202020204" pitchFamily="34" charset="0"/>
              </a:rPr>
              <a:t>Reference: Interpreting Mitosis and Meiosis Diagrams</a:t>
            </a:r>
            <a:endParaRPr lang="en-CA"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6" name="Rectangle 5">
            <a:extLst>
              <a:ext uri="{FF2B5EF4-FFF2-40B4-BE49-F238E27FC236}">
                <a16:creationId xmlns:a16="http://schemas.microsoft.com/office/drawing/2014/main" id="{75460625-8F32-4419-8EAF-FCF12CD51E09}"/>
              </a:ext>
            </a:extLst>
          </p:cNvPr>
          <p:cNvSpPr/>
          <p:nvPr/>
        </p:nvSpPr>
        <p:spPr>
          <a:xfrm>
            <a:off x="6482080" y="6497145"/>
            <a:ext cx="6096000" cy="246221"/>
          </a:xfrm>
          <a:prstGeom prst="rect">
            <a:avLst/>
          </a:prstGeom>
        </p:spPr>
        <p:txBody>
          <a:bodyPr>
            <a:spAutoFit/>
          </a:bodyPr>
          <a:lstStyle/>
          <a:p>
            <a:r>
              <a:rPr lang="en-US" sz="1000" dirty="0"/>
              <a:t> </a:t>
            </a:r>
            <a:endParaRPr lang="en-CA" sz="1000" dirty="0"/>
          </a:p>
        </p:txBody>
      </p:sp>
      <p:graphicFrame>
        <p:nvGraphicFramePr>
          <p:cNvPr id="3" name="Table 6">
            <a:extLst>
              <a:ext uri="{FF2B5EF4-FFF2-40B4-BE49-F238E27FC236}">
                <a16:creationId xmlns:a16="http://schemas.microsoft.com/office/drawing/2014/main" id="{D166E681-B0E4-45DC-8FE4-2CF05C1CEB46}"/>
              </a:ext>
            </a:extLst>
          </p:cNvPr>
          <p:cNvGraphicFramePr>
            <a:graphicFrameLocks noGrp="1"/>
          </p:cNvGraphicFramePr>
          <p:nvPr>
            <p:ph idx="1"/>
            <p:extLst>
              <p:ext uri="{D42A27DB-BD31-4B8C-83A1-F6EECF244321}">
                <p14:modId xmlns:p14="http://schemas.microsoft.com/office/powerpoint/2010/main" val="3501525859"/>
              </p:ext>
            </p:extLst>
          </p:nvPr>
        </p:nvGraphicFramePr>
        <p:xfrm>
          <a:off x="1046480" y="1383998"/>
          <a:ext cx="10898593" cy="5225146"/>
        </p:xfrm>
        <a:graphic>
          <a:graphicData uri="http://schemas.openxmlformats.org/drawingml/2006/table">
            <a:tbl>
              <a:tblPr firstRow="1" bandRow="1">
                <a:tableStyleId>{793D81CF-94F2-401A-BA57-92F5A7B2D0C5}</a:tableStyleId>
              </a:tblPr>
              <a:tblGrid>
                <a:gridCol w="2021485">
                  <a:extLst>
                    <a:ext uri="{9D8B030D-6E8A-4147-A177-3AD203B41FA5}">
                      <a16:colId xmlns:a16="http://schemas.microsoft.com/office/drawing/2014/main" val="3646912337"/>
                    </a:ext>
                  </a:extLst>
                </a:gridCol>
                <a:gridCol w="3027604">
                  <a:extLst>
                    <a:ext uri="{9D8B030D-6E8A-4147-A177-3AD203B41FA5}">
                      <a16:colId xmlns:a16="http://schemas.microsoft.com/office/drawing/2014/main" val="2146056988"/>
                    </a:ext>
                  </a:extLst>
                </a:gridCol>
                <a:gridCol w="5849504">
                  <a:extLst>
                    <a:ext uri="{9D8B030D-6E8A-4147-A177-3AD203B41FA5}">
                      <a16:colId xmlns:a16="http://schemas.microsoft.com/office/drawing/2014/main" val="233684542"/>
                    </a:ext>
                  </a:extLst>
                </a:gridCol>
              </a:tblGrid>
              <a:tr h="539918">
                <a:tc>
                  <a:txBody>
                    <a:bodyPr/>
                    <a:lstStyle/>
                    <a:p>
                      <a:r>
                        <a:rPr lang="en-US" dirty="0"/>
                        <a:t>Structure</a:t>
                      </a:r>
                      <a:endParaRPr lang="en-CA" dirty="0"/>
                    </a:p>
                  </a:txBody>
                  <a:tcPr/>
                </a:tc>
                <a:tc>
                  <a:txBody>
                    <a:bodyPr/>
                    <a:lstStyle/>
                    <a:p>
                      <a:r>
                        <a:rPr lang="en-US" dirty="0"/>
                        <a:t>Symbol</a:t>
                      </a:r>
                      <a:endParaRPr lang="en-CA" dirty="0"/>
                    </a:p>
                  </a:txBody>
                  <a:tcPr/>
                </a:tc>
                <a:tc>
                  <a:txBody>
                    <a:bodyPr/>
                    <a:lstStyle/>
                    <a:p>
                      <a:r>
                        <a:rPr lang="en-US" dirty="0"/>
                        <a:t>Notes</a:t>
                      </a:r>
                      <a:endParaRPr lang="en-CA" dirty="0"/>
                    </a:p>
                  </a:txBody>
                  <a:tcPr/>
                </a:tc>
                <a:extLst>
                  <a:ext uri="{0D108BD9-81ED-4DB2-BD59-A6C34878D82A}">
                    <a16:rowId xmlns:a16="http://schemas.microsoft.com/office/drawing/2014/main" val="2044457890"/>
                  </a:ext>
                </a:extLst>
              </a:tr>
              <a:tr h="410174">
                <a:tc>
                  <a:txBody>
                    <a:bodyPr/>
                    <a:lstStyle/>
                    <a:p>
                      <a:r>
                        <a:rPr lang="en-US" b="1" dirty="0"/>
                        <a:t>Centromere</a:t>
                      </a:r>
                      <a:endParaRPr lang="en-CA" b="1" dirty="0"/>
                    </a:p>
                  </a:txBody>
                  <a:tcPr/>
                </a:tc>
                <a:tc>
                  <a:txBody>
                    <a:bodyPr/>
                    <a:lstStyle/>
                    <a:p>
                      <a:endParaRPr lang="en-CA" dirty="0"/>
                    </a:p>
                  </a:txBody>
                  <a:tcPr/>
                </a:tc>
                <a:tc>
                  <a:txBody>
                    <a:bodyPr/>
                    <a:lstStyle/>
                    <a:p>
                      <a:r>
                        <a:rPr lang="en-US" dirty="0"/>
                        <a:t>1 centromere per chromosome. No exceptions.</a:t>
                      </a:r>
                      <a:endParaRPr lang="en-CA" dirty="0"/>
                    </a:p>
                  </a:txBody>
                  <a:tcPr/>
                </a:tc>
                <a:extLst>
                  <a:ext uri="{0D108BD9-81ED-4DB2-BD59-A6C34878D82A}">
                    <a16:rowId xmlns:a16="http://schemas.microsoft.com/office/drawing/2014/main" val="2617400620"/>
                  </a:ext>
                </a:extLst>
              </a:tr>
              <a:tr h="1308319">
                <a:tc>
                  <a:txBody>
                    <a:bodyPr/>
                    <a:lstStyle/>
                    <a:p>
                      <a:r>
                        <a:rPr lang="en-US" b="1" dirty="0"/>
                        <a:t>Chromosome</a:t>
                      </a:r>
                      <a:endParaRPr lang="en-CA" b="1" dirty="0"/>
                    </a:p>
                  </a:txBody>
                  <a:tcPr/>
                </a:tc>
                <a:tc>
                  <a:txBody>
                    <a:bodyPr/>
                    <a:lstStyle/>
                    <a:p>
                      <a:endParaRPr lang="en-US" dirty="0"/>
                    </a:p>
                    <a:p>
                      <a:r>
                        <a:rPr lang="en-US" dirty="0"/>
                        <a:t>                 </a:t>
                      </a:r>
                      <a:r>
                        <a:rPr lang="en-US" b="1" dirty="0"/>
                        <a:t>OR</a:t>
                      </a:r>
                    </a:p>
                    <a:p>
                      <a:endParaRPr lang="en-CA" dirty="0"/>
                    </a:p>
                  </a:txBody>
                  <a:tcPr/>
                </a:tc>
                <a:tc>
                  <a:txBody>
                    <a:bodyPr/>
                    <a:lstStyle/>
                    <a:p>
                      <a:r>
                        <a:rPr lang="en-US" dirty="0"/>
                        <a:t>Replication makes an identical copy of the DNA strand of the chromosome. But: this entire structure is still </a:t>
                      </a:r>
                      <a:r>
                        <a:rPr lang="en-US" b="1" dirty="0"/>
                        <a:t>one chromosome </a:t>
                      </a:r>
                      <a:r>
                        <a:rPr lang="en-US" b="0" dirty="0"/>
                        <a:t>because it has </a:t>
                      </a:r>
                      <a:r>
                        <a:rPr lang="en-US" b="1" dirty="0"/>
                        <a:t>one centromere. </a:t>
                      </a:r>
                      <a:endParaRPr lang="en-CA" b="1" i="1" dirty="0"/>
                    </a:p>
                  </a:txBody>
                  <a:tcPr/>
                </a:tc>
                <a:extLst>
                  <a:ext uri="{0D108BD9-81ED-4DB2-BD59-A6C34878D82A}">
                    <a16:rowId xmlns:a16="http://schemas.microsoft.com/office/drawing/2014/main" val="4028559096"/>
                  </a:ext>
                </a:extLst>
              </a:tr>
              <a:tr h="2966735">
                <a:tc>
                  <a:txBody>
                    <a:bodyPr/>
                    <a:lstStyle/>
                    <a:p>
                      <a:r>
                        <a:rPr lang="en-US" b="1" dirty="0"/>
                        <a:t>Homologous chromosomes</a:t>
                      </a:r>
                      <a:endParaRPr lang="en-CA" b="1" dirty="0"/>
                    </a:p>
                  </a:txBody>
                  <a:tcPr/>
                </a:tc>
                <a:tc>
                  <a:txBody>
                    <a:bodyPr/>
                    <a:lstStyle/>
                    <a:p>
                      <a:pPr algn="l"/>
                      <a:endParaRPr lang="en-US" dirty="0"/>
                    </a:p>
                    <a:p>
                      <a:pPr algn="l"/>
                      <a:endParaRPr lang="en-US" dirty="0"/>
                    </a:p>
                    <a:p>
                      <a:pPr algn="l"/>
                      <a:endParaRPr lang="en-US" dirty="0"/>
                    </a:p>
                    <a:p>
                      <a:pPr algn="l"/>
                      <a:endParaRPr lang="en-US" dirty="0"/>
                    </a:p>
                    <a:p>
                      <a:pPr algn="l"/>
                      <a:r>
                        <a:rPr lang="en-US" dirty="0"/>
                        <a:t>              </a:t>
                      </a:r>
                      <a:r>
                        <a:rPr lang="en-CA" b="1" dirty="0"/>
                        <a:t>OR</a:t>
                      </a:r>
                    </a:p>
                  </a:txBody>
                  <a:tcPr/>
                </a:tc>
                <a:tc>
                  <a:txBody>
                    <a:bodyPr/>
                    <a:lstStyle/>
                    <a:p>
                      <a:r>
                        <a:rPr lang="en-US" dirty="0"/>
                        <a:t>Homologous chromosomes have the same:</a:t>
                      </a:r>
                    </a:p>
                    <a:p>
                      <a:pPr marL="742950" lvl="1" indent="-285750">
                        <a:buFont typeface="Arial" panose="020B0604020202020204" pitchFamily="34" charset="0"/>
                        <a:buChar char="•"/>
                      </a:pPr>
                      <a:r>
                        <a:rPr lang="en-US" sz="1600" dirty="0"/>
                        <a:t>Centromere placement</a:t>
                      </a:r>
                    </a:p>
                    <a:p>
                      <a:pPr marL="742950" lvl="1" indent="-285750">
                        <a:buFont typeface="Arial" panose="020B0604020202020204" pitchFamily="34" charset="0"/>
                        <a:buChar char="•"/>
                      </a:pPr>
                      <a:r>
                        <a:rPr lang="en-US" sz="1600" dirty="0"/>
                        <a:t>Length of DNA strand (vertical line)</a:t>
                      </a:r>
                    </a:p>
                    <a:p>
                      <a:pPr marL="742950" lvl="1" indent="-285750">
                        <a:buFont typeface="Arial" panose="020B0604020202020204" pitchFamily="34" charset="0"/>
                        <a:buChar char="•"/>
                      </a:pPr>
                      <a:r>
                        <a:rPr lang="en-US" sz="1600" dirty="0"/>
                        <a:t>Genes (short dashed line)</a:t>
                      </a:r>
                    </a:p>
                    <a:p>
                      <a:pPr marL="0" lvl="0" indent="0">
                        <a:buFont typeface="Arial" panose="020B0604020202020204" pitchFamily="34" charset="0"/>
                        <a:buNone/>
                      </a:pPr>
                      <a:r>
                        <a:rPr lang="en-US" sz="1600" dirty="0"/>
                        <a:t>In each pair, one chromosome comes from the </a:t>
                      </a:r>
                      <a:r>
                        <a:rPr lang="en-US" sz="1600" b="1" dirty="0">
                          <a:solidFill>
                            <a:schemeClr val="accent6">
                              <a:lumMod val="75000"/>
                            </a:schemeClr>
                          </a:solidFill>
                        </a:rPr>
                        <a:t>mother</a:t>
                      </a:r>
                      <a:r>
                        <a:rPr lang="en-US" sz="1600" dirty="0"/>
                        <a:t>, and one from the </a:t>
                      </a:r>
                      <a:r>
                        <a:rPr lang="en-US" sz="1600" b="1" dirty="0">
                          <a:solidFill>
                            <a:schemeClr val="accent2">
                              <a:lumMod val="75000"/>
                            </a:schemeClr>
                          </a:solidFill>
                        </a:rPr>
                        <a:t>father</a:t>
                      </a:r>
                      <a:r>
                        <a:rPr lang="en-US" sz="1600" dirty="0"/>
                        <a:t>. </a:t>
                      </a:r>
                    </a:p>
                    <a:p>
                      <a:pPr marL="0" indent="0">
                        <a:buFont typeface="Arial" panose="020B0604020202020204" pitchFamily="34" charset="0"/>
                        <a:buNone/>
                      </a:pPr>
                      <a:r>
                        <a:rPr lang="en-US" dirty="0"/>
                        <a:t>Alleles can be the same or different. Examples:</a:t>
                      </a:r>
                    </a:p>
                    <a:p>
                      <a:pPr marL="742950" lvl="1" indent="-285750">
                        <a:buFont typeface="Arial" panose="020B0604020202020204" pitchFamily="34" charset="0"/>
                        <a:buChar char="•"/>
                      </a:pPr>
                      <a:r>
                        <a:rPr lang="en-US" sz="1600" dirty="0"/>
                        <a:t>Left: the chromosomes have different alleles for both genes. </a:t>
                      </a:r>
                    </a:p>
                    <a:p>
                      <a:pPr marL="742950" lvl="1" indent="-285750">
                        <a:buFont typeface="Arial" panose="020B0604020202020204" pitchFamily="34" charset="0"/>
                        <a:buChar char="•"/>
                      </a:pPr>
                      <a:r>
                        <a:rPr lang="en-US" sz="1600" dirty="0"/>
                        <a:t>Right: different alleles for “A” gene; same alleles for “B” gene.</a:t>
                      </a:r>
                      <a:endParaRPr lang="en-CA" sz="1600" dirty="0"/>
                    </a:p>
                  </a:txBody>
                  <a:tcPr/>
                </a:tc>
                <a:extLst>
                  <a:ext uri="{0D108BD9-81ED-4DB2-BD59-A6C34878D82A}">
                    <a16:rowId xmlns:a16="http://schemas.microsoft.com/office/drawing/2014/main" val="610713294"/>
                  </a:ext>
                </a:extLst>
              </a:tr>
            </a:tbl>
          </a:graphicData>
        </a:graphic>
      </p:graphicFrame>
      <p:sp>
        <p:nvSpPr>
          <p:cNvPr id="9" name="Oval 8">
            <a:extLst>
              <a:ext uri="{FF2B5EF4-FFF2-40B4-BE49-F238E27FC236}">
                <a16:creationId xmlns:a16="http://schemas.microsoft.com/office/drawing/2014/main" id="{7FCA7DFE-D0CA-4799-942E-E04F535E3589}"/>
              </a:ext>
            </a:extLst>
          </p:cNvPr>
          <p:cNvSpPr/>
          <p:nvPr/>
        </p:nvSpPr>
        <p:spPr>
          <a:xfrm>
            <a:off x="4300308" y="2014403"/>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a:extLst>
              <a:ext uri="{FF2B5EF4-FFF2-40B4-BE49-F238E27FC236}">
                <a16:creationId xmlns:a16="http://schemas.microsoft.com/office/drawing/2014/main" id="{A5B8A0C7-BB8C-4BC6-A0AC-C2760CF10DDA}"/>
              </a:ext>
            </a:extLst>
          </p:cNvPr>
          <p:cNvGrpSpPr/>
          <p:nvPr/>
        </p:nvGrpSpPr>
        <p:grpSpPr>
          <a:xfrm>
            <a:off x="2941710" y="4381351"/>
            <a:ext cx="445081" cy="850242"/>
            <a:chOff x="6411502" y="4683140"/>
            <a:chExt cx="445081" cy="850242"/>
          </a:xfrm>
        </p:grpSpPr>
        <p:grpSp>
          <p:nvGrpSpPr>
            <p:cNvPr id="45" name="Group 44">
              <a:extLst>
                <a:ext uri="{FF2B5EF4-FFF2-40B4-BE49-F238E27FC236}">
                  <a16:creationId xmlns:a16="http://schemas.microsoft.com/office/drawing/2014/main" id="{3534492E-3E1A-46CD-9B56-FE6F1898EEA4}"/>
                </a:ext>
              </a:extLst>
            </p:cNvPr>
            <p:cNvGrpSpPr/>
            <p:nvPr/>
          </p:nvGrpSpPr>
          <p:grpSpPr>
            <a:xfrm>
              <a:off x="6700582" y="4777767"/>
              <a:ext cx="156001" cy="755615"/>
              <a:chOff x="6700582" y="4777767"/>
              <a:chExt cx="156001" cy="755615"/>
            </a:xfrm>
          </p:grpSpPr>
          <p:cxnSp>
            <p:nvCxnSpPr>
              <p:cNvPr id="48" name="Straight Connector 47">
                <a:extLst>
                  <a:ext uri="{FF2B5EF4-FFF2-40B4-BE49-F238E27FC236}">
                    <a16:creationId xmlns:a16="http://schemas.microsoft.com/office/drawing/2014/main" id="{FAAC3859-82CD-4740-BFEC-D6C8BA62F168}"/>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0EEE46F0-8DAA-48AE-B44B-107F78E67EF8}"/>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A8C71D3-7936-4712-8FD6-549248A3BF72}"/>
                  </a:ext>
                </a:extLst>
              </p:cNvPr>
              <p:cNvSpPr/>
              <p:nvPr/>
            </p:nvSpPr>
            <p:spPr>
              <a:xfrm>
                <a:off x="6700582"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a:extLst>
                  <a:ext uri="{FF2B5EF4-FFF2-40B4-BE49-F238E27FC236}">
                    <a16:creationId xmlns:a16="http://schemas.microsoft.com/office/drawing/2014/main" id="{9D4BE2F8-F874-4D16-9B23-9A3DCB7E76A1}"/>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BEF6AAE6-5582-486E-8675-A4FE17AB3123}"/>
                </a:ext>
              </a:extLst>
            </p:cNvPr>
            <p:cNvSpPr txBox="1"/>
            <p:nvPr/>
          </p:nvSpPr>
          <p:spPr>
            <a:xfrm>
              <a:off x="6411502"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47" name="TextBox 46">
              <a:extLst>
                <a:ext uri="{FF2B5EF4-FFF2-40B4-BE49-F238E27FC236}">
                  <a16:creationId xmlns:a16="http://schemas.microsoft.com/office/drawing/2014/main" id="{B8581D96-4213-4041-ACEA-EB162C8FE667}"/>
                </a:ext>
              </a:extLst>
            </p:cNvPr>
            <p:cNvSpPr txBox="1"/>
            <p:nvPr/>
          </p:nvSpPr>
          <p:spPr>
            <a:xfrm>
              <a:off x="6418503"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grpSp>
      <p:grpSp>
        <p:nvGrpSpPr>
          <p:cNvPr id="52" name="Group 51">
            <a:extLst>
              <a:ext uri="{FF2B5EF4-FFF2-40B4-BE49-F238E27FC236}">
                <a16:creationId xmlns:a16="http://schemas.microsoft.com/office/drawing/2014/main" id="{2B301110-DF4A-49F2-8B37-0B6D00C0FFBC}"/>
              </a:ext>
            </a:extLst>
          </p:cNvPr>
          <p:cNvGrpSpPr/>
          <p:nvPr/>
        </p:nvGrpSpPr>
        <p:grpSpPr>
          <a:xfrm>
            <a:off x="3044999" y="2403974"/>
            <a:ext cx="445081" cy="850242"/>
            <a:chOff x="6411502" y="4683140"/>
            <a:chExt cx="445081" cy="850242"/>
          </a:xfrm>
        </p:grpSpPr>
        <p:grpSp>
          <p:nvGrpSpPr>
            <p:cNvPr id="53" name="Group 52">
              <a:extLst>
                <a:ext uri="{FF2B5EF4-FFF2-40B4-BE49-F238E27FC236}">
                  <a16:creationId xmlns:a16="http://schemas.microsoft.com/office/drawing/2014/main" id="{B9C3198A-1B80-48CE-B927-21BA763C22EC}"/>
                </a:ext>
              </a:extLst>
            </p:cNvPr>
            <p:cNvGrpSpPr/>
            <p:nvPr/>
          </p:nvGrpSpPr>
          <p:grpSpPr>
            <a:xfrm>
              <a:off x="6700582" y="4777767"/>
              <a:ext cx="156001" cy="755615"/>
              <a:chOff x="6700582" y="4777767"/>
              <a:chExt cx="156001" cy="755615"/>
            </a:xfrm>
          </p:grpSpPr>
          <p:cxnSp>
            <p:nvCxnSpPr>
              <p:cNvPr id="56" name="Straight Connector 55">
                <a:extLst>
                  <a:ext uri="{FF2B5EF4-FFF2-40B4-BE49-F238E27FC236}">
                    <a16:creationId xmlns:a16="http://schemas.microsoft.com/office/drawing/2014/main" id="{D4413C92-5CB6-4D1B-9E08-1EC5F92868CA}"/>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D44FBDF8-D9B4-4D4F-86CC-E3F978D30E25}"/>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6450AEAD-6810-4908-8D11-2D6AB1FF2A26}"/>
                  </a:ext>
                </a:extLst>
              </p:cNvPr>
              <p:cNvSpPr/>
              <p:nvPr/>
            </p:nvSpPr>
            <p:spPr>
              <a:xfrm>
                <a:off x="6700582"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Straight Connector 58">
                <a:extLst>
                  <a:ext uri="{FF2B5EF4-FFF2-40B4-BE49-F238E27FC236}">
                    <a16:creationId xmlns:a16="http://schemas.microsoft.com/office/drawing/2014/main" id="{646F565E-6558-4F69-AE81-5CF07A854374}"/>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ED5EB894-8FE1-4BCC-B1A7-BAAFC50CFAD7}"/>
                </a:ext>
              </a:extLst>
            </p:cNvPr>
            <p:cNvSpPr txBox="1"/>
            <p:nvPr/>
          </p:nvSpPr>
          <p:spPr>
            <a:xfrm>
              <a:off x="6411502"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55" name="TextBox 54">
              <a:extLst>
                <a:ext uri="{FF2B5EF4-FFF2-40B4-BE49-F238E27FC236}">
                  <a16:creationId xmlns:a16="http://schemas.microsoft.com/office/drawing/2014/main" id="{A6AFEBB7-B47C-486D-B288-A04F18D20D57}"/>
                </a:ext>
              </a:extLst>
            </p:cNvPr>
            <p:cNvSpPr txBox="1"/>
            <p:nvPr/>
          </p:nvSpPr>
          <p:spPr>
            <a:xfrm>
              <a:off x="6418503"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grpSp>
      <p:grpSp>
        <p:nvGrpSpPr>
          <p:cNvPr id="60" name="Group 59">
            <a:extLst>
              <a:ext uri="{FF2B5EF4-FFF2-40B4-BE49-F238E27FC236}">
                <a16:creationId xmlns:a16="http://schemas.microsoft.com/office/drawing/2014/main" id="{E467C937-C83E-46BF-A227-5CDF9199884F}"/>
              </a:ext>
            </a:extLst>
          </p:cNvPr>
          <p:cNvGrpSpPr/>
          <p:nvPr/>
        </p:nvGrpSpPr>
        <p:grpSpPr>
          <a:xfrm>
            <a:off x="3351105" y="4404861"/>
            <a:ext cx="469678" cy="829406"/>
            <a:chOff x="6880335" y="4703975"/>
            <a:chExt cx="469678" cy="829406"/>
          </a:xfrm>
        </p:grpSpPr>
        <p:grpSp>
          <p:nvGrpSpPr>
            <p:cNvPr id="61" name="Group 60">
              <a:extLst>
                <a:ext uri="{FF2B5EF4-FFF2-40B4-BE49-F238E27FC236}">
                  <a16:creationId xmlns:a16="http://schemas.microsoft.com/office/drawing/2014/main" id="{60983055-D415-44B8-AD5B-E277744F64D5}"/>
                </a:ext>
              </a:extLst>
            </p:cNvPr>
            <p:cNvGrpSpPr/>
            <p:nvPr/>
          </p:nvGrpSpPr>
          <p:grpSpPr>
            <a:xfrm>
              <a:off x="7194012" y="4777766"/>
              <a:ext cx="156001" cy="755615"/>
              <a:chOff x="7194012" y="4777766"/>
              <a:chExt cx="156001" cy="755615"/>
            </a:xfrm>
          </p:grpSpPr>
          <p:cxnSp>
            <p:nvCxnSpPr>
              <p:cNvPr id="64" name="Straight Connector 63">
                <a:extLst>
                  <a:ext uri="{FF2B5EF4-FFF2-40B4-BE49-F238E27FC236}">
                    <a16:creationId xmlns:a16="http://schemas.microsoft.com/office/drawing/2014/main" id="{4EEE3353-C338-43BA-BE0E-7871BD9BE65F}"/>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5" name="Oval 64">
                <a:extLst>
                  <a:ext uri="{FF2B5EF4-FFF2-40B4-BE49-F238E27FC236}">
                    <a16:creationId xmlns:a16="http://schemas.microsoft.com/office/drawing/2014/main" id="{776EAF0B-292D-4F25-83B6-F36CE1937116}"/>
                  </a:ext>
                </a:extLst>
              </p:cNvPr>
              <p:cNvSpPr/>
              <p:nvPr/>
            </p:nvSpPr>
            <p:spPr>
              <a:xfrm>
                <a:off x="7194012"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6" name="Straight Connector 65">
                <a:extLst>
                  <a:ext uri="{FF2B5EF4-FFF2-40B4-BE49-F238E27FC236}">
                    <a16:creationId xmlns:a16="http://schemas.microsoft.com/office/drawing/2014/main" id="{D69FB6C4-E589-45FE-AA48-AFFFD7E9F59D}"/>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7B2E4B1-0648-4341-9E54-DB589B253CF5}"/>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2DE4E609-BAF9-4619-8920-2EA6BB9547CE}"/>
                </a:ext>
              </a:extLst>
            </p:cNvPr>
            <p:cNvSpPr txBox="1"/>
            <p:nvPr/>
          </p:nvSpPr>
          <p:spPr>
            <a:xfrm>
              <a:off x="6880335" y="4703975"/>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63" name="TextBox 62">
              <a:extLst>
                <a:ext uri="{FF2B5EF4-FFF2-40B4-BE49-F238E27FC236}">
                  <a16:creationId xmlns:a16="http://schemas.microsoft.com/office/drawing/2014/main" id="{F9D2E32E-1011-4044-A0B1-BA5C9520AD6C}"/>
                </a:ext>
              </a:extLst>
            </p:cNvPr>
            <p:cNvSpPr txBox="1"/>
            <p:nvPr/>
          </p:nvSpPr>
          <p:spPr>
            <a:xfrm>
              <a:off x="6901693" y="5107859"/>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grpSp>
      <p:grpSp>
        <p:nvGrpSpPr>
          <p:cNvPr id="68" name="Group 67">
            <a:extLst>
              <a:ext uri="{FF2B5EF4-FFF2-40B4-BE49-F238E27FC236}">
                <a16:creationId xmlns:a16="http://schemas.microsoft.com/office/drawing/2014/main" id="{DFCBC0E8-FFAB-477E-84ED-70083C77B0B4}"/>
              </a:ext>
            </a:extLst>
          </p:cNvPr>
          <p:cNvGrpSpPr/>
          <p:nvPr/>
        </p:nvGrpSpPr>
        <p:grpSpPr>
          <a:xfrm>
            <a:off x="5200543" y="2388256"/>
            <a:ext cx="718613" cy="850242"/>
            <a:chOff x="6456359" y="4683140"/>
            <a:chExt cx="718613" cy="850242"/>
          </a:xfrm>
        </p:grpSpPr>
        <p:grpSp>
          <p:nvGrpSpPr>
            <p:cNvPr id="69" name="Group 68">
              <a:extLst>
                <a:ext uri="{FF2B5EF4-FFF2-40B4-BE49-F238E27FC236}">
                  <a16:creationId xmlns:a16="http://schemas.microsoft.com/office/drawing/2014/main" id="{E9C85570-0225-4724-B832-F64B002EC543}"/>
                </a:ext>
              </a:extLst>
            </p:cNvPr>
            <p:cNvGrpSpPr/>
            <p:nvPr/>
          </p:nvGrpSpPr>
          <p:grpSpPr>
            <a:xfrm>
              <a:off x="6708229" y="4775728"/>
              <a:ext cx="310914" cy="757654"/>
              <a:chOff x="6708229" y="4775728"/>
              <a:chExt cx="310914" cy="757654"/>
            </a:xfrm>
          </p:grpSpPr>
          <p:cxnSp>
            <p:nvCxnSpPr>
              <p:cNvPr id="74" name="Straight Connector 73">
                <a:extLst>
                  <a:ext uri="{FF2B5EF4-FFF2-40B4-BE49-F238E27FC236}">
                    <a16:creationId xmlns:a16="http://schemas.microsoft.com/office/drawing/2014/main" id="{9252937A-A44F-4433-B9A6-B1C5616C505E}"/>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9F6A748B-52CE-425A-A70F-30C622EAA064}"/>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C8B91B5-8E14-4DE1-8D1B-08DE7A7D688F}"/>
                  </a:ext>
                </a:extLst>
              </p:cNvPr>
              <p:cNvCxnSpPr>
                <a:cxnSpLocks/>
              </p:cNvCxnSpPr>
              <p:nvPr/>
            </p:nvCxnSpPr>
            <p:spPr>
              <a:xfrm>
                <a:off x="6959421" y="4775728"/>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7" name="Oval 76">
                <a:extLst>
                  <a:ext uri="{FF2B5EF4-FFF2-40B4-BE49-F238E27FC236}">
                    <a16:creationId xmlns:a16="http://schemas.microsoft.com/office/drawing/2014/main" id="{94A7E6AA-EF54-4D74-9496-A67C0B4DD406}"/>
                  </a:ext>
                </a:extLst>
              </p:cNvPr>
              <p:cNvSpPr/>
              <p:nvPr/>
            </p:nvSpPr>
            <p:spPr>
              <a:xfrm>
                <a:off x="6786525"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8" name="Straight Connector 77">
                <a:extLst>
                  <a:ext uri="{FF2B5EF4-FFF2-40B4-BE49-F238E27FC236}">
                    <a16:creationId xmlns:a16="http://schemas.microsoft.com/office/drawing/2014/main" id="{8E98E9D6-075E-4015-9463-C3FE2462E56E}"/>
                  </a:ext>
                </a:extLst>
              </p:cNvPr>
              <p:cNvCxnSpPr>
                <a:cxnSpLocks/>
              </p:cNvCxnSpPr>
              <p:nvPr/>
            </p:nvCxnSpPr>
            <p:spPr>
              <a:xfrm flipH="1">
                <a:off x="6900872" y="489125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F96C11-3544-4BEB-B04A-00A90EA0F1D6}"/>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EC2C2B4-C961-4F28-B1CD-46338CA00E02}"/>
                  </a:ext>
                </a:extLst>
              </p:cNvPr>
              <p:cNvCxnSpPr>
                <a:cxnSpLocks/>
              </p:cNvCxnSpPr>
              <p:nvPr/>
            </p:nvCxnSpPr>
            <p:spPr>
              <a:xfrm flipH="1">
                <a:off x="6911934"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07CCEBF1-0745-4BB5-9BCB-04B833DBA51F}"/>
                </a:ext>
              </a:extLst>
            </p:cNvPr>
            <p:cNvSpPr txBox="1"/>
            <p:nvPr/>
          </p:nvSpPr>
          <p:spPr>
            <a:xfrm>
              <a:off x="6456359"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71" name="TextBox 70">
              <a:extLst>
                <a:ext uri="{FF2B5EF4-FFF2-40B4-BE49-F238E27FC236}">
                  <a16:creationId xmlns:a16="http://schemas.microsoft.com/office/drawing/2014/main" id="{E84E7C73-2126-49B1-99DB-3211D6FCF3BC}"/>
                </a:ext>
              </a:extLst>
            </p:cNvPr>
            <p:cNvSpPr txBox="1"/>
            <p:nvPr/>
          </p:nvSpPr>
          <p:spPr>
            <a:xfrm>
              <a:off x="6480076"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72" name="TextBox 71">
              <a:extLst>
                <a:ext uri="{FF2B5EF4-FFF2-40B4-BE49-F238E27FC236}">
                  <a16:creationId xmlns:a16="http://schemas.microsoft.com/office/drawing/2014/main" id="{BF996FB9-0A62-46D0-B2D0-1B9FB751A77F}"/>
                </a:ext>
              </a:extLst>
            </p:cNvPr>
            <p:cNvSpPr txBox="1"/>
            <p:nvPr/>
          </p:nvSpPr>
          <p:spPr>
            <a:xfrm>
              <a:off x="6915838" y="4687243"/>
              <a:ext cx="135869" cy="369332"/>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73" name="TextBox 72">
              <a:extLst>
                <a:ext uri="{FF2B5EF4-FFF2-40B4-BE49-F238E27FC236}">
                  <a16:creationId xmlns:a16="http://schemas.microsoft.com/office/drawing/2014/main" id="{E3689861-90FD-40E6-A635-64EC7D39EE19}"/>
                </a:ext>
              </a:extLst>
            </p:cNvPr>
            <p:cNvSpPr txBox="1"/>
            <p:nvPr/>
          </p:nvSpPr>
          <p:spPr>
            <a:xfrm>
              <a:off x="6884349" y="5107859"/>
              <a:ext cx="290623"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grpSp>
      <p:grpSp>
        <p:nvGrpSpPr>
          <p:cNvPr id="107" name="Group 106">
            <a:extLst>
              <a:ext uri="{FF2B5EF4-FFF2-40B4-BE49-F238E27FC236}">
                <a16:creationId xmlns:a16="http://schemas.microsoft.com/office/drawing/2014/main" id="{510B067E-E959-498C-BB3F-AF62E76B6966}"/>
              </a:ext>
            </a:extLst>
          </p:cNvPr>
          <p:cNvGrpSpPr/>
          <p:nvPr/>
        </p:nvGrpSpPr>
        <p:grpSpPr>
          <a:xfrm>
            <a:off x="4487081" y="4213939"/>
            <a:ext cx="739513" cy="1492144"/>
            <a:chOff x="6480076" y="2719427"/>
            <a:chExt cx="739513" cy="1492144"/>
          </a:xfrm>
        </p:grpSpPr>
        <p:grpSp>
          <p:nvGrpSpPr>
            <p:cNvPr id="108" name="Group 107">
              <a:extLst>
                <a:ext uri="{FF2B5EF4-FFF2-40B4-BE49-F238E27FC236}">
                  <a16:creationId xmlns:a16="http://schemas.microsoft.com/office/drawing/2014/main" id="{43727688-8B74-4519-B8DB-3EA528E661E4}"/>
                </a:ext>
              </a:extLst>
            </p:cNvPr>
            <p:cNvGrpSpPr/>
            <p:nvPr/>
          </p:nvGrpSpPr>
          <p:grpSpPr>
            <a:xfrm>
              <a:off x="6714909" y="2883710"/>
              <a:ext cx="299852" cy="1327861"/>
              <a:chOff x="6714909" y="2883710"/>
              <a:chExt cx="299852" cy="1327861"/>
            </a:xfrm>
          </p:grpSpPr>
          <p:cxnSp>
            <p:nvCxnSpPr>
              <p:cNvPr id="113" name="Straight Connector 112">
                <a:extLst>
                  <a:ext uri="{FF2B5EF4-FFF2-40B4-BE49-F238E27FC236}">
                    <a16:creationId xmlns:a16="http://schemas.microsoft.com/office/drawing/2014/main" id="{B9A1FE35-5F4A-4F1A-95B5-577020E83781}"/>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4" name="Straight Connector 113">
                <a:extLst>
                  <a:ext uri="{FF2B5EF4-FFF2-40B4-BE49-F238E27FC236}">
                    <a16:creationId xmlns:a16="http://schemas.microsoft.com/office/drawing/2014/main" id="{CD69BFB9-6CDC-4423-9B59-3B0B8D36AA58}"/>
                  </a:ext>
                </a:extLst>
              </p:cNvPr>
              <p:cNvCxnSpPr>
                <a:cxnSpLocks/>
              </p:cNvCxnSpPr>
              <p:nvPr/>
            </p:nvCxnSpPr>
            <p:spPr>
              <a:xfrm>
                <a:off x="6959421"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5" name="Oval 114">
                <a:extLst>
                  <a:ext uri="{FF2B5EF4-FFF2-40B4-BE49-F238E27FC236}">
                    <a16:creationId xmlns:a16="http://schemas.microsoft.com/office/drawing/2014/main" id="{11A0E045-47A9-4C25-90FE-206301CDEF8A}"/>
                  </a:ext>
                </a:extLst>
              </p:cNvPr>
              <p:cNvSpPr/>
              <p:nvPr/>
            </p:nvSpPr>
            <p:spPr>
              <a:xfrm>
                <a:off x="6784466"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6" name="Straight Connector 115">
                <a:extLst>
                  <a:ext uri="{FF2B5EF4-FFF2-40B4-BE49-F238E27FC236}">
                    <a16:creationId xmlns:a16="http://schemas.microsoft.com/office/drawing/2014/main" id="{6F231E3C-8D5C-4BDA-BA93-37798FB9FF51}"/>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D3A47AA-C095-44A6-95FF-353569156A60}"/>
                  </a:ext>
                </a:extLst>
              </p:cNvPr>
              <p:cNvCxnSpPr>
                <a:cxnSpLocks/>
              </p:cNvCxnSpPr>
              <p:nvPr/>
            </p:nvCxnSpPr>
            <p:spPr>
              <a:xfrm flipH="1">
                <a:off x="69075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F844DFA-A3B3-4611-A3D5-45812261A805}"/>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574EC53-C1D1-41E9-9F25-665B73327CD4}"/>
                  </a:ext>
                </a:extLst>
              </p:cNvPr>
              <p:cNvCxnSpPr>
                <a:cxnSpLocks/>
              </p:cNvCxnSpPr>
              <p:nvPr/>
            </p:nvCxnSpPr>
            <p:spPr>
              <a:xfrm flipH="1">
                <a:off x="6907552"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62A59EA4-0FC2-4293-8120-87CFF9433788}"/>
                </a:ext>
              </a:extLst>
            </p:cNvPr>
            <p:cNvSpPr txBox="1"/>
            <p:nvPr/>
          </p:nvSpPr>
          <p:spPr>
            <a:xfrm>
              <a:off x="6480076" y="2719427"/>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110" name="TextBox 109">
              <a:extLst>
                <a:ext uri="{FF2B5EF4-FFF2-40B4-BE49-F238E27FC236}">
                  <a16:creationId xmlns:a16="http://schemas.microsoft.com/office/drawing/2014/main" id="{B52765F0-3402-4321-8DB5-1B6AE04046AD}"/>
                </a:ext>
              </a:extLst>
            </p:cNvPr>
            <p:cNvSpPr txBox="1"/>
            <p:nvPr/>
          </p:nvSpPr>
          <p:spPr>
            <a:xfrm>
              <a:off x="6503023" y="3572047"/>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111" name="TextBox 110">
              <a:extLst>
                <a:ext uri="{FF2B5EF4-FFF2-40B4-BE49-F238E27FC236}">
                  <a16:creationId xmlns:a16="http://schemas.microsoft.com/office/drawing/2014/main" id="{15B63071-9891-4BF2-A0BF-03AE9CA4CCA6}"/>
                </a:ext>
              </a:extLst>
            </p:cNvPr>
            <p:cNvSpPr txBox="1"/>
            <p:nvPr/>
          </p:nvSpPr>
          <p:spPr>
            <a:xfrm>
              <a:off x="6881282" y="2721644"/>
              <a:ext cx="338307"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112" name="TextBox 111">
              <a:extLst>
                <a:ext uri="{FF2B5EF4-FFF2-40B4-BE49-F238E27FC236}">
                  <a16:creationId xmlns:a16="http://schemas.microsoft.com/office/drawing/2014/main" id="{31324A68-1BA1-470F-9A65-EC4925678D22}"/>
                </a:ext>
              </a:extLst>
            </p:cNvPr>
            <p:cNvSpPr txBox="1"/>
            <p:nvPr/>
          </p:nvSpPr>
          <p:spPr>
            <a:xfrm>
              <a:off x="6886911" y="3565141"/>
              <a:ext cx="300534"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grpSp>
      <p:grpSp>
        <p:nvGrpSpPr>
          <p:cNvPr id="120" name="Group 119">
            <a:extLst>
              <a:ext uri="{FF2B5EF4-FFF2-40B4-BE49-F238E27FC236}">
                <a16:creationId xmlns:a16="http://schemas.microsoft.com/office/drawing/2014/main" id="{9D13C284-729D-4575-A91C-B064A7FD8D83}"/>
              </a:ext>
            </a:extLst>
          </p:cNvPr>
          <p:cNvGrpSpPr/>
          <p:nvPr/>
        </p:nvGrpSpPr>
        <p:grpSpPr>
          <a:xfrm>
            <a:off x="5161060" y="4223362"/>
            <a:ext cx="880797" cy="1482721"/>
            <a:chOff x="7006692" y="2728849"/>
            <a:chExt cx="880797" cy="1482721"/>
          </a:xfrm>
        </p:grpSpPr>
        <p:grpSp>
          <p:nvGrpSpPr>
            <p:cNvPr id="121" name="Group 120">
              <a:extLst>
                <a:ext uri="{FF2B5EF4-FFF2-40B4-BE49-F238E27FC236}">
                  <a16:creationId xmlns:a16="http://schemas.microsoft.com/office/drawing/2014/main" id="{C4CF78F3-5521-4816-B1C5-9E72EE0634FE}"/>
                </a:ext>
              </a:extLst>
            </p:cNvPr>
            <p:cNvGrpSpPr/>
            <p:nvPr/>
          </p:nvGrpSpPr>
          <p:grpSpPr>
            <a:xfrm>
              <a:off x="7201852" y="2883709"/>
              <a:ext cx="310839" cy="1327861"/>
              <a:chOff x="7201852" y="2883709"/>
              <a:chExt cx="310839" cy="1327861"/>
            </a:xfrm>
          </p:grpSpPr>
          <p:cxnSp>
            <p:nvCxnSpPr>
              <p:cNvPr id="126" name="Straight Connector 125">
                <a:extLst>
                  <a:ext uri="{FF2B5EF4-FFF2-40B4-BE49-F238E27FC236}">
                    <a16:creationId xmlns:a16="http://schemas.microsoft.com/office/drawing/2014/main" id="{1B931AD9-ADDE-4485-8C0E-DEE775922589}"/>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27" name="Straight Connector 126">
                <a:extLst>
                  <a:ext uri="{FF2B5EF4-FFF2-40B4-BE49-F238E27FC236}">
                    <a16:creationId xmlns:a16="http://schemas.microsoft.com/office/drawing/2014/main" id="{AADDF0E8-924E-4B5B-B9DA-1D70E0716B12}"/>
                  </a:ext>
                </a:extLst>
              </p:cNvPr>
              <p:cNvCxnSpPr>
                <a:cxnSpLocks/>
              </p:cNvCxnSpPr>
              <p:nvPr/>
            </p:nvCxnSpPr>
            <p:spPr>
              <a:xfrm>
                <a:off x="7451941"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28" name="Oval 127">
                <a:extLst>
                  <a:ext uri="{FF2B5EF4-FFF2-40B4-BE49-F238E27FC236}">
                    <a16:creationId xmlns:a16="http://schemas.microsoft.com/office/drawing/2014/main" id="{43EDE4EE-D313-48BC-BFCD-171A4341B673}"/>
                  </a:ext>
                </a:extLst>
              </p:cNvPr>
              <p:cNvSpPr/>
              <p:nvPr/>
            </p:nvSpPr>
            <p:spPr>
              <a:xfrm>
                <a:off x="7281311"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9" name="Straight Connector 128">
                <a:extLst>
                  <a:ext uri="{FF2B5EF4-FFF2-40B4-BE49-F238E27FC236}">
                    <a16:creationId xmlns:a16="http://schemas.microsoft.com/office/drawing/2014/main" id="{2C03F925-C105-4275-9DB7-E9F337F3E8FC}"/>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54E2A5F-D8A7-4FD9-8658-9502C54271F2}"/>
                  </a:ext>
                </a:extLst>
              </p:cNvPr>
              <p:cNvCxnSpPr>
                <a:cxnSpLocks/>
              </p:cNvCxnSpPr>
              <p:nvPr/>
            </p:nvCxnSpPr>
            <p:spPr>
              <a:xfrm flipH="1">
                <a:off x="7394495"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FBB5952-97B1-448C-A730-42D448ED10CE}"/>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BAC0B6A-2249-4AD3-AB85-B385008B1168}"/>
                  </a:ext>
                </a:extLst>
              </p:cNvPr>
              <p:cNvCxnSpPr>
                <a:cxnSpLocks/>
              </p:cNvCxnSpPr>
              <p:nvPr/>
            </p:nvCxnSpPr>
            <p:spPr>
              <a:xfrm flipH="1">
                <a:off x="7405482"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8D20708D-2837-49AE-A5EB-BE4C7723CA36}"/>
                </a:ext>
              </a:extLst>
            </p:cNvPr>
            <p:cNvSpPr txBox="1"/>
            <p:nvPr/>
          </p:nvSpPr>
          <p:spPr>
            <a:xfrm>
              <a:off x="7431207" y="2736259"/>
              <a:ext cx="456282" cy="473120"/>
            </a:xfrm>
            <a:prstGeom prst="rect">
              <a:avLst/>
            </a:prstGeom>
            <a:noFill/>
          </p:spPr>
          <p:txBody>
            <a:bodyPr wrap="non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23" name="TextBox 122">
              <a:extLst>
                <a:ext uri="{FF2B5EF4-FFF2-40B4-BE49-F238E27FC236}">
                  <a16:creationId xmlns:a16="http://schemas.microsoft.com/office/drawing/2014/main" id="{742F9144-C83D-4CFC-B72A-42313198D4EF}"/>
                </a:ext>
              </a:extLst>
            </p:cNvPr>
            <p:cNvSpPr txBox="1"/>
            <p:nvPr/>
          </p:nvSpPr>
          <p:spPr>
            <a:xfrm>
              <a:off x="7449140" y="3571944"/>
              <a:ext cx="268482"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sp>
          <p:nvSpPr>
            <p:cNvPr id="124" name="TextBox 123">
              <a:extLst>
                <a:ext uri="{FF2B5EF4-FFF2-40B4-BE49-F238E27FC236}">
                  <a16:creationId xmlns:a16="http://schemas.microsoft.com/office/drawing/2014/main" id="{5038550F-E501-4DD0-83CF-015D06B43BB2}"/>
                </a:ext>
              </a:extLst>
            </p:cNvPr>
            <p:cNvSpPr txBox="1"/>
            <p:nvPr/>
          </p:nvSpPr>
          <p:spPr>
            <a:xfrm>
              <a:off x="7006692" y="272884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25" name="TextBox 124">
              <a:extLst>
                <a:ext uri="{FF2B5EF4-FFF2-40B4-BE49-F238E27FC236}">
                  <a16:creationId xmlns:a16="http://schemas.microsoft.com/office/drawing/2014/main" id="{104B2080-90F1-4314-B1F3-9F0A11859B30}"/>
                </a:ext>
              </a:extLst>
            </p:cNvPr>
            <p:cNvSpPr txBox="1"/>
            <p:nvPr/>
          </p:nvSpPr>
          <p:spPr>
            <a:xfrm>
              <a:off x="7013250" y="356524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grpSp>
    </p:spTree>
    <p:extLst>
      <p:ext uri="{BB962C8B-B14F-4D97-AF65-F5344CB8AC3E}">
        <p14:creationId xmlns:p14="http://schemas.microsoft.com/office/powerpoint/2010/main" val="41070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6.25E-7 2.22222E-6 L -0.06784 2.22222E-6 " pathEditMode="relative" rAng="0" ptsTypes="AA">
                                      <p:cBhvr>
                                        <p:cTn id="6" dur="2000" fill="hold"/>
                                        <p:tgtEl>
                                          <p:spTgt spid="60"/>
                                        </p:tgtEl>
                                        <p:attrNameLst>
                                          <p:attrName>ppt_x</p:attrName>
                                          <p:attrName>ppt_y</p:attrName>
                                        </p:attrNameLst>
                                      </p:cBhvr>
                                      <p:rCtr x="-339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5E-6 -2.59259E-6 L -0.06927 -2.59259E-6 " pathEditMode="relative" rAng="0" ptsTypes="AA">
                                      <p:cBhvr>
                                        <p:cTn id="10" dur="2000" fill="hold"/>
                                        <p:tgtEl>
                                          <p:spTgt spid="120"/>
                                        </p:tgtEl>
                                        <p:attrNameLst>
                                          <p:attrName>ppt_x</p:attrName>
                                          <p:attrName>ppt_y</p:attrName>
                                        </p:attrNameLst>
                                      </p:cBhvr>
                                      <p:rCtr x="-34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b="1" dirty="0">
                <a:latin typeface="Arial Bold" panose="020B0704020202020204" pitchFamily="34" charset="0"/>
              </a:rPr>
              <a:t>Interphase (review):</a:t>
            </a:r>
            <a:endParaRPr lang="en-CA" b="1"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6" name="Rectangle 5">
            <a:extLst>
              <a:ext uri="{FF2B5EF4-FFF2-40B4-BE49-F238E27FC236}">
                <a16:creationId xmlns:a16="http://schemas.microsoft.com/office/drawing/2014/main" id="{75460625-8F32-4419-8EAF-FCF12CD51E09}"/>
              </a:ext>
            </a:extLst>
          </p:cNvPr>
          <p:cNvSpPr/>
          <p:nvPr/>
        </p:nvSpPr>
        <p:spPr>
          <a:xfrm>
            <a:off x="6460677" y="6451719"/>
            <a:ext cx="6096000" cy="246221"/>
          </a:xfrm>
          <a:prstGeom prst="rect">
            <a:avLst/>
          </a:prstGeom>
        </p:spPr>
        <p:txBody>
          <a:bodyPr>
            <a:spAutoFit/>
          </a:bodyPr>
          <a:lstStyle/>
          <a:p>
            <a:r>
              <a:rPr lang="en-US" sz="1000" dirty="0"/>
              <a:t> </a:t>
            </a:r>
            <a:endParaRPr lang="en-CA" sz="1000" dirty="0"/>
          </a:p>
        </p:txBody>
      </p:sp>
      <p:sp>
        <p:nvSpPr>
          <p:cNvPr id="24" name="TextBox 23">
            <a:extLst>
              <a:ext uri="{FF2B5EF4-FFF2-40B4-BE49-F238E27FC236}">
                <a16:creationId xmlns:a16="http://schemas.microsoft.com/office/drawing/2014/main" id="{7173BEA0-F6FA-452C-BABC-EE1EF76BB5E1}"/>
              </a:ext>
            </a:extLst>
          </p:cNvPr>
          <p:cNvSpPr txBox="1"/>
          <p:nvPr/>
        </p:nvSpPr>
        <p:spPr>
          <a:xfrm>
            <a:off x="802537" y="2364499"/>
            <a:ext cx="5032163" cy="646331"/>
          </a:xfrm>
          <a:prstGeom prst="rect">
            <a:avLst/>
          </a:prstGeom>
          <a:noFill/>
        </p:spPr>
        <p:txBody>
          <a:bodyPr wrap="square" rtlCol="0">
            <a:spAutoFit/>
          </a:bodyPr>
          <a:lstStyle/>
          <a:p>
            <a:pPr algn="ctr"/>
            <a:r>
              <a:rPr lang="en-US" dirty="0"/>
              <a:t>Interphase: </a:t>
            </a:r>
            <a:r>
              <a:rPr lang="en-US" b="1" dirty="0"/>
              <a:t>before</a:t>
            </a:r>
            <a:r>
              <a:rPr lang="en-US" dirty="0"/>
              <a:t> replication</a:t>
            </a:r>
          </a:p>
          <a:p>
            <a:pPr algn="ctr"/>
            <a:r>
              <a:rPr lang="en-US" dirty="0"/>
              <a:t>(2 homologous pairs: 4 chromosomes)</a:t>
            </a:r>
            <a:endParaRPr lang="en-CA" dirty="0"/>
          </a:p>
        </p:txBody>
      </p:sp>
      <p:sp>
        <p:nvSpPr>
          <p:cNvPr id="54" name="TextBox 53">
            <a:extLst>
              <a:ext uri="{FF2B5EF4-FFF2-40B4-BE49-F238E27FC236}">
                <a16:creationId xmlns:a16="http://schemas.microsoft.com/office/drawing/2014/main" id="{73AD08B9-AAAB-49E9-8466-7C629F68DEC4}"/>
              </a:ext>
            </a:extLst>
          </p:cNvPr>
          <p:cNvSpPr txBox="1"/>
          <p:nvPr/>
        </p:nvSpPr>
        <p:spPr>
          <a:xfrm>
            <a:off x="6071963" y="2325088"/>
            <a:ext cx="4866636" cy="646331"/>
          </a:xfrm>
          <a:prstGeom prst="rect">
            <a:avLst/>
          </a:prstGeom>
          <a:noFill/>
        </p:spPr>
        <p:txBody>
          <a:bodyPr wrap="square" rtlCol="0">
            <a:spAutoFit/>
          </a:bodyPr>
          <a:lstStyle/>
          <a:p>
            <a:pPr algn="ctr"/>
            <a:r>
              <a:rPr lang="en-US" dirty="0"/>
              <a:t>Interphase: </a:t>
            </a:r>
            <a:r>
              <a:rPr lang="en-US" b="1" dirty="0"/>
              <a:t>after </a:t>
            </a:r>
            <a:r>
              <a:rPr lang="en-US" dirty="0"/>
              <a:t>replication</a:t>
            </a:r>
          </a:p>
          <a:p>
            <a:pPr algn="ctr"/>
            <a:r>
              <a:rPr lang="en-US" dirty="0"/>
              <a:t>(2 homologous pairs: 4 chromosomes)</a:t>
            </a:r>
            <a:endParaRPr lang="en-CA" dirty="0"/>
          </a:p>
        </p:txBody>
      </p:sp>
      <p:sp>
        <p:nvSpPr>
          <p:cNvPr id="82" name="Oval 81">
            <a:extLst>
              <a:ext uri="{FF2B5EF4-FFF2-40B4-BE49-F238E27FC236}">
                <a16:creationId xmlns:a16="http://schemas.microsoft.com/office/drawing/2014/main" id="{A752AD64-F892-46EE-A047-1FFEF3950161}"/>
              </a:ext>
            </a:extLst>
          </p:cNvPr>
          <p:cNvSpPr/>
          <p:nvPr/>
        </p:nvSpPr>
        <p:spPr>
          <a:xfrm rot="1031398">
            <a:off x="6944013" y="3220634"/>
            <a:ext cx="3302343" cy="3302343"/>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83" name="Group 82">
            <a:extLst>
              <a:ext uri="{FF2B5EF4-FFF2-40B4-BE49-F238E27FC236}">
                <a16:creationId xmlns:a16="http://schemas.microsoft.com/office/drawing/2014/main" id="{D6233502-42FC-4888-90F5-E36C4A345137}"/>
              </a:ext>
            </a:extLst>
          </p:cNvPr>
          <p:cNvGrpSpPr/>
          <p:nvPr/>
        </p:nvGrpSpPr>
        <p:grpSpPr>
          <a:xfrm>
            <a:off x="7592456" y="3510215"/>
            <a:ext cx="739513" cy="1492144"/>
            <a:chOff x="6480076" y="2719427"/>
            <a:chExt cx="739513" cy="1492144"/>
          </a:xfrm>
        </p:grpSpPr>
        <p:grpSp>
          <p:nvGrpSpPr>
            <p:cNvPr id="84" name="Group 83">
              <a:extLst>
                <a:ext uri="{FF2B5EF4-FFF2-40B4-BE49-F238E27FC236}">
                  <a16:creationId xmlns:a16="http://schemas.microsoft.com/office/drawing/2014/main" id="{45341535-23FF-4D83-827A-CCB2438CEA98}"/>
                </a:ext>
              </a:extLst>
            </p:cNvPr>
            <p:cNvGrpSpPr/>
            <p:nvPr/>
          </p:nvGrpSpPr>
          <p:grpSpPr>
            <a:xfrm>
              <a:off x="6714909" y="2883710"/>
              <a:ext cx="299852" cy="1327861"/>
              <a:chOff x="6714909" y="2883710"/>
              <a:chExt cx="299852" cy="1327861"/>
            </a:xfrm>
          </p:grpSpPr>
          <p:cxnSp>
            <p:nvCxnSpPr>
              <p:cNvPr id="89" name="Straight Connector 88">
                <a:extLst>
                  <a:ext uri="{FF2B5EF4-FFF2-40B4-BE49-F238E27FC236}">
                    <a16:creationId xmlns:a16="http://schemas.microsoft.com/office/drawing/2014/main" id="{C11DF1F8-AC3F-4635-8F4C-27E4D192D481}"/>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034A58AB-B281-4DF3-A574-C69D9F50B06D}"/>
                  </a:ext>
                </a:extLst>
              </p:cNvPr>
              <p:cNvCxnSpPr>
                <a:cxnSpLocks/>
              </p:cNvCxnSpPr>
              <p:nvPr/>
            </p:nvCxnSpPr>
            <p:spPr>
              <a:xfrm>
                <a:off x="6959421"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1" name="Oval 90">
                <a:extLst>
                  <a:ext uri="{FF2B5EF4-FFF2-40B4-BE49-F238E27FC236}">
                    <a16:creationId xmlns:a16="http://schemas.microsoft.com/office/drawing/2014/main" id="{25C9F10F-D149-4B31-9998-0F0DEA20FE82}"/>
                  </a:ext>
                </a:extLst>
              </p:cNvPr>
              <p:cNvSpPr/>
              <p:nvPr/>
            </p:nvSpPr>
            <p:spPr>
              <a:xfrm>
                <a:off x="6784466"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2" name="Straight Connector 91">
                <a:extLst>
                  <a:ext uri="{FF2B5EF4-FFF2-40B4-BE49-F238E27FC236}">
                    <a16:creationId xmlns:a16="http://schemas.microsoft.com/office/drawing/2014/main" id="{0398AED5-3865-439F-9B96-A845C8F5D887}"/>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DEBE477-A677-4D3D-A40D-15DA15B93587}"/>
                  </a:ext>
                </a:extLst>
              </p:cNvPr>
              <p:cNvCxnSpPr>
                <a:cxnSpLocks/>
              </p:cNvCxnSpPr>
              <p:nvPr/>
            </p:nvCxnSpPr>
            <p:spPr>
              <a:xfrm flipH="1">
                <a:off x="69075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298C335-DD41-4A0E-9FFF-C7B2832C63DE}"/>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603C492-2E09-493E-A6A9-A12DF7A494D6}"/>
                  </a:ext>
                </a:extLst>
              </p:cNvPr>
              <p:cNvCxnSpPr>
                <a:cxnSpLocks/>
              </p:cNvCxnSpPr>
              <p:nvPr/>
            </p:nvCxnSpPr>
            <p:spPr>
              <a:xfrm flipH="1">
                <a:off x="6907552"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4B3B05DB-718A-4799-9A71-62F6F7034F6F}"/>
                </a:ext>
              </a:extLst>
            </p:cNvPr>
            <p:cNvSpPr txBox="1"/>
            <p:nvPr/>
          </p:nvSpPr>
          <p:spPr>
            <a:xfrm>
              <a:off x="6480076" y="2719427"/>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86" name="TextBox 85">
              <a:extLst>
                <a:ext uri="{FF2B5EF4-FFF2-40B4-BE49-F238E27FC236}">
                  <a16:creationId xmlns:a16="http://schemas.microsoft.com/office/drawing/2014/main" id="{E146668E-DC0B-452C-A0B0-99BF6254EFDC}"/>
                </a:ext>
              </a:extLst>
            </p:cNvPr>
            <p:cNvSpPr txBox="1"/>
            <p:nvPr/>
          </p:nvSpPr>
          <p:spPr>
            <a:xfrm>
              <a:off x="6503023" y="3572047"/>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87" name="TextBox 86">
              <a:extLst>
                <a:ext uri="{FF2B5EF4-FFF2-40B4-BE49-F238E27FC236}">
                  <a16:creationId xmlns:a16="http://schemas.microsoft.com/office/drawing/2014/main" id="{23431CC4-3A7A-4FE6-8B68-DCB5212B8A9B}"/>
                </a:ext>
              </a:extLst>
            </p:cNvPr>
            <p:cNvSpPr txBox="1"/>
            <p:nvPr/>
          </p:nvSpPr>
          <p:spPr>
            <a:xfrm>
              <a:off x="6881282" y="2721644"/>
              <a:ext cx="338307"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88" name="TextBox 87">
              <a:extLst>
                <a:ext uri="{FF2B5EF4-FFF2-40B4-BE49-F238E27FC236}">
                  <a16:creationId xmlns:a16="http://schemas.microsoft.com/office/drawing/2014/main" id="{17477296-AAC3-400E-A3B0-6F2B419573C6}"/>
                </a:ext>
              </a:extLst>
            </p:cNvPr>
            <p:cNvSpPr txBox="1"/>
            <p:nvPr/>
          </p:nvSpPr>
          <p:spPr>
            <a:xfrm>
              <a:off x="6886911" y="3565141"/>
              <a:ext cx="300534"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grpSp>
      <p:grpSp>
        <p:nvGrpSpPr>
          <p:cNvPr id="96" name="Group 95">
            <a:extLst>
              <a:ext uri="{FF2B5EF4-FFF2-40B4-BE49-F238E27FC236}">
                <a16:creationId xmlns:a16="http://schemas.microsoft.com/office/drawing/2014/main" id="{3191E841-B281-49A7-B018-A422E725930E}"/>
              </a:ext>
            </a:extLst>
          </p:cNvPr>
          <p:cNvGrpSpPr/>
          <p:nvPr/>
        </p:nvGrpSpPr>
        <p:grpSpPr>
          <a:xfrm>
            <a:off x="8828806" y="3519637"/>
            <a:ext cx="880797" cy="1482721"/>
            <a:chOff x="7006692" y="2728849"/>
            <a:chExt cx="880797" cy="1482721"/>
          </a:xfrm>
        </p:grpSpPr>
        <p:grpSp>
          <p:nvGrpSpPr>
            <p:cNvPr id="97" name="Group 96">
              <a:extLst>
                <a:ext uri="{FF2B5EF4-FFF2-40B4-BE49-F238E27FC236}">
                  <a16:creationId xmlns:a16="http://schemas.microsoft.com/office/drawing/2014/main" id="{590560B0-0E3D-499A-826D-15E7946B43E8}"/>
                </a:ext>
              </a:extLst>
            </p:cNvPr>
            <p:cNvGrpSpPr/>
            <p:nvPr/>
          </p:nvGrpSpPr>
          <p:grpSpPr>
            <a:xfrm>
              <a:off x="7201852" y="2883709"/>
              <a:ext cx="310839" cy="1327861"/>
              <a:chOff x="7201852" y="2883709"/>
              <a:chExt cx="310839" cy="1327861"/>
            </a:xfrm>
          </p:grpSpPr>
          <p:cxnSp>
            <p:nvCxnSpPr>
              <p:cNvPr id="102" name="Straight Connector 101">
                <a:extLst>
                  <a:ext uri="{FF2B5EF4-FFF2-40B4-BE49-F238E27FC236}">
                    <a16:creationId xmlns:a16="http://schemas.microsoft.com/office/drawing/2014/main" id="{B5103CB2-9439-49EB-AA49-4E752C331E72}"/>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a16="http://schemas.microsoft.com/office/drawing/2014/main" id="{6C66AC8B-E67D-4FCB-BD1E-A85EE7778A79}"/>
                  </a:ext>
                </a:extLst>
              </p:cNvPr>
              <p:cNvCxnSpPr>
                <a:cxnSpLocks/>
              </p:cNvCxnSpPr>
              <p:nvPr/>
            </p:nvCxnSpPr>
            <p:spPr>
              <a:xfrm>
                <a:off x="7451941"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24" name="Oval 123">
                <a:extLst>
                  <a:ext uri="{FF2B5EF4-FFF2-40B4-BE49-F238E27FC236}">
                    <a16:creationId xmlns:a16="http://schemas.microsoft.com/office/drawing/2014/main" id="{F45F0F1D-367B-43EA-B8C0-5430199C7F9F}"/>
                  </a:ext>
                </a:extLst>
              </p:cNvPr>
              <p:cNvSpPr/>
              <p:nvPr/>
            </p:nvSpPr>
            <p:spPr>
              <a:xfrm>
                <a:off x="7281311"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5" name="Straight Connector 124">
                <a:extLst>
                  <a:ext uri="{FF2B5EF4-FFF2-40B4-BE49-F238E27FC236}">
                    <a16:creationId xmlns:a16="http://schemas.microsoft.com/office/drawing/2014/main" id="{D0D647E4-7525-4719-9288-24AF3203DB99}"/>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95877D2-D76C-41AC-BFC2-0A38C253D9A4}"/>
                  </a:ext>
                </a:extLst>
              </p:cNvPr>
              <p:cNvCxnSpPr>
                <a:cxnSpLocks/>
              </p:cNvCxnSpPr>
              <p:nvPr/>
            </p:nvCxnSpPr>
            <p:spPr>
              <a:xfrm flipH="1">
                <a:off x="7394495"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A3B94A1-CFDC-40E4-87A5-8E81A1C6A39F}"/>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78CDB1B-F688-4609-BFAB-EEF54FEFC504}"/>
                  </a:ext>
                </a:extLst>
              </p:cNvPr>
              <p:cNvCxnSpPr>
                <a:cxnSpLocks/>
              </p:cNvCxnSpPr>
              <p:nvPr/>
            </p:nvCxnSpPr>
            <p:spPr>
              <a:xfrm flipH="1">
                <a:off x="7405482"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143866F2-1D77-4AC9-B0E2-2AB00598729D}"/>
                </a:ext>
              </a:extLst>
            </p:cNvPr>
            <p:cNvSpPr txBox="1"/>
            <p:nvPr/>
          </p:nvSpPr>
          <p:spPr>
            <a:xfrm>
              <a:off x="7431207" y="2736259"/>
              <a:ext cx="456282" cy="473120"/>
            </a:xfrm>
            <a:prstGeom prst="rect">
              <a:avLst/>
            </a:prstGeom>
            <a:noFill/>
          </p:spPr>
          <p:txBody>
            <a:bodyPr wrap="non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99" name="TextBox 98">
              <a:extLst>
                <a:ext uri="{FF2B5EF4-FFF2-40B4-BE49-F238E27FC236}">
                  <a16:creationId xmlns:a16="http://schemas.microsoft.com/office/drawing/2014/main" id="{D125ADB1-5593-4259-8332-A3CC62D5D50A}"/>
                </a:ext>
              </a:extLst>
            </p:cNvPr>
            <p:cNvSpPr txBox="1"/>
            <p:nvPr/>
          </p:nvSpPr>
          <p:spPr>
            <a:xfrm>
              <a:off x="7449140" y="3571944"/>
              <a:ext cx="268482"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sp>
          <p:nvSpPr>
            <p:cNvPr id="100" name="TextBox 99">
              <a:extLst>
                <a:ext uri="{FF2B5EF4-FFF2-40B4-BE49-F238E27FC236}">
                  <a16:creationId xmlns:a16="http://schemas.microsoft.com/office/drawing/2014/main" id="{819AD66F-D688-436C-9836-BF27A590789D}"/>
                </a:ext>
              </a:extLst>
            </p:cNvPr>
            <p:cNvSpPr txBox="1"/>
            <p:nvPr/>
          </p:nvSpPr>
          <p:spPr>
            <a:xfrm>
              <a:off x="7006692" y="272884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01" name="TextBox 100">
              <a:extLst>
                <a:ext uri="{FF2B5EF4-FFF2-40B4-BE49-F238E27FC236}">
                  <a16:creationId xmlns:a16="http://schemas.microsoft.com/office/drawing/2014/main" id="{71C48DB2-C0C0-47E1-8069-DAF068995462}"/>
                </a:ext>
              </a:extLst>
            </p:cNvPr>
            <p:cNvSpPr txBox="1"/>
            <p:nvPr/>
          </p:nvSpPr>
          <p:spPr>
            <a:xfrm>
              <a:off x="7013250" y="356524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grpSp>
      <p:grpSp>
        <p:nvGrpSpPr>
          <p:cNvPr id="129" name="Group 128">
            <a:extLst>
              <a:ext uri="{FF2B5EF4-FFF2-40B4-BE49-F238E27FC236}">
                <a16:creationId xmlns:a16="http://schemas.microsoft.com/office/drawing/2014/main" id="{279D274A-B025-4979-87CE-AB0797DC3DD6}"/>
              </a:ext>
            </a:extLst>
          </p:cNvPr>
          <p:cNvGrpSpPr/>
          <p:nvPr/>
        </p:nvGrpSpPr>
        <p:grpSpPr>
          <a:xfrm>
            <a:off x="8842997" y="5257369"/>
            <a:ext cx="753095" cy="829915"/>
            <a:chOff x="7020883" y="4703466"/>
            <a:chExt cx="753095" cy="829915"/>
          </a:xfrm>
        </p:grpSpPr>
        <p:grpSp>
          <p:nvGrpSpPr>
            <p:cNvPr id="130" name="Group 129">
              <a:extLst>
                <a:ext uri="{FF2B5EF4-FFF2-40B4-BE49-F238E27FC236}">
                  <a16:creationId xmlns:a16="http://schemas.microsoft.com/office/drawing/2014/main" id="{4EBBA004-00D0-430F-AF53-A2F4E514BE60}"/>
                </a:ext>
              </a:extLst>
            </p:cNvPr>
            <p:cNvGrpSpPr/>
            <p:nvPr/>
          </p:nvGrpSpPr>
          <p:grpSpPr>
            <a:xfrm>
              <a:off x="7201852" y="4775727"/>
              <a:ext cx="312962" cy="757654"/>
              <a:chOff x="7201852" y="4775727"/>
              <a:chExt cx="312962" cy="757654"/>
            </a:xfrm>
          </p:grpSpPr>
          <p:cxnSp>
            <p:nvCxnSpPr>
              <p:cNvPr id="135" name="Straight Connector 134">
                <a:extLst>
                  <a:ext uri="{FF2B5EF4-FFF2-40B4-BE49-F238E27FC236}">
                    <a16:creationId xmlns:a16="http://schemas.microsoft.com/office/drawing/2014/main" id="{2214C5EF-A301-4D2C-97A9-B50D15FB50CA}"/>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36" name="Straight Connector 135">
                <a:extLst>
                  <a:ext uri="{FF2B5EF4-FFF2-40B4-BE49-F238E27FC236}">
                    <a16:creationId xmlns:a16="http://schemas.microsoft.com/office/drawing/2014/main" id="{9384E0EF-6947-4225-A17A-9DE02F47C910}"/>
                  </a:ext>
                </a:extLst>
              </p:cNvPr>
              <p:cNvCxnSpPr>
                <a:cxnSpLocks/>
              </p:cNvCxnSpPr>
              <p:nvPr/>
            </p:nvCxnSpPr>
            <p:spPr>
              <a:xfrm>
                <a:off x="7455076" y="4775727"/>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37" name="Oval 136">
                <a:extLst>
                  <a:ext uri="{FF2B5EF4-FFF2-40B4-BE49-F238E27FC236}">
                    <a16:creationId xmlns:a16="http://schemas.microsoft.com/office/drawing/2014/main" id="{667ACD5B-5AEF-462F-A885-D23BC99F4FB3}"/>
                  </a:ext>
                </a:extLst>
              </p:cNvPr>
              <p:cNvSpPr/>
              <p:nvPr/>
            </p:nvSpPr>
            <p:spPr>
              <a:xfrm>
                <a:off x="7279847"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8" name="Straight Connector 137">
                <a:extLst>
                  <a:ext uri="{FF2B5EF4-FFF2-40B4-BE49-F238E27FC236}">
                    <a16:creationId xmlns:a16="http://schemas.microsoft.com/office/drawing/2014/main" id="{7272737A-058E-4FA6-8E9A-B73D49B4542B}"/>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A1D34F9-B26D-47B2-9776-1B3B9FDA4BC0}"/>
                  </a:ext>
                </a:extLst>
              </p:cNvPr>
              <p:cNvCxnSpPr>
                <a:cxnSpLocks/>
              </p:cNvCxnSpPr>
              <p:nvPr/>
            </p:nvCxnSpPr>
            <p:spPr>
              <a:xfrm flipH="1">
                <a:off x="7407605"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F44729F-F5D4-48D4-96FA-143755656E83}"/>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83DF656-D221-45E9-A441-64BE867511D3}"/>
                  </a:ext>
                </a:extLst>
              </p:cNvPr>
              <p:cNvCxnSpPr>
                <a:cxnSpLocks/>
              </p:cNvCxnSpPr>
              <p:nvPr/>
            </p:nvCxnSpPr>
            <p:spPr>
              <a:xfrm flipH="1">
                <a:off x="7407603" y="53077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F2198346-FB17-44E0-A299-34D386FA0672}"/>
                </a:ext>
              </a:extLst>
            </p:cNvPr>
            <p:cNvSpPr txBox="1"/>
            <p:nvPr/>
          </p:nvSpPr>
          <p:spPr>
            <a:xfrm>
              <a:off x="7446155" y="4703466"/>
              <a:ext cx="327823"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132" name="TextBox 131">
              <a:extLst>
                <a:ext uri="{FF2B5EF4-FFF2-40B4-BE49-F238E27FC236}">
                  <a16:creationId xmlns:a16="http://schemas.microsoft.com/office/drawing/2014/main" id="{AEB3064C-F4F6-4B57-9360-B8E5DFC7D7DB}"/>
                </a:ext>
              </a:extLst>
            </p:cNvPr>
            <p:cNvSpPr txBox="1"/>
            <p:nvPr/>
          </p:nvSpPr>
          <p:spPr>
            <a:xfrm>
              <a:off x="7445632" y="5114748"/>
              <a:ext cx="24745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sp>
          <p:nvSpPr>
            <p:cNvPr id="133" name="TextBox 132">
              <a:extLst>
                <a:ext uri="{FF2B5EF4-FFF2-40B4-BE49-F238E27FC236}">
                  <a16:creationId xmlns:a16="http://schemas.microsoft.com/office/drawing/2014/main" id="{C3FB86CA-D9D9-43A1-A39E-3EDF49F13353}"/>
                </a:ext>
              </a:extLst>
            </p:cNvPr>
            <p:cNvSpPr txBox="1"/>
            <p:nvPr/>
          </p:nvSpPr>
          <p:spPr>
            <a:xfrm>
              <a:off x="7020883" y="4703975"/>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134" name="TextBox 133">
              <a:extLst>
                <a:ext uri="{FF2B5EF4-FFF2-40B4-BE49-F238E27FC236}">
                  <a16:creationId xmlns:a16="http://schemas.microsoft.com/office/drawing/2014/main" id="{0279FC67-0CF2-460A-8B3C-BC23940B2DAA}"/>
                </a:ext>
              </a:extLst>
            </p:cNvPr>
            <p:cNvSpPr txBox="1"/>
            <p:nvPr/>
          </p:nvSpPr>
          <p:spPr>
            <a:xfrm>
              <a:off x="7034093" y="5107859"/>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grpSp>
      <p:grpSp>
        <p:nvGrpSpPr>
          <p:cNvPr id="142" name="Group 141">
            <a:extLst>
              <a:ext uri="{FF2B5EF4-FFF2-40B4-BE49-F238E27FC236}">
                <a16:creationId xmlns:a16="http://schemas.microsoft.com/office/drawing/2014/main" id="{52DE9CC1-8EDC-48EC-B776-A538F8E7DA4E}"/>
              </a:ext>
            </a:extLst>
          </p:cNvPr>
          <p:cNvGrpSpPr/>
          <p:nvPr/>
        </p:nvGrpSpPr>
        <p:grpSpPr>
          <a:xfrm>
            <a:off x="7568739" y="5199893"/>
            <a:ext cx="718613" cy="850242"/>
            <a:chOff x="6456359" y="4683140"/>
            <a:chExt cx="718613" cy="850242"/>
          </a:xfrm>
        </p:grpSpPr>
        <p:grpSp>
          <p:nvGrpSpPr>
            <p:cNvPr id="143" name="Group 142">
              <a:extLst>
                <a:ext uri="{FF2B5EF4-FFF2-40B4-BE49-F238E27FC236}">
                  <a16:creationId xmlns:a16="http://schemas.microsoft.com/office/drawing/2014/main" id="{560DE001-CD5D-4517-B4A8-B8ABD3688490}"/>
                </a:ext>
              </a:extLst>
            </p:cNvPr>
            <p:cNvGrpSpPr/>
            <p:nvPr/>
          </p:nvGrpSpPr>
          <p:grpSpPr>
            <a:xfrm>
              <a:off x="6708229" y="4775728"/>
              <a:ext cx="310914" cy="757654"/>
              <a:chOff x="6708229" y="4775728"/>
              <a:chExt cx="310914" cy="757654"/>
            </a:xfrm>
          </p:grpSpPr>
          <p:cxnSp>
            <p:nvCxnSpPr>
              <p:cNvPr id="148" name="Straight Connector 147">
                <a:extLst>
                  <a:ext uri="{FF2B5EF4-FFF2-40B4-BE49-F238E27FC236}">
                    <a16:creationId xmlns:a16="http://schemas.microsoft.com/office/drawing/2014/main" id="{1851E6CF-EA53-43B9-9594-BEDF7F8387B7}"/>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9" name="Straight Connector 148">
                <a:extLst>
                  <a:ext uri="{FF2B5EF4-FFF2-40B4-BE49-F238E27FC236}">
                    <a16:creationId xmlns:a16="http://schemas.microsoft.com/office/drawing/2014/main" id="{85218B62-84F1-4A57-86B4-B0338AD85474}"/>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5592659-75DA-42A8-BFCD-EEC1EA388F8E}"/>
                  </a:ext>
                </a:extLst>
              </p:cNvPr>
              <p:cNvCxnSpPr>
                <a:cxnSpLocks/>
              </p:cNvCxnSpPr>
              <p:nvPr/>
            </p:nvCxnSpPr>
            <p:spPr>
              <a:xfrm>
                <a:off x="6959421" y="4775728"/>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51" name="Oval 150">
                <a:extLst>
                  <a:ext uri="{FF2B5EF4-FFF2-40B4-BE49-F238E27FC236}">
                    <a16:creationId xmlns:a16="http://schemas.microsoft.com/office/drawing/2014/main" id="{2D9C4B16-D061-4348-95F7-1A2E54C5B6CF}"/>
                  </a:ext>
                </a:extLst>
              </p:cNvPr>
              <p:cNvSpPr/>
              <p:nvPr/>
            </p:nvSpPr>
            <p:spPr>
              <a:xfrm>
                <a:off x="6786525"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2" name="Straight Connector 151">
                <a:extLst>
                  <a:ext uri="{FF2B5EF4-FFF2-40B4-BE49-F238E27FC236}">
                    <a16:creationId xmlns:a16="http://schemas.microsoft.com/office/drawing/2014/main" id="{AA3327C3-B3FE-4C8F-92E2-B613F75E2EFA}"/>
                  </a:ext>
                </a:extLst>
              </p:cNvPr>
              <p:cNvCxnSpPr>
                <a:cxnSpLocks/>
              </p:cNvCxnSpPr>
              <p:nvPr/>
            </p:nvCxnSpPr>
            <p:spPr>
              <a:xfrm flipH="1">
                <a:off x="6900872" y="489125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758EC55-7968-466A-AB04-833DFD102A01}"/>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632A929-E044-4B01-B8D9-AAE2066EF5AE}"/>
                  </a:ext>
                </a:extLst>
              </p:cNvPr>
              <p:cNvCxnSpPr>
                <a:cxnSpLocks/>
              </p:cNvCxnSpPr>
              <p:nvPr/>
            </p:nvCxnSpPr>
            <p:spPr>
              <a:xfrm flipH="1">
                <a:off x="6911934"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4" name="TextBox 143">
              <a:extLst>
                <a:ext uri="{FF2B5EF4-FFF2-40B4-BE49-F238E27FC236}">
                  <a16:creationId xmlns:a16="http://schemas.microsoft.com/office/drawing/2014/main" id="{08A85EBA-59A3-4E89-B1CC-C6CFC31D68C5}"/>
                </a:ext>
              </a:extLst>
            </p:cNvPr>
            <p:cNvSpPr txBox="1"/>
            <p:nvPr/>
          </p:nvSpPr>
          <p:spPr>
            <a:xfrm>
              <a:off x="6456359"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145" name="TextBox 144">
              <a:extLst>
                <a:ext uri="{FF2B5EF4-FFF2-40B4-BE49-F238E27FC236}">
                  <a16:creationId xmlns:a16="http://schemas.microsoft.com/office/drawing/2014/main" id="{F141FFE8-C922-44C5-AD2A-DCC792B69B62}"/>
                </a:ext>
              </a:extLst>
            </p:cNvPr>
            <p:cNvSpPr txBox="1"/>
            <p:nvPr/>
          </p:nvSpPr>
          <p:spPr>
            <a:xfrm>
              <a:off x="6480076"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146" name="TextBox 145">
              <a:extLst>
                <a:ext uri="{FF2B5EF4-FFF2-40B4-BE49-F238E27FC236}">
                  <a16:creationId xmlns:a16="http://schemas.microsoft.com/office/drawing/2014/main" id="{6C7CFED0-96BB-407A-8358-539F45ACCAED}"/>
                </a:ext>
              </a:extLst>
            </p:cNvPr>
            <p:cNvSpPr txBox="1"/>
            <p:nvPr/>
          </p:nvSpPr>
          <p:spPr>
            <a:xfrm>
              <a:off x="6915838" y="4687243"/>
              <a:ext cx="135869" cy="369332"/>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147" name="TextBox 146">
              <a:extLst>
                <a:ext uri="{FF2B5EF4-FFF2-40B4-BE49-F238E27FC236}">
                  <a16:creationId xmlns:a16="http://schemas.microsoft.com/office/drawing/2014/main" id="{289430D5-4637-4724-B904-191703781A9C}"/>
                </a:ext>
              </a:extLst>
            </p:cNvPr>
            <p:cNvSpPr txBox="1"/>
            <p:nvPr/>
          </p:nvSpPr>
          <p:spPr>
            <a:xfrm>
              <a:off x="6884349" y="5107859"/>
              <a:ext cx="290623"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grpSp>
      <p:sp>
        <p:nvSpPr>
          <p:cNvPr id="155" name="Oval 154">
            <a:extLst>
              <a:ext uri="{FF2B5EF4-FFF2-40B4-BE49-F238E27FC236}">
                <a16:creationId xmlns:a16="http://schemas.microsoft.com/office/drawing/2014/main" id="{BC42894C-F36C-4B75-8717-8CE69717CCD4}"/>
              </a:ext>
            </a:extLst>
          </p:cNvPr>
          <p:cNvSpPr/>
          <p:nvPr/>
        </p:nvSpPr>
        <p:spPr>
          <a:xfrm rot="1031398">
            <a:off x="1667448" y="3220634"/>
            <a:ext cx="3302343" cy="3302343"/>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156" name="Group 155">
            <a:extLst>
              <a:ext uri="{FF2B5EF4-FFF2-40B4-BE49-F238E27FC236}">
                <a16:creationId xmlns:a16="http://schemas.microsoft.com/office/drawing/2014/main" id="{33CED5C6-A3D3-42DB-B31C-ADAA4756F290}"/>
              </a:ext>
            </a:extLst>
          </p:cNvPr>
          <p:cNvGrpSpPr/>
          <p:nvPr/>
        </p:nvGrpSpPr>
        <p:grpSpPr>
          <a:xfrm>
            <a:off x="2248203" y="3510215"/>
            <a:ext cx="444194" cy="1492144"/>
            <a:chOff x="6412388" y="2719427"/>
            <a:chExt cx="444194" cy="1492144"/>
          </a:xfrm>
        </p:grpSpPr>
        <p:grpSp>
          <p:nvGrpSpPr>
            <p:cNvPr id="157" name="Group 156">
              <a:extLst>
                <a:ext uri="{FF2B5EF4-FFF2-40B4-BE49-F238E27FC236}">
                  <a16:creationId xmlns:a16="http://schemas.microsoft.com/office/drawing/2014/main" id="{766347A2-D7D7-4E29-9ECE-66757D9FAB20}"/>
                </a:ext>
              </a:extLst>
            </p:cNvPr>
            <p:cNvGrpSpPr/>
            <p:nvPr/>
          </p:nvGrpSpPr>
          <p:grpSpPr>
            <a:xfrm>
              <a:off x="6700581" y="2883710"/>
              <a:ext cx="156001" cy="1327861"/>
              <a:chOff x="6700581" y="2883710"/>
              <a:chExt cx="156001" cy="1327861"/>
            </a:xfrm>
          </p:grpSpPr>
          <p:cxnSp>
            <p:nvCxnSpPr>
              <p:cNvPr id="162" name="Straight Connector 161">
                <a:extLst>
                  <a:ext uri="{FF2B5EF4-FFF2-40B4-BE49-F238E27FC236}">
                    <a16:creationId xmlns:a16="http://schemas.microsoft.com/office/drawing/2014/main" id="{8DAAF78A-59AC-4FB4-B5E4-82FFEDB1E0BA}"/>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64" name="Oval 163">
                <a:extLst>
                  <a:ext uri="{FF2B5EF4-FFF2-40B4-BE49-F238E27FC236}">
                    <a16:creationId xmlns:a16="http://schemas.microsoft.com/office/drawing/2014/main" id="{B6DEC407-6EDA-4AC7-A11E-760287BBEE6E}"/>
                  </a:ext>
                </a:extLst>
              </p:cNvPr>
              <p:cNvSpPr/>
              <p:nvPr/>
            </p:nvSpPr>
            <p:spPr>
              <a:xfrm>
                <a:off x="6700581"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5" name="Straight Connector 164">
                <a:extLst>
                  <a:ext uri="{FF2B5EF4-FFF2-40B4-BE49-F238E27FC236}">
                    <a16:creationId xmlns:a16="http://schemas.microsoft.com/office/drawing/2014/main" id="{432839DD-6CB2-4810-8F3B-B471CFB5DE52}"/>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2B2A8E3-53DD-4201-BA7E-275D39D8D421}"/>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8" name="TextBox 157">
              <a:extLst>
                <a:ext uri="{FF2B5EF4-FFF2-40B4-BE49-F238E27FC236}">
                  <a16:creationId xmlns:a16="http://schemas.microsoft.com/office/drawing/2014/main" id="{9F2F4B65-5375-4515-9EA0-49CE953DF5E0}"/>
                </a:ext>
              </a:extLst>
            </p:cNvPr>
            <p:cNvSpPr txBox="1"/>
            <p:nvPr/>
          </p:nvSpPr>
          <p:spPr>
            <a:xfrm>
              <a:off x="6412693" y="2719427"/>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159" name="TextBox 158">
              <a:extLst>
                <a:ext uri="{FF2B5EF4-FFF2-40B4-BE49-F238E27FC236}">
                  <a16:creationId xmlns:a16="http://schemas.microsoft.com/office/drawing/2014/main" id="{51BDECA7-F97F-4DDC-BCA8-F8FE84623684}"/>
                </a:ext>
              </a:extLst>
            </p:cNvPr>
            <p:cNvSpPr txBox="1"/>
            <p:nvPr/>
          </p:nvSpPr>
          <p:spPr>
            <a:xfrm>
              <a:off x="6412388" y="3572047"/>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grpSp>
      <p:grpSp>
        <p:nvGrpSpPr>
          <p:cNvPr id="169" name="Group 168">
            <a:extLst>
              <a:ext uri="{FF2B5EF4-FFF2-40B4-BE49-F238E27FC236}">
                <a16:creationId xmlns:a16="http://schemas.microsoft.com/office/drawing/2014/main" id="{85A3CAB5-5BE6-4632-88B3-51BC5286A3CB}"/>
              </a:ext>
            </a:extLst>
          </p:cNvPr>
          <p:cNvGrpSpPr/>
          <p:nvPr/>
        </p:nvGrpSpPr>
        <p:grpSpPr>
          <a:xfrm>
            <a:off x="3449513" y="3519637"/>
            <a:ext cx="438532" cy="1482721"/>
            <a:chOff x="6903964" y="2728849"/>
            <a:chExt cx="438532" cy="1482721"/>
          </a:xfrm>
        </p:grpSpPr>
        <p:grpSp>
          <p:nvGrpSpPr>
            <p:cNvPr id="170" name="Group 169">
              <a:extLst>
                <a:ext uri="{FF2B5EF4-FFF2-40B4-BE49-F238E27FC236}">
                  <a16:creationId xmlns:a16="http://schemas.microsoft.com/office/drawing/2014/main" id="{31C62EB0-465F-44EC-9AA7-0F30D8BA8620}"/>
                </a:ext>
              </a:extLst>
            </p:cNvPr>
            <p:cNvGrpSpPr/>
            <p:nvPr/>
          </p:nvGrpSpPr>
          <p:grpSpPr>
            <a:xfrm>
              <a:off x="7186495" y="2883709"/>
              <a:ext cx="156001" cy="1327861"/>
              <a:chOff x="7186495" y="2883709"/>
              <a:chExt cx="156001" cy="1327861"/>
            </a:xfrm>
          </p:grpSpPr>
          <p:cxnSp>
            <p:nvCxnSpPr>
              <p:cNvPr id="176" name="Straight Connector 175">
                <a:extLst>
                  <a:ext uri="{FF2B5EF4-FFF2-40B4-BE49-F238E27FC236}">
                    <a16:creationId xmlns:a16="http://schemas.microsoft.com/office/drawing/2014/main" id="{FF25045E-0BB1-458B-BA9E-319A8CF7945C}"/>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78" name="Oval 177">
                <a:extLst>
                  <a:ext uri="{FF2B5EF4-FFF2-40B4-BE49-F238E27FC236}">
                    <a16:creationId xmlns:a16="http://schemas.microsoft.com/office/drawing/2014/main" id="{17124995-1341-4FA9-9055-C982247AC54F}"/>
                  </a:ext>
                </a:extLst>
              </p:cNvPr>
              <p:cNvSpPr/>
              <p:nvPr/>
            </p:nvSpPr>
            <p:spPr>
              <a:xfrm>
                <a:off x="7186495"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9" name="Straight Connector 178">
                <a:extLst>
                  <a:ext uri="{FF2B5EF4-FFF2-40B4-BE49-F238E27FC236}">
                    <a16:creationId xmlns:a16="http://schemas.microsoft.com/office/drawing/2014/main" id="{59C3DBFE-67E6-4AB6-AC96-A4B785D0F443}"/>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03AE267-98B8-43B1-9FED-A91EF0DEC296}"/>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6F6A3FA6-B554-4AE4-8C03-6A569092A971}"/>
                </a:ext>
              </a:extLst>
            </p:cNvPr>
            <p:cNvSpPr txBox="1"/>
            <p:nvPr/>
          </p:nvSpPr>
          <p:spPr>
            <a:xfrm>
              <a:off x="6903964" y="272884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75" name="TextBox 174">
              <a:extLst>
                <a:ext uri="{FF2B5EF4-FFF2-40B4-BE49-F238E27FC236}">
                  <a16:creationId xmlns:a16="http://schemas.microsoft.com/office/drawing/2014/main" id="{AEED2EE2-5F5A-4D2F-A00E-DA1B0E6E8B97}"/>
                </a:ext>
              </a:extLst>
            </p:cNvPr>
            <p:cNvSpPr txBox="1"/>
            <p:nvPr/>
          </p:nvSpPr>
          <p:spPr>
            <a:xfrm>
              <a:off x="6937704" y="356524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grpSp>
      <p:grpSp>
        <p:nvGrpSpPr>
          <p:cNvPr id="183" name="Group 182">
            <a:extLst>
              <a:ext uri="{FF2B5EF4-FFF2-40B4-BE49-F238E27FC236}">
                <a16:creationId xmlns:a16="http://schemas.microsoft.com/office/drawing/2014/main" id="{4711B8A3-061B-4BFC-BF04-C39770BA5E38}"/>
              </a:ext>
            </a:extLst>
          </p:cNvPr>
          <p:cNvGrpSpPr/>
          <p:nvPr/>
        </p:nvGrpSpPr>
        <p:grpSpPr>
          <a:xfrm>
            <a:off x="3425884" y="5257878"/>
            <a:ext cx="469678" cy="829406"/>
            <a:chOff x="6880335" y="4703975"/>
            <a:chExt cx="469678" cy="829406"/>
          </a:xfrm>
        </p:grpSpPr>
        <p:grpSp>
          <p:nvGrpSpPr>
            <p:cNvPr id="184" name="Group 183">
              <a:extLst>
                <a:ext uri="{FF2B5EF4-FFF2-40B4-BE49-F238E27FC236}">
                  <a16:creationId xmlns:a16="http://schemas.microsoft.com/office/drawing/2014/main" id="{2016B0B2-B256-416D-BC7A-F1381CD5EB65}"/>
                </a:ext>
              </a:extLst>
            </p:cNvPr>
            <p:cNvGrpSpPr/>
            <p:nvPr/>
          </p:nvGrpSpPr>
          <p:grpSpPr>
            <a:xfrm>
              <a:off x="7194012" y="4777766"/>
              <a:ext cx="156001" cy="755615"/>
              <a:chOff x="7194012" y="4777766"/>
              <a:chExt cx="156001" cy="755615"/>
            </a:xfrm>
          </p:grpSpPr>
          <p:cxnSp>
            <p:nvCxnSpPr>
              <p:cNvPr id="189" name="Straight Connector 188">
                <a:extLst>
                  <a:ext uri="{FF2B5EF4-FFF2-40B4-BE49-F238E27FC236}">
                    <a16:creationId xmlns:a16="http://schemas.microsoft.com/office/drawing/2014/main" id="{06EEE467-3D27-4AA1-ACAF-F98A97B8748E}"/>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91" name="Oval 190">
                <a:extLst>
                  <a:ext uri="{FF2B5EF4-FFF2-40B4-BE49-F238E27FC236}">
                    <a16:creationId xmlns:a16="http://schemas.microsoft.com/office/drawing/2014/main" id="{E9DFFC22-D27F-4DC4-A661-C1DD5C7766DD}"/>
                  </a:ext>
                </a:extLst>
              </p:cNvPr>
              <p:cNvSpPr/>
              <p:nvPr/>
            </p:nvSpPr>
            <p:spPr>
              <a:xfrm>
                <a:off x="7194012"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2" name="Straight Connector 191">
                <a:extLst>
                  <a:ext uri="{FF2B5EF4-FFF2-40B4-BE49-F238E27FC236}">
                    <a16:creationId xmlns:a16="http://schemas.microsoft.com/office/drawing/2014/main" id="{E4CD1CED-EA1D-4842-8526-B7372F1BF319}"/>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09BEA5A-920D-4132-A9A9-E21C416A160A}"/>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id="{1295F6B3-23D3-43C4-9265-2315DA2BFEF2}"/>
                </a:ext>
              </a:extLst>
            </p:cNvPr>
            <p:cNvSpPr txBox="1"/>
            <p:nvPr/>
          </p:nvSpPr>
          <p:spPr>
            <a:xfrm>
              <a:off x="6880335" y="4703975"/>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188" name="TextBox 187">
              <a:extLst>
                <a:ext uri="{FF2B5EF4-FFF2-40B4-BE49-F238E27FC236}">
                  <a16:creationId xmlns:a16="http://schemas.microsoft.com/office/drawing/2014/main" id="{655535B9-DD94-4FAD-8B5C-F69B17A5CB74}"/>
                </a:ext>
              </a:extLst>
            </p:cNvPr>
            <p:cNvSpPr txBox="1"/>
            <p:nvPr/>
          </p:nvSpPr>
          <p:spPr>
            <a:xfrm>
              <a:off x="6901693" y="5107859"/>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grpSp>
      <p:grpSp>
        <p:nvGrpSpPr>
          <p:cNvPr id="196" name="Group 195">
            <a:extLst>
              <a:ext uri="{FF2B5EF4-FFF2-40B4-BE49-F238E27FC236}">
                <a16:creationId xmlns:a16="http://schemas.microsoft.com/office/drawing/2014/main" id="{D8FF2412-89BF-460C-8C2C-D75CB0B3D682}"/>
              </a:ext>
            </a:extLst>
          </p:cNvPr>
          <p:cNvGrpSpPr/>
          <p:nvPr/>
        </p:nvGrpSpPr>
        <p:grpSpPr>
          <a:xfrm>
            <a:off x="2247317" y="5199893"/>
            <a:ext cx="445081" cy="850242"/>
            <a:chOff x="6411502" y="4683140"/>
            <a:chExt cx="445081" cy="850242"/>
          </a:xfrm>
        </p:grpSpPr>
        <p:grpSp>
          <p:nvGrpSpPr>
            <p:cNvPr id="197" name="Group 196">
              <a:extLst>
                <a:ext uri="{FF2B5EF4-FFF2-40B4-BE49-F238E27FC236}">
                  <a16:creationId xmlns:a16="http://schemas.microsoft.com/office/drawing/2014/main" id="{E850B535-1397-445B-9AD4-053CD1D46A73}"/>
                </a:ext>
              </a:extLst>
            </p:cNvPr>
            <p:cNvGrpSpPr/>
            <p:nvPr/>
          </p:nvGrpSpPr>
          <p:grpSpPr>
            <a:xfrm>
              <a:off x="6700582" y="4777767"/>
              <a:ext cx="156001" cy="755615"/>
              <a:chOff x="6700582" y="4777767"/>
              <a:chExt cx="156001" cy="755615"/>
            </a:xfrm>
          </p:grpSpPr>
          <p:cxnSp>
            <p:nvCxnSpPr>
              <p:cNvPr id="202" name="Straight Connector 201">
                <a:extLst>
                  <a:ext uri="{FF2B5EF4-FFF2-40B4-BE49-F238E27FC236}">
                    <a16:creationId xmlns:a16="http://schemas.microsoft.com/office/drawing/2014/main" id="{F5A25402-C929-408E-B93C-EA691E4222C7}"/>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3" name="Straight Connector 202">
                <a:extLst>
                  <a:ext uri="{FF2B5EF4-FFF2-40B4-BE49-F238E27FC236}">
                    <a16:creationId xmlns:a16="http://schemas.microsoft.com/office/drawing/2014/main" id="{0B296EEB-2BBC-4DAB-8E13-AD5B19D3B88E}"/>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A0CB5F-02EA-4F4B-A0AB-A6945C51CAF5}"/>
                  </a:ext>
                </a:extLst>
              </p:cNvPr>
              <p:cNvSpPr/>
              <p:nvPr/>
            </p:nvSpPr>
            <p:spPr>
              <a:xfrm>
                <a:off x="6700582"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7" name="Straight Connector 206">
                <a:extLst>
                  <a:ext uri="{FF2B5EF4-FFF2-40B4-BE49-F238E27FC236}">
                    <a16:creationId xmlns:a16="http://schemas.microsoft.com/office/drawing/2014/main" id="{35738BDF-81FD-4845-A099-E321D0DC7FE8}"/>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8" name="TextBox 197">
              <a:extLst>
                <a:ext uri="{FF2B5EF4-FFF2-40B4-BE49-F238E27FC236}">
                  <a16:creationId xmlns:a16="http://schemas.microsoft.com/office/drawing/2014/main" id="{874E2C27-E453-42E2-BEC8-0824E2389DD0}"/>
                </a:ext>
              </a:extLst>
            </p:cNvPr>
            <p:cNvSpPr txBox="1"/>
            <p:nvPr/>
          </p:nvSpPr>
          <p:spPr>
            <a:xfrm>
              <a:off x="6411502"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199" name="TextBox 198">
              <a:extLst>
                <a:ext uri="{FF2B5EF4-FFF2-40B4-BE49-F238E27FC236}">
                  <a16:creationId xmlns:a16="http://schemas.microsoft.com/office/drawing/2014/main" id="{D9690D69-A9EF-462D-BBA7-450B8D4A423E}"/>
                </a:ext>
              </a:extLst>
            </p:cNvPr>
            <p:cNvSpPr txBox="1"/>
            <p:nvPr/>
          </p:nvSpPr>
          <p:spPr>
            <a:xfrm>
              <a:off x="6418503"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grpSp>
      <p:sp>
        <p:nvSpPr>
          <p:cNvPr id="209" name="Content Placeholder 7">
            <a:extLst>
              <a:ext uri="{FF2B5EF4-FFF2-40B4-BE49-F238E27FC236}">
                <a16:creationId xmlns:a16="http://schemas.microsoft.com/office/drawing/2014/main" id="{EBD61EAF-547B-46AE-BF0D-1C0034F169AB}"/>
              </a:ext>
            </a:extLst>
          </p:cNvPr>
          <p:cNvSpPr>
            <a:spLocks noGrp="1"/>
          </p:cNvSpPr>
          <p:nvPr>
            <p:ph idx="1"/>
          </p:nvPr>
        </p:nvSpPr>
        <p:spPr>
          <a:xfrm>
            <a:off x="485208" y="1331907"/>
            <a:ext cx="11016667" cy="939381"/>
          </a:xfrm>
        </p:spPr>
        <p:txBody>
          <a:bodyPr>
            <a:normAutofit/>
          </a:bodyPr>
          <a:lstStyle/>
          <a:p>
            <a:pPr marL="400050" lvl="1" indent="0">
              <a:buNone/>
            </a:pPr>
            <a:r>
              <a:rPr lang="en-US" dirty="0"/>
              <a:t>During interphase, DNA is replicated. However, the number of chromosomes stays the same. </a:t>
            </a:r>
            <a:endParaRPr lang="en-CA" dirty="0"/>
          </a:p>
        </p:txBody>
      </p:sp>
    </p:spTree>
    <p:extLst>
      <p:ext uri="{BB962C8B-B14F-4D97-AF65-F5344CB8AC3E}">
        <p14:creationId xmlns:p14="http://schemas.microsoft.com/office/powerpoint/2010/main" val="12662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75E-6 3.7037E-6 L -0.06927 3.7037E-6 " pathEditMode="relative" rAng="0" ptsTypes="AA">
                                      <p:cBhvr>
                                        <p:cTn id="6" dur="2000" fill="hold"/>
                                        <p:tgtEl>
                                          <p:spTgt spid="96"/>
                                        </p:tgtEl>
                                        <p:attrNameLst>
                                          <p:attrName>ppt_x</p:attrName>
                                          <p:attrName>ppt_y</p:attrName>
                                        </p:attrNameLst>
                                      </p:cBhvr>
                                      <p:rCtr x="-3464" y="0"/>
                                    </p:animMotion>
                                  </p:childTnLst>
                                </p:cTn>
                              </p:par>
                              <p:par>
                                <p:cTn id="7" presetID="35" presetClass="path" presetSubtype="0" accel="50000" decel="50000" fill="hold" nodeType="withEffect">
                                  <p:stCondLst>
                                    <p:cond delay="0"/>
                                  </p:stCondLst>
                                  <p:childTnLst>
                                    <p:animMotion origin="layout" path="M 2.08333E-7 -3.33333E-6 L -0.06784 -3.33333E-6 " pathEditMode="relative" rAng="0" ptsTypes="AA">
                                      <p:cBhvr>
                                        <p:cTn id="8" dur="2000" fill="hold"/>
                                        <p:tgtEl>
                                          <p:spTgt spid="129"/>
                                        </p:tgtEl>
                                        <p:attrNameLst>
                                          <p:attrName>ppt_x</p:attrName>
                                          <p:attrName>ppt_y</p:attrName>
                                        </p:attrNameLst>
                                      </p:cBhvr>
                                      <p:rCtr x="-3398" y="0"/>
                                    </p:animMotion>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45833E-6 3.7037E-6 L -0.06927 3.7037E-6 " pathEditMode="relative" rAng="0" ptsTypes="AA">
                                      <p:cBhvr>
                                        <p:cTn id="12" dur="2000" fill="hold"/>
                                        <p:tgtEl>
                                          <p:spTgt spid="169"/>
                                        </p:tgtEl>
                                        <p:attrNameLst>
                                          <p:attrName>ppt_x</p:attrName>
                                          <p:attrName>ppt_y</p:attrName>
                                        </p:attrNameLst>
                                      </p:cBhvr>
                                      <p:rCtr x="-3464" y="0"/>
                                    </p:animMotion>
                                  </p:childTnLst>
                                </p:cTn>
                              </p:par>
                              <p:par>
                                <p:cTn id="13" presetID="35" presetClass="path" presetSubtype="0" accel="50000" decel="50000" fill="hold" nodeType="withEffect">
                                  <p:stCondLst>
                                    <p:cond delay="0"/>
                                  </p:stCondLst>
                                  <p:childTnLst>
                                    <p:animMotion origin="layout" path="M -4.16667E-7 -3.33333E-6 L -0.06784 -3.33333E-6 " pathEditMode="relative" rAng="0" ptsTypes="AA">
                                      <p:cBhvr>
                                        <p:cTn id="14" dur="2000" fill="hold"/>
                                        <p:tgtEl>
                                          <p:spTgt spid="183"/>
                                        </p:tgtEl>
                                        <p:attrNameLst>
                                          <p:attrName>ppt_x</p:attrName>
                                          <p:attrName>ppt_y</p:attrName>
                                        </p:attrNameLst>
                                      </p:cBhvr>
                                      <p:rCtr x="-33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Concept 1: Genes pass on inherited traits from parent to offspring.</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p:txBody>
          <a:bodyPr/>
          <a:lstStyle/>
          <a:p>
            <a:r>
              <a:rPr lang="en-US" altLang="en-US" b="1" dirty="0"/>
              <a:t>Genetics: </a:t>
            </a:r>
            <a:r>
              <a:rPr lang="en-US" altLang="en-US" dirty="0"/>
              <a:t>field of biology that studies heredity (how traits are passed from parents to offspring)</a:t>
            </a:r>
          </a:p>
          <a:p>
            <a:r>
              <a:rPr lang="en-US" altLang="en-US" b="1" dirty="0"/>
              <a:t>Trait: </a:t>
            </a:r>
            <a:r>
              <a:rPr lang="en-US" altLang="en-US" dirty="0"/>
              <a:t>an inherited characteristic</a:t>
            </a:r>
          </a:p>
          <a:p>
            <a:pPr lvl="1"/>
            <a:r>
              <a:rPr lang="en-US" altLang="en-US" dirty="0"/>
              <a:t>E.g. eye </a:t>
            </a:r>
            <a:r>
              <a:rPr lang="en-US" altLang="en-US" dirty="0" err="1"/>
              <a:t>colour</a:t>
            </a:r>
            <a:r>
              <a:rPr lang="en-US" altLang="en-US" dirty="0"/>
              <a:t>, hair </a:t>
            </a:r>
            <a:r>
              <a:rPr lang="en-US" altLang="en-US" dirty="0" err="1"/>
              <a:t>colour</a:t>
            </a:r>
            <a:r>
              <a:rPr lang="en-US" altLang="en-US" dirty="0"/>
              <a:t>, straight/curly hair</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1028" name="Picture 4" descr="Image result for traits genetics">
            <a:extLst>
              <a:ext uri="{FF2B5EF4-FFF2-40B4-BE49-F238E27FC236}">
                <a16:creationId xmlns:a16="http://schemas.microsoft.com/office/drawing/2014/main" id="{EFC9783A-962B-4EBE-A143-989D4FC55C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26" t="4191" r="3168" b="56216"/>
          <a:stretch/>
        </p:blipFill>
        <p:spPr bwMode="auto">
          <a:xfrm>
            <a:off x="1239394" y="4395000"/>
            <a:ext cx="6028755" cy="1744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raits genetics">
            <a:extLst>
              <a:ext uri="{FF2B5EF4-FFF2-40B4-BE49-F238E27FC236}">
                <a16:creationId xmlns:a16="http://schemas.microsoft.com/office/drawing/2014/main" id="{00021040-5597-44FA-9824-2EABE2F7C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1" t="42849" r="30680" b="3082"/>
          <a:stretch/>
        </p:blipFill>
        <p:spPr bwMode="auto">
          <a:xfrm>
            <a:off x="7268149" y="4395000"/>
            <a:ext cx="4669277" cy="17491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CA4BA24-4A71-4B1E-98AB-C34524E2F8BF}"/>
              </a:ext>
            </a:extLst>
          </p:cNvPr>
          <p:cNvSpPr/>
          <p:nvPr/>
        </p:nvSpPr>
        <p:spPr>
          <a:xfrm>
            <a:off x="6417578" y="6536933"/>
            <a:ext cx="6576969" cy="246221"/>
          </a:xfrm>
          <a:prstGeom prst="rect">
            <a:avLst/>
          </a:prstGeom>
        </p:spPr>
        <p:txBody>
          <a:bodyPr wrap="square">
            <a:spAutoFit/>
          </a:bodyPr>
          <a:lstStyle/>
          <a:p>
            <a:r>
              <a:rPr lang="en-CA" sz="1000" dirty="0"/>
              <a:t>Image: https://www.assignmentpoint.com/science/biology/genetics-inheritance-traits.html</a:t>
            </a:r>
          </a:p>
        </p:txBody>
      </p:sp>
    </p:spTree>
    <p:extLst>
      <p:ext uri="{BB962C8B-B14F-4D97-AF65-F5344CB8AC3E}">
        <p14:creationId xmlns:p14="http://schemas.microsoft.com/office/powerpoint/2010/main" val="2204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40</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6" name="Rectangle 5">
            <a:extLst>
              <a:ext uri="{FF2B5EF4-FFF2-40B4-BE49-F238E27FC236}">
                <a16:creationId xmlns:a16="http://schemas.microsoft.com/office/drawing/2014/main" id="{75460625-8F32-4419-8EAF-FCF12CD51E09}"/>
              </a:ext>
            </a:extLst>
          </p:cNvPr>
          <p:cNvSpPr/>
          <p:nvPr/>
        </p:nvSpPr>
        <p:spPr>
          <a:xfrm>
            <a:off x="6460677" y="5181719"/>
            <a:ext cx="6096000" cy="246221"/>
          </a:xfrm>
          <a:prstGeom prst="rect">
            <a:avLst/>
          </a:prstGeom>
        </p:spPr>
        <p:txBody>
          <a:bodyPr>
            <a:spAutoFit/>
          </a:bodyPr>
          <a:lstStyle/>
          <a:p>
            <a:r>
              <a:rPr lang="en-US" sz="1000" dirty="0"/>
              <a:t> </a:t>
            </a:r>
            <a:endParaRPr lang="en-CA" sz="1000" dirty="0"/>
          </a:p>
        </p:txBody>
      </p:sp>
      <p:graphicFrame>
        <p:nvGraphicFramePr>
          <p:cNvPr id="3" name="Table 6">
            <a:extLst>
              <a:ext uri="{FF2B5EF4-FFF2-40B4-BE49-F238E27FC236}">
                <a16:creationId xmlns:a16="http://schemas.microsoft.com/office/drawing/2014/main" id="{441E32AC-AAC2-4E0B-8939-7AADC86D00EF}"/>
              </a:ext>
            </a:extLst>
          </p:cNvPr>
          <p:cNvGraphicFramePr>
            <a:graphicFrameLocks noGrp="1"/>
          </p:cNvGraphicFramePr>
          <p:nvPr>
            <p:extLst>
              <p:ext uri="{D42A27DB-BD31-4B8C-83A1-F6EECF244321}">
                <p14:modId xmlns:p14="http://schemas.microsoft.com/office/powerpoint/2010/main" val="2039698720"/>
              </p:ext>
            </p:extLst>
          </p:nvPr>
        </p:nvGraphicFramePr>
        <p:xfrm>
          <a:off x="4709648" y="2054281"/>
          <a:ext cx="6577074" cy="1611300"/>
        </p:xfrm>
        <a:graphic>
          <a:graphicData uri="http://schemas.openxmlformats.org/drawingml/2006/table">
            <a:tbl>
              <a:tblPr firstRow="1" bandRow="1">
                <a:tableStyleId>{5C22544A-7EE6-4342-B048-85BDC9FD1C3A}</a:tableStyleId>
              </a:tblPr>
              <a:tblGrid>
                <a:gridCol w="3288537">
                  <a:extLst>
                    <a:ext uri="{9D8B030D-6E8A-4147-A177-3AD203B41FA5}">
                      <a16:colId xmlns:a16="http://schemas.microsoft.com/office/drawing/2014/main" val="221602783"/>
                    </a:ext>
                  </a:extLst>
                </a:gridCol>
                <a:gridCol w="3288537">
                  <a:extLst>
                    <a:ext uri="{9D8B030D-6E8A-4147-A177-3AD203B41FA5}">
                      <a16:colId xmlns:a16="http://schemas.microsoft.com/office/drawing/2014/main" val="2347064011"/>
                    </a:ext>
                  </a:extLst>
                </a:gridCol>
              </a:tblGrid>
              <a:tr h="805650">
                <a:tc>
                  <a:txBody>
                    <a:bodyPr/>
                    <a:lstStyle/>
                    <a:p>
                      <a:pPr algn="r"/>
                      <a:r>
                        <a:rPr lang="en-US" b="0" dirty="0">
                          <a:solidFill>
                            <a:srgbClr val="0070C0"/>
                          </a:solidFill>
                        </a:rPr>
                        <a:t>Chromosome 1: </a:t>
                      </a:r>
                      <a:r>
                        <a:rPr lang="en-US" dirty="0" err="1">
                          <a:solidFill>
                            <a:srgbClr val="0070C0"/>
                          </a:solidFill>
                        </a:rPr>
                        <a:t>aB</a:t>
                      </a:r>
                      <a:endParaRPr lang="en-US" dirty="0">
                        <a:solidFill>
                          <a:srgbClr val="0070C0"/>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b="0" dirty="0">
                          <a:solidFill>
                            <a:srgbClr val="0070C0"/>
                          </a:solidFill>
                        </a:rPr>
                        <a:t>Chromosome 2: </a:t>
                      </a:r>
                      <a:r>
                        <a:rPr lang="en-US" b="1" dirty="0">
                          <a:solidFill>
                            <a:srgbClr val="0070C0"/>
                          </a:solidFill>
                        </a:rPr>
                        <a:t>cd</a:t>
                      </a:r>
                      <a:endParaRPr lang="en-CA"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rgbClr val="0070C0"/>
                          </a:solidFill>
                        </a:rPr>
                        <a:t>Chromosome 1: </a:t>
                      </a:r>
                      <a:r>
                        <a:rPr lang="en-US" dirty="0" err="1">
                          <a:solidFill>
                            <a:srgbClr val="0070C0"/>
                          </a:solidFill>
                        </a:rPr>
                        <a:t>aB</a:t>
                      </a:r>
                      <a:endParaRPr lang="en-US" dirty="0">
                        <a:solidFill>
                          <a:srgbClr val="0070C0"/>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b="0" dirty="0">
                          <a:solidFill>
                            <a:schemeClr val="accent6">
                              <a:lumMod val="75000"/>
                            </a:schemeClr>
                          </a:solidFill>
                        </a:rPr>
                        <a:t>Chromosome 2: </a:t>
                      </a:r>
                      <a:r>
                        <a:rPr lang="en-US" dirty="0">
                          <a:solidFill>
                            <a:schemeClr val="accent6">
                              <a:lumMod val="75000"/>
                            </a:schemeClr>
                          </a:solidFill>
                        </a:rPr>
                        <a:t>CD</a:t>
                      </a:r>
                      <a:endParaRPr lang="en-CA"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84661"/>
                  </a:ext>
                </a:extLst>
              </a:tr>
              <a:tr h="80565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rPr>
                        <a:t>Chromosome 1: </a:t>
                      </a:r>
                      <a:r>
                        <a:rPr lang="en-US" b="1" dirty="0">
                          <a:solidFill>
                            <a:schemeClr val="accent6">
                              <a:lumMod val="75000"/>
                            </a:schemeClr>
                          </a:solidFill>
                        </a:rPr>
                        <a:t>AB</a:t>
                      </a:r>
                      <a:endParaRPr lang="en-CA" b="1" dirty="0">
                        <a:solidFill>
                          <a:schemeClr val="accent6">
                            <a:lumMod val="75000"/>
                          </a:schemeClr>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Chromosome 2: </a:t>
                      </a:r>
                      <a:r>
                        <a:rPr lang="en-US" b="1" dirty="0">
                          <a:solidFill>
                            <a:srgbClr val="0070C0"/>
                          </a:solidFill>
                        </a:rPr>
                        <a:t>cd</a:t>
                      </a:r>
                      <a:endParaRPr lang="en-CA"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rPr>
                        <a:t>Chromosome 1: </a:t>
                      </a:r>
                      <a:r>
                        <a:rPr lang="en-US" b="1" dirty="0">
                          <a:solidFill>
                            <a:schemeClr val="accent6">
                              <a:lumMod val="75000"/>
                            </a:schemeClr>
                          </a:solidFill>
                        </a:rPr>
                        <a:t>AB</a:t>
                      </a:r>
                      <a:endParaRPr lang="en-CA" b="1" dirty="0">
                        <a:solidFill>
                          <a:schemeClr val="accent6">
                            <a:lumMod val="75000"/>
                          </a:schemeClr>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rPr>
                        <a:t>Chromosome 2: </a:t>
                      </a:r>
                      <a:r>
                        <a:rPr lang="en-US" b="1" dirty="0">
                          <a:solidFill>
                            <a:schemeClr val="accent6">
                              <a:lumMod val="75000"/>
                            </a:schemeClr>
                          </a:solidFill>
                        </a:rPr>
                        <a:t>CD</a:t>
                      </a:r>
                      <a:endParaRPr lang="en-CA" b="1"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582477"/>
                  </a:ext>
                </a:extLst>
              </a:tr>
            </a:tbl>
          </a:graphicData>
        </a:graphic>
      </p:graphicFrame>
      <p:grpSp>
        <p:nvGrpSpPr>
          <p:cNvPr id="24" name="Group 23">
            <a:extLst>
              <a:ext uri="{FF2B5EF4-FFF2-40B4-BE49-F238E27FC236}">
                <a16:creationId xmlns:a16="http://schemas.microsoft.com/office/drawing/2014/main" id="{A0D34328-19FD-4BED-BE68-6F609C206FE8}"/>
              </a:ext>
            </a:extLst>
          </p:cNvPr>
          <p:cNvGrpSpPr/>
          <p:nvPr/>
        </p:nvGrpSpPr>
        <p:grpSpPr>
          <a:xfrm>
            <a:off x="756318" y="1152907"/>
            <a:ext cx="3302343" cy="3302343"/>
            <a:chOff x="889696" y="2228412"/>
            <a:chExt cx="3302343" cy="3302343"/>
          </a:xfrm>
        </p:grpSpPr>
        <p:sp>
          <p:nvSpPr>
            <p:cNvPr id="146" name="Oval 145">
              <a:extLst>
                <a:ext uri="{FF2B5EF4-FFF2-40B4-BE49-F238E27FC236}">
                  <a16:creationId xmlns:a16="http://schemas.microsoft.com/office/drawing/2014/main" id="{7CC27788-6B38-458A-8242-43A62FD8679A}"/>
                </a:ext>
              </a:extLst>
            </p:cNvPr>
            <p:cNvSpPr/>
            <p:nvPr/>
          </p:nvSpPr>
          <p:spPr>
            <a:xfrm rot="1031398">
              <a:off x="889696" y="2228412"/>
              <a:ext cx="3302343" cy="3302343"/>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154" name="Group 153">
              <a:extLst>
                <a:ext uri="{FF2B5EF4-FFF2-40B4-BE49-F238E27FC236}">
                  <a16:creationId xmlns:a16="http://schemas.microsoft.com/office/drawing/2014/main" id="{F5EB64BB-FCA8-48B1-9AE9-8F93DF9BBD9C}"/>
                </a:ext>
              </a:extLst>
            </p:cNvPr>
            <p:cNvGrpSpPr/>
            <p:nvPr/>
          </p:nvGrpSpPr>
          <p:grpSpPr>
            <a:xfrm>
              <a:off x="1538139" y="2538272"/>
              <a:ext cx="739513" cy="1492144"/>
              <a:chOff x="6480076" y="2719427"/>
              <a:chExt cx="739513" cy="1492144"/>
            </a:xfrm>
          </p:grpSpPr>
          <p:grpSp>
            <p:nvGrpSpPr>
              <p:cNvPr id="155" name="Group 154">
                <a:extLst>
                  <a:ext uri="{FF2B5EF4-FFF2-40B4-BE49-F238E27FC236}">
                    <a16:creationId xmlns:a16="http://schemas.microsoft.com/office/drawing/2014/main" id="{5400282A-8990-4FB0-8290-AFA8FE477F08}"/>
                  </a:ext>
                </a:extLst>
              </p:cNvPr>
              <p:cNvGrpSpPr/>
              <p:nvPr/>
            </p:nvGrpSpPr>
            <p:grpSpPr>
              <a:xfrm>
                <a:off x="6714909" y="2883710"/>
                <a:ext cx="299852" cy="1327861"/>
                <a:chOff x="6714909" y="2883710"/>
                <a:chExt cx="299852" cy="1327861"/>
              </a:xfrm>
            </p:grpSpPr>
            <p:cxnSp>
              <p:nvCxnSpPr>
                <p:cNvPr id="160" name="Straight Connector 159">
                  <a:extLst>
                    <a:ext uri="{FF2B5EF4-FFF2-40B4-BE49-F238E27FC236}">
                      <a16:creationId xmlns:a16="http://schemas.microsoft.com/office/drawing/2014/main" id="{FE06BDCD-7575-423A-8B0B-3716564E19BC}"/>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61" name="Straight Connector 160">
                  <a:extLst>
                    <a:ext uri="{FF2B5EF4-FFF2-40B4-BE49-F238E27FC236}">
                      <a16:creationId xmlns:a16="http://schemas.microsoft.com/office/drawing/2014/main" id="{D2FF1972-717A-4F35-88C6-994869E489E6}"/>
                    </a:ext>
                  </a:extLst>
                </p:cNvPr>
                <p:cNvCxnSpPr>
                  <a:cxnSpLocks/>
                </p:cNvCxnSpPr>
                <p:nvPr/>
              </p:nvCxnSpPr>
              <p:spPr>
                <a:xfrm>
                  <a:off x="6959421"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62" name="Oval 161">
                  <a:extLst>
                    <a:ext uri="{FF2B5EF4-FFF2-40B4-BE49-F238E27FC236}">
                      <a16:creationId xmlns:a16="http://schemas.microsoft.com/office/drawing/2014/main" id="{D1A96D85-4872-4FD9-BC73-380CCEF6C5CF}"/>
                    </a:ext>
                  </a:extLst>
                </p:cNvPr>
                <p:cNvSpPr/>
                <p:nvPr/>
              </p:nvSpPr>
              <p:spPr>
                <a:xfrm>
                  <a:off x="6784466"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3" name="Straight Connector 162">
                  <a:extLst>
                    <a:ext uri="{FF2B5EF4-FFF2-40B4-BE49-F238E27FC236}">
                      <a16:creationId xmlns:a16="http://schemas.microsoft.com/office/drawing/2014/main" id="{D1891D07-25BC-4E5B-9CFE-399F6CBD2295}"/>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ADFC5B0-33C7-4925-88C6-F28096BA9C56}"/>
                    </a:ext>
                  </a:extLst>
                </p:cNvPr>
                <p:cNvCxnSpPr>
                  <a:cxnSpLocks/>
                </p:cNvCxnSpPr>
                <p:nvPr/>
              </p:nvCxnSpPr>
              <p:spPr>
                <a:xfrm flipH="1">
                  <a:off x="69075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FE14DC8-2F74-4210-81B6-81752FC3BC25}"/>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E69C9A0-D651-494C-BDD1-03296781452B}"/>
                    </a:ext>
                  </a:extLst>
                </p:cNvPr>
                <p:cNvCxnSpPr>
                  <a:cxnSpLocks/>
                </p:cNvCxnSpPr>
                <p:nvPr/>
              </p:nvCxnSpPr>
              <p:spPr>
                <a:xfrm flipH="1">
                  <a:off x="6907552"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a:extLst>
                  <a:ext uri="{FF2B5EF4-FFF2-40B4-BE49-F238E27FC236}">
                    <a16:creationId xmlns:a16="http://schemas.microsoft.com/office/drawing/2014/main" id="{88360544-F1DB-4AF5-BCE2-8C40FF03AA27}"/>
                  </a:ext>
                </a:extLst>
              </p:cNvPr>
              <p:cNvSpPr txBox="1"/>
              <p:nvPr/>
            </p:nvSpPr>
            <p:spPr>
              <a:xfrm>
                <a:off x="6480076" y="2719427"/>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157" name="TextBox 156">
                <a:extLst>
                  <a:ext uri="{FF2B5EF4-FFF2-40B4-BE49-F238E27FC236}">
                    <a16:creationId xmlns:a16="http://schemas.microsoft.com/office/drawing/2014/main" id="{EC1386A5-B2B5-4601-918B-8F500D03AA2D}"/>
                  </a:ext>
                </a:extLst>
              </p:cNvPr>
              <p:cNvSpPr txBox="1"/>
              <p:nvPr/>
            </p:nvSpPr>
            <p:spPr>
              <a:xfrm>
                <a:off x="6503023" y="3572047"/>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158" name="TextBox 157">
                <a:extLst>
                  <a:ext uri="{FF2B5EF4-FFF2-40B4-BE49-F238E27FC236}">
                    <a16:creationId xmlns:a16="http://schemas.microsoft.com/office/drawing/2014/main" id="{A1752E83-5497-4CDE-8909-7D90C3C00933}"/>
                  </a:ext>
                </a:extLst>
              </p:cNvPr>
              <p:cNvSpPr txBox="1"/>
              <p:nvPr/>
            </p:nvSpPr>
            <p:spPr>
              <a:xfrm>
                <a:off x="6881282" y="2721644"/>
                <a:ext cx="338307"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159" name="TextBox 158">
                <a:extLst>
                  <a:ext uri="{FF2B5EF4-FFF2-40B4-BE49-F238E27FC236}">
                    <a16:creationId xmlns:a16="http://schemas.microsoft.com/office/drawing/2014/main" id="{C29012AC-E2F8-44EC-8363-8143C1ACB323}"/>
                  </a:ext>
                </a:extLst>
              </p:cNvPr>
              <p:cNvSpPr txBox="1"/>
              <p:nvPr/>
            </p:nvSpPr>
            <p:spPr>
              <a:xfrm>
                <a:off x="6886911" y="3565141"/>
                <a:ext cx="300534"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grpSp>
        <p:grpSp>
          <p:nvGrpSpPr>
            <p:cNvPr id="167" name="Group 166">
              <a:extLst>
                <a:ext uri="{FF2B5EF4-FFF2-40B4-BE49-F238E27FC236}">
                  <a16:creationId xmlns:a16="http://schemas.microsoft.com/office/drawing/2014/main" id="{BD49E3B2-98CB-404B-8379-6BE25E5D4C93}"/>
                </a:ext>
              </a:extLst>
            </p:cNvPr>
            <p:cNvGrpSpPr/>
            <p:nvPr/>
          </p:nvGrpSpPr>
          <p:grpSpPr>
            <a:xfrm>
              <a:off x="2774489" y="2547694"/>
              <a:ext cx="880797" cy="1482721"/>
              <a:chOff x="7006692" y="2728849"/>
              <a:chExt cx="880797" cy="1482721"/>
            </a:xfrm>
          </p:grpSpPr>
          <p:grpSp>
            <p:nvGrpSpPr>
              <p:cNvPr id="168" name="Group 167">
                <a:extLst>
                  <a:ext uri="{FF2B5EF4-FFF2-40B4-BE49-F238E27FC236}">
                    <a16:creationId xmlns:a16="http://schemas.microsoft.com/office/drawing/2014/main" id="{6DC35305-436C-4324-8A52-3136BDE2DCE4}"/>
                  </a:ext>
                </a:extLst>
              </p:cNvPr>
              <p:cNvGrpSpPr/>
              <p:nvPr/>
            </p:nvGrpSpPr>
            <p:grpSpPr>
              <a:xfrm>
                <a:off x="7201852" y="2883709"/>
                <a:ext cx="310839" cy="1327861"/>
                <a:chOff x="7201852" y="2883709"/>
                <a:chExt cx="310839" cy="1327861"/>
              </a:xfrm>
            </p:grpSpPr>
            <p:cxnSp>
              <p:nvCxnSpPr>
                <p:cNvPr id="173" name="Straight Connector 172">
                  <a:extLst>
                    <a:ext uri="{FF2B5EF4-FFF2-40B4-BE49-F238E27FC236}">
                      <a16:creationId xmlns:a16="http://schemas.microsoft.com/office/drawing/2014/main" id="{B825DFA5-66B6-4DF0-BEA8-AA9EC6D4D77B}"/>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74" name="Straight Connector 173">
                  <a:extLst>
                    <a:ext uri="{FF2B5EF4-FFF2-40B4-BE49-F238E27FC236}">
                      <a16:creationId xmlns:a16="http://schemas.microsoft.com/office/drawing/2014/main" id="{8D63F85F-BC51-45E8-99A1-8E3DFCEE1F24}"/>
                    </a:ext>
                  </a:extLst>
                </p:cNvPr>
                <p:cNvCxnSpPr>
                  <a:cxnSpLocks/>
                </p:cNvCxnSpPr>
                <p:nvPr/>
              </p:nvCxnSpPr>
              <p:spPr>
                <a:xfrm>
                  <a:off x="7451941"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75" name="Oval 174">
                  <a:extLst>
                    <a:ext uri="{FF2B5EF4-FFF2-40B4-BE49-F238E27FC236}">
                      <a16:creationId xmlns:a16="http://schemas.microsoft.com/office/drawing/2014/main" id="{3E249958-D6A9-43ED-80D6-384D7FBD42CD}"/>
                    </a:ext>
                  </a:extLst>
                </p:cNvPr>
                <p:cNvSpPr/>
                <p:nvPr/>
              </p:nvSpPr>
              <p:spPr>
                <a:xfrm>
                  <a:off x="7281311"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6" name="Straight Connector 175">
                  <a:extLst>
                    <a:ext uri="{FF2B5EF4-FFF2-40B4-BE49-F238E27FC236}">
                      <a16:creationId xmlns:a16="http://schemas.microsoft.com/office/drawing/2014/main" id="{8837595A-5A7E-46B1-9C88-8D12C60BC77D}"/>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FDCF4A9-D047-40AE-83E9-C6DF498109F3}"/>
                    </a:ext>
                  </a:extLst>
                </p:cNvPr>
                <p:cNvCxnSpPr>
                  <a:cxnSpLocks/>
                </p:cNvCxnSpPr>
                <p:nvPr/>
              </p:nvCxnSpPr>
              <p:spPr>
                <a:xfrm flipH="1">
                  <a:off x="7394495"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67279BD-10C1-4376-A79A-7343582F98C9}"/>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24A1AC-B40C-494C-802E-624A145D9B88}"/>
                    </a:ext>
                  </a:extLst>
                </p:cNvPr>
                <p:cNvCxnSpPr>
                  <a:cxnSpLocks/>
                </p:cNvCxnSpPr>
                <p:nvPr/>
              </p:nvCxnSpPr>
              <p:spPr>
                <a:xfrm flipH="1">
                  <a:off x="7405482"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06D93FED-97A0-451F-846E-A311405EE28E}"/>
                  </a:ext>
                </a:extLst>
              </p:cNvPr>
              <p:cNvSpPr txBox="1"/>
              <p:nvPr/>
            </p:nvSpPr>
            <p:spPr>
              <a:xfrm>
                <a:off x="7431207" y="2736259"/>
                <a:ext cx="456282" cy="473120"/>
              </a:xfrm>
              <a:prstGeom prst="rect">
                <a:avLst/>
              </a:prstGeom>
              <a:noFill/>
            </p:spPr>
            <p:txBody>
              <a:bodyPr wrap="non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70" name="TextBox 169">
                <a:extLst>
                  <a:ext uri="{FF2B5EF4-FFF2-40B4-BE49-F238E27FC236}">
                    <a16:creationId xmlns:a16="http://schemas.microsoft.com/office/drawing/2014/main" id="{6EB51BC3-587A-4A95-BFA9-E1890238EC70}"/>
                  </a:ext>
                </a:extLst>
              </p:cNvPr>
              <p:cNvSpPr txBox="1"/>
              <p:nvPr/>
            </p:nvSpPr>
            <p:spPr>
              <a:xfrm>
                <a:off x="7449140" y="3571944"/>
                <a:ext cx="268482"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sp>
            <p:nvSpPr>
              <p:cNvPr id="171" name="TextBox 170">
                <a:extLst>
                  <a:ext uri="{FF2B5EF4-FFF2-40B4-BE49-F238E27FC236}">
                    <a16:creationId xmlns:a16="http://schemas.microsoft.com/office/drawing/2014/main" id="{9B820E5C-5357-4E12-870A-5E362839D60E}"/>
                  </a:ext>
                </a:extLst>
              </p:cNvPr>
              <p:cNvSpPr txBox="1"/>
              <p:nvPr/>
            </p:nvSpPr>
            <p:spPr>
              <a:xfrm>
                <a:off x="7006692" y="272884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172" name="TextBox 171">
                <a:extLst>
                  <a:ext uri="{FF2B5EF4-FFF2-40B4-BE49-F238E27FC236}">
                    <a16:creationId xmlns:a16="http://schemas.microsoft.com/office/drawing/2014/main" id="{23AA5C4B-95DD-4C6D-969B-7AA95F136A72}"/>
                  </a:ext>
                </a:extLst>
              </p:cNvPr>
              <p:cNvSpPr txBox="1"/>
              <p:nvPr/>
            </p:nvSpPr>
            <p:spPr>
              <a:xfrm>
                <a:off x="7013250" y="356524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grpSp>
        <p:grpSp>
          <p:nvGrpSpPr>
            <p:cNvPr id="180" name="Group 179">
              <a:extLst>
                <a:ext uri="{FF2B5EF4-FFF2-40B4-BE49-F238E27FC236}">
                  <a16:creationId xmlns:a16="http://schemas.microsoft.com/office/drawing/2014/main" id="{683AC42D-8EB6-4F0F-B069-ECA38C7E6E5A}"/>
                </a:ext>
              </a:extLst>
            </p:cNvPr>
            <p:cNvGrpSpPr/>
            <p:nvPr/>
          </p:nvGrpSpPr>
          <p:grpSpPr>
            <a:xfrm>
              <a:off x="2788680" y="4285426"/>
              <a:ext cx="753095" cy="829915"/>
              <a:chOff x="7020883" y="4703466"/>
              <a:chExt cx="753095" cy="829915"/>
            </a:xfrm>
          </p:grpSpPr>
          <p:grpSp>
            <p:nvGrpSpPr>
              <p:cNvPr id="181" name="Group 180">
                <a:extLst>
                  <a:ext uri="{FF2B5EF4-FFF2-40B4-BE49-F238E27FC236}">
                    <a16:creationId xmlns:a16="http://schemas.microsoft.com/office/drawing/2014/main" id="{DE7591AD-A9F6-479B-B8F0-5A81C7DA5DE1}"/>
                  </a:ext>
                </a:extLst>
              </p:cNvPr>
              <p:cNvGrpSpPr/>
              <p:nvPr/>
            </p:nvGrpSpPr>
            <p:grpSpPr>
              <a:xfrm>
                <a:off x="7201852" y="4775727"/>
                <a:ext cx="312962" cy="757654"/>
                <a:chOff x="7201852" y="4775727"/>
                <a:chExt cx="312962" cy="757654"/>
              </a:xfrm>
            </p:grpSpPr>
            <p:cxnSp>
              <p:nvCxnSpPr>
                <p:cNvPr id="186" name="Straight Connector 185">
                  <a:extLst>
                    <a:ext uri="{FF2B5EF4-FFF2-40B4-BE49-F238E27FC236}">
                      <a16:creationId xmlns:a16="http://schemas.microsoft.com/office/drawing/2014/main" id="{7D9FE962-6CA8-44F6-AE9A-FE07DBEE3CCD}"/>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87" name="Straight Connector 186">
                  <a:extLst>
                    <a:ext uri="{FF2B5EF4-FFF2-40B4-BE49-F238E27FC236}">
                      <a16:creationId xmlns:a16="http://schemas.microsoft.com/office/drawing/2014/main" id="{ACC23423-6380-4E3E-A899-10663FE8EFB9}"/>
                    </a:ext>
                  </a:extLst>
                </p:cNvPr>
                <p:cNvCxnSpPr>
                  <a:cxnSpLocks/>
                </p:cNvCxnSpPr>
                <p:nvPr/>
              </p:nvCxnSpPr>
              <p:spPr>
                <a:xfrm>
                  <a:off x="7455076" y="4775727"/>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88" name="Oval 187">
                  <a:extLst>
                    <a:ext uri="{FF2B5EF4-FFF2-40B4-BE49-F238E27FC236}">
                      <a16:creationId xmlns:a16="http://schemas.microsoft.com/office/drawing/2014/main" id="{16E099BF-50FD-4863-95C1-338EBE044705}"/>
                    </a:ext>
                  </a:extLst>
                </p:cNvPr>
                <p:cNvSpPr/>
                <p:nvPr/>
              </p:nvSpPr>
              <p:spPr>
                <a:xfrm>
                  <a:off x="7279847"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9" name="Straight Connector 188">
                  <a:extLst>
                    <a:ext uri="{FF2B5EF4-FFF2-40B4-BE49-F238E27FC236}">
                      <a16:creationId xmlns:a16="http://schemas.microsoft.com/office/drawing/2014/main" id="{95586C8C-05D6-43EC-9FC7-6662A4C0D8D5}"/>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EEE0F4E-29C2-4358-96A3-ADF771823D1D}"/>
                    </a:ext>
                  </a:extLst>
                </p:cNvPr>
                <p:cNvCxnSpPr>
                  <a:cxnSpLocks/>
                </p:cNvCxnSpPr>
                <p:nvPr/>
              </p:nvCxnSpPr>
              <p:spPr>
                <a:xfrm flipH="1">
                  <a:off x="7407605"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7BDD4B9-F4FC-438A-A4EF-7E7416F9F804}"/>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F393001-A8C1-4157-9EB2-5B58D907286C}"/>
                    </a:ext>
                  </a:extLst>
                </p:cNvPr>
                <p:cNvCxnSpPr>
                  <a:cxnSpLocks/>
                </p:cNvCxnSpPr>
                <p:nvPr/>
              </p:nvCxnSpPr>
              <p:spPr>
                <a:xfrm flipH="1">
                  <a:off x="7407603" y="53077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2" name="TextBox 181">
                <a:extLst>
                  <a:ext uri="{FF2B5EF4-FFF2-40B4-BE49-F238E27FC236}">
                    <a16:creationId xmlns:a16="http://schemas.microsoft.com/office/drawing/2014/main" id="{CACC845C-F673-4426-8AC6-DC5C409B4871}"/>
                  </a:ext>
                </a:extLst>
              </p:cNvPr>
              <p:cNvSpPr txBox="1"/>
              <p:nvPr/>
            </p:nvSpPr>
            <p:spPr>
              <a:xfrm>
                <a:off x="7446155" y="4703466"/>
                <a:ext cx="327823"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183" name="TextBox 182">
                <a:extLst>
                  <a:ext uri="{FF2B5EF4-FFF2-40B4-BE49-F238E27FC236}">
                    <a16:creationId xmlns:a16="http://schemas.microsoft.com/office/drawing/2014/main" id="{F352542A-BD60-43B4-A277-4B5C72430B1B}"/>
                  </a:ext>
                </a:extLst>
              </p:cNvPr>
              <p:cNvSpPr txBox="1"/>
              <p:nvPr/>
            </p:nvSpPr>
            <p:spPr>
              <a:xfrm>
                <a:off x="7445632" y="5114748"/>
                <a:ext cx="24745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sp>
            <p:nvSpPr>
              <p:cNvPr id="184" name="TextBox 183">
                <a:extLst>
                  <a:ext uri="{FF2B5EF4-FFF2-40B4-BE49-F238E27FC236}">
                    <a16:creationId xmlns:a16="http://schemas.microsoft.com/office/drawing/2014/main" id="{D197F7F2-9BAD-4E57-93ED-F6B1685DE18E}"/>
                  </a:ext>
                </a:extLst>
              </p:cNvPr>
              <p:cNvSpPr txBox="1"/>
              <p:nvPr/>
            </p:nvSpPr>
            <p:spPr>
              <a:xfrm>
                <a:off x="7020883" y="4703975"/>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185" name="TextBox 184">
                <a:extLst>
                  <a:ext uri="{FF2B5EF4-FFF2-40B4-BE49-F238E27FC236}">
                    <a16:creationId xmlns:a16="http://schemas.microsoft.com/office/drawing/2014/main" id="{7BF62ADB-FCED-471B-A4EA-31C01570C6FC}"/>
                  </a:ext>
                </a:extLst>
              </p:cNvPr>
              <p:cNvSpPr txBox="1"/>
              <p:nvPr/>
            </p:nvSpPr>
            <p:spPr>
              <a:xfrm>
                <a:off x="7034093" y="5107859"/>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grpSp>
        <p:grpSp>
          <p:nvGrpSpPr>
            <p:cNvPr id="193" name="Group 192">
              <a:extLst>
                <a:ext uri="{FF2B5EF4-FFF2-40B4-BE49-F238E27FC236}">
                  <a16:creationId xmlns:a16="http://schemas.microsoft.com/office/drawing/2014/main" id="{9C11ACDF-C903-4224-B56C-D051A9EA257D}"/>
                </a:ext>
              </a:extLst>
            </p:cNvPr>
            <p:cNvGrpSpPr/>
            <p:nvPr/>
          </p:nvGrpSpPr>
          <p:grpSpPr>
            <a:xfrm>
              <a:off x="1514422" y="4227950"/>
              <a:ext cx="718613" cy="850242"/>
              <a:chOff x="6456359" y="4683140"/>
              <a:chExt cx="718613" cy="850242"/>
            </a:xfrm>
          </p:grpSpPr>
          <p:grpSp>
            <p:nvGrpSpPr>
              <p:cNvPr id="194" name="Group 193">
                <a:extLst>
                  <a:ext uri="{FF2B5EF4-FFF2-40B4-BE49-F238E27FC236}">
                    <a16:creationId xmlns:a16="http://schemas.microsoft.com/office/drawing/2014/main" id="{A0467E15-7364-4AC1-9B6D-02AC70C48704}"/>
                  </a:ext>
                </a:extLst>
              </p:cNvPr>
              <p:cNvGrpSpPr/>
              <p:nvPr/>
            </p:nvGrpSpPr>
            <p:grpSpPr>
              <a:xfrm>
                <a:off x="6708229" y="4775728"/>
                <a:ext cx="310914" cy="757654"/>
                <a:chOff x="6708229" y="4775728"/>
                <a:chExt cx="310914" cy="757654"/>
              </a:xfrm>
            </p:grpSpPr>
            <p:cxnSp>
              <p:nvCxnSpPr>
                <p:cNvPr id="199" name="Straight Connector 198">
                  <a:extLst>
                    <a:ext uri="{FF2B5EF4-FFF2-40B4-BE49-F238E27FC236}">
                      <a16:creationId xmlns:a16="http://schemas.microsoft.com/office/drawing/2014/main" id="{6456A5EF-8F08-4A13-B63D-D8DD366517C4}"/>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0" name="Straight Connector 199">
                  <a:extLst>
                    <a:ext uri="{FF2B5EF4-FFF2-40B4-BE49-F238E27FC236}">
                      <a16:creationId xmlns:a16="http://schemas.microsoft.com/office/drawing/2014/main" id="{7D8EB82F-9923-4D17-B3C7-10A135492A0F}"/>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9C0FE50-A603-4F8F-B480-93EADB80C52D}"/>
                    </a:ext>
                  </a:extLst>
                </p:cNvPr>
                <p:cNvCxnSpPr>
                  <a:cxnSpLocks/>
                </p:cNvCxnSpPr>
                <p:nvPr/>
              </p:nvCxnSpPr>
              <p:spPr>
                <a:xfrm>
                  <a:off x="6959421" y="4775728"/>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02" name="Oval 201">
                  <a:extLst>
                    <a:ext uri="{FF2B5EF4-FFF2-40B4-BE49-F238E27FC236}">
                      <a16:creationId xmlns:a16="http://schemas.microsoft.com/office/drawing/2014/main" id="{C51C75B5-6C63-4BD6-A145-B35FA3D6190C}"/>
                    </a:ext>
                  </a:extLst>
                </p:cNvPr>
                <p:cNvSpPr/>
                <p:nvPr/>
              </p:nvSpPr>
              <p:spPr>
                <a:xfrm>
                  <a:off x="6786525"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3" name="Straight Connector 202">
                  <a:extLst>
                    <a:ext uri="{FF2B5EF4-FFF2-40B4-BE49-F238E27FC236}">
                      <a16:creationId xmlns:a16="http://schemas.microsoft.com/office/drawing/2014/main" id="{A7C39DD0-0BAF-4148-A24C-A662FBA29556}"/>
                    </a:ext>
                  </a:extLst>
                </p:cNvPr>
                <p:cNvCxnSpPr>
                  <a:cxnSpLocks/>
                </p:cNvCxnSpPr>
                <p:nvPr/>
              </p:nvCxnSpPr>
              <p:spPr>
                <a:xfrm flipH="1">
                  <a:off x="6900872" y="489125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FDAB978-F9C8-492E-A724-225665FDAD0C}"/>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9065EC5-B16B-48FC-A772-206506D17D81}"/>
                    </a:ext>
                  </a:extLst>
                </p:cNvPr>
                <p:cNvCxnSpPr>
                  <a:cxnSpLocks/>
                </p:cNvCxnSpPr>
                <p:nvPr/>
              </p:nvCxnSpPr>
              <p:spPr>
                <a:xfrm flipH="1">
                  <a:off x="6911934"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5" name="TextBox 194">
                <a:extLst>
                  <a:ext uri="{FF2B5EF4-FFF2-40B4-BE49-F238E27FC236}">
                    <a16:creationId xmlns:a16="http://schemas.microsoft.com/office/drawing/2014/main" id="{FB661A1B-3568-4DA6-97C4-434B4517DBB2}"/>
                  </a:ext>
                </a:extLst>
              </p:cNvPr>
              <p:cNvSpPr txBox="1"/>
              <p:nvPr/>
            </p:nvSpPr>
            <p:spPr>
              <a:xfrm>
                <a:off x="6456359"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196" name="TextBox 195">
                <a:extLst>
                  <a:ext uri="{FF2B5EF4-FFF2-40B4-BE49-F238E27FC236}">
                    <a16:creationId xmlns:a16="http://schemas.microsoft.com/office/drawing/2014/main" id="{97DB91F8-7B4D-4FC4-AAA8-AB69F3E253B8}"/>
                  </a:ext>
                </a:extLst>
              </p:cNvPr>
              <p:cNvSpPr txBox="1"/>
              <p:nvPr/>
            </p:nvSpPr>
            <p:spPr>
              <a:xfrm>
                <a:off x="6480076"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197" name="TextBox 196">
                <a:extLst>
                  <a:ext uri="{FF2B5EF4-FFF2-40B4-BE49-F238E27FC236}">
                    <a16:creationId xmlns:a16="http://schemas.microsoft.com/office/drawing/2014/main" id="{71FC15B3-95CA-4578-8E11-0ED7CC6DDF3C}"/>
                  </a:ext>
                </a:extLst>
              </p:cNvPr>
              <p:cNvSpPr txBox="1"/>
              <p:nvPr/>
            </p:nvSpPr>
            <p:spPr>
              <a:xfrm>
                <a:off x="6915838" y="4687243"/>
                <a:ext cx="135869" cy="369332"/>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198" name="TextBox 197">
                <a:extLst>
                  <a:ext uri="{FF2B5EF4-FFF2-40B4-BE49-F238E27FC236}">
                    <a16:creationId xmlns:a16="http://schemas.microsoft.com/office/drawing/2014/main" id="{97F7703E-A67A-4C21-804C-F0E69456F845}"/>
                  </a:ext>
                </a:extLst>
              </p:cNvPr>
              <p:cNvSpPr txBox="1"/>
              <p:nvPr/>
            </p:nvSpPr>
            <p:spPr>
              <a:xfrm>
                <a:off x="6884349" y="5107859"/>
                <a:ext cx="290623"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grpSp>
      </p:grpSp>
      <p:sp>
        <p:nvSpPr>
          <p:cNvPr id="206" name="Content Placeholder 7">
            <a:extLst>
              <a:ext uri="{FF2B5EF4-FFF2-40B4-BE49-F238E27FC236}">
                <a16:creationId xmlns:a16="http://schemas.microsoft.com/office/drawing/2014/main" id="{D5DF67C4-95C2-4DB7-8C2C-714C2D568BE8}"/>
              </a:ext>
            </a:extLst>
          </p:cNvPr>
          <p:cNvSpPr txBox="1">
            <a:spLocks/>
          </p:cNvSpPr>
          <p:nvPr/>
        </p:nvSpPr>
        <p:spPr>
          <a:xfrm>
            <a:off x="904246" y="4617931"/>
            <a:ext cx="11159806" cy="180654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50" lvl="1" indent="0">
              <a:buFont typeface="Arial" panose="020B0604020202020204" pitchFamily="34" charset="0"/>
              <a:buNone/>
            </a:pPr>
            <a:r>
              <a:rPr lang="en-US" dirty="0"/>
              <a:t>In this case with 2 homologous pairs, there are 4 possible gametes that this parent could produce. The number of possible combinations increases exponentially when the number of homologous pairs increases.</a:t>
            </a:r>
          </a:p>
          <a:p>
            <a:pPr marL="400050" lvl="1" indent="0">
              <a:buFont typeface="Arial" panose="020B0604020202020204" pitchFamily="34" charset="0"/>
              <a:buNone/>
            </a:pPr>
            <a:r>
              <a:rPr lang="en-US" dirty="0"/>
              <a:t>Humans have 23 homologous pairs of chromosomes. It is estimated that independent assortment alone leads to 6.3 billion chromosome combinations for any two parents. This is why no two siblings are alike!</a:t>
            </a:r>
            <a:endParaRPr lang="en-CA" dirty="0"/>
          </a:p>
        </p:txBody>
      </p:sp>
      <p:sp>
        <p:nvSpPr>
          <p:cNvPr id="207" name="TextBox 206">
            <a:extLst>
              <a:ext uri="{FF2B5EF4-FFF2-40B4-BE49-F238E27FC236}">
                <a16:creationId xmlns:a16="http://schemas.microsoft.com/office/drawing/2014/main" id="{51C073F8-BBEF-494C-9D0F-3FA7A7C0F4D7}"/>
              </a:ext>
            </a:extLst>
          </p:cNvPr>
          <p:cNvSpPr txBox="1"/>
          <p:nvPr/>
        </p:nvSpPr>
        <p:spPr>
          <a:xfrm>
            <a:off x="1785352" y="6629851"/>
            <a:ext cx="11297912" cy="261610"/>
          </a:xfrm>
          <a:prstGeom prst="rect">
            <a:avLst/>
          </a:prstGeom>
          <a:noFill/>
        </p:spPr>
        <p:txBody>
          <a:bodyPr wrap="square">
            <a:spAutoFit/>
          </a:bodyPr>
          <a:lstStyle/>
          <a:p>
            <a:r>
              <a:rPr lang="en-CA" sz="1100" dirty="0">
                <a:hlinkClick r:id="rId3"/>
              </a:rPr>
              <a:t>https://www.nature.com/scitable/topicpage/mitosis-meiosis-and-inheritance-476/#:~:text=When%20these%20chromosome%20pairs%20are,A%20B%20C</a:t>
            </a:r>
            <a:endParaRPr lang="en-CA" sz="1100" dirty="0"/>
          </a:p>
        </p:txBody>
      </p:sp>
      <p:grpSp>
        <p:nvGrpSpPr>
          <p:cNvPr id="15" name="Group 14">
            <a:extLst>
              <a:ext uri="{FF2B5EF4-FFF2-40B4-BE49-F238E27FC236}">
                <a16:creationId xmlns:a16="http://schemas.microsoft.com/office/drawing/2014/main" id="{2380F26B-095C-4A90-BBB4-D687B63BB725}"/>
              </a:ext>
            </a:extLst>
          </p:cNvPr>
          <p:cNvGrpSpPr/>
          <p:nvPr/>
        </p:nvGrpSpPr>
        <p:grpSpPr>
          <a:xfrm>
            <a:off x="4914171" y="2155475"/>
            <a:ext cx="633391" cy="633391"/>
            <a:chOff x="4537993" y="3372139"/>
            <a:chExt cx="633391" cy="633391"/>
          </a:xfrm>
        </p:grpSpPr>
        <p:sp>
          <p:nvSpPr>
            <p:cNvPr id="63" name="Oval 62">
              <a:extLst>
                <a:ext uri="{FF2B5EF4-FFF2-40B4-BE49-F238E27FC236}">
                  <a16:creationId xmlns:a16="http://schemas.microsoft.com/office/drawing/2014/main" id="{DE0E6890-A3E0-4D66-B453-9A0C4D96DFCB}"/>
                </a:ext>
              </a:extLst>
            </p:cNvPr>
            <p:cNvSpPr/>
            <p:nvPr/>
          </p:nvSpPr>
          <p:spPr>
            <a:xfrm rot="1031398">
              <a:off x="4537993" y="3372139"/>
              <a:ext cx="633391" cy="633391"/>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9" name="Group 8">
              <a:extLst>
                <a:ext uri="{FF2B5EF4-FFF2-40B4-BE49-F238E27FC236}">
                  <a16:creationId xmlns:a16="http://schemas.microsoft.com/office/drawing/2014/main" id="{0EDB2489-C468-4BB2-BD73-0F5CFA15C5BF}"/>
                </a:ext>
              </a:extLst>
            </p:cNvPr>
            <p:cNvGrpSpPr/>
            <p:nvPr/>
          </p:nvGrpSpPr>
          <p:grpSpPr>
            <a:xfrm>
              <a:off x="4703533" y="3459190"/>
              <a:ext cx="29921" cy="254684"/>
              <a:chOff x="3925949" y="3484453"/>
              <a:chExt cx="156001" cy="1327861"/>
            </a:xfrm>
          </p:grpSpPr>
          <p:cxnSp>
            <p:nvCxnSpPr>
              <p:cNvPr id="70" name="Straight Connector 69">
                <a:extLst>
                  <a:ext uri="{FF2B5EF4-FFF2-40B4-BE49-F238E27FC236}">
                    <a16:creationId xmlns:a16="http://schemas.microsoft.com/office/drawing/2014/main" id="{9E28F6B4-EBBD-4D7E-A901-5A4A60F1B344}"/>
                  </a:ext>
                </a:extLst>
              </p:cNvPr>
              <p:cNvCxnSpPr>
                <a:cxnSpLocks/>
              </p:cNvCxnSpPr>
              <p:nvPr/>
            </p:nvCxnSpPr>
            <p:spPr>
              <a:xfrm>
                <a:off x="3998008" y="3484453"/>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2" name="Oval 71">
                <a:extLst>
                  <a:ext uri="{FF2B5EF4-FFF2-40B4-BE49-F238E27FC236}">
                    <a16:creationId xmlns:a16="http://schemas.microsoft.com/office/drawing/2014/main" id="{A942317C-022E-47B5-A167-E4A6D00CBF73}"/>
                  </a:ext>
                </a:extLst>
              </p:cNvPr>
              <p:cNvSpPr/>
              <p:nvPr/>
            </p:nvSpPr>
            <p:spPr>
              <a:xfrm>
                <a:off x="3925949" y="3839793"/>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3" name="Straight Connector 72">
                <a:extLst>
                  <a:ext uri="{FF2B5EF4-FFF2-40B4-BE49-F238E27FC236}">
                    <a16:creationId xmlns:a16="http://schemas.microsoft.com/office/drawing/2014/main" id="{7097CB85-1D50-4A25-8E26-ABE953A3B4C2}"/>
                  </a:ext>
                </a:extLst>
              </p:cNvPr>
              <p:cNvCxnSpPr>
                <a:cxnSpLocks/>
              </p:cNvCxnSpPr>
              <p:nvPr/>
            </p:nvCxnSpPr>
            <p:spPr>
              <a:xfrm flipH="1">
                <a:off x="3946139" y="3532550"/>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BCD395-3663-4F28-AF25-A0824A0B0F19}"/>
                  </a:ext>
                </a:extLst>
              </p:cNvPr>
              <p:cNvCxnSpPr>
                <a:cxnSpLocks/>
              </p:cNvCxnSpPr>
              <p:nvPr/>
            </p:nvCxnSpPr>
            <p:spPr>
              <a:xfrm flipH="1">
                <a:off x="3946139" y="436831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C54C033E-3A58-4C2A-B7CA-61353FE372AF}"/>
                </a:ext>
              </a:extLst>
            </p:cNvPr>
            <p:cNvGrpSpPr/>
            <p:nvPr/>
          </p:nvGrpSpPr>
          <p:grpSpPr>
            <a:xfrm>
              <a:off x="4702540" y="3769911"/>
              <a:ext cx="29921" cy="144927"/>
              <a:chOff x="3920783" y="5104475"/>
              <a:chExt cx="156001" cy="755615"/>
            </a:xfrm>
          </p:grpSpPr>
          <p:cxnSp>
            <p:nvCxnSpPr>
              <p:cNvPr id="110" name="Straight Connector 109">
                <a:extLst>
                  <a:ext uri="{FF2B5EF4-FFF2-40B4-BE49-F238E27FC236}">
                    <a16:creationId xmlns:a16="http://schemas.microsoft.com/office/drawing/2014/main" id="{E53B0211-1E9F-4ED9-A8F3-D8A33278C22B}"/>
                  </a:ext>
                </a:extLst>
              </p:cNvPr>
              <p:cNvCxnSpPr>
                <a:cxnSpLocks/>
              </p:cNvCxnSpPr>
              <p:nvPr/>
            </p:nvCxnSpPr>
            <p:spPr>
              <a:xfrm>
                <a:off x="3998008" y="5104475"/>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49255BD1-DD5A-4981-8967-C7C106201952}"/>
                  </a:ext>
                </a:extLst>
              </p:cNvPr>
              <p:cNvCxnSpPr>
                <a:cxnSpLocks/>
              </p:cNvCxnSpPr>
              <p:nvPr/>
            </p:nvCxnSpPr>
            <p:spPr>
              <a:xfrm flipH="1">
                <a:off x="3939459" y="521340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4DF823-DEAF-45A5-B49F-4C0548E42B49}"/>
                  </a:ext>
                </a:extLst>
              </p:cNvPr>
              <p:cNvCxnSpPr>
                <a:cxnSpLocks/>
              </p:cNvCxnSpPr>
              <p:nvPr/>
            </p:nvCxnSpPr>
            <p:spPr>
              <a:xfrm flipH="1">
                <a:off x="3943522" y="563429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DCCA0BC5-AA41-42A5-B2A6-D011C255BE3A}"/>
                  </a:ext>
                </a:extLst>
              </p:cNvPr>
              <p:cNvSpPr/>
              <p:nvPr/>
            </p:nvSpPr>
            <p:spPr>
              <a:xfrm>
                <a:off x="3920783" y="5430925"/>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7" name="Group 16">
            <a:extLst>
              <a:ext uri="{FF2B5EF4-FFF2-40B4-BE49-F238E27FC236}">
                <a16:creationId xmlns:a16="http://schemas.microsoft.com/office/drawing/2014/main" id="{AEF55295-EDC2-4E7A-BD91-18CE82C1BA3E}"/>
              </a:ext>
            </a:extLst>
          </p:cNvPr>
          <p:cNvGrpSpPr/>
          <p:nvPr/>
        </p:nvGrpSpPr>
        <p:grpSpPr>
          <a:xfrm>
            <a:off x="8157492" y="2962870"/>
            <a:ext cx="633391" cy="633391"/>
            <a:chOff x="8207023" y="4206550"/>
            <a:chExt cx="633391" cy="633391"/>
          </a:xfrm>
        </p:grpSpPr>
        <p:sp>
          <p:nvSpPr>
            <p:cNvPr id="125" name="Oval 124">
              <a:extLst>
                <a:ext uri="{FF2B5EF4-FFF2-40B4-BE49-F238E27FC236}">
                  <a16:creationId xmlns:a16="http://schemas.microsoft.com/office/drawing/2014/main" id="{88A33567-C075-416B-8CC4-483668467358}"/>
                </a:ext>
              </a:extLst>
            </p:cNvPr>
            <p:cNvSpPr/>
            <p:nvPr/>
          </p:nvSpPr>
          <p:spPr>
            <a:xfrm rot="1031398">
              <a:off x="8207023" y="4206550"/>
              <a:ext cx="633391" cy="633391"/>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127" name="Group 126">
              <a:extLst>
                <a:ext uri="{FF2B5EF4-FFF2-40B4-BE49-F238E27FC236}">
                  <a16:creationId xmlns:a16="http://schemas.microsoft.com/office/drawing/2014/main" id="{10675A38-6F11-4348-A306-E44366D4AAC5}"/>
                </a:ext>
              </a:extLst>
            </p:cNvPr>
            <p:cNvGrpSpPr/>
            <p:nvPr/>
          </p:nvGrpSpPr>
          <p:grpSpPr>
            <a:xfrm>
              <a:off x="8602039" y="4293601"/>
              <a:ext cx="29921" cy="254684"/>
              <a:chOff x="5122379" y="3484452"/>
              <a:chExt cx="156001" cy="1327861"/>
            </a:xfrm>
          </p:grpSpPr>
          <p:cxnSp>
            <p:nvCxnSpPr>
              <p:cNvPr id="138" name="Straight Connector 137">
                <a:extLst>
                  <a:ext uri="{FF2B5EF4-FFF2-40B4-BE49-F238E27FC236}">
                    <a16:creationId xmlns:a16="http://schemas.microsoft.com/office/drawing/2014/main" id="{748DABA0-69FC-4733-8D2D-0741DE5B1A51}"/>
                  </a:ext>
                </a:extLst>
              </p:cNvPr>
              <p:cNvCxnSpPr>
                <a:cxnSpLocks/>
              </p:cNvCxnSpPr>
              <p:nvPr/>
            </p:nvCxnSpPr>
            <p:spPr>
              <a:xfrm>
                <a:off x="5197678" y="3484452"/>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39" name="Oval 138">
                <a:extLst>
                  <a:ext uri="{FF2B5EF4-FFF2-40B4-BE49-F238E27FC236}">
                    <a16:creationId xmlns:a16="http://schemas.microsoft.com/office/drawing/2014/main" id="{868EE118-3869-4B0A-BAFC-C7FFCBBCDBF1}"/>
                  </a:ext>
                </a:extLst>
              </p:cNvPr>
              <p:cNvSpPr/>
              <p:nvPr/>
            </p:nvSpPr>
            <p:spPr>
              <a:xfrm>
                <a:off x="5122379" y="384344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0" name="Straight Connector 139">
                <a:extLst>
                  <a:ext uri="{FF2B5EF4-FFF2-40B4-BE49-F238E27FC236}">
                    <a16:creationId xmlns:a16="http://schemas.microsoft.com/office/drawing/2014/main" id="{6D434889-1234-47E2-93FB-181D7FE60D6C}"/>
                  </a:ext>
                </a:extLst>
              </p:cNvPr>
              <p:cNvCxnSpPr>
                <a:cxnSpLocks/>
              </p:cNvCxnSpPr>
              <p:nvPr/>
            </p:nvCxnSpPr>
            <p:spPr>
              <a:xfrm flipH="1">
                <a:off x="5142816" y="3532550"/>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425AD23-310F-41DD-8B77-409EF8F3FE34}"/>
                  </a:ext>
                </a:extLst>
              </p:cNvPr>
              <p:cNvCxnSpPr>
                <a:cxnSpLocks/>
              </p:cNvCxnSpPr>
              <p:nvPr/>
            </p:nvCxnSpPr>
            <p:spPr>
              <a:xfrm flipH="1">
                <a:off x="5153803" y="437847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BFC0C5B0-D358-448B-BEC5-D0142D6B7303}"/>
                </a:ext>
              </a:extLst>
            </p:cNvPr>
            <p:cNvGrpSpPr/>
            <p:nvPr/>
          </p:nvGrpSpPr>
          <p:grpSpPr>
            <a:xfrm>
              <a:off x="8602413" y="4611448"/>
              <a:ext cx="29921" cy="144927"/>
              <a:chOff x="5124326" y="5141624"/>
              <a:chExt cx="156001" cy="755615"/>
            </a:xfrm>
          </p:grpSpPr>
          <p:cxnSp>
            <p:nvCxnSpPr>
              <p:cNvPr id="134" name="Straight Connector 133">
                <a:extLst>
                  <a:ext uri="{FF2B5EF4-FFF2-40B4-BE49-F238E27FC236}">
                    <a16:creationId xmlns:a16="http://schemas.microsoft.com/office/drawing/2014/main" id="{4F4E7B31-84ED-4C84-9779-B514C85DC6EA}"/>
                  </a:ext>
                </a:extLst>
              </p:cNvPr>
              <p:cNvCxnSpPr>
                <a:cxnSpLocks/>
              </p:cNvCxnSpPr>
              <p:nvPr/>
            </p:nvCxnSpPr>
            <p:spPr>
              <a:xfrm>
                <a:off x="5197678" y="5141624"/>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35" name="Oval 134">
                <a:extLst>
                  <a:ext uri="{FF2B5EF4-FFF2-40B4-BE49-F238E27FC236}">
                    <a16:creationId xmlns:a16="http://schemas.microsoft.com/office/drawing/2014/main" id="{C15B882A-D214-4353-B07D-C649BBED8E5A}"/>
                  </a:ext>
                </a:extLst>
              </p:cNvPr>
              <p:cNvSpPr/>
              <p:nvPr/>
            </p:nvSpPr>
            <p:spPr>
              <a:xfrm>
                <a:off x="5124326" y="5437269"/>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6" name="Straight Connector 135">
                <a:extLst>
                  <a:ext uri="{FF2B5EF4-FFF2-40B4-BE49-F238E27FC236}">
                    <a16:creationId xmlns:a16="http://schemas.microsoft.com/office/drawing/2014/main" id="{D548018E-A0E7-4423-B52A-051F7B95E258}"/>
                  </a:ext>
                </a:extLst>
              </p:cNvPr>
              <p:cNvCxnSpPr>
                <a:cxnSpLocks/>
              </p:cNvCxnSpPr>
              <p:nvPr/>
            </p:nvCxnSpPr>
            <p:spPr>
              <a:xfrm flipH="1">
                <a:off x="5142817" y="526487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8FAB20D-3773-4F5E-92AD-4693E39E91C4}"/>
                  </a:ext>
                </a:extLst>
              </p:cNvPr>
              <p:cNvCxnSpPr>
                <a:cxnSpLocks/>
              </p:cNvCxnSpPr>
              <p:nvPr/>
            </p:nvCxnSpPr>
            <p:spPr>
              <a:xfrm flipH="1">
                <a:off x="5142816" y="5669509"/>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D77E7BC0-6C1F-48EA-B248-28678608F7BD}"/>
              </a:ext>
            </a:extLst>
          </p:cNvPr>
          <p:cNvGrpSpPr/>
          <p:nvPr/>
        </p:nvGrpSpPr>
        <p:grpSpPr>
          <a:xfrm>
            <a:off x="8157493" y="2159000"/>
            <a:ext cx="633391" cy="633391"/>
            <a:chOff x="8157493" y="3429000"/>
            <a:chExt cx="633391" cy="633391"/>
          </a:xfrm>
        </p:grpSpPr>
        <p:sp>
          <p:nvSpPr>
            <p:cNvPr id="148" name="Oval 147">
              <a:extLst>
                <a:ext uri="{FF2B5EF4-FFF2-40B4-BE49-F238E27FC236}">
                  <a16:creationId xmlns:a16="http://schemas.microsoft.com/office/drawing/2014/main" id="{DB9B66DA-8DD6-43EF-B66B-A5170606AD56}"/>
                </a:ext>
              </a:extLst>
            </p:cNvPr>
            <p:cNvSpPr/>
            <p:nvPr/>
          </p:nvSpPr>
          <p:spPr>
            <a:xfrm rot="1031398">
              <a:off x="8157493" y="3429000"/>
              <a:ext cx="633391" cy="633391"/>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149" name="Group 148">
              <a:extLst>
                <a:ext uri="{FF2B5EF4-FFF2-40B4-BE49-F238E27FC236}">
                  <a16:creationId xmlns:a16="http://schemas.microsoft.com/office/drawing/2014/main" id="{38C2D793-522B-4C17-9C6A-640443CEABE9}"/>
                </a:ext>
              </a:extLst>
            </p:cNvPr>
            <p:cNvGrpSpPr/>
            <p:nvPr/>
          </p:nvGrpSpPr>
          <p:grpSpPr>
            <a:xfrm>
              <a:off x="8323033" y="3516051"/>
              <a:ext cx="29921" cy="254684"/>
              <a:chOff x="3925949" y="3484453"/>
              <a:chExt cx="156001" cy="1327861"/>
            </a:xfrm>
          </p:grpSpPr>
          <p:cxnSp>
            <p:nvCxnSpPr>
              <p:cNvPr id="219" name="Straight Connector 218">
                <a:extLst>
                  <a:ext uri="{FF2B5EF4-FFF2-40B4-BE49-F238E27FC236}">
                    <a16:creationId xmlns:a16="http://schemas.microsoft.com/office/drawing/2014/main" id="{E6B01D70-9036-41A0-91F6-BF9004509D56}"/>
                  </a:ext>
                </a:extLst>
              </p:cNvPr>
              <p:cNvCxnSpPr>
                <a:cxnSpLocks/>
              </p:cNvCxnSpPr>
              <p:nvPr/>
            </p:nvCxnSpPr>
            <p:spPr>
              <a:xfrm>
                <a:off x="3998008" y="3484453"/>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20" name="Oval 219">
                <a:extLst>
                  <a:ext uri="{FF2B5EF4-FFF2-40B4-BE49-F238E27FC236}">
                    <a16:creationId xmlns:a16="http://schemas.microsoft.com/office/drawing/2014/main" id="{BD61A020-9310-4078-B29F-B9698B30A8B9}"/>
                  </a:ext>
                </a:extLst>
              </p:cNvPr>
              <p:cNvSpPr/>
              <p:nvPr/>
            </p:nvSpPr>
            <p:spPr>
              <a:xfrm>
                <a:off x="3925949" y="3839793"/>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1" name="Straight Connector 220">
                <a:extLst>
                  <a:ext uri="{FF2B5EF4-FFF2-40B4-BE49-F238E27FC236}">
                    <a16:creationId xmlns:a16="http://schemas.microsoft.com/office/drawing/2014/main" id="{5BCC72F0-33AE-45C9-89F7-A8B86003E11F}"/>
                  </a:ext>
                </a:extLst>
              </p:cNvPr>
              <p:cNvCxnSpPr>
                <a:cxnSpLocks/>
              </p:cNvCxnSpPr>
              <p:nvPr/>
            </p:nvCxnSpPr>
            <p:spPr>
              <a:xfrm flipH="1">
                <a:off x="3946139" y="3532550"/>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9D48A46-419C-4AF6-BEB4-7E2232FB2751}"/>
                  </a:ext>
                </a:extLst>
              </p:cNvPr>
              <p:cNvCxnSpPr>
                <a:cxnSpLocks/>
              </p:cNvCxnSpPr>
              <p:nvPr/>
            </p:nvCxnSpPr>
            <p:spPr>
              <a:xfrm flipH="1">
                <a:off x="3946139" y="436831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D13E9460-04D7-4CE3-9286-8F194BE7BC77}"/>
                </a:ext>
              </a:extLst>
            </p:cNvPr>
            <p:cNvGrpSpPr/>
            <p:nvPr/>
          </p:nvGrpSpPr>
          <p:grpSpPr>
            <a:xfrm>
              <a:off x="8552883" y="3833898"/>
              <a:ext cx="29921" cy="144927"/>
              <a:chOff x="5124326" y="5141624"/>
              <a:chExt cx="156001" cy="755615"/>
            </a:xfrm>
          </p:grpSpPr>
          <p:cxnSp>
            <p:nvCxnSpPr>
              <p:cNvPr id="211" name="Straight Connector 210">
                <a:extLst>
                  <a:ext uri="{FF2B5EF4-FFF2-40B4-BE49-F238E27FC236}">
                    <a16:creationId xmlns:a16="http://schemas.microsoft.com/office/drawing/2014/main" id="{9217C457-5074-4630-A6A7-4EF5744E0790}"/>
                  </a:ext>
                </a:extLst>
              </p:cNvPr>
              <p:cNvCxnSpPr>
                <a:cxnSpLocks/>
              </p:cNvCxnSpPr>
              <p:nvPr/>
            </p:nvCxnSpPr>
            <p:spPr>
              <a:xfrm>
                <a:off x="5197678" y="5141624"/>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12" name="Oval 211">
                <a:extLst>
                  <a:ext uri="{FF2B5EF4-FFF2-40B4-BE49-F238E27FC236}">
                    <a16:creationId xmlns:a16="http://schemas.microsoft.com/office/drawing/2014/main" id="{72CEBCF7-8E68-4AEA-9E7C-F25EC91D0A81}"/>
                  </a:ext>
                </a:extLst>
              </p:cNvPr>
              <p:cNvSpPr/>
              <p:nvPr/>
            </p:nvSpPr>
            <p:spPr>
              <a:xfrm>
                <a:off x="5124326" y="5437269"/>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3" name="Straight Connector 212">
                <a:extLst>
                  <a:ext uri="{FF2B5EF4-FFF2-40B4-BE49-F238E27FC236}">
                    <a16:creationId xmlns:a16="http://schemas.microsoft.com/office/drawing/2014/main" id="{268CC5E7-FAC1-4683-8B72-6DD73B733B4A}"/>
                  </a:ext>
                </a:extLst>
              </p:cNvPr>
              <p:cNvCxnSpPr>
                <a:cxnSpLocks/>
              </p:cNvCxnSpPr>
              <p:nvPr/>
            </p:nvCxnSpPr>
            <p:spPr>
              <a:xfrm flipH="1">
                <a:off x="5142817" y="526487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693FE3C-A27D-4620-9923-694CB6648F34}"/>
                  </a:ext>
                </a:extLst>
              </p:cNvPr>
              <p:cNvCxnSpPr>
                <a:cxnSpLocks/>
              </p:cNvCxnSpPr>
              <p:nvPr/>
            </p:nvCxnSpPr>
            <p:spPr>
              <a:xfrm flipH="1">
                <a:off x="5142816" y="5669509"/>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E08A5F37-1A57-47E6-AEB2-CAC8CEE06235}"/>
              </a:ext>
            </a:extLst>
          </p:cNvPr>
          <p:cNvGrpSpPr/>
          <p:nvPr/>
        </p:nvGrpSpPr>
        <p:grpSpPr>
          <a:xfrm>
            <a:off x="4926071" y="2942064"/>
            <a:ext cx="633391" cy="633391"/>
            <a:chOff x="4548383" y="4190658"/>
            <a:chExt cx="633391" cy="633391"/>
          </a:xfrm>
        </p:grpSpPr>
        <p:sp>
          <p:nvSpPr>
            <p:cNvPr id="224" name="Oval 223">
              <a:extLst>
                <a:ext uri="{FF2B5EF4-FFF2-40B4-BE49-F238E27FC236}">
                  <a16:creationId xmlns:a16="http://schemas.microsoft.com/office/drawing/2014/main" id="{333DC1A2-0467-4BD9-965E-60F7EB5B6164}"/>
                </a:ext>
              </a:extLst>
            </p:cNvPr>
            <p:cNvSpPr/>
            <p:nvPr/>
          </p:nvSpPr>
          <p:spPr>
            <a:xfrm rot="1031398">
              <a:off x="4548383" y="4190658"/>
              <a:ext cx="633391" cy="633391"/>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226" name="Group 225">
              <a:extLst>
                <a:ext uri="{FF2B5EF4-FFF2-40B4-BE49-F238E27FC236}">
                  <a16:creationId xmlns:a16="http://schemas.microsoft.com/office/drawing/2014/main" id="{4FABF4E0-57F5-4C24-B96A-751672FB1209}"/>
                </a:ext>
              </a:extLst>
            </p:cNvPr>
            <p:cNvGrpSpPr/>
            <p:nvPr/>
          </p:nvGrpSpPr>
          <p:grpSpPr>
            <a:xfrm>
              <a:off x="4943399" y="4277709"/>
              <a:ext cx="29921" cy="254684"/>
              <a:chOff x="5122379" y="3484452"/>
              <a:chExt cx="156001" cy="1327861"/>
            </a:xfrm>
          </p:grpSpPr>
          <p:cxnSp>
            <p:nvCxnSpPr>
              <p:cNvPr id="237" name="Straight Connector 236">
                <a:extLst>
                  <a:ext uri="{FF2B5EF4-FFF2-40B4-BE49-F238E27FC236}">
                    <a16:creationId xmlns:a16="http://schemas.microsoft.com/office/drawing/2014/main" id="{380582F0-A6BF-4DDC-ABC9-1876570F5819}"/>
                  </a:ext>
                </a:extLst>
              </p:cNvPr>
              <p:cNvCxnSpPr>
                <a:cxnSpLocks/>
              </p:cNvCxnSpPr>
              <p:nvPr/>
            </p:nvCxnSpPr>
            <p:spPr>
              <a:xfrm>
                <a:off x="5197678" y="3484452"/>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38" name="Oval 237">
                <a:extLst>
                  <a:ext uri="{FF2B5EF4-FFF2-40B4-BE49-F238E27FC236}">
                    <a16:creationId xmlns:a16="http://schemas.microsoft.com/office/drawing/2014/main" id="{91E01902-B05A-4D9C-95F1-0155260BE80B}"/>
                  </a:ext>
                </a:extLst>
              </p:cNvPr>
              <p:cNvSpPr/>
              <p:nvPr/>
            </p:nvSpPr>
            <p:spPr>
              <a:xfrm>
                <a:off x="5122379" y="384344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9" name="Straight Connector 238">
                <a:extLst>
                  <a:ext uri="{FF2B5EF4-FFF2-40B4-BE49-F238E27FC236}">
                    <a16:creationId xmlns:a16="http://schemas.microsoft.com/office/drawing/2014/main" id="{8FB2168E-1B23-45B2-90E1-448D4EAD2403}"/>
                  </a:ext>
                </a:extLst>
              </p:cNvPr>
              <p:cNvCxnSpPr>
                <a:cxnSpLocks/>
              </p:cNvCxnSpPr>
              <p:nvPr/>
            </p:nvCxnSpPr>
            <p:spPr>
              <a:xfrm flipH="1">
                <a:off x="5142816" y="3532550"/>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F5FBFE1-C941-4326-AFA4-BBF9D03C5A19}"/>
                  </a:ext>
                </a:extLst>
              </p:cNvPr>
              <p:cNvCxnSpPr>
                <a:cxnSpLocks/>
              </p:cNvCxnSpPr>
              <p:nvPr/>
            </p:nvCxnSpPr>
            <p:spPr>
              <a:xfrm flipH="1">
                <a:off x="5153803" y="437847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0FE5B70A-1215-4474-8DDA-166E2A2DD232}"/>
                </a:ext>
              </a:extLst>
            </p:cNvPr>
            <p:cNvGrpSpPr/>
            <p:nvPr/>
          </p:nvGrpSpPr>
          <p:grpSpPr>
            <a:xfrm>
              <a:off x="4712930" y="4588430"/>
              <a:ext cx="29921" cy="144927"/>
              <a:chOff x="3920783" y="5104475"/>
              <a:chExt cx="156001" cy="755615"/>
            </a:xfrm>
          </p:grpSpPr>
          <p:cxnSp>
            <p:nvCxnSpPr>
              <p:cNvPr id="229" name="Straight Connector 228">
                <a:extLst>
                  <a:ext uri="{FF2B5EF4-FFF2-40B4-BE49-F238E27FC236}">
                    <a16:creationId xmlns:a16="http://schemas.microsoft.com/office/drawing/2014/main" id="{43A348B2-C034-4375-82E2-163E9EFF3DB2}"/>
                  </a:ext>
                </a:extLst>
              </p:cNvPr>
              <p:cNvCxnSpPr>
                <a:cxnSpLocks/>
              </p:cNvCxnSpPr>
              <p:nvPr/>
            </p:nvCxnSpPr>
            <p:spPr>
              <a:xfrm>
                <a:off x="3998008" y="5104475"/>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30" name="Straight Connector 229">
                <a:extLst>
                  <a:ext uri="{FF2B5EF4-FFF2-40B4-BE49-F238E27FC236}">
                    <a16:creationId xmlns:a16="http://schemas.microsoft.com/office/drawing/2014/main" id="{437FD3A0-1C7A-48B3-AA85-0902668C6D7B}"/>
                  </a:ext>
                </a:extLst>
              </p:cNvPr>
              <p:cNvCxnSpPr>
                <a:cxnSpLocks/>
              </p:cNvCxnSpPr>
              <p:nvPr/>
            </p:nvCxnSpPr>
            <p:spPr>
              <a:xfrm flipH="1">
                <a:off x="3939459" y="521340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0A5D9CE-401D-474D-A13C-A8738ADD824F}"/>
                  </a:ext>
                </a:extLst>
              </p:cNvPr>
              <p:cNvCxnSpPr>
                <a:cxnSpLocks/>
              </p:cNvCxnSpPr>
              <p:nvPr/>
            </p:nvCxnSpPr>
            <p:spPr>
              <a:xfrm flipH="1">
                <a:off x="3943522" y="563429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2" name="Oval 231">
                <a:extLst>
                  <a:ext uri="{FF2B5EF4-FFF2-40B4-BE49-F238E27FC236}">
                    <a16:creationId xmlns:a16="http://schemas.microsoft.com/office/drawing/2014/main" id="{91BD6F18-3F23-40FF-B488-9EE1952FA3BF}"/>
                  </a:ext>
                </a:extLst>
              </p:cNvPr>
              <p:cNvSpPr/>
              <p:nvPr/>
            </p:nvSpPr>
            <p:spPr>
              <a:xfrm>
                <a:off x="3920783" y="5430925"/>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1" name="Title 20">
            <a:extLst>
              <a:ext uri="{FF2B5EF4-FFF2-40B4-BE49-F238E27FC236}">
                <a16:creationId xmlns:a16="http://schemas.microsoft.com/office/drawing/2014/main" id="{C0BC8DC1-28C0-4A77-A758-C83A992FEC4B}"/>
              </a:ext>
            </a:extLst>
          </p:cNvPr>
          <p:cNvSpPr>
            <a:spLocks noGrp="1"/>
          </p:cNvSpPr>
          <p:nvPr>
            <p:ph type="title"/>
          </p:nvPr>
        </p:nvSpPr>
        <p:spPr/>
        <p:txBody>
          <a:bodyPr/>
          <a:lstStyle/>
          <a:p>
            <a:r>
              <a:rPr lang="en-US" b="1" dirty="0"/>
              <a:t>Metaphase 1: Independent Assortment</a:t>
            </a:r>
            <a:endParaRPr lang="en-CA" b="1" dirty="0"/>
          </a:p>
        </p:txBody>
      </p:sp>
    </p:spTree>
    <p:extLst>
      <p:ext uri="{BB962C8B-B14F-4D97-AF65-F5344CB8AC3E}">
        <p14:creationId xmlns:p14="http://schemas.microsoft.com/office/powerpoint/2010/main" val="598807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8" name="Table 538">
            <a:extLst>
              <a:ext uri="{FF2B5EF4-FFF2-40B4-BE49-F238E27FC236}">
                <a16:creationId xmlns:a16="http://schemas.microsoft.com/office/drawing/2014/main" id="{B564D919-9BAD-4187-A456-A8962B6F889C}"/>
              </a:ext>
            </a:extLst>
          </p:cNvPr>
          <p:cNvGraphicFramePr>
            <a:graphicFrameLocks noGrp="1"/>
          </p:cNvGraphicFramePr>
          <p:nvPr>
            <p:extLst>
              <p:ext uri="{D42A27DB-BD31-4B8C-83A1-F6EECF244321}">
                <p14:modId xmlns:p14="http://schemas.microsoft.com/office/powerpoint/2010/main" val="1815374163"/>
              </p:ext>
            </p:extLst>
          </p:nvPr>
        </p:nvGraphicFramePr>
        <p:xfrm>
          <a:off x="531812" y="2292476"/>
          <a:ext cx="11345232" cy="4311948"/>
        </p:xfrm>
        <a:graphic>
          <a:graphicData uri="http://schemas.openxmlformats.org/drawingml/2006/table">
            <a:tbl>
              <a:tblPr firstRow="1" bandRow="1">
                <a:tableStyleId>{0E3FDE45-AF77-4B5C-9715-49D594BDF05E}</a:tableStyleId>
              </a:tblPr>
              <a:tblGrid>
                <a:gridCol w="3781744">
                  <a:extLst>
                    <a:ext uri="{9D8B030D-6E8A-4147-A177-3AD203B41FA5}">
                      <a16:colId xmlns:a16="http://schemas.microsoft.com/office/drawing/2014/main" val="3503103596"/>
                    </a:ext>
                  </a:extLst>
                </a:gridCol>
                <a:gridCol w="3781744">
                  <a:extLst>
                    <a:ext uri="{9D8B030D-6E8A-4147-A177-3AD203B41FA5}">
                      <a16:colId xmlns:a16="http://schemas.microsoft.com/office/drawing/2014/main" val="323790201"/>
                    </a:ext>
                  </a:extLst>
                </a:gridCol>
                <a:gridCol w="3781744">
                  <a:extLst>
                    <a:ext uri="{9D8B030D-6E8A-4147-A177-3AD203B41FA5}">
                      <a16:colId xmlns:a16="http://schemas.microsoft.com/office/drawing/2014/main" val="396131295"/>
                    </a:ext>
                  </a:extLst>
                </a:gridCol>
              </a:tblGrid>
              <a:tr h="434618">
                <a:tc>
                  <a:txBody>
                    <a:bodyPr/>
                    <a:lstStyle/>
                    <a:p>
                      <a:r>
                        <a:rPr lang="en-US" b="1" dirty="0"/>
                        <a:t>Prophase 1 (start)</a:t>
                      </a:r>
                      <a:endParaRPr lang="en-CA" b="1" dirty="0"/>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tcPr>
                </a:tc>
                <a:tc>
                  <a:txBody>
                    <a:bodyPr/>
                    <a:lstStyle/>
                    <a:p>
                      <a:r>
                        <a:rPr lang="en-US" dirty="0"/>
                        <a:t>Synapsis</a:t>
                      </a:r>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lnT w="12700" cap="flat" cmpd="sng" algn="ctr">
                      <a:solidFill>
                        <a:srgbClr val="2EACDC"/>
                      </a:solidFill>
                      <a:prstDash val="solid"/>
                      <a:round/>
                      <a:headEnd type="none" w="med" len="med"/>
                      <a:tailEnd type="none" w="med" len="med"/>
                    </a:lnT>
                    <a:lnB w="12700" cap="flat" cmpd="sng" algn="ctr">
                      <a:solidFill>
                        <a:srgbClr val="2EACDC"/>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Crossing Over (complete)</a:t>
                      </a:r>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lnT w="12700" cap="flat" cmpd="sng" algn="ctr">
                      <a:solidFill>
                        <a:srgbClr val="2EACDC"/>
                      </a:solidFill>
                      <a:prstDash val="solid"/>
                      <a:round/>
                      <a:headEnd type="none" w="med" len="med"/>
                      <a:tailEnd type="none" w="med" len="med"/>
                    </a:lnT>
                    <a:lnB w="12700" cap="flat" cmpd="sng" algn="ctr">
                      <a:solidFill>
                        <a:srgbClr val="2EACDC"/>
                      </a:solidFill>
                      <a:prstDash val="solid"/>
                      <a:round/>
                      <a:headEnd type="none" w="med" len="med"/>
                      <a:tailEnd type="none" w="med" len="med"/>
                    </a:lnB>
                  </a:tcPr>
                </a:tc>
                <a:extLst>
                  <a:ext uri="{0D108BD9-81ED-4DB2-BD59-A6C34878D82A}">
                    <a16:rowId xmlns:a16="http://schemas.microsoft.com/office/drawing/2014/main" val="2341194789"/>
                  </a:ext>
                </a:extLst>
              </a:tr>
              <a:tr h="3877330">
                <a:tc>
                  <a:txBody>
                    <a:bodyPr/>
                    <a:lstStyle/>
                    <a:p>
                      <a:endParaRPr lang="en-CA" dirty="0"/>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tcPr>
                </a:tc>
                <a:tc>
                  <a:txBody>
                    <a:bodyPr/>
                    <a:lstStyle/>
                    <a:p>
                      <a:endParaRPr lang="en-CA" dirty="0"/>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lnT w="12700" cap="flat" cmpd="sng" algn="ctr">
                      <a:solidFill>
                        <a:srgbClr val="2EACDC"/>
                      </a:solidFill>
                      <a:prstDash val="solid"/>
                      <a:round/>
                      <a:headEnd type="none" w="med" len="med"/>
                      <a:tailEnd type="none" w="med" len="med"/>
                    </a:lnT>
                    <a:lnB w="12700" cap="flat" cmpd="sng" algn="ctr">
                      <a:solidFill>
                        <a:srgbClr val="2EACDC"/>
                      </a:solidFill>
                      <a:prstDash val="solid"/>
                      <a:round/>
                      <a:headEnd type="none" w="med" len="med"/>
                      <a:tailEnd type="none" w="med" len="med"/>
                    </a:lnB>
                  </a:tcPr>
                </a:tc>
                <a:tc>
                  <a:txBody>
                    <a:bodyPr/>
                    <a:lstStyle/>
                    <a:p>
                      <a:endParaRPr lang="en-CA" dirty="0"/>
                    </a:p>
                  </a:txBody>
                  <a:tcPr>
                    <a:lnL w="12700" cap="flat" cmpd="sng" algn="ctr">
                      <a:solidFill>
                        <a:srgbClr val="2EACDC"/>
                      </a:solidFill>
                      <a:prstDash val="solid"/>
                      <a:round/>
                      <a:headEnd type="none" w="med" len="med"/>
                      <a:tailEnd type="none" w="med" len="med"/>
                    </a:lnL>
                    <a:lnR w="12700" cap="flat" cmpd="sng" algn="ctr">
                      <a:solidFill>
                        <a:srgbClr val="2EACDC"/>
                      </a:solidFill>
                      <a:prstDash val="solid"/>
                      <a:round/>
                      <a:headEnd type="none" w="med" len="med"/>
                      <a:tailEnd type="none" w="med" len="med"/>
                    </a:lnR>
                    <a:lnT w="12700" cap="flat" cmpd="sng" algn="ctr">
                      <a:solidFill>
                        <a:srgbClr val="2EACDC"/>
                      </a:solidFill>
                      <a:prstDash val="solid"/>
                      <a:round/>
                      <a:headEnd type="none" w="med" len="med"/>
                      <a:tailEnd type="none" w="med" len="med"/>
                    </a:lnT>
                    <a:lnB w="12700" cap="flat" cmpd="sng" algn="ctr">
                      <a:solidFill>
                        <a:srgbClr val="2EACDC"/>
                      </a:solidFill>
                      <a:prstDash val="solid"/>
                      <a:round/>
                      <a:headEnd type="none" w="med" len="med"/>
                      <a:tailEnd type="none" w="med" len="med"/>
                    </a:lnB>
                  </a:tcPr>
                </a:tc>
                <a:extLst>
                  <a:ext uri="{0D108BD9-81ED-4DB2-BD59-A6C34878D82A}">
                    <a16:rowId xmlns:a16="http://schemas.microsoft.com/office/drawing/2014/main" val="2543982198"/>
                  </a:ext>
                </a:extLst>
              </a:tr>
            </a:tbl>
          </a:graphicData>
        </a:graphic>
      </p:graphicFrame>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sp>
        <p:nvSpPr>
          <p:cNvPr id="6" name="Rectangle 5">
            <a:extLst>
              <a:ext uri="{FF2B5EF4-FFF2-40B4-BE49-F238E27FC236}">
                <a16:creationId xmlns:a16="http://schemas.microsoft.com/office/drawing/2014/main" id="{75460625-8F32-4419-8EAF-FCF12CD51E09}"/>
              </a:ext>
            </a:extLst>
          </p:cNvPr>
          <p:cNvSpPr/>
          <p:nvPr/>
        </p:nvSpPr>
        <p:spPr>
          <a:xfrm>
            <a:off x="6460677" y="6451719"/>
            <a:ext cx="6096000" cy="246221"/>
          </a:xfrm>
          <a:prstGeom prst="rect">
            <a:avLst/>
          </a:prstGeom>
        </p:spPr>
        <p:txBody>
          <a:bodyPr>
            <a:spAutoFit/>
          </a:bodyPr>
          <a:lstStyle/>
          <a:p>
            <a:r>
              <a:rPr lang="en-US" sz="1000" dirty="0"/>
              <a:t> </a:t>
            </a:r>
            <a:endParaRPr lang="en-CA" sz="1000" dirty="0"/>
          </a:p>
        </p:txBody>
      </p:sp>
      <p:sp>
        <p:nvSpPr>
          <p:cNvPr id="428" name="Oval 427">
            <a:extLst>
              <a:ext uri="{FF2B5EF4-FFF2-40B4-BE49-F238E27FC236}">
                <a16:creationId xmlns:a16="http://schemas.microsoft.com/office/drawing/2014/main" id="{8EAB6D31-3094-48B6-B2BC-E0E308D69A42}"/>
              </a:ext>
            </a:extLst>
          </p:cNvPr>
          <p:cNvSpPr/>
          <p:nvPr/>
        </p:nvSpPr>
        <p:spPr>
          <a:xfrm rot="1031398">
            <a:off x="649018" y="2932451"/>
            <a:ext cx="3567815" cy="3567815"/>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527" name="Group 526">
            <a:extLst>
              <a:ext uri="{FF2B5EF4-FFF2-40B4-BE49-F238E27FC236}">
                <a16:creationId xmlns:a16="http://schemas.microsoft.com/office/drawing/2014/main" id="{698D78CB-B473-42C4-9B4A-84ECFA1231CF}"/>
              </a:ext>
            </a:extLst>
          </p:cNvPr>
          <p:cNvGrpSpPr/>
          <p:nvPr/>
        </p:nvGrpSpPr>
        <p:grpSpPr>
          <a:xfrm>
            <a:off x="786240" y="4044916"/>
            <a:ext cx="590524" cy="1424108"/>
            <a:chOff x="1222477" y="4402650"/>
            <a:chExt cx="590524" cy="1424108"/>
          </a:xfrm>
        </p:grpSpPr>
        <p:grpSp>
          <p:nvGrpSpPr>
            <p:cNvPr id="489" name="Group 488">
              <a:extLst>
                <a:ext uri="{FF2B5EF4-FFF2-40B4-BE49-F238E27FC236}">
                  <a16:creationId xmlns:a16="http://schemas.microsoft.com/office/drawing/2014/main" id="{3AF950FD-F169-4052-B293-9149F7B26D10}"/>
                </a:ext>
              </a:extLst>
            </p:cNvPr>
            <p:cNvGrpSpPr/>
            <p:nvPr/>
          </p:nvGrpSpPr>
          <p:grpSpPr>
            <a:xfrm rot="2801107">
              <a:off x="939659" y="4842055"/>
              <a:ext cx="1156160" cy="590524"/>
              <a:chOff x="1217257" y="3250490"/>
              <a:chExt cx="3275053" cy="1912566"/>
            </a:xfrm>
          </p:grpSpPr>
          <p:sp>
            <p:nvSpPr>
              <p:cNvPr id="430" name="Arc 429">
                <a:extLst>
                  <a:ext uri="{FF2B5EF4-FFF2-40B4-BE49-F238E27FC236}">
                    <a16:creationId xmlns:a16="http://schemas.microsoft.com/office/drawing/2014/main" id="{F3304604-BC5E-4818-981E-2EC7CAD9CF14}"/>
                  </a:ext>
                </a:extLst>
              </p:cNvPr>
              <p:cNvSpPr/>
              <p:nvPr/>
            </p:nvSpPr>
            <p:spPr>
              <a:xfrm rot="17231398">
                <a:off x="2497392" y="2498837"/>
                <a:ext cx="740550" cy="3249287"/>
              </a:xfrm>
              <a:prstGeom prst="arc">
                <a:avLst>
                  <a:gd name="adj1" fmla="val 5910"/>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31" name="Arc 430">
                <a:extLst>
                  <a:ext uri="{FF2B5EF4-FFF2-40B4-BE49-F238E27FC236}">
                    <a16:creationId xmlns:a16="http://schemas.microsoft.com/office/drawing/2014/main" id="{407F38CA-6172-4444-8A2B-35603A458612}"/>
                  </a:ext>
                </a:extLst>
              </p:cNvPr>
              <p:cNvSpPr/>
              <p:nvPr/>
            </p:nvSpPr>
            <p:spPr>
              <a:xfrm rot="17231398">
                <a:off x="1885618" y="2582129"/>
                <a:ext cx="1912566" cy="3249287"/>
              </a:xfrm>
              <a:prstGeom prst="arc">
                <a:avLst>
                  <a:gd name="adj1" fmla="val 21553277"/>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432" name="Flowchart: Magnetic Disk 431">
              <a:extLst>
                <a:ext uri="{FF2B5EF4-FFF2-40B4-BE49-F238E27FC236}">
                  <a16:creationId xmlns:a16="http://schemas.microsoft.com/office/drawing/2014/main" id="{F7BE9E52-A266-4D2E-B75A-627247C938DF}"/>
                </a:ext>
              </a:extLst>
            </p:cNvPr>
            <p:cNvSpPr/>
            <p:nvPr/>
          </p:nvSpPr>
          <p:spPr>
            <a:xfrm rot="13164136">
              <a:off x="1270231" y="4425212"/>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3" name="Flowchart: Magnetic Disk 432">
              <a:extLst>
                <a:ext uri="{FF2B5EF4-FFF2-40B4-BE49-F238E27FC236}">
                  <a16:creationId xmlns:a16="http://schemas.microsoft.com/office/drawing/2014/main" id="{53D7236F-0099-4803-BB4A-0E9C54D98275}"/>
                </a:ext>
              </a:extLst>
            </p:cNvPr>
            <p:cNvSpPr/>
            <p:nvPr/>
          </p:nvSpPr>
          <p:spPr>
            <a:xfrm rot="20475856">
              <a:off x="1277211" y="4402650"/>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4" name="Flowchart: Magnetic Disk 433">
              <a:extLst>
                <a:ext uri="{FF2B5EF4-FFF2-40B4-BE49-F238E27FC236}">
                  <a16:creationId xmlns:a16="http://schemas.microsoft.com/office/drawing/2014/main" id="{EEC18DB3-371B-48E5-92D1-FE448DCBB1E7}"/>
                </a:ext>
              </a:extLst>
            </p:cNvPr>
            <p:cNvSpPr/>
            <p:nvPr/>
          </p:nvSpPr>
          <p:spPr>
            <a:xfrm rot="13164136">
              <a:off x="1681417" y="5407049"/>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5" name="Flowchart: Magnetic Disk 434">
              <a:extLst>
                <a:ext uri="{FF2B5EF4-FFF2-40B4-BE49-F238E27FC236}">
                  <a16:creationId xmlns:a16="http://schemas.microsoft.com/office/drawing/2014/main" id="{5425B833-A3CD-4C26-B271-A7B361E4672F}"/>
                </a:ext>
              </a:extLst>
            </p:cNvPr>
            <p:cNvSpPr/>
            <p:nvPr/>
          </p:nvSpPr>
          <p:spPr>
            <a:xfrm rot="20475856">
              <a:off x="1688396" y="5384488"/>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37" name="Group 436">
            <a:extLst>
              <a:ext uri="{FF2B5EF4-FFF2-40B4-BE49-F238E27FC236}">
                <a16:creationId xmlns:a16="http://schemas.microsoft.com/office/drawing/2014/main" id="{235F811C-3ED2-4AB2-96CB-396E4FDFAB56}"/>
              </a:ext>
            </a:extLst>
          </p:cNvPr>
          <p:cNvGrpSpPr/>
          <p:nvPr/>
        </p:nvGrpSpPr>
        <p:grpSpPr>
          <a:xfrm>
            <a:off x="1490674" y="3331178"/>
            <a:ext cx="739513" cy="1492144"/>
            <a:chOff x="6480076" y="2719427"/>
            <a:chExt cx="739513" cy="1492144"/>
          </a:xfrm>
        </p:grpSpPr>
        <p:grpSp>
          <p:nvGrpSpPr>
            <p:cNvPr id="438" name="Group 437">
              <a:extLst>
                <a:ext uri="{FF2B5EF4-FFF2-40B4-BE49-F238E27FC236}">
                  <a16:creationId xmlns:a16="http://schemas.microsoft.com/office/drawing/2014/main" id="{131010C2-B6C9-4E2F-B6BC-EBF12974AFCF}"/>
                </a:ext>
              </a:extLst>
            </p:cNvPr>
            <p:cNvGrpSpPr/>
            <p:nvPr/>
          </p:nvGrpSpPr>
          <p:grpSpPr>
            <a:xfrm>
              <a:off x="6714909" y="2883710"/>
              <a:ext cx="299852" cy="1327861"/>
              <a:chOff x="6714909" y="2883710"/>
              <a:chExt cx="299852" cy="1327861"/>
            </a:xfrm>
          </p:grpSpPr>
          <p:cxnSp>
            <p:nvCxnSpPr>
              <p:cNvPr id="443" name="Straight Connector 442">
                <a:extLst>
                  <a:ext uri="{FF2B5EF4-FFF2-40B4-BE49-F238E27FC236}">
                    <a16:creationId xmlns:a16="http://schemas.microsoft.com/office/drawing/2014/main" id="{0D9CDAFF-B0AE-4A22-8654-DFB822B9F4A4}"/>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44" name="Straight Connector 443">
                <a:extLst>
                  <a:ext uri="{FF2B5EF4-FFF2-40B4-BE49-F238E27FC236}">
                    <a16:creationId xmlns:a16="http://schemas.microsoft.com/office/drawing/2014/main" id="{FA5A211B-875E-4890-BFA4-5C696CC83890}"/>
                  </a:ext>
                </a:extLst>
              </p:cNvPr>
              <p:cNvCxnSpPr>
                <a:cxnSpLocks/>
              </p:cNvCxnSpPr>
              <p:nvPr/>
            </p:nvCxnSpPr>
            <p:spPr>
              <a:xfrm>
                <a:off x="6959421"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45" name="Oval 444">
                <a:extLst>
                  <a:ext uri="{FF2B5EF4-FFF2-40B4-BE49-F238E27FC236}">
                    <a16:creationId xmlns:a16="http://schemas.microsoft.com/office/drawing/2014/main" id="{B829CAEE-3AC9-4849-B67D-D28A2252E107}"/>
                  </a:ext>
                </a:extLst>
              </p:cNvPr>
              <p:cNvSpPr/>
              <p:nvPr/>
            </p:nvSpPr>
            <p:spPr>
              <a:xfrm>
                <a:off x="6784466"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6" name="Straight Connector 445">
                <a:extLst>
                  <a:ext uri="{FF2B5EF4-FFF2-40B4-BE49-F238E27FC236}">
                    <a16:creationId xmlns:a16="http://schemas.microsoft.com/office/drawing/2014/main" id="{855B96B6-237E-4952-B7A6-C01F4E7CFB51}"/>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137D34DC-ECB3-4A6D-B59A-7A19EF1099AB}"/>
                  </a:ext>
                </a:extLst>
              </p:cNvPr>
              <p:cNvCxnSpPr>
                <a:cxnSpLocks/>
              </p:cNvCxnSpPr>
              <p:nvPr/>
            </p:nvCxnSpPr>
            <p:spPr>
              <a:xfrm flipH="1">
                <a:off x="69075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BB620F92-C0CF-4D86-9695-D2301054F2BA}"/>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A7D64740-878B-4579-BF98-6616BC803DAC}"/>
                  </a:ext>
                </a:extLst>
              </p:cNvPr>
              <p:cNvCxnSpPr>
                <a:cxnSpLocks/>
              </p:cNvCxnSpPr>
              <p:nvPr/>
            </p:nvCxnSpPr>
            <p:spPr>
              <a:xfrm flipH="1">
                <a:off x="6907552"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39" name="TextBox 438">
              <a:extLst>
                <a:ext uri="{FF2B5EF4-FFF2-40B4-BE49-F238E27FC236}">
                  <a16:creationId xmlns:a16="http://schemas.microsoft.com/office/drawing/2014/main" id="{3A0119D4-389B-422C-9FE1-BDF55A5B4E55}"/>
                </a:ext>
              </a:extLst>
            </p:cNvPr>
            <p:cNvSpPr txBox="1"/>
            <p:nvPr/>
          </p:nvSpPr>
          <p:spPr>
            <a:xfrm>
              <a:off x="6480076" y="2719427"/>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440" name="TextBox 439">
              <a:extLst>
                <a:ext uri="{FF2B5EF4-FFF2-40B4-BE49-F238E27FC236}">
                  <a16:creationId xmlns:a16="http://schemas.microsoft.com/office/drawing/2014/main" id="{B9AAF380-6D33-4061-AB3F-EE321DD79DD0}"/>
                </a:ext>
              </a:extLst>
            </p:cNvPr>
            <p:cNvSpPr txBox="1"/>
            <p:nvPr/>
          </p:nvSpPr>
          <p:spPr>
            <a:xfrm>
              <a:off x="6503023" y="3572047"/>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441" name="TextBox 440">
              <a:extLst>
                <a:ext uri="{FF2B5EF4-FFF2-40B4-BE49-F238E27FC236}">
                  <a16:creationId xmlns:a16="http://schemas.microsoft.com/office/drawing/2014/main" id="{76894F0D-6296-4B5D-804D-4C9DA90A41E4}"/>
                </a:ext>
              </a:extLst>
            </p:cNvPr>
            <p:cNvSpPr txBox="1"/>
            <p:nvPr/>
          </p:nvSpPr>
          <p:spPr>
            <a:xfrm>
              <a:off x="6881282" y="2721644"/>
              <a:ext cx="338307"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442" name="TextBox 441">
              <a:extLst>
                <a:ext uri="{FF2B5EF4-FFF2-40B4-BE49-F238E27FC236}">
                  <a16:creationId xmlns:a16="http://schemas.microsoft.com/office/drawing/2014/main" id="{C63E736B-A989-4FDD-AFC2-129613583719}"/>
                </a:ext>
              </a:extLst>
            </p:cNvPr>
            <p:cNvSpPr txBox="1"/>
            <p:nvPr/>
          </p:nvSpPr>
          <p:spPr>
            <a:xfrm>
              <a:off x="6886911" y="3565141"/>
              <a:ext cx="300534"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grpSp>
      <p:grpSp>
        <p:nvGrpSpPr>
          <p:cNvPr id="450" name="Group 449">
            <a:extLst>
              <a:ext uri="{FF2B5EF4-FFF2-40B4-BE49-F238E27FC236}">
                <a16:creationId xmlns:a16="http://schemas.microsoft.com/office/drawing/2014/main" id="{A2CE6BD9-8BBE-4411-84BE-FF6DD1ACC3CF}"/>
              </a:ext>
            </a:extLst>
          </p:cNvPr>
          <p:cNvGrpSpPr/>
          <p:nvPr/>
        </p:nvGrpSpPr>
        <p:grpSpPr>
          <a:xfrm>
            <a:off x="2727024" y="3340600"/>
            <a:ext cx="880797" cy="1482721"/>
            <a:chOff x="7006692" y="2728849"/>
            <a:chExt cx="880797" cy="1482721"/>
          </a:xfrm>
        </p:grpSpPr>
        <p:grpSp>
          <p:nvGrpSpPr>
            <p:cNvPr id="451" name="Group 450">
              <a:extLst>
                <a:ext uri="{FF2B5EF4-FFF2-40B4-BE49-F238E27FC236}">
                  <a16:creationId xmlns:a16="http://schemas.microsoft.com/office/drawing/2014/main" id="{BC509D6C-B0AA-45BA-8377-18B7BA856E79}"/>
                </a:ext>
              </a:extLst>
            </p:cNvPr>
            <p:cNvGrpSpPr/>
            <p:nvPr/>
          </p:nvGrpSpPr>
          <p:grpSpPr>
            <a:xfrm>
              <a:off x="7201852" y="2883709"/>
              <a:ext cx="310839" cy="1327861"/>
              <a:chOff x="7201852" y="2883709"/>
              <a:chExt cx="310839" cy="1327861"/>
            </a:xfrm>
          </p:grpSpPr>
          <p:cxnSp>
            <p:nvCxnSpPr>
              <p:cNvPr id="456" name="Straight Connector 455">
                <a:extLst>
                  <a:ext uri="{FF2B5EF4-FFF2-40B4-BE49-F238E27FC236}">
                    <a16:creationId xmlns:a16="http://schemas.microsoft.com/office/drawing/2014/main" id="{37EAAA89-89EA-4585-A98E-0CA8B30ABF0F}"/>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57" name="Straight Connector 456">
                <a:extLst>
                  <a:ext uri="{FF2B5EF4-FFF2-40B4-BE49-F238E27FC236}">
                    <a16:creationId xmlns:a16="http://schemas.microsoft.com/office/drawing/2014/main" id="{D6670635-0CA1-457B-84F9-96BF3F896DB6}"/>
                  </a:ext>
                </a:extLst>
              </p:cNvPr>
              <p:cNvCxnSpPr>
                <a:cxnSpLocks/>
              </p:cNvCxnSpPr>
              <p:nvPr/>
            </p:nvCxnSpPr>
            <p:spPr>
              <a:xfrm>
                <a:off x="7451941"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458" name="Oval 457">
                <a:extLst>
                  <a:ext uri="{FF2B5EF4-FFF2-40B4-BE49-F238E27FC236}">
                    <a16:creationId xmlns:a16="http://schemas.microsoft.com/office/drawing/2014/main" id="{47758981-4505-44D7-A150-456335B55B0B}"/>
                  </a:ext>
                </a:extLst>
              </p:cNvPr>
              <p:cNvSpPr/>
              <p:nvPr/>
            </p:nvSpPr>
            <p:spPr>
              <a:xfrm>
                <a:off x="7281311"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59" name="Straight Connector 458">
                <a:extLst>
                  <a:ext uri="{FF2B5EF4-FFF2-40B4-BE49-F238E27FC236}">
                    <a16:creationId xmlns:a16="http://schemas.microsoft.com/office/drawing/2014/main" id="{7B433DBC-C5FD-439C-A9C4-5A27970FAF4C}"/>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FD1F83A4-806C-44BC-AC36-F14FF96150A2}"/>
                  </a:ext>
                </a:extLst>
              </p:cNvPr>
              <p:cNvCxnSpPr>
                <a:cxnSpLocks/>
              </p:cNvCxnSpPr>
              <p:nvPr/>
            </p:nvCxnSpPr>
            <p:spPr>
              <a:xfrm flipH="1">
                <a:off x="7394495"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FE6A274A-8907-4210-BA84-A1F377BC3100}"/>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84C9E520-193D-4B7D-AEF6-FE294F41B72C}"/>
                  </a:ext>
                </a:extLst>
              </p:cNvPr>
              <p:cNvCxnSpPr>
                <a:cxnSpLocks/>
              </p:cNvCxnSpPr>
              <p:nvPr/>
            </p:nvCxnSpPr>
            <p:spPr>
              <a:xfrm flipH="1">
                <a:off x="7405482"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52" name="TextBox 451">
              <a:extLst>
                <a:ext uri="{FF2B5EF4-FFF2-40B4-BE49-F238E27FC236}">
                  <a16:creationId xmlns:a16="http://schemas.microsoft.com/office/drawing/2014/main" id="{8C7E7609-CF04-42A4-970E-D32657413DC0}"/>
                </a:ext>
              </a:extLst>
            </p:cNvPr>
            <p:cNvSpPr txBox="1"/>
            <p:nvPr/>
          </p:nvSpPr>
          <p:spPr>
            <a:xfrm>
              <a:off x="7431207" y="2736259"/>
              <a:ext cx="456282" cy="473120"/>
            </a:xfrm>
            <a:prstGeom prst="rect">
              <a:avLst/>
            </a:prstGeom>
            <a:noFill/>
          </p:spPr>
          <p:txBody>
            <a:bodyPr wrap="non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453" name="TextBox 452">
              <a:extLst>
                <a:ext uri="{FF2B5EF4-FFF2-40B4-BE49-F238E27FC236}">
                  <a16:creationId xmlns:a16="http://schemas.microsoft.com/office/drawing/2014/main" id="{F126DBC6-B963-487E-9522-D63A5B1BF208}"/>
                </a:ext>
              </a:extLst>
            </p:cNvPr>
            <p:cNvSpPr txBox="1"/>
            <p:nvPr/>
          </p:nvSpPr>
          <p:spPr>
            <a:xfrm>
              <a:off x="7449140" y="3571944"/>
              <a:ext cx="268482"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sp>
          <p:nvSpPr>
            <p:cNvPr id="454" name="TextBox 453">
              <a:extLst>
                <a:ext uri="{FF2B5EF4-FFF2-40B4-BE49-F238E27FC236}">
                  <a16:creationId xmlns:a16="http://schemas.microsoft.com/office/drawing/2014/main" id="{B05C3D34-4C5A-4557-A45F-14718417E414}"/>
                </a:ext>
              </a:extLst>
            </p:cNvPr>
            <p:cNvSpPr txBox="1"/>
            <p:nvPr/>
          </p:nvSpPr>
          <p:spPr>
            <a:xfrm>
              <a:off x="7006692" y="272884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455" name="TextBox 454">
              <a:extLst>
                <a:ext uri="{FF2B5EF4-FFF2-40B4-BE49-F238E27FC236}">
                  <a16:creationId xmlns:a16="http://schemas.microsoft.com/office/drawing/2014/main" id="{4A4BBA39-2B4E-4C54-A9B8-8B419DF4886F}"/>
                </a:ext>
              </a:extLst>
            </p:cNvPr>
            <p:cNvSpPr txBox="1"/>
            <p:nvPr/>
          </p:nvSpPr>
          <p:spPr>
            <a:xfrm>
              <a:off x="7013250" y="356524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grpSp>
      <p:grpSp>
        <p:nvGrpSpPr>
          <p:cNvPr id="463" name="Group 462">
            <a:extLst>
              <a:ext uri="{FF2B5EF4-FFF2-40B4-BE49-F238E27FC236}">
                <a16:creationId xmlns:a16="http://schemas.microsoft.com/office/drawing/2014/main" id="{A7EB0B9E-502F-4BED-BF46-6987B60AAC27}"/>
              </a:ext>
            </a:extLst>
          </p:cNvPr>
          <p:cNvGrpSpPr/>
          <p:nvPr/>
        </p:nvGrpSpPr>
        <p:grpSpPr>
          <a:xfrm>
            <a:off x="2741215" y="5315217"/>
            <a:ext cx="753095" cy="829915"/>
            <a:chOff x="7020883" y="4703466"/>
            <a:chExt cx="753095" cy="829915"/>
          </a:xfrm>
        </p:grpSpPr>
        <p:grpSp>
          <p:nvGrpSpPr>
            <p:cNvPr id="464" name="Group 463">
              <a:extLst>
                <a:ext uri="{FF2B5EF4-FFF2-40B4-BE49-F238E27FC236}">
                  <a16:creationId xmlns:a16="http://schemas.microsoft.com/office/drawing/2014/main" id="{EB14EA4C-C53B-468E-9018-C51C54704301}"/>
                </a:ext>
              </a:extLst>
            </p:cNvPr>
            <p:cNvGrpSpPr/>
            <p:nvPr/>
          </p:nvGrpSpPr>
          <p:grpSpPr>
            <a:xfrm>
              <a:off x="7201852" y="4775727"/>
              <a:ext cx="312962" cy="757654"/>
              <a:chOff x="7201852" y="4775727"/>
              <a:chExt cx="312962" cy="757654"/>
            </a:xfrm>
          </p:grpSpPr>
          <p:cxnSp>
            <p:nvCxnSpPr>
              <p:cNvPr id="469" name="Straight Connector 468">
                <a:extLst>
                  <a:ext uri="{FF2B5EF4-FFF2-40B4-BE49-F238E27FC236}">
                    <a16:creationId xmlns:a16="http://schemas.microsoft.com/office/drawing/2014/main" id="{7A03E968-C2BA-4368-8E5A-22B3FC908135}"/>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70" name="Straight Connector 469">
                <a:extLst>
                  <a:ext uri="{FF2B5EF4-FFF2-40B4-BE49-F238E27FC236}">
                    <a16:creationId xmlns:a16="http://schemas.microsoft.com/office/drawing/2014/main" id="{404EA13A-3A14-4E77-A938-9A189A9E9C6D}"/>
                  </a:ext>
                </a:extLst>
              </p:cNvPr>
              <p:cNvCxnSpPr>
                <a:cxnSpLocks/>
              </p:cNvCxnSpPr>
              <p:nvPr/>
            </p:nvCxnSpPr>
            <p:spPr>
              <a:xfrm>
                <a:off x="7455076" y="4775727"/>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471" name="Oval 470">
                <a:extLst>
                  <a:ext uri="{FF2B5EF4-FFF2-40B4-BE49-F238E27FC236}">
                    <a16:creationId xmlns:a16="http://schemas.microsoft.com/office/drawing/2014/main" id="{FEF04B43-7346-4896-B3D7-35A4F1169DA8}"/>
                  </a:ext>
                </a:extLst>
              </p:cNvPr>
              <p:cNvSpPr/>
              <p:nvPr/>
            </p:nvSpPr>
            <p:spPr>
              <a:xfrm>
                <a:off x="7279847"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72" name="Straight Connector 471">
                <a:extLst>
                  <a:ext uri="{FF2B5EF4-FFF2-40B4-BE49-F238E27FC236}">
                    <a16:creationId xmlns:a16="http://schemas.microsoft.com/office/drawing/2014/main" id="{FEBA6399-AFC7-4B34-874C-B87D9484E3BE}"/>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3116E958-3A64-4E56-ACA4-A16B5CDA436A}"/>
                  </a:ext>
                </a:extLst>
              </p:cNvPr>
              <p:cNvCxnSpPr>
                <a:cxnSpLocks/>
              </p:cNvCxnSpPr>
              <p:nvPr/>
            </p:nvCxnSpPr>
            <p:spPr>
              <a:xfrm flipH="1">
                <a:off x="7407605"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7C6060C-92C7-4C25-A088-1D7BD39D9D71}"/>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BF5B8C3F-C344-4B35-9585-B8113EF2950C}"/>
                  </a:ext>
                </a:extLst>
              </p:cNvPr>
              <p:cNvCxnSpPr>
                <a:cxnSpLocks/>
              </p:cNvCxnSpPr>
              <p:nvPr/>
            </p:nvCxnSpPr>
            <p:spPr>
              <a:xfrm flipH="1">
                <a:off x="7407603" y="53077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65" name="TextBox 464">
              <a:extLst>
                <a:ext uri="{FF2B5EF4-FFF2-40B4-BE49-F238E27FC236}">
                  <a16:creationId xmlns:a16="http://schemas.microsoft.com/office/drawing/2014/main" id="{2CFB25F0-2883-40EE-98ED-4392CB69E64A}"/>
                </a:ext>
              </a:extLst>
            </p:cNvPr>
            <p:cNvSpPr txBox="1"/>
            <p:nvPr/>
          </p:nvSpPr>
          <p:spPr>
            <a:xfrm>
              <a:off x="7446155" y="4703466"/>
              <a:ext cx="327823"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466" name="TextBox 465">
              <a:extLst>
                <a:ext uri="{FF2B5EF4-FFF2-40B4-BE49-F238E27FC236}">
                  <a16:creationId xmlns:a16="http://schemas.microsoft.com/office/drawing/2014/main" id="{EE2E948E-3D90-4ADF-A969-95E6C1EAB434}"/>
                </a:ext>
              </a:extLst>
            </p:cNvPr>
            <p:cNvSpPr txBox="1"/>
            <p:nvPr/>
          </p:nvSpPr>
          <p:spPr>
            <a:xfrm>
              <a:off x="7445632" y="5114748"/>
              <a:ext cx="24745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sp>
          <p:nvSpPr>
            <p:cNvPr id="467" name="TextBox 466">
              <a:extLst>
                <a:ext uri="{FF2B5EF4-FFF2-40B4-BE49-F238E27FC236}">
                  <a16:creationId xmlns:a16="http://schemas.microsoft.com/office/drawing/2014/main" id="{1C59E24D-1C87-4667-A3C8-DA0F23EBC7A5}"/>
                </a:ext>
              </a:extLst>
            </p:cNvPr>
            <p:cNvSpPr txBox="1"/>
            <p:nvPr/>
          </p:nvSpPr>
          <p:spPr>
            <a:xfrm>
              <a:off x="7020883" y="4703975"/>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468" name="TextBox 467">
              <a:extLst>
                <a:ext uri="{FF2B5EF4-FFF2-40B4-BE49-F238E27FC236}">
                  <a16:creationId xmlns:a16="http://schemas.microsoft.com/office/drawing/2014/main" id="{3C3BF621-8272-43F1-9466-ACDBD1BC303B}"/>
                </a:ext>
              </a:extLst>
            </p:cNvPr>
            <p:cNvSpPr txBox="1"/>
            <p:nvPr/>
          </p:nvSpPr>
          <p:spPr>
            <a:xfrm>
              <a:off x="7034093" y="5107859"/>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grpSp>
      <p:grpSp>
        <p:nvGrpSpPr>
          <p:cNvPr id="476" name="Group 475">
            <a:extLst>
              <a:ext uri="{FF2B5EF4-FFF2-40B4-BE49-F238E27FC236}">
                <a16:creationId xmlns:a16="http://schemas.microsoft.com/office/drawing/2014/main" id="{D29077C8-48CA-43B2-8ECC-74DBAF8AB25E}"/>
              </a:ext>
            </a:extLst>
          </p:cNvPr>
          <p:cNvGrpSpPr/>
          <p:nvPr/>
        </p:nvGrpSpPr>
        <p:grpSpPr>
          <a:xfrm>
            <a:off x="1466957" y="5294891"/>
            <a:ext cx="718613" cy="850242"/>
            <a:chOff x="6456359" y="4683140"/>
            <a:chExt cx="718613" cy="850242"/>
          </a:xfrm>
        </p:grpSpPr>
        <p:grpSp>
          <p:nvGrpSpPr>
            <p:cNvPr id="477" name="Group 476">
              <a:extLst>
                <a:ext uri="{FF2B5EF4-FFF2-40B4-BE49-F238E27FC236}">
                  <a16:creationId xmlns:a16="http://schemas.microsoft.com/office/drawing/2014/main" id="{BB28FADC-4366-499A-BF77-99DDEC2BFA1C}"/>
                </a:ext>
              </a:extLst>
            </p:cNvPr>
            <p:cNvGrpSpPr/>
            <p:nvPr/>
          </p:nvGrpSpPr>
          <p:grpSpPr>
            <a:xfrm>
              <a:off x="6708229" y="4775728"/>
              <a:ext cx="310914" cy="757654"/>
              <a:chOff x="6708229" y="4775728"/>
              <a:chExt cx="310914" cy="757654"/>
            </a:xfrm>
          </p:grpSpPr>
          <p:cxnSp>
            <p:nvCxnSpPr>
              <p:cNvPr id="482" name="Straight Connector 481">
                <a:extLst>
                  <a:ext uri="{FF2B5EF4-FFF2-40B4-BE49-F238E27FC236}">
                    <a16:creationId xmlns:a16="http://schemas.microsoft.com/office/drawing/2014/main" id="{E784E4C1-7AB9-4D55-BBEB-22E10956B4D8}"/>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83" name="Straight Connector 482">
                <a:extLst>
                  <a:ext uri="{FF2B5EF4-FFF2-40B4-BE49-F238E27FC236}">
                    <a16:creationId xmlns:a16="http://schemas.microsoft.com/office/drawing/2014/main" id="{1689B398-4C55-4187-813C-7729C226FF26}"/>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880AE5F1-F2E0-4900-B9A7-763672313489}"/>
                  </a:ext>
                </a:extLst>
              </p:cNvPr>
              <p:cNvCxnSpPr>
                <a:cxnSpLocks/>
              </p:cNvCxnSpPr>
              <p:nvPr/>
            </p:nvCxnSpPr>
            <p:spPr>
              <a:xfrm>
                <a:off x="6959421" y="4775728"/>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85" name="Oval 484">
                <a:extLst>
                  <a:ext uri="{FF2B5EF4-FFF2-40B4-BE49-F238E27FC236}">
                    <a16:creationId xmlns:a16="http://schemas.microsoft.com/office/drawing/2014/main" id="{D297BF2B-9064-4B25-BCF4-D7D21FE0CFBD}"/>
                  </a:ext>
                </a:extLst>
              </p:cNvPr>
              <p:cNvSpPr/>
              <p:nvPr/>
            </p:nvSpPr>
            <p:spPr>
              <a:xfrm>
                <a:off x="6786525"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6" name="Straight Connector 485">
                <a:extLst>
                  <a:ext uri="{FF2B5EF4-FFF2-40B4-BE49-F238E27FC236}">
                    <a16:creationId xmlns:a16="http://schemas.microsoft.com/office/drawing/2014/main" id="{CBF7378D-BCD3-42B0-8F84-BA57B92A00CF}"/>
                  </a:ext>
                </a:extLst>
              </p:cNvPr>
              <p:cNvCxnSpPr>
                <a:cxnSpLocks/>
              </p:cNvCxnSpPr>
              <p:nvPr/>
            </p:nvCxnSpPr>
            <p:spPr>
              <a:xfrm flipH="1">
                <a:off x="6900872" y="489125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7F66FE3-552B-43D1-96FB-AEF732F2B32D}"/>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A91EE7E8-A2FF-48AC-8B5C-B459A211FDA7}"/>
                  </a:ext>
                </a:extLst>
              </p:cNvPr>
              <p:cNvCxnSpPr>
                <a:cxnSpLocks/>
              </p:cNvCxnSpPr>
              <p:nvPr/>
            </p:nvCxnSpPr>
            <p:spPr>
              <a:xfrm flipH="1">
                <a:off x="6911934"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78" name="TextBox 477">
              <a:extLst>
                <a:ext uri="{FF2B5EF4-FFF2-40B4-BE49-F238E27FC236}">
                  <a16:creationId xmlns:a16="http://schemas.microsoft.com/office/drawing/2014/main" id="{370DB08E-A75A-4EB1-8E9D-4431AC265E62}"/>
                </a:ext>
              </a:extLst>
            </p:cNvPr>
            <p:cNvSpPr txBox="1"/>
            <p:nvPr/>
          </p:nvSpPr>
          <p:spPr>
            <a:xfrm>
              <a:off x="6456359" y="5096783"/>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479" name="TextBox 478">
              <a:extLst>
                <a:ext uri="{FF2B5EF4-FFF2-40B4-BE49-F238E27FC236}">
                  <a16:creationId xmlns:a16="http://schemas.microsoft.com/office/drawing/2014/main" id="{EAAF71B2-818C-4CF4-AB1E-CC70FE0107F5}"/>
                </a:ext>
              </a:extLst>
            </p:cNvPr>
            <p:cNvSpPr txBox="1"/>
            <p:nvPr/>
          </p:nvSpPr>
          <p:spPr>
            <a:xfrm>
              <a:off x="6480076" y="4683140"/>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480" name="TextBox 479">
              <a:extLst>
                <a:ext uri="{FF2B5EF4-FFF2-40B4-BE49-F238E27FC236}">
                  <a16:creationId xmlns:a16="http://schemas.microsoft.com/office/drawing/2014/main" id="{9B0D91DB-575B-496F-A14B-0DB307153076}"/>
                </a:ext>
              </a:extLst>
            </p:cNvPr>
            <p:cNvSpPr txBox="1"/>
            <p:nvPr/>
          </p:nvSpPr>
          <p:spPr>
            <a:xfrm>
              <a:off x="6915838" y="4687243"/>
              <a:ext cx="135869" cy="369332"/>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481" name="TextBox 480">
              <a:extLst>
                <a:ext uri="{FF2B5EF4-FFF2-40B4-BE49-F238E27FC236}">
                  <a16:creationId xmlns:a16="http://schemas.microsoft.com/office/drawing/2014/main" id="{B25BEF79-CFFD-49D3-A90C-64039102695B}"/>
                </a:ext>
              </a:extLst>
            </p:cNvPr>
            <p:cNvSpPr txBox="1"/>
            <p:nvPr/>
          </p:nvSpPr>
          <p:spPr>
            <a:xfrm>
              <a:off x="6884349" y="5107859"/>
              <a:ext cx="290623"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grpSp>
      <p:sp>
        <p:nvSpPr>
          <p:cNvPr id="497" name="Content Placeholder 7">
            <a:extLst>
              <a:ext uri="{FF2B5EF4-FFF2-40B4-BE49-F238E27FC236}">
                <a16:creationId xmlns:a16="http://schemas.microsoft.com/office/drawing/2014/main" id="{EDB0F6B2-6D23-4665-8836-68399C5B0BA2}"/>
              </a:ext>
            </a:extLst>
          </p:cNvPr>
          <p:cNvSpPr>
            <a:spLocks noGrp="1"/>
          </p:cNvSpPr>
          <p:nvPr>
            <p:ph idx="1"/>
          </p:nvPr>
        </p:nvSpPr>
        <p:spPr>
          <a:xfrm>
            <a:off x="121921" y="1319185"/>
            <a:ext cx="11755120" cy="999458"/>
          </a:xfrm>
        </p:spPr>
        <p:txBody>
          <a:bodyPr>
            <a:normAutofit fontScale="92500"/>
          </a:bodyPr>
          <a:lstStyle/>
          <a:p>
            <a:pPr marL="400050" lvl="1" indent="0">
              <a:buNone/>
            </a:pPr>
            <a:r>
              <a:rPr lang="en-US" b="1" dirty="0"/>
              <a:t>Synapsis</a:t>
            </a:r>
            <a:r>
              <a:rPr lang="en-US" dirty="0"/>
              <a:t> is where homologous pairs ‘buddy up’ during Prophase 1 and exchange pieces of DNA between them. This exchange is called </a:t>
            </a:r>
            <a:r>
              <a:rPr lang="en-US" b="1" dirty="0"/>
              <a:t>crossing over</a:t>
            </a:r>
            <a:r>
              <a:rPr lang="en-US" dirty="0"/>
              <a:t>. </a:t>
            </a:r>
            <a:endParaRPr lang="en-CA" dirty="0"/>
          </a:p>
        </p:txBody>
      </p:sp>
      <p:sp>
        <p:nvSpPr>
          <p:cNvPr id="502" name="Title 20">
            <a:extLst>
              <a:ext uri="{FF2B5EF4-FFF2-40B4-BE49-F238E27FC236}">
                <a16:creationId xmlns:a16="http://schemas.microsoft.com/office/drawing/2014/main" id="{11B74370-274C-4697-888E-0D311CEA44ED}"/>
              </a:ext>
            </a:extLst>
          </p:cNvPr>
          <p:cNvSpPr>
            <a:spLocks noGrp="1"/>
          </p:cNvSpPr>
          <p:nvPr>
            <p:ph type="title"/>
          </p:nvPr>
        </p:nvSpPr>
        <p:spPr>
          <a:xfrm>
            <a:off x="2592925" y="624110"/>
            <a:ext cx="8911687" cy="1280890"/>
          </a:xfrm>
        </p:spPr>
        <p:txBody>
          <a:bodyPr/>
          <a:lstStyle/>
          <a:p>
            <a:r>
              <a:rPr lang="en-US" b="1" dirty="0"/>
              <a:t>Prophase 1: Crossing Over</a:t>
            </a:r>
            <a:endParaRPr lang="en-CA" b="1" dirty="0"/>
          </a:p>
        </p:txBody>
      </p:sp>
      <p:sp>
        <p:nvSpPr>
          <p:cNvPr id="540" name="Oval 539">
            <a:extLst>
              <a:ext uri="{FF2B5EF4-FFF2-40B4-BE49-F238E27FC236}">
                <a16:creationId xmlns:a16="http://schemas.microsoft.com/office/drawing/2014/main" id="{560CAFB7-EAFD-4B52-ABDF-C2E1BF40DA05}"/>
              </a:ext>
            </a:extLst>
          </p:cNvPr>
          <p:cNvSpPr/>
          <p:nvPr/>
        </p:nvSpPr>
        <p:spPr>
          <a:xfrm rot="1031398">
            <a:off x="4414627" y="2932451"/>
            <a:ext cx="3567815" cy="3567815"/>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541" name="Group 540">
            <a:extLst>
              <a:ext uri="{FF2B5EF4-FFF2-40B4-BE49-F238E27FC236}">
                <a16:creationId xmlns:a16="http://schemas.microsoft.com/office/drawing/2014/main" id="{AE04BC5D-2D87-46F6-8B26-A759BD3F8577}"/>
              </a:ext>
            </a:extLst>
          </p:cNvPr>
          <p:cNvGrpSpPr/>
          <p:nvPr/>
        </p:nvGrpSpPr>
        <p:grpSpPr>
          <a:xfrm>
            <a:off x="4551849" y="4044916"/>
            <a:ext cx="590524" cy="1424108"/>
            <a:chOff x="1222477" y="4402650"/>
            <a:chExt cx="590524" cy="1424108"/>
          </a:xfrm>
        </p:grpSpPr>
        <p:grpSp>
          <p:nvGrpSpPr>
            <p:cNvPr id="542" name="Group 541">
              <a:extLst>
                <a:ext uri="{FF2B5EF4-FFF2-40B4-BE49-F238E27FC236}">
                  <a16:creationId xmlns:a16="http://schemas.microsoft.com/office/drawing/2014/main" id="{FE411014-8D9E-4565-99B4-CDEBBE756FAC}"/>
                </a:ext>
              </a:extLst>
            </p:cNvPr>
            <p:cNvGrpSpPr/>
            <p:nvPr/>
          </p:nvGrpSpPr>
          <p:grpSpPr>
            <a:xfrm rot="2801107">
              <a:off x="939659" y="4842055"/>
              <a:ext cx="1156160" cy="590524"/>
              <a:chOff x="1217257" y="3250490"/>
              <a:chExt cx="3275053" cy="1912566"/>
            </a:xfrm>
          </p:grpSpPr>
          <p:sp>
            <p:nvSpPr>
              <p:cNvPr id="547" name="Arc 546">
                <a:extLst>
                  <a:ext uri="{FF2B5EF4-FFF2-40B4-BE49-F238E27FC236}">
                    <a16:creationId xmlns:a16="http://schemas.microsoft.com/office/drawing/2014/main" id="{8CD656F2-1270-4955-9D2C-BAA410B67FB2}"/>
                  </a:ext>
                </a:extLst>
              </p:cNvPr>
              <p:cNvSpPr/>
              <p:nvPr/>
            </p:nvSpPr>
            <p:spPr>
              <a:xfrm rot="17231398">
                <a:off x="2497392" y="2498837"/>
                <a:ext cx="740550" cy="3249287"/>
              </a:xfrm>
              <a:prstGeom prst="arc">
                <a:avLst>
                  <a:gd name="adj1" fmla="val 5910"/>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48" name="Arc 547">
                <a:extLst>
                  <a:ext uri="{FF2B5EF4-FFF2-40B4-BE49-F238E27FC236}">
                    <a16:creationId xmlns:a16="http://schemas.microsoft.com/office/drawing/2014/main" id="{30FEF489-9236-4340-BB3E-BC7C14A40C50}"/>
                  </a:ext>
                </a:extLst>
              </p:cNvPr>
              <p:cNvSpPr/>
              <p:nvPr/>
            </p:nvSpPr>
            <p:spPr>
              <a:xfrm rot="17231398">
                <a:off x="1885618" y="2582129"/>
                <a:ext cx="1912566" cy="3249287"/>
              </a:xfrm>
              <a:prstGeom prst="arc">
                <a:avLst>
                  <a:gd name="adj1" fmla="val 21553277"/>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543" name="Flowchart: Magnetic Disk 542">
              <a:extLst>
                <a:ext uri="{FF2B5EF4-FFF2-40B4-BE49-F238E27FC236}">
                  <a16:creationId xmlns:a16="http://schemas.microsoft.com/office/drawing/2014/main" id="{DDADCBE2-9439-4771-B3AB-D555E630E804}"/>
                </a:ext>
              </a:extLst>
            </p:cNvPr>
            <p:cNvSpPr/>
            <p:nvPr/>
          </p:nvSpPr>
          <p:spPr>
            <a:xfrm rot="13164136">
              <a:off x="1270231" y="4425212"/>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4" name="Flowchart: Magnetic Disk 543">
              <a:extLst>
                <a:ext uri="{FF2B5EF4-FFF2-40B4-BE49-F238E27FC236}">
                  <a16:creationId xmlns:a16="http://schemas.microsoft.com/office/drawing/2014/main" id="{9E6EB31E-333E-4DF1-A0FD-A54E0BAA07A0}"/>
                </a:ext>
              </a:extLst>
            </p:cNvPr>
            <p:cNvSpPr/>
            <p:nvPr/>
          </p:nvSpPr>
          <p:spPr>
            <a:xfrm rot="20475856">
              <a:off x="1277211" y="4402650"/>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5" name="Flowchart: Magnetic Disk 544">
              <a:extLst>
                <a:ext uri="{FF2B5EF4-FFF2-40B4-BE49-F238E27FC236}">
                  <a16:creationId xmlns:a16="http://schemas.microsoft.com/office/drawing/2014/main" id="{CF57F4F8-914D-4A30-B416-811FC258830A}"/>
                </a:ext>
              </a:extLst>
            </p:cNvPr>
            <p:cNvSpPr/>
            <p:nvPr/>
          </p:nvSpPr>
          <p:spPr>
            <a:xfrm rot="13164136">
              <a:off x="1681417" y="5407049"/>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6" name="Flowchart: Magnetic Disk 545">
              <a:extLst>
                <a:ext uri="{FF2B5EF4-FFF2-40B4-BE49-F238E27FC236}">
                  <a16:creationId xmlns:a16="http://schemas.microsoft.com/office/drawing/2014/main" id="{C939820E-F5F4-4306-93A0-DD9CF7B4FAEC}"/>
                </a:ext>
              </a:extLst>
            </p:cNvPr>
            <p:cNvSpPr/>
            <p:nvPr/>
          </p:nvSpPr>
          <p:spPr>
            <a:xfrm rot="20475856">
              <a:off x="1688396" y="5384488"/>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50" name="Group 549">
            <a:extLst>
              <a:ext uri="{FF2B5EF4-FFF2-40B4-BE49-F238E27FC236}">
                <a16:creationId xmlns:a16="http://schemas.microsoft.com/office/drawing/2014/main" id="{2A784A46-A094-4B1E-81F1-57C75FDDB53B}"/>
              </a:ext>
            </a:extLst>
          </p:cNvPr>
          <p:cNvGrpSpPr/>
          <p:nvPr/>
        </p:nvGrpSpPr>
        <p:grpSpPr>
          <a:xfrm>
            <a:off x="5847492" y="3495461"/>
            <a:ext cx="299852" cy="1327861"/>
            <a:chOff x="6714909" y="2883710"/>
            <a:chExt cx="299852" cy="1327861"/>
          </a:xfrm>
        </p:grpSpPr>
        <p:cxnSp>
          <p:nvCxnSpPr>
            <p:cNvPr id="555" name="Straight Connector 554">
              <a:extLst>
                <a:ext uri="{FF2B5EF4-FFF2-40B4-BE49-F238E27FC236}">
                  <a16:creationId xmlns:a16="http://schemas.microsoft.com/office/drawing/2014/main" id="{2474B820-AEA6-4AF8-9617-B70A952EA8F6}"/>
                </a:ext>
              </a:extLst>
            </p:cNvPr>
            <p:cNvCxnSpPr>
              <a:cxnSpLocks/>
            </p:cNvCxnSpPr>
            <p:nvPr/>
          </p:nvCxnSpPr>
          <p:spPr>
            <a:xfrm>
              <a:off x="6766778"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56" name="Straight Connector 555">
              <a:extLst>
                <a:ext uri="{FF2B5EF4-FFF2-40B4-BE49-F238E27FC236}">
                  <a16:creationId xmlns:a16="http://schemas.microsoft.com/office/drawing/2014/main" id="{F5171861-2FC7-4355-B2E5-A59CD98C45E0}"/>
                </a:ext>
              </a:extLst>
            </p:cNvPr>
            <p:cNvCxnSpPr>
              <a:cxnSpLocks/>
            </p:cNvCxnSpPr>
            <p:nvPr/>
          </p:nvCxnSpPr>
          <p:spPr>
            <a:xfrm>
              <a:off x="6959421" y="2883710"/>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57" name="Oval 556">
              <a:extLst>
                <a:ext uri="{FF2B5EF4-FFF2-40B4-BE49-F238E27FC236}">
                  <a16:creationId xmlns:a16="http://schemas.microsoft.com/office/drawing/2014/main" id="{8E088EBA-292C-4253-ADE4-B997842B5FF9}"/>
                </a:ext>
              </a:extLst>
            </p:cNvPr>
            <p:cNvSpPr/>
            <p:nvPr/>
          </p:nvSpPr>
          <p:spPr>
            <a:xfrm>
              <a:off x="6784466" y="3239050"/>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8" name="Straight Connector 557">
              <a:extLst>
                <a:ext uri="{FF2B5EF4-FFF2-40B4-BE49-F238E27FC236}">
                  <a16:creationId xmlns:a16="http://schemas.microsoft.com/office/drawing/2014/main" id="{9BA6D0D6-AD35-4418-A054-56753B2A3D9C}"/>
                </a:ext>
              </a:extLst>
            </p:cNvPr>
            <p:cNvCxnSpPr>
              <a:cxnSpLocks/>
            </p:cNvCxnSpPr>
            <p:nvPr/>
          </p:nvCxnSpPr>
          <p:spPr>
            <a:xfrm flipH="1">
              <a:off x="6714909"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9D8B1264-A4F5-4D82-ABD8-7854ADC9C999}"/>
                </a:ext>
              </a:extLst>
            </p:cNvPr>
            <p:cNvCxnSpPr>
              <a:cxnSpLocks/>
            </p:cNvCxnSpPr>
            <p:nvPr/>
          </p:nvCxnSpPr>
          <p:spPr>
            <a:xfrm flipH="1">
              <a:off x="69075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D6C1B8A9-F13D-47CE-8D0A-56E2AF08F1D5}"/>
                </a:ext>
              </a:extLst>
            </p:cNvPr>
            <p:cNvCxnSpPr>
              <a:cxnSpLocks/>
            </p:cNvCxnSpPr>
            <p:nvPr/>
          </p:nvCxnSpPr>
          <p:spPr>
            <a:xfrm flipH="1">
              <a:off x="6714909"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42D1A788-66EE-4F3C-80A9-77E4A4846B57}"/>
                </a:ext>
              </a:extLst>
            </p:cNvPr>
            <p:cNvCxnSpPr>
              <a:cxnSpLocks/>
            </p:cNvCxnSpPr>
            <p:nvPr/>
          </p:nvCxnSpPr>
          <p:spPr>
            <a:xfrm flipH="1">
              <a:off x="6907552" y="37675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63" name="Group 562">
            <a:extLst>
              <a:ext uri="{FF2B5EF4-FFF2-40B4-BE49-F238E27FC236}">
                <a16:creationId xmlns:a16="http://schemas.microsoft.com/office/drawing/2014/main" id="{CEEA42A7-AB39-4D79-BFA1-4A3647EDEC58}"/>
              </a:ext>
            </a:extLst>
          </p:cNvPr>
          <p:cNvGrpSpPr/>
          <p:nvPr/>
        </p:nvGrpSpPr>
        <p:grpSpPr>
          <a:xfrm>
            <a:off x="6370811" y="3495460"/>
            <a:ext cx="310839" cy="1327861"/>
            <a:chOff x="7201852" y="2883709"/>
            <a:chExt cx="310839" cy="1327861"/>
          </a:xfrm>
        </p:grpSpPr>
        <p:cxnSp>
          <p:nvCxnSpPr>
            <p:cNvPr id="568" name="Straight Connector 567">
              <a:extLst>
                <a:ext uri="{FF2B5EF4-FFF2-40B4-BE49-F238E27FC236}">
                  <a16:creationId xmlns:a16="http://schemas.microsoft.com/office/drawing/2014/main" id="{8D6F62CC-AF28-44D8-84B1-6DAD1D7241A4}"/>
                </a:ext>
              </a:extLst>
            </p:cNvPr>
            <p:cNvCxnSpPr>
              <a:cxnSpLocks/>
            </p:cNvCxnSpPr>
            <p:nvPr/>
          </p:nvCxnSpPr>
          <p:spPr>
            <a:xfrm>
              <a:off x="7256714"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69" name="Straight Connector 568">
              <a:extLst>
                <a:ext uri="{FF2B5EF4-FFF2-40B4-BE49-F238E27FC236}">
                  <a16:creationId xmlns:a16="http://schemas.microsoft.com/office/drawing/2014/main" id="{BF00BD3D-F270-4BC8-A8C1-A1C73961E219}"/>
                </a:ext>
              </a:extLst>
            </p:cNvPr>
            <p:cNvCxnSpPr>
              <a:cxnSpLocks/>
            </p:cNvCxnSpPr>
            <p:nvPr/>
          </p:nvCxnSpPr>
          <p:spPr>
            <a:xfrm>
              <a:off x="7451941" y="2883709"/>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570" name="Oval 569">
              <a:extLst>
                <a:ext uri="{FF2B5EF4-FFF2-40B4-BE49-F238E27FC236}">
                  <a16:creationId xmlns:a16="http://schemas.microsoft.com/office/drawing/2014/main" id="{FC3A1389-1116-428B-9C4C-9EF06D30A549}"/>
                </a:ext>
              </a:extLst>
            </p:cNvPr>
            <p:cNvSpPr/>
            <p:nvPr/>
          </p:nvSpPr>
          <p:spPr>
            <a:xfrm>
              <a:off x="7281311" y="324270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1" name="Straight Connector 570">
              <a:extLst>
                <a:ext uri="{FF2B5EF4-FFF2-40B4-BE49-F238E27FC236}">
                  <a16:creationId xmlns:a16="http://schemas.microsoft.com/office/drawing/2014/main" id="{B81E045B-4E9D-4CBD-91E6-BF09637A9256}"/>
                </a:ext>
              </a:extLst>
            </p:cNvPr>
            <p:cNvCxnSpPr>
              <a:cxnSpLocks/>
            </p:cNvCxnSpPr>
            <p:nvPr/>
          </p:nvCxnSpPr>
          <p:spPr>
            <a:xfrm flipH="1">
              <a:off x="7201852"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9223F99F-6AF2-450F-9629-B2A9C06B68FF}"/>
                </a:ext>
              </a:extLst>
            </p:cNvPr>
            <p:cNvCxnSpPr>
              <a:cxnSpLocks/>
            </p:cNvCxnSpPr>
            <p:nvPr/>
          </p:nvCxnSpPr>
          <p:spPr>
            <a:xfrm flipH="1">
              <a:off x="7394495" y="29318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090335E7-2A3D-47B7-ABB8-832CC7AF747B}"/>
                </a:ext>
              </a:extLst>
            </p:cNvPr>
            <p:cNvCxnSpPr>
              <a:cxnSpLocks/>
            </p:cNvCxnSpPr>
            <p:nvPr/>
          </p:nvCxnSpPr>
          <p:spPr>
            <a:xfrm flipH="1">
              <a:off x="7212839"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00C743B4-35F1-417A-97ED-695292B7F7BA}"/>
                </a:ext>
              </a:extLst>
            </p:cNvPr>
            <p:cNvCxnSpPr>
              <a:cxnSpLocks/>
            </p:cNvCxnSpPr>
            <p:nvPr/>
          </p:nvCxnSpPr>
          <p:spPr>
            <a:xfrm flipH="1">
              <a:off x="7405482" y="377773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76" name="Group 575">
            <a:extLst>
              <a:ext uri="{FF2B5EF4-FFF2-40B4-BE49-F238E27FC236}">
                <a16:creationId xmlns:a16="http://schemas.microsoft.com/office/drawing/2014/main" id="{5E4B3E55-A566-44AD-9E97-320CFE94AB6D}"/>
              </a:ext>
            </a:extLst>
          </p:cNvPr>
          <p:cNvGrpSpPr/>
          <p:nvPr/>
        </p:nvGrpSpPr>
        <p:grpSpPr>
          <a:xfrm>
            <a:off x="6370811" y="5387478"/>
            <a:ext cx="312962" cy="757654"/>
            <a:chOff x="7201852" y="4775727"/>
            <a:chExt cx="312962" cy="757654"/>
          </a:xfrm>
        </p:grpSpPr>
        <p:cxnSp>
          <p:nvCxnSpPr>
            <p:cNvPr id="581" name="Straight Connector 580">
              <a:extLst>
                <a:ext uri="{FF2B5EF4-FFF2-40B4-BE49-F238E27FC236}">
                  <a16:creationId xmlns:a16="http://schemas.microsoft.com/office/drawing/2014/main" id="{829BFB76-CB4C-4FDC-A83D-308D3E2C1616}"/>
                </a:ext>
              </a:extLst>
            </p:cNvPr>
            <p:cNvCxnSpPr>
              <a:cxnSpLocks/>
            </p:cNvCxnSpPr>
            <p:nvPr/>
          </p:nvCxnSpPr>
          <p:spPr>
            <a:xfrm>
              <a:off x="7256714" y="4777766"/>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82" name="Straight Connector 581">
              <a:extLst>
                <a:ext uri="{FF2B5EF4-FFF2-40B4-BE49-F238E27FC236}">
                  <a16:creationId xmlns:a16="http://schemas.microsoft.com/office/drawing/2014/main" id="{131C3ED1-A16F-4C8E-B4E8-CDDF4F1DB2A4}"/>
                </a:ext>
              </a:extLst>
            </p:cNvPr>
            <p:cNvCxnSpPr>
              <a:cxnSpLocks/>
            </p:cNvCxnSpPr>
            <p:nvPr/>
          </p:nvCxnSpPr>
          <p:spPr>
            <a:xfrm>
              <a:off x="7455076" y="4775727"/>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583" name="Oval 582">
              <a:extLst>
                <a:ext uri="{FF2B5EF4-FFF2-40B4-BE49-F238E27FC236}">
                  <a16:creationId xmlns:a16="http://schemas.microsoft.com/office/drawing/2014/main" id="{8686CCC8-FA77-4150-ADFA-78EBA34BFCDD}"/>
                </a:ext>
              </a:extLst>
            </p:cNvPr>
            <p:cNvSpPr/>
            <p:nvPr/>
          </p:nvSpPr>
          <p:spPr>
            <a:xfrm>
              <a:off x="7279847" y="5073411"/>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84" name="Straight Connector 583">
              <a:extLst>
                <a:ext uri="{FF2B5EF4-FFF2-40B4-BE49-F238E27FC236}">
                  <a16:creationId xmlns:a16="http://schemas.microsoft.com/office/drawing/2014/main" id="{B9A6AD0F-F6B3-4B04-813B-980A0907F400}"/>
                </a:ext>
              </a:extLst>
            </p:cNvPr>
            <p:cNvCxnSpPr>
              <a:cxnSpLocks/>
            </p:cNvCxnSpPr>
            <p:nvPr/>
          </p:nvCxnSpPr>
          <p:spPr>
            <a:xfrm flipH="1">
              <a:off x="7201853"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66C4BFC9-486B-4D18-958F-032F99FA57D8}"/>
                </a:ext>
              </a:extLst>
            </p:cNvPr>
            <p:cNvCxnSpPr>
              <a:cxnSpLocks/>
            </p:cNvCxnSpPr>
            <p:nvPr/>
          </p:nvCxnSpPr>
          <p:spPr>
            <a:xfrm flipH="1">
              <a:off x="7407605" y="490101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0A944663-D4A9-4225-9AAC-76C7A277764E}"/>
                </a:ext>
              </a:extLst>
            </p:cNvPr>
            <p:cNvCxnSpPr>
              <a:cxnSpLocks/>
            </p:cNvCxnSpPr>
            <p:nvPr/>
          </p:nvCxnSpPr>
          <p:spPr>
            <a:xfrm flipH="1">
              <a:off x="7201852"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8EE504CA-44C0-4968-92F0-F466A2A77C6F}"/>
                </a:ext>
              </a:extLst>
            </p:cNvPr>
            <p:cNvCxnSpPr>
              <a:cxnSpLocks/>
            </p:cNvCxnSpPr>
            <p:nvPr/>
          </p:nvCxnSpPr>
          <p:spPr>
            <a:xfrm flipH="1">
              <a:off x="7407603" y="530777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89" name="Group 588">
            <a:extLst>
              <a:ext uri="{FF2B5EF4-FFF2-40B4-BE49-F238E27FC236}">
                <a16:creationId xmlns:a16="http://schemas.microsoft.com/office/drawing/2014/main" id="{6BABF4E5-731C-4C38-B315-91D140D08B05}"/>
              </a:ext>
            </a:extLst>
          </p:cNvPr>
          <p:cNvGrpSpPr/>
          <p:nvPr/>
        </p:nvGrpSpPr>
        <p:grpSpPr>
          <a:xfrm>
            <a:off x="5840812" y="5387479"/>
            <a:ext cx="310914" cy="757654"/>
            <a:chOff x="6708229" y="4775728"/>
            <a:chExt cx="310914" cy="757654"/>
          </a:xfrm>
        </p:grpSpPr>
        <p:cxnSp>
          <p:nvCxnSpPr>
            <p:cNvPr id="594" name="Straight Connector 593">
              <a:extLst>
                <a:ext uri="{FF2B5EF4-FFF2-40B4-BE49-F238E27FC236}">
                  <a16:creationId xmlns:a16="http://schemas.microsoft.com/office/drawing/2014/main" id="{A96FAE22-2E5E-4BBE-8875-707319D6F949}"/>
                </a:ext>
              </a:extLst>
            </p:cNvPr>
            <p:cNvCxnSpPr>
              <a:cxnSpLocks/>
            </p:cNvCxnSpPr>
            <p:nvPr/>
          </p:nvCxnSpPr>
          <p:spPr>
            <a:xfrm>
              <a:off x="6766778" y="4777767"/>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95" name="Straight Connector 594">
              <a:extLst>
                <a:ext uri="{FF2B5EF4-FFF2-40B4-BE49-F238E27FC236}">
                  <a16:creationId xmlns:a16="http://schemas.microsoft.com/office/drawing/2014/main" id="{81CDAE70-FFFC-40F7-AD00-C78EF95C34D1}"/>
                </a:ext>
              </a:extLst>
            </p:cNvPr>
            <p:cNvCxnSpPr>
              <a:cxnSpLocks/>
            </p:cNvCxnSpPr>
            <p:nvPr/>
          </p:nvCxnSpPr>
          <p:spPr>
            <a:xfrm flipH="1">
              <a:off x="6708229" y="4886693"/>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4170697E-7C67-4DED-9BD7-B5D9848B3474}"/>
                </a:ext>
              </a:extLst>
            </p:cNvPr>
            <p:cNvCxnSpPr>
              <a:cxnSpLocks/>
            </p:cNvCxnSpPr>
            <p:nvPr/>
          </p:nvCxnSpPr>
          <p:spPr>
            <a:xfrm>
              <a:off x="6959421" y="4775728"/>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97" name="Oval 596">
              <a:extLst>
                <a:ext uri="{FF2B5EF4-FFF2-40B4-BE49-F238E27FC236}">
                  <a16:creationId xmlns:a16="http://schemas.microsoft.com/office/drawing/2014/main" id="{EFE5985C-C43F-4612-AF65-1F83D3834ECB}"/>
                </a:ext>
              </a:extLst>
            </p:cNvPr>
            <p:cNvSpPr/>
            <p:nvPr/>
          </p:nvSpPr>
          <p:spPr>
            <a:xfrm>
              <a:off x="6786525" y="5070984"/>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8" name="Straight Connector 597">
              <a:extLst>
                <a:ext uri="{FF2B5EF4-FFF2-40B4-BE49-F238E27FC236}">
                  <a16:creationId xmlns:a16="http://schemas.microsoft.com/office/drawing/2014/main" id="{FFE0D3D8-D6C4-492F-8947-24A6E31F0BF0}"/>
                </a:ext>
              </a:extLst>
            </p:cNvPr>
            <p:cNvCxnSpPr>
              <a:cxnSpLocks/>
            </p:cNvCxnSpPr>
            <p:nvPr/>
          </p:nvCxnSpPr>
          <p:spPr>
            <a:xfrm flipH="1">
              <a:off x="6900872" y="4891255"/>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47FD5C11-7E20-4008-B87A-543DF84DBE82}"/>
                </a:ext>
              </a:extLst>
            </p:cNvPr>
            <p:cNvCxnSpPr>
              <a:cxnSpLocks/>
            </p:cNvCxnSpPr>
            <p:nvPr/>
          </p:nvCxnSpPr>
          <p:spPr>
            <a:xfrm flipH="1">
              <a:off x="6712292" y="5307584"/>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F7C5468D-B496-4AD4-8708-C7770F0EB80B}"/>
                </a:ext>
              </a:extLst>
            </p:cNvPr>
            <p:cNvCxnSpPr>
              <a:cxnSpLocks/>
            </p:cNvCxnSpPr>
            <p:nvPr/>
          </p:nvCxnSpPr>
          <p:spPr>
            <a:xfrm flipH="1">
              <a:off x="6911934" y="53056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01" name="Group 600">
            <a:extLst>
              <a:ext uri="{FF2B5EF4-FFF2-40B4-BE49-F238E27FC236}">
                <a16:creationId xmlns:a16="http://schemas.microsoft.com/office/drawing/2014/main" id="{DBC68F68-F01E-434F-B489-CAFBAB94AC40}"/>
              </a:ext>
            </a:extLst>
          </p:cNvPr>
          <p:cNvGrpSpPr/>
          <p:nvPr/>
        </p:nvGrpSpPr>
        <p:grpSpPr>
          <a:xfrm>
            <a:off x="8191666" y="2932450"/>
            <a:ext cx="3567815" cy="3567815"/>
            <a:chOff x="3558946" y="3264007"/>
            <a:chExt cx="3567815" cy="3567815"/>
          </a:xfrm>
        </p:grpSpPr>
        <p:sp>
          <p:nvSpPr>
            <p:cNvPr id="602" name="Oval 601">
              <a:extLst>
                <a:ext uri="{FF2B5EF4-FFF2-40B4-BE49-F238E27FC236}">
                  <a16:creationId xmlns:a16="http://schemas.microsoft.com/office/drawing/2014/main" id="{0D28951E-FF89-4F5D-B9A2-4F90200B8C23}"/>
                </a:ext>
              </a:extLst>
            </p:cNvPr>
            <p:cNvSpPr/>
            <p:nvPr/>
          </p:nvSpPr>
          <p:spPr>
            <a:xfrm rot="1031398">
              <a:off x="3558946" y="3264007"/>
              <a:ext cx="3567815" cy="3567815"/>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p>
          </p:txBody>
        </p:sp>
        <p:grpSp>
          <p:nvGrpSpPr>
            <p:cNvPr id="603" name="Group 602">
              <a:extLst>
                <a:ext uri="{FF2B5EF4-FFF2-40B4-BE49-F238E27FC236}">
                  <a16:creationId xmlns:a16="http://schemas.microsoft.com/office/drawing/2014/main" id="{4E485731-27F5-4DB0-83F6-C9A1152BF174}"/>
                </a:ext>
              </a:extLst>
            </p:cNvPr>
            <p:cNvGrpSpPr/>
            <p:nvPr/>
          </p:nvGrpSpPr>
          <p:grpSpPr>
            <a:xfrm>
              <a:off x="3696168" y="4376472"/>
              <a:ext cx="590524" cy="1424108"/>
              <a:chOff x="1222477" y="4402650"/>
              <a:chExt cx="590524" cy="1424108"/>
            </a:xfrm>
          </p:grpSpPr>
          <p:grpSp>
            <p:nvGrpSpPr>
              <p:cNvPr id="654" name="Group 653">
                <a:extLst>
                  <a:ext uri="{FF2B5EF4-FFF2-40B4-BE49-F238E27FC236}">
                    <a16:creationId xmlns:a16="http://schemas.microsoft.com/office/drawing/2014/main" id="{5BF06931-2DB1-4138-83C5-59961021D5B9}"/>
                  </a:ext>
                </a:extLst>
              </p:cNvPr>
              <p:cNvGrpSpPr/>
              <p:nvPr/>
            </p:nvGrpSpPr>
            <p:grpSpPr>
              <a:xfrm rot="2801107">
                <a:off x="939659" y="4842055"/>
                <a:ext cx="1156160" cy="590524"/>
                <a:chOff x="1217257" y="3250490"/>
                <a:chExt cx="3275053" cy="1912566"/>
              </a:xfrm>
            </p:grpSpPr>
            <p:sp>
              <p:nvSpPr>
                <p:cNvPr id="659" name="Arc 658">
                  <a:extLst>
                    <a:ext uri="{FF2B5EF4-FFF2-40B4-BE49-F238E27FC236}">
                      <a16:creationId xmlns:a16="http://schemas.microsoft.com/office/drawing/2014/main" id="{7B13355B-609A-437B-8D07-1A772D114212}"/>
                    </a:ext>
                  </a:extLst>
                </p:cNvPr>
                <p:cNvSpPr/>
                <p:nvPr/>
              </p:nvSpPr>
              <p:spPr>
                <a:xfrm rot="17231398">
                  <a:off x="2497392" y="2498837"/>
                  <a:ext cx="740550" cy="3249287"/>
                </a:xfrm>
                <a:prstGeom prst="arc">
                  <a:avLst>
                    <a:gd name="adj1" fmla="val 5910"/>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60" name="Arc 659">
                  <a:extLst>
                    <a:ext uri="{FF2B5EF4-FFF2-40B4-BE49-F238E27FC236}">
                      <a16:creationId xmlns:a16="http://schemas.microsoft.com/office/drawing/2014/main" id="{ABED9C64-68B1-4F1E-A24D-24D441468637}"/>
                    </a:ext>
                  </a:extLst>
                </p:cNvPr>
                <p:cNvSpPr/>
                <p:nvPr/>
              </p:nvSpPr>
              <p:spPr>
                <a:xfrm rot="17231398">
                  <a:off x="1885618" y="2582129"/>
                  <a:ext cx="1912566" cy="3249287"/>
                </a:xfrm>
                <a:prstGeom prst="arc">
                  <a:avLst>
                    <a:gd name="adj1" fmla="val 21553277"/>
                    <a:gd name="adj2" fmla="val 215456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655" name="Flowchart: Magnetic Disk 654">
                <a:extLst>
                  <a:ext uri="{FF2B5EF4-FFF2-40B4-BE49-F238E27FC236}">
                    <a16:creationId xmlns:a16="http://schemas.microsoft.com/office/drawing/2014/main" id="{3466112F-AD20-4D40-9E51-2CDC6ACE4532}"/>
                  </a:ext>
                </a:extLst>
              </p:cNvPr>
              <p:cNvSpPr/>
              <p:nvPr/>
            </p:nvSpPr>
            <p:spPr>
              <a:xfrm rot="13164136">
                <a:off x="1270231" y="4425212"/>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6" name="Flowchart: Magnetic Disk 655">
                <a:extLst>
                  <a:ext uri="{FF2B5EF4-FFF2-40B4-BE49-F238E27FC236}">
                    <a16:creationId xmlns:a16="http://schemas.microsoft.com/office/drawing/2014/main" id="{6894F15D-A1E3-45DD-9049-33A0623FCDF8}"/>
                  </a:ext>
                </a:extLst>
              </p:cNvPr>
              <p:cNvSpPr/>
              <p:nvPr/>
            </p:nvSpPr>
            <p:spPr>
              <a:xfrm rot="20475856">
                <a:off x="1277211" y="4402650"/>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7" name="Flowchart: Magnetic Disk 656">
                <a:extLst>
                  <a:ext uri="{FF2B5EF4-FFF2-40B4-BE49-F238E27FC236}">
                    <a16:creationId xmlns:a16="http://schemas.microsoft.com/office/drawing/2014/main" id="{90D3E198-5DA9-402B-B8D9-F3CBE6108378}"/>
                  </a:ext>
                </a:extLst>
              </p:cNvPr>
              <p:cNvSpPr/>
              <p:nvPr/>
            </p:nvSpPr>
            <p:spPr>
              <a:xfrm rot="13164136">
                <a:off x="1681417" y="5407049"/>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8" name="Flowchart: Magnetic Disk 657">
                <a:extLst>
                  <a:ext uri="{FF2B5EF4-FFF2-40B4-BE49-F238E27FC236}">
                    <a16:creationId xmlns:a16="http://schemas.microsoft.com/office/drawing/2014/main" id="{25ABA33C-767F-4892-AAE9-A9605E4F09D7}"/>
                  </a:ext>
                </a:extLst>
              </p:cNvPr>
              <p:cNvSpPr/>
              <p:nvPr/>
            </p:nvSpPr>
            <p:spPr>
              <a:xfrm rot="20475856">
                <a:off x="1688396" y="5384488"/>
                <a:ext cx="97045" cy="419709"/>
              </a:xfrm>
              <a:prstGeom prst="flowChartMagneticDisk">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04" name="Straight Connector 603">
              <a:extLst>
                <a:ext uri="{FF2B5EF4-FFF2-40B4-BE49-F238E27FC236}">
                  <a16:creationId xmlns:a16="http://schemas.microsoft.com/office/drawing/2014/main" id="{91FA10D5-2DB9-44F5-9EF4-D2EEF0E540B5}"/>
                </a:ext>
              </a:extLst>
            </p:cNvPr>
            <p:cNvCxnSpPr>
              <a:cxnSpLocks/>
            </p:cNvCxnSpPr>
            <p:nvPr/>
          </p:nvCxnSpPr>
          <p:spPr>
            <a:xfrm>
              <a:off x="4995997" y="3767245"/>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05" name="Straight Connector 604">
              <a:extLst>
                <a:ext uri="{FF2B5EF4-FFF2-40B4-BE49-F238E27FC236}">
                  <a16:creationId xmlns:a16="http://schemas.microsoft.com/office/drawing/2014/main" id="{02EB318A-F892-4478-AAFE-6BB4EAF2D94B}"/>
                </a:ext>
              </a:extLst>
            </p:cNvPr>
            <p:cNvCxnSpPr>
              <a:cxnSpLocks/>
            </p:cNvCxnSpPr>
            <p:nvPr/>
          </p:nvCxnSpPr>
          <p:spPr>
            <a:xfrm>
              <a:off x="5188640" y="3767245"/>
              <a:ext cx="0" cy="132786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06" name="Oval 605">
              <a:extLst>
                <a:ext uri="{FF2B5EF4-FFF2-40B4-BE49-F238E27FC236}">
                  <a16:creationId xmlns:a16="http://schemas.microsoft.com/office/drawing/2014/main" id="{5A529E22-0D6B-4615-81A2-D128251BD36F}"/>
                </a:ext>
              </a:extLst>
            </p:cNvPr>
            <p:cNvSpPr/>
            <p:nvPr/>
          </p:nvSpPr>
          <p:spPr>
            <a:xfrm>
              <a:off x="5013685" y="4122585"/>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07" name="Straight Connector 606">
              <a:extLst>
                <a:ext uri="{FF2B5EF4-FFF2-40B4-BE49-F238E27FC236}">
                  <a16:creationId xmlns:a16="http://schemas.microsoft.com/office/drawing/2014/main" id="{1854ACD5-ACEF-4F1A-A76E-14F1C07902E5}"/>
                </a:ext>
              </a:extLst>
            </p:cNvPr>
            <p:cNvCxnSpPr>
              <a:cxnSpLocks/>
            </p:cNvCxnSpPr>
            <p:nvPr/>
          </p:nvCxnSpPr>
          <p:spPr>
            <a:xfrm flipH="1">
              <a:off x="4944128" y="381534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351D0AEF-AD00-4294-9B24-CC204E7B1322}"/>
                </a:ext>
              </a:extLst>
            </p:cNvPr>
            <p:cNvCxnSpPr>
              <a:cxnSpLocks/>
            </p:cNvCxnSpPr>
            <p:nvPr/>
          </p:nvCxnSpPr>
          <p:spPr>
            <a:xfrm flipH="1">
              <a:off x="4944128" y="46511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C947622A-3823-4074-8F0F-76BE9A13B7CA}"/>
                </a:ext>
              </a:extLst>
            </p:cNvPr>
            <p:cNvCxnSpPr>
              <a:cxnSpLocks/>
            </p:cNvCxnSpPr>
            <p:nvPr/>
          </p:nvCxnSpPr>
          <p:spPr>
            <a:xfrm flipH="1">
              <a:off x="5136771" y="46511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E8253D2-CC32-44B8-933A-EB0276D6C7A2}"/>
                </a:ext>
              </a:extLst>
            </p:cNvPr>
            <p:cNvCxnSpPr>
              <a:cxnSpLocks/>
            </p:cNvCxnSpPr>
            <p:nvPr/>
          </p:nvCxnSpPr>
          <p:spPr>
            <a:xfrm>
              <a:off x="5485933" y="3767244"/>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11" name="Straight Connector 610">
              <a:extLst>
                <a:ext uri="{FF2B5EF4-FFF2-40B4-BE49-F238E27FC236}">
                  <a16:creationId xmlns:a16="http://schemas.microsoft.com/office/drawing/2014/main" id="{E85450B0-385C-420D-9142-CA22B1D6E140}"/>
                </a:ext>
              </a:extLst>
            </p:cNvPr>
            <p:cNvCxnSpPr>
              <a:cxnSpLocks/>
            </p:cNvCxnSpPr>
            <p:nvPr/>
          </p:nvCxnSpPr>
          <p:spPr>
            <a:xfrm>
              <a:off x="5681160" y="3767244"/>
              <a:ext cx="0" cy="132786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12" name="Oval 611">
              <a:extLst>
                <a:ext uri="{FF2B5EF4-FFF2-40B4-BE49-F238E27FC236}">
                  <a16:creationId xmlns:a16="http://schemas.microsoft.com/office/drawing/2014/main" id="{0D60D900-552D-4AF4-AF58-B5C81DE135C1}"/>
                </a:ext>
              </a:extLst>
            </p:cNvPr>
            <p:cNvSpPr/>
            <p:nvPr/>
          </p:nvSpPr>
          <p:spPr>
            <a:xfrm>
              <a:off x="5510530" y="4126236"/>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3" name="Straight Connector 612">
              <a:extLst>
                <a:ext uri="{FF2B5EF4-FFF2-40B4-BE49-F238E27FC236}">
                  <a16:creationId xmlns:a16="http://schemas.microsoft.com/office/drawing/2014/main" id="{1F8409A4-DFBE-444F-836B-4209D9943C51}"/>
                </a:ext>
              </a:extLst>
            </p:cNvPr>
            <p:cNvCxnSpPr>
              <a:cxnSpLocks/>
            </p:cNvCxnSpPr>
            <p:nvPr/>
          </p:nvCxnSpPr>
          <p:spPr>
            <a:xfrm flipH="1">
              <a:off x="5623714" y="381534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5F7194D7-19A6-4512-B575-6F9C8A01125F}"/>
                </a:ext>
              </a:extLst>
            </p:cNvPr>
            <p:cNvCxnSpPr>
              <a:cxnSpLocks/>
            </p:cNvCxnSpPr>
            <p:nvPr/>
          </p:nvCxnSpPr>
          <p:spPr>
            <a:xfrm flipH="1">
              <a:off x="5442058" y="466126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9A2A9124-D870-4847-8A0A-C181347CC99B}"/>
                </a:ext>
              </a:extLst>
            </p:cNvPr>
            <p:cNvCxnSpPr>
              <a:cxnSpLocks/>
            </p:cNvCxnSpPr>
            <p:nvPr/>
          </p:nvCxnSpPr>
          <p:spPr>
            <a:xfrm flipH="1">
              <a:off x="5634701" y="466126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DC60AB63-CD62-4C64-BC09-ED3EF75C7916}"/>
                </a:ext>
              </a:extLst>
            </p:cNvPr>
            <p:cNvCxnSpPr>
              <a:cxnSpLocks/>
            </p:cNvCxnSpPr>
            <p:nvPr/>
          </p:nvCxnSpPr>
          <p:spPr>
            <a:xfrm>
              <a:off x="5485933" y="5661301"/>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17" name="Straight Connector 616">
              <a:extLst>
                <a:ext uri="{FF2B5EF4-FFF2-40B4-BE49-F238E27FC236}">
                  <a16:creationId xmlns:a16="http://schemas.microsoft.com/office/drawing/2014/main" id="{54F52A6D-B58F-4675-8820-1155C24165BF}"/>
                </a:ext>
              </a:extLst>
            </p:cNvPr>
            <p:cNvCxnSpPr>
              <a:cxnSpLocks/>
            </p:cNvCxnSpPr>
            <p:nvPr/>
          </p:nvCxnSpPr>
          <p:spPr>
            <a:xfrm>
              <a:off x="5684295" y="5659262"/>
              <a:ext cx="0" cy="755615"/>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18" name="Oval 617">
              <a:extLst>
                <a:ext uri="{FF2B5EF4-FFF2-40B4-BE49-F238E27FC236}">
                  <a16:creationId xmlns:a16="http://schemas.microsoft.com/office/drawing/2014/main" id="{1AEB5ECC-ABEE-4C7D-AA89-E939E0139AFC}"/>
                </a:ext>
              </a:extLst>
            </p:cNvPr>
            <p:cNvSpPr/>
            <p:nvPr/>
          </p:nvSpPr>
          <p:spPr>
            <a:xfrm>
              <a:off x="5509066" y="5956946"/>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9" name="Straight Connector 618">
              <a:extLst>
                <a:ext uri="{FF2B5EF4-FFF2-40B4-BE49-F238E27FC236}">
                  <a16:creationId xmlns:a16="http://schemas.microsoft.com/office/drawing/2014/main" id="{19E562DC-F938-4E60-8871-581D66D6C12B}"/>
                </a:ext>
              </a:extLst>
            </p:cNvPr>
            <p:cNvCxnSpPr>
              <a:cxnSpLocks/>
            </p:cNvCxnSpPr>
            <p:nvPr/>
          </p:nvCxnSpPr>
          <p:spPr>
            <a:xfrm flipH="1">
              <a:off x="5431072" y="57845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5A03BCAE-D87E-4A34-A7FF-B709AB8547E4}"/>
                </a:ext>
              </a:extLst>
            </p:cNvPr>
            <p:cNvCxnSpPr>
              <a:cxnSpLocks/>
            </p:cNvCxnSpPr>
            <p:nvPr/>
          </p:nvCxnSpPr>
          <p:spPr>
            <a:xfrm flipH="1">
              <a:off x="5636824" y="5784551"/>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A478FFA6-1C0B-4641-B05C-457F066106AF}"/>
                </a:ext>
              </a:extLst>
            </p:cNvPr>
            <p:cNvCxnSpPr>
              <a:cxnSpLocks/>
            </p:cNvCxnSpPr>
            <p:nvPr/>
          </p:nvCxnSpPr>
          <p:spPr>
            <a:xfrm flipH="1">
              <a:off x="5636822" y="6191307"/>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326FC2E2-43D3-48C5-BB54-1B3187B03859}"/>
                </a:ext>
              </a:extLst>
            </p:cNvPr>
            <p:cNvCxnSpPr>
              <a:cxnSpLocks/>
            </p:cNvCxnSpPr>
            <p:nvPr/>
          </p:nvCxnSpPr>
          <p:spPr>
            <a:xfrm>
              <a:off x="4995997" y="5661302"/>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23" name="Straight Connector 622">
              <a:extLst>
                <a:ext uri="{FF2B5EF4-FFF2-40B4-BE49-F238E27FC236}">
                  <a16:creationId xmlns:a16="http://schemas.microsoft.com/office/drawing/2014/main" id="{51325112-1C12-44DB-B6F4-C7CD749BBA09}"/>
                </a:ext>
              </a:extLst>
            </p:cNvPr>
            <p:cNvCxnSpPr>
              <a:cxnSpLocks/>
            </p:cNvCxnSpPr>
            <p:nvPr/>
          </p:nvCxnSpPr>
          <p:spPr>
            <a:xfrm flipH="1">
              <a:off x="4937448" y="5770228"/>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9A6FBBB2-AB98-4AD0-B6E1-5313C0D27197}"/>
                </a:ext>
              </a:extLst>
            </p:cNvPr>
            <p:cNvCxnSpPr>
              <a:cxnSpLocks/>
            </p:cNvCxnSpPr>
            <p:nvPr/>
          </p:nvCxnSpPr>
          <p:spPr>
            <a:xfrm>
              <a:off x="5188640" y="5659263"/>
              <a:ext cx="0" cy="75561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25" name="Oval 624">
              <a:extLst>
                <a:ext uri="{FF2B5EF4-FFF2-40B4-BE49-F238E27FC236}">
                  <a16:creationId xmlns:a16="http://schemas.microsoft.com/office/drawing/2014/main" id="{E6B99EF0-8B3A-4B09-9F5F-D014BF2EEEF6}"/>
                </a:ext>
              </a:extLst>
            </p:cNvPr>
            <p:cNvSpPr/>
            <p:nvPr/>
          </p:nvSpPr>
          <p:spPr>
            <a:xfrm>
              <a:off x="5015744" y="5954519"/>
              <a:ext cx="156001" cy="15600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26" name="Straight Connector 625">
              <a:extLst>
                <a:ext uri="{FF2B5EF4-FFF2-40B4-BE49-F238E27FC236}">
                  <a16:creationId xmlns:a16="http://schemas.microsoft.com/office/drawing/2014/main" id="{25B8A3DD-47D4-4A05-A53E-E3D0FF7B0B92}"/>
                </a:ext>
              </a:extLst>
            </p:cNvPr>
            <p:cNvCxnSpPr>
              <a:cxnSpLocks/>
            </p:cNvCxnSpPr>
            <p:nvPr/>
          </p:nvCxnSpPr>
          <p:spPr>
            <a:xfrm flipH="1">
              <a:off x="5130091" y="5774790"/>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B863AA56-BE84-4738-A028-32ED0C8EB033}"/>
                </a:ext>
              </a:extLst>
            </p:cNvPr>
            <p:cNvCxnSpPr>
              <a:cxnSpLocks/>
            </p:cNvCxnSpPr>
            <p:nvPr/>
          </p:nvCxnSpPr>
          <p:spPr>
            <a:xfrm flipH="1">
              <a:off x="4941511" y="6191119"/>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6EE6528E-2DEA-4921-B50E-21D3BC2AD550}"/>
                </a:ext>
              </a:extLst>
            </p:cNvPr>
            <p:cNvCxnSpPr>
              <a:cxnSpLocks/>
            </p:cNvCxnSpPr>
            <p:nvPr/>
          </p:nvCxnSpPr>
          <p:spPr>
            <a:xfrm>
              <a:off x="5188640" y="4786368"/>
              <a:ext cx="0" cy="308737"/>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29" name="Straight Connector 628">
              <a:extLst>
                <a:ext uri="{FF2B5EF4-FFF2-40B4-BE49-F238E27FC236}">
                  <a16:creationId xmlns:a16="http://schemas.microsoft.com/office/drawing/2014/main" id="{F10A12A6-D82F-4957-B526-45E544CB8A32}"/>
                </a:ext>
              </a:extLst>
            </p:cNvPr>
            <p:cNvCxnSpPr>
              <a:cxnSpLocks/>
            </p:cNvCxnSpPr>
            <p:nvPr/>
          </p:nvCxnSpPr>
          <p:spPr>
            <a:xfrm>
              <a:off x="5485119" y="4781384"/>
              <a:ext cx="0" cy="31562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30" name="Straight Connector 629">
              <a:extLst>
                <a:ext uri="{FF2B5EF4-FFF2-40B4-BE49-F238E27FC236}">
                  <a16:creationId xmlns:a16="http://schemas.microsoft.com/office/drawing/2014/main" id="{B3EA37C2-C014-401D-BC8A-1B32038EFDF1}"/>
                </a:ext>
              </a:extLst>
            </p:cNvPr>
            <p:cNvCxnSpPr>
              <a:cxnSpLocks/>
            </p:cNvCxnSpPr>
            <p:nvPr/>
          </p:nvCxnSpPr>
          <p:spPr>
            <a:xfrm>
              <a:off x="5188640" y="3767244"/>
              <a:ext cx="0" cy="147398"/>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31" name="Straight Connector 630">
              <a:extLst>
                <a:ext uri="{FF2B5EF4-FFF2-40B4-BE49-F238E27FC236}">
                  <a16:creationId xmlns:a16="http://schemas.microsoft.com/office/drawing/2014/main" id="{193516D0-1340-4863-87A5-A7EEE58DB9D9}"/>
                </a:ext>
              </a:extLst>
            </p:cNvPr>
            <p:cNvCxnSpPr>
              <a:cxnSpLocks/>
            </p:cNvCxnSpPr>
            <p:nvPr/>
          </p:nvCxnSpPr>
          <p:spPr>
            <a:xfrm>
              <a:off x="5483214" y="3767244"/>
              <a:ext cx="0" cy="14739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32" name="Straight Connector 631">
              <a:extLst>
                <a:ext uri="{FF2B5EF4-FFF2-40B4-BE49-F238E27FC236}">
                  <a16:creationId xmlns:a16="http://schemas.microsoft.com/office/drawing/2014/main" id="{B2A86E57-0DE6-442F-A2FF-7887710895B8}"/>
                </a:ext>
              </a:extLst>
            </p:cNvPr>
            <p:cNvCxnSpPr>
              <a:cxnSpLocks/>
            </p:cNvCxnSpPr>
            <p:nvPr/>
          </p:nvCxnSpPr>
          <p:spPr>
            <a:xfrm>
              <a:off x="5485119" y="5860856"/>
              <a:ext cx="0" cy="56254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33" name="Straight Connector 632">
              <a:extLst>
                <a:ext uri="{FF2B5EF4-FFF2-40B4-BE49-F238E27FC236}">
                  <a16:creationId xmlns:a16="http://schemas.microsoft.com/office/drawing/2014/main" id="{56F6297F-D3A0-4955-9C43-99C2B8F0893A}"/>
                </a:ext>
              </a:extLst>
            </p:cNvPr>
            <p:cNvCxnSpPr>
              <a:cxnSpLocks/>
            </p:cNvCxnSpPr>
            <p:nvPr/>
          </p:nvCxnSpPr>
          <p:spPr>
            <a:xfrm>
              <a:off x="5188640" y="5868463"/>
              <a:ext cx="0" cy="552972"/>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34" name="TextBox 633">
              <a:extLst>
                <a:ext uri="{FF2B5EF4-FFF2-40B4-BE49-F238E27FC236}">
                  <a16:creationId xmlns:a16="http://schemas.microsoft.com/office/drawing/2014/main" id="{EE94D607-A6E5-4A2A-BED9-CBBE41283712}"/>
                </a:ext>
              </a:extLst>
            </p:cNvPr>
            <p:cNvSpPr txBox="1"/>
            <p:nvPr/>
          </p:nvSpPr>
          <p:spPr>
            <a:xfrm>
              <a:off x="5660641" y="5594861"/>
              <a:ext cx="327823"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635" name="TextBox 634">
              <a:extLst>
                <a:ext uri="{FF2B5EF4-FFF2-40B4-BE49-F238E27FC236}">
                  <a16:creationId xmlns:a16="http://schemas.microsoft.com/office/drawing/2014/main" id="{835A91D5-1FAB-4C5C-BCA6-0341E525AEB1}"/>
                </a:ext>
              </a:extLst>
            </p:cNvPr>
            <p:cNvSpPr txBox="1"/>
            <p:nvPr/>
          </p:nvSpPr>
          <p:spPr>
            <a:xfrm>
              <a:off x="5684295" y="6006453"/>
              <a:ext cx="24745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sp>
          <p:nvSpPr>
            <p:cNvPr id="636" name="TextBox 635">
              <a:extLst>
                <a:ext uri="{FF2B5EF4-FFF2-40B4-BE49-F238E27FC236}">
                  <a16:creationId xmlns:a16="http://schemas.microsoft.com/office/drawing/2014/main" id="{9B698355-8B1F-4365-874B-7A3F7DB55586}"/>
                </a:ext>
              </a:extLst>
            </p:cNvPr>
            <p:cNvSpPr txBox="1"/>
            <p:nvPr/>
          </p:nvSpPr>
          <p:spPr>
            <a:xfrm>
              <a:off x="5243801" y="5589351"/>
              <a:ext cx="277950" cy="369332"/>
            </a:xfrm>
            <a:prstGeom prst="rect">
              <a:avLst/>
            </a:prstGeom>
            <a:noFill/>
          </p:spPr>
          <p:txBody>
            <a:bodyPr wrap="square" rtlCol="0">
              <a:spAutoFit/>
            </a:bodyPr>
            <a:lstStyle/>
            <a:p>
              <a:r>
                <a:rPr lang="en-US" dirty="0">
                  <a:solidFill>
                    <a:schemeClr val="accent6">
                      <a:lumMod val="75000"/>
                    </a:schemeClr>
                  </a:solidFill>
                </a:rPr>
                <a:t>C</a:t>
              </a:r>
              <a:endParaRPr lang="en-CA" dirty="0">
                <a:solidFill>
                  <a:schemeClr val="accent6">
                    <a:lumMod val="75000"/>
                  </a:schemeClr>
                </a:solidFill>
              </a:endParaRPr>
            </a:p>
          </p:txBody>
        </p:sp>
        <p:sp>
          <p:nvSpPr>
            <p:cNvPr id="637" name="TextBox 636">
              <a:extLst>
                <a:ext uri="{FF2B5EF4-FFF2-40B4-BE49-F238E27FC236}">
                  <a16:creationId xmlns:a16="http://schemas.microsoft.com/office/drawing/2014/main" id="{1586FFD9-7EC6-4161-841D-B31B3CE8F5D1}"/>
                </a:ext>
              </a:extLst>
            </p:cNvPr>
            <p:cNvSpPr txBox="1"/>
            <p:nvPr/>
          </p:nvSpPr>
          <p:spPr>
            <a:xfrm>
              <a:off x="5093581" y="5998400"/>
              <a:ext cx="283872" cy="369332"/>
            </a:xfrm>
            <a:prstGeom prst="rect">
              <a:avLst/>
            </a:prstGeom>
            <a:noFill/>
          </p:spPr>
          <p:txBody>
            <a:bodyPr wrap="square" rtlCol="0">
              <a:spAutoFit/>
            </a:bodyPr>
            <a:lstStyle/>
            <a:p>
              <a:r>
                <a:rPr lang="en-US" dirty="0">
                  <a:solidFill>
                    <a:schemeClr val="accent6">
                      <a:lumMod val="75000"/>
                    </a:schemeClr>
                  </a:solidFill>
                </a:rPr>
                <a:t>D</a:t>
              </a:r>
              <a:endParaRPr lang="en-CA" dirty="0">
                <a:solidFill>
                  <a:schemeClr val="accent6">
                    <a:lumMod val="75000"/>
                  </a:schemeClr>
                </a:solidFill>
              </a:endParaRPr>
            </a:p>
          </p:txBody>
        </p:sp>
        <p:sp>
          <p:nvSpPr>
            <p:cNvPr id="638" name="TextBox 637">
              <a:extLst>
                <a:ext uri="{FF2B5EF4-FFF2-40B4-BE49-F238E27FC236}">
                  <a16:creationId xmlns:a16="http://schemas.microsoft.com/office/drawing/2014/main" id="{AB84F569-2525-4124-95B7-EA08AAF5D569}"/>
                </a:ext>
              </a:extLst>
            </p:cNvPr>
            <p:cNvSpPr txBox="1"/>
            <p:nvPr/>
          </p:nvSpPr>
          <p:spPr>
            <a:xfrm>
              <a:off x="4675748" y="5976440"/>
              <a:ext cx="299824"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639" name="TextBox 638">
              <a:extLst>
                <a:ext uri="{FF2B5EF4-FFF2-40B4-BE49-F238E27FC236}">
                  <a16:creationId xmlns:a16="http://schemas.microsoft.com/office/drawing/2014/main" id="{999F960F-82A1-44DF-85C8-5D0A58A9E8DF}"/>
                </a:ext>
              </a:extLst>
            </p:cNvPr>
            <p:cNvSpPr txBox="1"/>
            <p:nvPr/>
          </p:nvSpPr>
          <p:spPr>
            <a:xfrm>
              <a:off x="4688754" y="5561826"/>
              <a:ext cx="247213" cy="473120"/>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640" name="TextBox 639">
              <a:extLst>
                <a:ext uri="{FF2B5EF4-FFF2-40B4-BE49-F238E27FC236}">
                  <a16:creationId xmlns:a16="http://schemas.microsoft.com/office/drawing/2014/main" id="{60CF20C1-78CD-42A1-BC2A-C5320906D01F}"/>
                </a:ext>
              </a:extLst>
            </p:cNvPr>
            <p:cNvSpPr txBox="1"/>
            <p:nvPr/>
          </p:nvSpPr>
          <p:spPr>
            <a:xfrm>
              <a:off x="5127846" y="5569351"/>
              <a:ext cx="135869" cy="369332"/>
            </a:xfrm>
            <a:prstGeom prst="rect">
              <a:avLst/>
            </a:prstGeom>
            <a:noFill/>
          </p:spPr>
          <p:txBody>
            <a:bodyPr wrap="square" rtlCol="0">
              <a:spAutoFit/>
            </a:bodyPr>
            <a:lstStyle/>
            <a:p>
              <a:r>
                <a:rPr lang="en-US" dirty="0">
                  <a:solidFill>
                    <a:schemeClr val="accent2">
                      <a:lumMod val="50000"/>
                    </a:schemeClr>
                  </a:solidFill>
                </a:rPr>
                <a:t>c</a:t>
              </a:r>
              <a:endParaRPr lang="en-CA" dirty="0">
                <a:solidFill>
                  <a:schemeClr val="accent2">
                    <a:lumMod val="50000"/>
                  </a:schemeClr>
                </a:solidFill>
              </a:endParaRPr>
            </a:p>
          </p:txBody>
        </p:sp>
        <p:sp>
          <p:nvSpPr>
            <p:cNvPr id="641" name="TextBox 640">
              <a:extLst>
                <a:ext uri="{FF2B5EF4-FFF2-40B4-BE49-F238E27FC236}">
                  <a16:creationId xmlns:a16="http://schemas.microsoft.com/office/drawing/2014/main" id="{35B995F7-C592-48EE-AE3B-1118F62912E1}"/>
                </a:ext>
              </a:extLst>
            </p:cNvPr>
            <p:cNvSpPr txBox="1"/>
            <p:nvPr/>
          </p:nvSpPr>
          <p:spPr>
            <a:xfrm>
              <a:off x="5254229" y="5989240"/>
              <a:ext cx="290623" cy="369332"/>
            </a:xfrm>
            <a:prstGeom prst="rect">
              <a:avLst/>
            </a:prstGeom>
            <a:noFill/>
          </p:spPr>
          <p:txBody>
            <a:bodyPr wrap="square" rtlCol="0">
              <a:spAutoFit/>
            </a:bodyPr>
            <a:lstStyle/>
            <a:p>
              <a:r>
                <a:rPr lang="en-US" dirty="0">
                  <a:solidFill>
                    <a:schemeClr val="accent2">
                      <a:lumMod val="50000"/>
                    </a:schemeClr>
                  </a:solidFill>
                </a:rPr>
                <a:t>d</a:t>
              </a:r>
              <a:endParaRPr lang="en-CA" dirty="0">
                <a:solidFill>
                  <a:schemeClr val="accent2">
                    <a:lumMod val="50000"/>
                  </a:schemeClr>
                </a:solidFill>
              </a:endParaRPr>
            </a:p>
          </p:txBody>
        </p:sp>
        <p:sp>
          <p:nvSpPr>
            <p:cNvPr id="642" name="TextBox 641">
              <a:extLst>
                <a:ext uri="{FF2B5EF4-FFF2-40B4-BE49-F238E27FC236}">
                  <a16:creationId xmlns:a16="http://schemas.microsoft.com/office/drawing/2014/main" id="{E146424A-D9F3-46CD-8BEA-ECC238737E18}"/>
                </a:ext>
              </a:extLst>
            </p:cNvPr>
            <p:cNvSpPr txBox="1"/>
            <p:nvPr/>
          </p:nvSpPr>
          <p:spPr>
            <a:xfrm>
              <a:off x="4660972" y="3605674"/>
              <a:ext cx="290752"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643" name="TextBox 642">
              <a:extLst>
                <a:ext uri="{FF2B5EF4-FFF2-40B4-BE49-F238E27FC236}">
                  <a16:creationId xmlns:a16="http://schemas.microsoft.com/office/drawing/2014/main" id="{0AD3C5FB-F52B-49A3-AACD-6571EEF4832E}"/>
                </a:ext>
              </a:extLst>
            </p:cNvPr>
            <p:cNvSpPr txBox="1"/>
            <p:nvPr/>
          </p:nvSpPr>
          <p:spPr>
            <a:xfrm>
              <a:off x="5130833" y="4483572"/>
              <a:ext cx="256810"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644" name="TextBox 643">
              <a:extLst>
                <a:ext uri="{FF2B5EF4-FFF2-40B4-BE49-F238E27FC236}">
                  <a16:creationId xmlns:a16="http://schemas.microsoft.com/office/drawing/2014/main" id="{431B3C4F-DDE1-4E50-956F-7509AB49C812}"/>
                </a:ext>
              </a:extLst>
            </p:cNvPr>
            <p:cNvSpPr txBox="1"/>
            <p:nvPr/>
          </p:nvSpPr>
          <p:spPr>
            <a:xfrm>
              <a:off x="5265747" y="3602640"/>
              <a:ext cx="338307" cy="369332"/>
            </a:xfrm>
            <a:prstGeom prst="rect">
              <a:avLst/>
            </a:prstGeom>
            <a:noFill/>
          </p:spPr>
          <p:txBody>
            <a:bodyPr wrap="square" rtlCol="0">
              <a:spAutoFit/>
            </a:bodyPr>
            <a:lstStyle/>
            <a:p>
              <a:r>
                <a:rPr lang="en-US" dirty="0">
                  <a:solidFill>
                    <a:schemeClr val="accent2">
                      <a:lumMod val="50000"/>
                    </a:schemeClr>
                  </a:solidFill>
                </a:rPr>
                <a:t>a</a:t>
              </a:r>
              <a:endParaRPr lang="en-CA" dirty="0">
                <a:solidFill>
                  <a:schemeClr val="accent2">
                    <a:lumMod val="50000"/>
                  </a:schemeClr>
                </a:solidFill>
              </a:endParaRPr>
            </a:p>
          </p:txBody>
        </p:sp>
        <p:sp>
          <p:nvSpPr>
            <p:cNvPr id="645" name="TextBox 644">
              <a:extLst>
                <a:ext uri="{FF2B5EF4-FFF2-40B4-BE49-F238E27FC236}">
                  <a16:creationId xmlns:a16="http://schemas.microsoft.com/office/drawing/2014/main" id="{1AA7B438-FB57-4346-B6F0-892431DF978D}"/>
                </a:ext>
              </a:extLst>
            </p:cNvPr>
            <p:cNvSpPr txBox="1"/>
            <p:nvPr/>
          </p:nvSpPr>
          <p:spPr>
            <a:xfrm>
              <a:off x="4683005" y="4466331"/>
              <a:ext cx="300534" cy="369332"/>
            </a:xfrm>
            <a:prstGeom prst="rect">
              <a:avLst/>
            </a:prstGeom>
            <a:noFill/>
          </p:spPr>
          <p:txBody>
            <a:bodyPr wrap="square" rtlCol="0">
              <a:spAutoFit/>
            </a:bodyPr>
            <a:lstStyle/>
            <a:p>
              <a:r>
                <a:rPr lang="en-US" dirty="0">
                  <a:solidFill>
                    <a:schemeClr val="accent2">
                      <a:lumMod val="50000"/>
                    </a:schemeClr>
                  </a:solidFill>
                </a:rPr>
                <a:t>B</a:t>
              </a:r>
              <a:endParaRPr lang="en-CA" dirty="0">
                <a:solidFill>
                  <a:schemeClr val="accent2">
                    <a:lumMod val="50000"/>
                  </a:schemeClr>
                </a:solidFill>
              </a:endParaRPr>
            </a:p>
          </p:txBody>
        </p:sp>
        <p:sp>
          <p:nvSpPr>
            <p:cNvPr id="646" name="TextBox 645">
              <a:extLst>
                <a:ext uri="{FF2B5EF4-FFF2-40B4-BE49-F238E27FC236}">
                  <a16:creationId xmlns:a16="http://schemas.microsoft.com/office/drawing/2014/main" id="{1C175875-DF55-471E-B1BC-B3A8AAF8FC5C}"/>
                </a:ext>
              </a:extLst>
            </p:cNvPr>
            <p:cNvSpPr txBox="1"/>
            <p:nvPr/>
          </p:nvSpPr>
          <p:spPr>
            <a:xfrm>
              <a:off x="5632408" y="3624820"/>
              <a:ext cx="456282" cy="473120"/>
            </a:xfrm>
            <a:prstGeom prst="rect">
              <a:avLst/>
            </a:prstGeom>
            <a:noFill/>
          </p:spPr>
          <p:txBody>
            <a:bodyPr wrap="non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647" name="TextBox 646">
              <a:extLst>
                <a:ext uri="{FF2B5EF4-FFF2-40B4-BE49-F238E27FC236}">
                  <a16:creationId xmlns:a16="http://schemas.microsoft.com/office/drawing/2014/main" id="{1A3FF190-1518-4882-8A13-463D548A5CF5}"/>
                </a:ext>
              </a:extLst>
            </p:cNvPr>
            <p:cNvSpPr txBox="1"/>
            <p:nvPr/>
          </p:nvSpPr>
          <p:spPr>
            <a:xfrm>
              <a:off x="5230716" y="4484635"/>
              <a:ext cx="268482"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sp>
          <p:nvSpPr>
            <p:cNvPr id="648" name="TextBox 647">
              <a:extLst>
                <a:ext uri="{FF2B5EF4-FFF2-40B4-BE49-F238E27FC236}">
                  <a16:creationId xmlns:a16="http://schemas.microsoft.com/office/drawing/2014/main" id="{FB788CB5-D71E-4217-B23A-F8BEB8071F4D}"/>
                </a:ext>
              </a:extLst>
            </p:cNvPr>
            <p:cNvSpPr txBox="1"/>
            <p:nvPr/>
          </p:nvSpPr>
          <p:spPr>
            <a:xfrm>
              <a:off x="5085050" y="3596139"/>
              <a:ext cx="257804" cy="369332"/>
            </a:xfrm>
            <a:prstGeom prst="rect">
              <a:avLst/>
            </a:prstGeom>
            <a:noFill/>
          </p:spPr>
          <p:txBody>
            <a:bodyPr wrap="square" rtlCol="0">
              <a:spAutoFit/>
            </a:bodyPr>
            <a:lstStyle/>
            <a:p>
              <a:r>
                <a:rPr lang="en-US" dirty="0">
                  <a:solidFill>
                    <a:schemeClr val="accent6">
                      <a:lumMod val="75000"/>
                    </a:schemeClr>
                  </a:solidFill>
                </a:rPr>
                <a:t>A</a:t>
              </a:r>
              <a:endParaRPr lang="en-CA" dirty="0">
                <a:solidFill>
                  <a:schemeClr val="accent6">
                    <a:lumMod val="75000"/>
                  </a:schemeClr>
                </a:solidFill>
              </a:endParaRPr>
            </a:p>
          </p:txBody>
        </p:sp>
        <p:sp>
          <p:nvSpPr>
            <p:cNvPr id="649" name="TextBox 648">
              <a:extLst>
                <a:ext uri="{FF2B5EF4-FFF2-40B4-BE49-F238E27FC236}">
                  <a16:creationId xmlns:a16="http://schemas.microsoft.com/office/drawing/2014/main" id="{693A3FE9-C61D-445F-9A0D-1E706584E89B}"/>
                </a:ext>
              </a:extLst>
            </p:cNvPr>
            <p:cNvSpPr txBox="1"/>
            <p:nvPr/>
          </p:nvSpPr>
          <p:spPr>
            <a:xfrm>
              <a:off x="5660656" y="4474865"/>
              <a:ext cx="238841" cy="369332"/>
            </a:xfrm>
            <a:prstGeom prst="rect">
              <a:avLst/>
            </a:prstGeom>
            <a:noFill/>
          </p:spPr>
          <p:txBody>
            <a:bodyPr wrap="square" rtlCol="0">
              <a:spAutoFit/>
            </a:bodyPr>
            <a:lstStyle/>
            <a:p>
              <a:r>
                <a:rPr lang="en-US" dirty="0">
                  <a:solidFill>
                    <a:schemeClr val="accent6">
                      <a:lumMod val="75000"/>
                    </a:schemeClr>
                  </a:solidFill>
                </a:rPr>
                <a:t>B</a:t>
              </a:r>
              <a:endParaRPr lang="en-CA" dirty="0">
                <a:solidFill>
                  <a:schemeClr val="accent6">
                    <a:lumMod val="75000"/>
                  </a:schemeClr>
                </a:solidFill>
              </a:endParaRPr>
            </a:p>
          </p:txBody>
        </p:sp>
        <p:cxnSp>
          <p:nvCxnSpPr>
            <p:cNvPr id="650" name="Straight Connector 649">
              <a:extLst>
                <a:ext uri="{FF2B5EF4-FFF2-40B4-BE49-F238E27FC236}">
                  <a16:creationId xmlns:a16="http://schemas.microsoft.com/office/drawing/2014/main" id="{75864109-E8C5-4AF7-AA59-DACFFE881514}"/>
                </a:ext>
              </a:extLst>
            </p:cNvPr>
            <p:cNvCxnSpPr>
              <a:cxnSpLocks/>
            </p:cNvCxnSpPr>
            <p:nvPr/>
          </p:nvCxnSpPr>
          <p:spPr>
            <a:xfrm flipH="1">
              <a:off x="5431071" y="618918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47B78551-528C-45F2-A5C1-216DC2A90FC6}"/>
                </a:ext>
              </a:extLst>
            </p:cNvPr>
            <p:cNvCxnSpPr>
              <a:cxnSpLocks/>
            </p:cNvCxnSpPr>
            <p:nvPr/>
          </p:nvCxnSpPr>
          <p:spPr>
            <a:xfrm flipH="1">
              <a:off x="5141153" y="6189186"/>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439192F6-9815-44E5-B858-662654293D9A}"/>
                </a:ext>
              </a:extLst>
            </p:cNvPr>
            <p:cNvCxnSpPr>
              <a:cxnSpLocks/>
            </p:cNvCxnSpPr>
            <p:nvPr/>
          </p:nvCxnSpPr>
          <p:spPr>
            <a:xfrm flipH="1">
              <a:off x="5431071" y="381534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493B99BA-E9C3-4ECC-8CFC-1E3390BAA672}"/>
                </a:ext>
              </a:extLst>
            </p:cNvPr>
            <p:cNvCxnSpPr>
              <a:cxnSpLocks/>
            </p:cNvCxnSpPr>
            <p:nvPr/>
          </p:nvCxnSpPr>
          <p:spPr>
            <a:xfrm flipH="1">
              <a:off x="5136771" y="3815342"/>
              <a:ext cx="10720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666" name="Straight Connector 665">
            <a:extLst>
              <a:ext uri="{FF2B5EF4-FFF2-40B4-BE49-F238E27FC236}">
                <a16:creationId xmlns:a16="http://schemas.microsoft.com/office/drawing/2014/main" id="{C7F0B90D-BD50-4504-8480-84D33EA9CB92}"/>
              </a:ext>
            </a:extLst>
          </p:cNvPr>
          <p:cNvCxnSpPr>
            <a:cxnSpLocks/>
          </p:cNvCxnSpPr>
          <p:nvPr/>
        </p:nvCxnSpPr>
        <p:spPr>
          <a:xfrm>
            <a:off x="6147344" y="5421224"/>
            <a:ext cx="223467" cy="223659"/>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0AD90190-BFF4-4F54-AE71-1CC9A5263484}"/>
              </a:ext>
            </a:extLst>
          </p:cNvPr>
          <p:cNvCxnSpPr>
            <a:cxnSpLocks/>
          </p:cNvCxnSpPr>
          <p:nvPr/>
        </p:nvCxnSpPr>
        <p:spPr>
          <a:xfrm flipH="1">
            <a:off x="6147970" y="5427601"/>
            <a:ext cx="227932" cy="200156"/>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69C174D6-F488-4F46-A31B-90D40F56BCF3}"/>
              </a:ext>
            </a:extLst>
          </p:cNvPr>
          <p:cNvCxnSpPr>
            <a:cxnSpLocks/>
          </p:cNvCxnSpPr>
          <p:nvPr/>
        </p:nvCxnSpPr>
        <p:spPr>
          <a:xfrm>
            <a:off x="6143483" y="4329471"/>
            <a:ext cx="223467" cy="223659"/>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C073A26B-7972-4296-95B7-3FC0D99FC28A}"/>
              </a:ext>
            </a:extLst>
          </p:cNvPr>
          <p:cNvCxnSpPr>
            <a:cxnSpLocks/>
          </p:cNvCxnSpPr>
          <p:nvPr/>
        </p:nvCxnSpPr>
        <p:spPr>
          <a:xfrm flipH="1">
            <a:off x="6144109" y="4335848"/>
            <a:ext cx="227932" cy="200156"/>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59AA252D-143D-4286-A856-CFF9370E8946}"/>
              </a:ext>
            </a:extLst>
          </p:cNvPr>
          <p:cNvCxnSpPr>
            <a:cxnSpLocks/>
          </p:cNvCxnSpPr>
          <p:nvPr/>
        </p:nvCxnSpPr>
        <p:spPr>
          <a:xfrm>
            <a:off x="6141607" y="3496979"/>
            <a:ext cx="223467" cy="223659"/>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816F776E-FAA7-48F0-98BC-59FB4085841F}"/>
              </a:ext>
            </a:extLst>
          </p:cNvPr>
          <p:cNvCxnSpPr>
            <a:cxnSpLocks/>
          </p:cNvCxnSpPr>
          <p:nvPr/>
        </p:nvCxnSpPr>
        <p:spPr>
          <a:xfrm flipH="1">
            <a:off x="6142233" y="3503356"/>
            <a:ext cx="227932" cy="200156"/>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4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75E-6 1.11111E-6 L -0.06928 1.11111E-6 " pathEditMode="relative" rAng="0" ptsTypes="AA">
                                      <p:cBhvr>
                                        <p:cTn id="6" dur="2000" fill="hold"/>
                                        <p:tgtEl>
                                          <p:spTgt spid="450"/>
                                        </p:tgtEl>
                                        <p:attrNameLst>
                                          <p:attrName>ppt_x</p:attrName>
                                          <p:attrName>ppt_y</p:attrName>
                                        </p:attrNameLst>
                                      </p:cBhvr>
                                      <p:rCtr x="-3464" y="0"/>
                                    </p:animMotion>
                                  </p:childTnLst>
                                </p:cTn>
                              </p:par>
                              <p:par>
                                <p:cTn id="7" presetID="35" presetClass="path" presetSubtype="0" accel="50000" decel="50000" fill="hold" nodeType="withEffect">
                                  <p:stCondLst>
                                    <p:cond delay="0"/>
                                  </p:stCondLst>
                                  <p:childTnLst>
                                    <p:animMotion origin="layout" path="M 8.33333E-7 3.33333E-6 L -0.06784 3.33333E-6 " pathEditMode="relative" rAng="0" ptsTypes="AA">
                                      <p:cBhvr>
                                        <p:cTn id="8" dur="2000" fill="hold"/>
                                        <p:tgtEl>
                                          <p:spTgt spid="463"/>
                                        </p:tgtEl>
                                        <p:attrNameLst>
                                          <p:attrName>ppt_x</p:attrName>
                                          <p:attrName>ppt_y</p:attrName>
                                        </p:attrNameLst>
                                      </p:cBhvr>
                                      <p:rCtr x="-33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8911687" cy="1280890"/>
          </a:xfrm>
        </p:spPr>
        <p:txBody>
          <a:bodyPr/>
          <a:lstStyle/>
          <a:p>
            <a:r>
              <a:rPr lang="en-US" altLang="en-US">
                <a:latin typeface="Arial Bold" panose="020B0704020202020204" pitchFamily="34" charset="0"/>
              </a:rPr>
              <a:t>First Modern Experiments in Genetics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7974622" y="1978991"/>
            <a:ext cx="3855008" cy="5173422"/>
          </a:xfrm>
        </p:spPr>
        <p:txBody>
          <a:bodyPr/>
          <a:lstStyle/>
          <a:p>
            <a:r>
              <a:rPr lang="en-US" altLang="en-US" b="1" dirty="0"/>
              <a:t>Gregor Mendel</a:t>
            </a:r>
            <a:r>
              <a:rPr lang="en-US" altLang="en-US" dirty="0"/>
              <a:t> discovered how traits are inherited by experimenting with pea plants.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a:xfrm>
            <a:off x="531812" y="787782"/>
            <a:ext cx="779767" cy="365125"/>
          </a:xfrm>
        </p:spPr>
        <p:txBody>
          <a:bodyPr/>
          <a:lstStyle/>
          <a:p>
            <a:fld id="{3A98EE3D-8CD1-4C3F-BD1C-C98C9596463C}" type="slidenum">
              <a:rPr lang="en-US" smtClean="0"/>
              <a:t>5</a:t>
            </a:fld>
            <a:endParaRPr lang="en-US" dirty="0"/>
          </a:p>
        </p:txBody>
      </p:sp>
      <p:pic>
        <p:nvPicPr>
          <p:cNvPr id="19" name="Picture 4" descr="Image result for pisum sativum flowers">
            <a:extLst>
              <a:ext uri="{FF2B5EF4-FFF2-40B4-BE49-F238E27FC236}">
                <a16:creationId xmlns:a16="http://schemas.microsoft.com/office/drawing/2014/main" id="{AA2AA74B-8FF4-4394-829D-F85CA4B20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5" r="34831" b="-1"/>
          <a:stretch/>
        </p:blipFill>
        <p:spPr bwMode="auto">
          <a:xfrm>
            <a:off x="3166886" y="4565703"/>
            <a:ext cx="1812555" cy="21340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pisum sativum flowers">
            <a:extLst>
              <a:ext uri="{FF2B5EF4-FFF2-40B4-BE49-F238E27FC236}">
                <a16:creationId xmlns:a16="http://schemas.microsoft.com/office/drawing/2014/main" id="{31559E22-0CDB-4CFE-9132-80D375149D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56" r="24668" b="2"/>
          <a:stretch/>
        </p:blipFill>
        <p:spPr bwMode="auto">
          <a:xfrm>
            <a:off x="986460" y="4565702"/>
            <a:ext cx="2000678" cy="2134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pisum sativum">
            <a:extLst>
              <a:ext uri="{FF2B5EF4-FFF2-40B4-BE49-F238E27FC236}">
                <a16:creationId xmlns:a16="http://schemas.microsoft.com/office/drawing/2014/main" id="{E0159574-2187-4DB9-BE9C-FB938C6E88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 t="-1033" r="-1" b="1038"/>
          <a:stretch/>
        </p:blipFill>
        <p:spPr bwMode="auto">
          <a:xfrm>
            <a:off x="986459" y="1438495"/>
            <a:ext cx="3992981" cy="29502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gregor mendel">
            <a:extLst>
              <a:ext uri="{FF2B5EF4-FFF2-40B4-BE49-F238E27FC236}">
                <a16:creationId xmlns:a16="http://schemas.microsoft.com/office/drawing/2014/main" id="{C467017D-1A66-4AFF-8942-F143763854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23" r="23494"/>
          <a:stretch/>
        </p:blipFill>
        <p:spPr bwMode="auto">
          <a:xfrm>
            <a:off x="5133207" y="1441528"/>
            <a:ext cx="2687649" cy="52599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408A5B8-976E-43CD-BDCE-E9EAE360A000}"/>
              </a:ext>
            </a:extLst>
          </p:cNvPr>
          <p:cNvSpPr/>
          <p:nvPr/>
        </p:nvSpPr>
        <p:spPr>
          <a:xfrm>
            <a:off x="8192437" y="5684121"/>
            <a:ext cx="3999563" cy="1015663"/>
          </a:xfrm>
          <a:prstGeom prst="rect">
            <a:avLst/>
          </a:prstGeom>
        </p:spPr>
        <p:txBody>
          <a:bodyPr wrap="square">
            <a:spAutoFit/>
          </a:bodyPr>
          <a:lstStyle/>
          <a:p>
            <a:r>
              <a:rPr lang="en-CA" sz="1000" dirty="0"/>
              <a:t>Image credits: </a:t>
            </a:r>
          </a:p>
          <a:p>
            <a:r>
              <a:rPr lang="en-CA" sz="1000" dirty="0">
                <a:hlinkClick r:id="rId6"/>
              </a:rPr>
              <a:t>https://en.wikipedia.org/wiki/Gregor_Mendel</a:t>
            </a:r>
            <a:endParaRPr lang="en-CA" sz="1000" dirty="0"/>
          </a:p>
          <a:p>
            <a:r>
              <a:rPr lang="en-CA" sz="1000" dirty="0">
                <a:hlinkClick r:id="rId7"/>
              </a:rPr>
              <a:t>https://plantsam.com/pisum-sativum/</a:t>
            </a:r>
            <a:endParaRPr lang="en-CA" sz="1000" dirty="0"/>
          </a:p>
          <a:p>
            <a:r>
              <a:rPr lang="en-CA" sz="1000" dirty="0">
                <a:hlinkClick r:id="rId8"/>
              </a:rPr>
              <a:t>http://www.flowersinisrael.com/Pisumsativum_page.htm</a:t>
            </a:r>
            <a:endParaRPr lang="en-CA" sz="1000" dirty="0"/>
          </a:p>
          <a:p>
            <a:r>
              <a:rPr lang="en-CA" sz="1000" dirty="0">
                <a:hlinkClick r:id="rId9"/>
              </a:rPr>
              <a:t>http://theworldwidevegetables.weebly.com/pisum-sativum-common-pea.html</a:t>
            </a:r>
            <a:endParaRPr lang="en-CA" sz="1000" dirty="0"/>
          </a:p>
        </p:txBody>
      </p:sp>
    </p:spTree>
    <p:extLst>
      <p:ext uri="{BB962C8B-B14F-4D97-AF65-F5344CB8AC3E}">
        <p14:creationId xmlns:p14="http://schemas.microsoft.com/office/powerpoint/2010/main" val="350335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Mendel’s Experiments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5178446" y="1540189"/>
            <a:ext cx="6940257" cy="4982531"/>
          </a:xfrm>
        </p:spPr>
        <p:txBody>
          <a:bodyPr>
            <a:normAutofit/>
          </a:bodyPr>
          <a:lstStyle/>
          <a:p>
            <a:r>
              <a:rPr lang="en-US" b="1" i="1" dirty="0"/>
              <a:t>True-breeding </a:t>
            </a:r>
            <a:r>
              <a:rPr lang="en-US" dirty="0"/>
              <a:t>plant: when self-fertilized (or crossed with same type of true-breed), all offspring have the same traits</a:t>
            </a:r>
          </a:p>
          <a:p>
            <a:pPr lvl="1"/>
            <a:r>
              <a:rPr lang="en-US" dirty="0"/>
              <a:t>E.g. true-breeding purple-flowered plant self-fertilizes to make all purple-flowered plants</a:t>
            </a:r>
          </a:p>
          <a:p>
            <a:pPr lvl="1"/>
            <a:r>
              <a:rPr lang="en-US" dirty="0"/>
              <a:t>E.g. true-breeding wrinkly-seeded plant self-fertilizes to make all wrinkly-seeded plants</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grpSp>
        <p:nvGrpSpPr>
          <p:cNvPr id="38" name="Group 37">
            <a:extLst>
              <a:ext uri="{FF2B5EF4-FFF2-40B4-BE49-F238E27FC236}">
                <a16:creationId xmlns:a16="http://schemas.microsoft.com/office/drawing/2014/main" id="{089C86F2-3E72-4C9D-BCCC-69DFD677D872}"/>
              </a:ext>
            </a:extLst>
          </p:cNvPr>
          <p:cNvGrpSpPr/>
          <p:nvPr/>
        </p:nvGrpSpPr>
        <p:grpSpPr>
          <a:xfrm>
            <a:off x="884287" y="1380368"/>
            <a:ext cx="3872408" cy="2586395"/>
            <a:chOff x="531812" y="1715928"/>
            <a:chExt cx="3872408" cy="2586395"/>
          </a:xfrm>
        </p:grpSpPr>
        <p:sp>
          <p:nvSpPr>
            <p:cNvPr id="25" name="Rectangle 24">
              <a:extLst>
                <a:ext uri="{FF2B5EF4-FFF2-40B4-BE49-F238E27FC236}">
                  <a16:creationId xmlns:a16="http://schemas.microsoft.com/office/drawing/2014/main" id="{AFC6DF7D-80E8-4CDE-B632-4B9FB7DAA3BB}"/>
                </a:ext>
              </a:extLst>
            </p:cNvPr>
            <p:cNvSpPr/>
            <p:nvPr/>
          </p:nvSpPr>
          <p:spPr>
            <a:xfrm>
              <a:off x="531812" y="1715928"/>
              <a:ext cx="3872408" cy="2586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7">
              <a:extLst>
                <a:ext uri="{FF2B5EF4-FFF2-40B4-BE49-F238E27FC236}">
                  <a16:creationId xmlns:a16="http://schemas.microsoft.com/office/drawing/2014/main" id="{905FB67B-AB8B-4393-A689-CCBBEA7654DC}"/>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1393850" y="207208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F47806FA-F532-4B84-B597-803F07712D3D}"/>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2687153" y="207208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432A552E-4CC2-4360-8F7D-02C438095780}"/>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799630" y="342900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A043DAB5-24E9-48C7-BF9D-77CDD186B6AD}"/>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1620473" y="342900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399EFBD4-8ED1-4FDC-9A5A-5A41478E7601}"/>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2441316" y="342900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1C7C174C-2E0D-4363-AC39-5794CA872ED7}"/>
                </a:ext>
              </a:extLst>
            </p:cNvPr>
            <p:cNvPicPr>
              <a:picLocks noChangeAspect="1"/>
            </p:cNvPicPr>
            <p:nvPr/>
          </p:nvPicPr>
          <p:blipFill rotWithShape="1">
            <a:blip r:embed="rId2">
              <a:extLst>
                <a:ext uri="{28A0092B-C50C-407E-A947-70E740481C1C}">
                  <a14:useLocalDpi xmlns:a14="http://schemas.microsoft.com/office/drawing/2010/main" val="0"/>
                </a:ext>
              </a:extLst>
            </a:blip>
            <a:srcRect l="46314" t="3048" r="40593" b="74890"/>
            <a:stretch/>
          </p:blipFill>
          <p:spPr bwMode="auto">
            <a:xfrm>
              <a:off x="3264136" y="342900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764404C7-2766-41B4-A20D-F38752F1692A}"/>
                </a:ext>
              </a:extLst>
            </p:cNvPr>
            <p:cNvGrpSpPr/>
            <p:nvPr/>
          </p:nvGrpSpPr>
          <p:grpSpPr>
            <a:xfrm>
              <a:off x="1893438" y="2284423"/>
              <a:ext cx="1200885" cy="1065749"/>
              <a:chOff x="1893438" y="2284423"/>
              <a:chExt cx="1200885" cy="1065749"/>
            </a:xfrm>
          </p:grpSpPr>
          <p:sp>
            <p:nvSpPr>
              <p:cNvPr id="8" name="Cross 7">
                <a:extLst>
                  <a:ext uri="{FF2B5EF4-FFF2-40B4-BE49-F238E27FC236}">
                    <a16:creationId xmlns:a16="http://schemas.microsoft.com/office/drawing/2014/main" id="{EDA0E740-5183-4D16-8628-890406B38D6E}"/>
                  </a:ext>
                </a:extLst>
              </p:cNvPr>
              <p:cNvSpPr/>
              <p:nvPr/>
            </p:nvSpPr>
            <p:spPr>
              <a:xfrm rot="2700000">
                <a:off x="2303978" y="2284423"/>
                <a:ext cx="389047" cy="389047"/>
              </a:xfrm>
              <a:prstGeom prst="plus">
                <a:avLst>
                  <a:gd name="adj" fmla="val 4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Arrow Connector 21">
                <a:extLst>
                  <a:ext uri="{FF2B5EF4-FFF2-40B4-BE49-F238E27FC236}">
                    <a16:creationId xmlns:a16="http://schemas.microsoft.com/office/drawing/2014/main" id="{FFEB1EBD-3BCC-4EF9-A604-F4F3499D062C}"/>
                  </a:ext>
                </a:extLst>
              </p:cNvPr>
              <p:cNvCxnSpPr/>
              <p:nvPr/>
            </p:nvCxnSpPr>
            <p:spPr>
              <a:xfrm>
                <a:off x="2493881" y="2972668"/>
                <a:ext cx="0" cy="377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B4619DA9-72B1-4804-B510-003BCCB9A8E9}"/>
                  </a:ext>
                </a:extLst>
              </p:cNvPr>
              <p:cNvSpPr/>
              <p:nvPr/>
            </p:nvSpPr>
            <p:spPr>
              <a:xfrm rot="16200000">
                <a:off x="2416750" y="2372226"/>
                <a:ext cx="154262" cy="12008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grpSp>
        <p:nvGrpSpPr>
          <p:cNvPr id="26" name="Group 25">
            <a:extLst>
              <a:ext uri="{FF2B5EF4-FFF2-40B4-BE49-F238E27FC236}">
                <a16:creationId xmlns:a16="http://schemas.microsoft.com/office/drawing/2014/main" id="{0B285C82-4ED8-4B78-9082-1C6F791DBD5C}"/>
              </a:ext>
            </a:extLst>
          </p:cNvPr>
          <p:cNvGrpSpPr/>
          <p:nvPr/>
        </p:nvGrpSpPr>
        <p:grpSpPr>
          <a:xfrm>
            <a:off x="884287" y="4150094"/>
            <a:ext cx="3872408" cy="2580061"/>
            <a:chOff x="554821" y="4196317"/>
            <a:chExt cx="3872408" cy="2580061"/>
          </a:xfrm>
        </p:grpSpPr>
        <p:sp>
          <p:nvSpPr>
            <p:cNvPr id="27" name="Rectangle 26">
              <a:extLst>
                <a:ext uri="{FF2B5EF4-FFF2-40B4-BE49-F238E27FC236}">
                  <a16:creationId xmlns:a16="http://schemas.microsoft.com/office/drawing/2014/main" id="{FBED6A10-9D48-4D36-A316-1CC5B272CEFE}"/>
                </a:ext>
              </a:extLst>
            </p:cNvPr>
            <p:cNvSpPr/>
            <p:nvPr/>
          </p:nvSpPr>
          <p:spPr>
            <a:xfrm>
              <a:off x="554821" y="4196317"/>
              <a:ext cx="3872408" cy="2580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7">
              <a:extLst>
                <a:ext uri="{FF2B5EF4-FFF2-40B4-BE49-F238E27FC236}">
                  <a16:creationId xmlns:a16="http://schemas.microsoft.com/office/drawing/2014/main" id="{928F6B24-A953-4DEC-A447-48E06E542826}"/>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1448578" y="454963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a:extLst>
                <a:ext uri="{FF2B5EF4-FFF2-40B4-BE49-F238E27FC236}">
                  <a16:creationId xmlns:a16="http://schemas.microsoft.com/office/drawing/2014/main" id="{6AFA0B23-2109-4DE1-B382-E3CA3A631C4B}"/>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2773600" y="4546135"/>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a:extLst>
                <a:ext uri="{FF2B5EF4-FFF2-40B4-BE49-F238E27FC236}">
                  <a16:creationId xmlns:a16="http://schemas.microsoft.com/office/drawing/2014/main" id="{7B5AEC55-7FB8-4B71-9035-4E444A673591}"/>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820662" y="589956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a:extLst>
                <a:ext uri="{FF2B5EF4-FFF2-40B4-BE49-F238E27FC236}">
                  <a16:creationId xmlns:a16="http://schemas.microsoft.com/office/drawing/2014/main" id="{DD75389D-EE0D-4BF9-B760-C5BC7F451490}"/>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1618188" y="589956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a:extLst>
                <a:ext uri="{FF2B5EF4-FFF2-40B4-BE49-F238E27FC236}">
                  <a16:creationId xmlns:a16="http://schemas.microsoft.com/office/drawing/2014/main" id="{7E8DB81F-AC4C-4445-BC9F-DD44881879F0}"/>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2516890" y="5899560"/>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a:extLst>
                <a:ext uri="{FF2B5EF4-FFF2-40B4-BE49-F238E27FC236}">
                  <a16:creationId xmlns:a16="http://schemas.microsoft.com/office/drawing/2014/main" id="{61B37F66-AAC1-46D9-A25A-BF017AFDA16B}"/>
                </a:ext>
              </a:extLst>
            </p:cNvPr>
            <p:cNvPicPr>
              <a:picLocks noChangeAspect="1"/>
            </p:cNvPicPr>
            <p:nvPr/>
          </p:nvPicPr>
          <p:blipFill rotWithShape="1">
            <a:blip r:embed="rId2">
              <a:extLst>
                <a:ext uri="{28A0092B-C50C-407E-A947-70E740481C1C}">
                  <a14:useLocalDpi xmlns:a14="http://schemas.microsoft.com/office/drawing/2010/main" val="0"/>
                </a:ext>
              </a:extLst>
            </a:blip>
            <a:srcRect l="68372" t="2257" r="18535" b="75681"/>
            <a:stretch/>
          </p:blipFill>
          <p:spPr bwMode="auto">
            <a:xfrm>
              <a:off x="3339710" y="5903055"/>
              <a:ext cx="820843" cy="81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2A829B6F-7B39-4DE4-93E2-71FF40908B9D}"/>
                </a:ext>
              </a:extLst>
            </p:cNvPr>
            <p:cNvGrpSpPr/>
            <p:nvPr/>
          </p:nvGrpSpPr>
          <p:grpSpPr>
            <a:xfrm>
              <a:off x="1916447" y="4758478"/>
              <a:ext cx="1200885" cy="1065749"/>
              <a:chOff x="1893438" y="2284423"/>
              <a:chExt cx="1200885" cy="1065749"/>
            </a:xfrm>
          </p:grpSpPr>
          <p:sp>
            <p:nvSpPr>
              <p:cNvPr id="35" name="Cross 34">
                <a:extLst>
                  <a:ext uri="{FF2B5EF4-FFF2-40B4-BE49-F238E27FC236}">
                    <a16:creationId xmlns:a16="http://schemas.microsoft.com/office/drawing/2014/main" id="{549ADAD8-966A-4F77-95CB-4B647E9CE208}"/>
                  </a:ext>
                </a:extLst>
              </p:cNvPr>
              <p:cNvSpPr/>
              <p:nvPr/>
            </p:nvSpPr>
            <p:spPr>
              <a:xfrm rot="2700000">
                <a:off x="2303978" y="2284423"/>
                <a:ext cx="389047" cy="389047"/>
              </a:xfrm>
              <a:prstGeom prst="plus">
                <a:avLst>
                  <a:gd name="adj" fmla="val 4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Arrow Connector 35">
                <a:extLst>
                  <a:ext uri="{FF2B5EF4-FFF2-40B4-BE49-F238E27FC236}">
                    <a16:creationId xmlns:a16="http://schemas.microsoft.com/office/drawing/2014/main" id="{1083F140-DC9D-4417-877D-E1A7F92452A7}"/>
                  </a:ext>
                </a:extLst>
              </p:cNvPr>
              <p:cNvCxnSpPr/>
              <p:nvPr/>
            </p:nvCxnSpPr>
            <p:spPr>
              <a:xfrm>
                <a:off x="2493881" y="2972668"/>
                <a:ext cx="0" cy="377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Left Brace 36">
                <a:extLst>
                  <a:ext uri="{FF2B5EF4-FFF2-40B4-BE49-F238E27FC236}">
                    <a16:creationId xmlns:a16="http://schemas.microsoft.com/office/drawing/2014/main" id="{4132B188-5220-492E-8D62-71FB1648D475}"/>
                  </a:ext>
                </a:extLst>
              </p:cNvPr>
              <p:cNvSpPr/>
              <p:nvPr/>
            </p:nvSpPr>
            <p:spPr>
              <a:xfrm rot="16200000">
                <a:off x="2416750" y="2372226"/>
                <a:ext cx="154262" cy="12008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39" name="TextBox 38">
            <a:extLst>
              <a:ext uri="{FF2B5EF4-FFF2-40B4-BE49-F238E27FC236}">
                <a16:creationId xmlns:a16="http://schemas.microsoft.com/office/drawing/2014/main" id="{5DE75C7E-EAA5-4AA1-9027-049EC9FCE0EE}"/>
              </a:ext>
            </a:extLst>
          </p:cNvPr>
          <p:cNvSpPr txBox="1"/>
          <p:nvPr/>
        </p:nvSpPr>
        <p:spPr>
          <a:xfrm>
            <a:off x="1069267" y="1399284"/>
            <a:ext cx="3554178" cy="369332"/>
          </a:xfrm>
          <a:prstGeom prst="rect">
            <a:avLst/>
          </a:prstGeom>
          <a:noFill/>
        </p:spPr>
        <p:txBody>
          <a:bodyPr wrap="none" rtlCol="0">
            <a:spAutoFit/>
          </a:bodyPr>
          <a:lstStyle/>
          <a:p>
            <a:r>
              <a:rPr lang="en-US" dirty="0">
                <a:latin typeface="Sitka Text" panose="02000505000000020004" pitchFamily="2" charset="0"/>
              </a:rPr>
              <a:t>True-breeding purple-flowered</a:t>
            </a:r>
            <a:endParaRPr lang="en-CA" dirty="0">
              <a:latin typeface="Sitka Text" panose="02000505000000020004" pitchFamily="2" charset="0"/>
            </a:endParaRPr>
          </a:p>
        </p:txBody>
      </p:sp>
      <p:sp>
        <p:nvSpPr>
          <p:cNvPr id="41" name="TextBox 40">
            <a:extLst>
              <a:ext uri="{FF2B5EF4-FFF2-40B4-BE49-F238E27FC236}">
                <a16:creationId xmlns:a16="http://schemas.microsoft.com/office/drawing/2014/main" id="{89037FB7-290A-46DE-BA24-D999E9C9E346}"/>
              </a:ext>
            </a:extLst>
          </p:cNvPr>
          <p:cNvSpPr txBox="1"/>
          <p:nvPr/>
        </p:nvSpPr>
        <p:spPr>
          <a:xfrm>
            <a:off x="1114952" y="4161297"/>
            <a:ext cx="3462807" cy="369332"/>
          </a:xfrm>
          <a:prstGeom prst="rect">
            <a:avLst/>
          </a:prstGeom>
          <a:noFill/>
        </p:spPr>
        <p:txBody>
          <a:bodyPr wrap="none" rtlCol="0">
            <a:spAutoFit/>
          </a:bodyPr>
          <a:lstStyle/>
          <a:p>
            <a:r>
              <a:rPr lang="en-US" dirty="0">
                <a:latin typeface="Sitka Text" panose="02000505000000020004" pitchFamily="2" charset="0"/>
              </a:rPr>
              <a:t>True-breeding white-flowered</a:t>
            </a:r>
            <a:endParaRPr lang="en-CA" dirty="0">
              <a:latin typeface="Sitka Text" panose="02000505000000020004" pitchFamily="2" charset="0"/>
            </a:endParaRPr>
          </a:p>
        </p:txBody>
      </p:sp>
    </p:spTree>
    <p:extLst>
      <p:ext uri="{BB962C8B-B14F-4D97-AF65-F5344CB8AC3E}">
        <p14:creationId xmlns:p14="http://schemas.microsoft.com/office/powerpoint/2010/main" val="31767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Mendel’s Experiments</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6" name="Picture 7">
            <a:extLst>
              <a:ext uri="{FF2B5EF4-FFF2-40B4-BE49-F238E27FC236}">
                <a16:creationId xmlns:a16="http://schemas.microsoft.com/office/drawing/2014/main" id="{9A9BE6B4-9282-41E6-B2AE-8064C0173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680" y="1540189"/>
            <a:ext cx="6269455" cy="368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0AE1F0-C27C-4F4B-95A3-48782D88D6E1}"/>
              </a:ext>
            </a:extLst>
          </p:cNvPr>
          <p:cNvSpPr txBox="1">
            <a:spLocks noChangeArrowheads="1"/>
          </p:cNvSpPr>
          <p:nvPr/>
        </p:nvSpPr>
        <p:spPr bwMode="auto">
          <a:xfrm>
            <a:off x="469259" y="5402893"/>
            <a:ext cx="6065623" cy="8309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1.10: These are the results of Mendel’s cross involving true-breeding pea plants with purple flowers and true-breeding pea plants with white flowers. </a:t>
            </a:r>
          </a:p>
        </p:txBody>
      </p:sp>
      <p:sp>
        <p:nvSpPr>
          <p:cNvPr id="10" name="Rectangle 9">
            <a:extLst>
              <a:ext uri="{FF2B5EF4-FFF2-40B4-BE49-F238E27FC236}">
                <a16:creationId xmlns:a16="http://schemas.microsoft.com/office/drawing/2014/main" id="{4C2AF04B-3D5F-41E1-BCC6-AF0B9B336A76}"/>
              </a:ext>
            </a:extLst>
          </p:cNvPr>
          <p:cNvSpPr/>
          <p:nvPr/>
        </p:nvSpPr>
        <p:spPr>
          <a:xfrm>
            <a:off x="469259" y="1540189"/>
            <a:ext cx="6219876" cy="128089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4E8E3F5E-D91B-4824-90B7-A5253F11F292}"/>
              </a:ext>
            </a:extLst>
          </p:cNvPr>
          <p:cNvSpPr>
            <a:spLocks noGrp="1"/>
          </p:cNvSpPr>
          <p:nvPr>
            <p:ph idx="1"/>
          </p:nvPr>
        </p:nvSpPr>
        <p:spPr>
          <a:xfrm>
            <a:off x="6828639" y="1540189"/>
            <a:ext cx="5290064" cy="4982531"/>
          </a:xfrm>
        </p:spPr>
        <p:txBody>
          <a:bodyPr>
            <a:normAutofit/>
          </a:bodyPr>
          <a:lstStyle/>
          <a:p>
            <a:r>
              <a:rPr lang="en-US" altLang="en-US" dirty="0"/>
              <a:t>Mendel used true-breeding</a:t>
            </a:r>
            <a:r>
              <a:rPr lang="en-US" altLang="en-US" i="1" dirty="0"/>
              <a:t> </a:t>
            </a:r>
            <a:r>
              <a:rPr lang="en-US" altLang="en-US" dirty="0"/>
              <a:t>pea plants in F</a:t>
            </a:r>
            <a:r>
              <a:rPr lang="en-US" altLang="en-US" baseline="-25000" dirty="0"/>
              <a:t>0</a:t>
            </a:r>
          </a:p>
          <a:p>
            <a:r>
              <a:rPr lang="en-US" altLang="en-US" dirty="0"/>
              <a:t>True-breeding parent plants produced new plants called </a:t>
            </a:r>
            <a:r>
              <a:rPr lang="en-US" altLang="en-US" b="1" i="1" dirty="0"/>
              <a:t>offspring</a:t>
            </a:r>
            <a:r>
              <a:rPr lang="en-US" altLang="en-US" dirty="0"/>
              <a:t> in the </a:t>
            </a:r>
            <a:r>
              <a:rPr lang="en-US" altLang="en-US" b="1" i="1" dirty="0"/>
              <a:t>first generation </a:t>
            </a:r>
            <a:r>
              <a:rPr lang="en-US" altLang="en-US" b="1" dirty="0"/>
              <a:t>(F</a:t>
            </a:r>
            <a:r>
              <a:rPr lang="en-US" altLang="en-US" b="1" baseline="-25000" dirty="0"/>
              <a:t>1</a:t>
            </a:r>
            <a:r>
              <a:rPr lang="en-US" altLang="en-US" b="1" dirty="0"/>
              <a:t>)</a:t>
            </a:r>
          </a:p>
          <a:p>
            <a:r>
              <a:rPr lang="en-US" altLang="en-US" dirty="0"/>
              <a:t>Plants from the first generation self-fertilized to produce offspring in the </a:t>
            </a:r>
            <a:r>
              <a:rPr lang="en-US" altLang="en-US" b="1" i="1" dirty="0"/>
              <a:t>second generation </a:t>
            </a:r>
            <a:r>
              <a:rPr lang="en-US" altLang="en-US" b="1" dirty="0"/>
              <a:t>(F</a:t>
            </a:r>
            <a:r>
              <a:rPr lang="en-US" altLang="en-US" b="1" baseline="-25000" dirty="0"/>
              <a:t>2</a:t>
            </a:r>
            <a:r>
              <a:rPr lang="en-US" altLang="en-US" b="1" dirty="0"/>
              <a:t>)</a:t>
            </a:r>
          </a:p>
          <a:p>
            <a:endParaRPr lang="en-CA" dirty="0"/>
          </a:p>
        </p:txBody>
      </p:sp>
      <p:sp>
        <p:nvSpPr>
          <p:cNvPr id="9" name="Rectangle 8">
            <a:extLst>
              <a:ext uri="{FF2B5EF4-FFF2-40B4-BE49-F238E27FC236}">
                <a16:creationId xmlns:a16="http://schemas.microsoft.com/office/drawing/2014/main" id="{6B9E8227-3212-476F-96F4-20F3D9407043}"/>
              </a:ext>
            </a:extLst>
          </p:cNvPr>
          <p:cNvSpPr/>
          <p:nvPr/>
        </p:nvSpPr>
        <p:spPr>
          <a:xfrm>
            <a:off x="469259" y="2821079"/>
            <a:ext cx="6219876" cy="128089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4D067BEA-6B62-40E4-8C62-0BBA1E2B1F01}"/>
              </a:ext>
            </a:extLst>
          </p:cNvPr>
          <p:cNvSpPr/>
          <p:nvPr/>
        </p:nvSpPr>
        <p:spPr>
          <a:xfrm>
            <a:off x="469259" y="4101969"/>
            <a:ext cx="6219876" cy="121584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99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Mendel’s Experiments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937695" y="1540188"/>
            <a:ext cx="4916848" cy="4693701"/>
          </a:xfrm>
        </p:spPr>
        <p:txBody>
          <a:bodyPr>
            <a:normAutofit/>
          </a:bodyPr>
          <a:lstStyle/>
          <a:p>
            <a:pPr marL="0" indent="0">
              <a:buNone/>
              <a:defRPr/>
            </a:pPr>
            <a:r>
              <a:rPr lang="en-US" dirty="0">
                <a:ea typeface="ＭＳ Ｐゴシック" charset="0"/>
              </a:rPr>
              <a:t>When two different </a:t>
            </a:r>
            <a:r>
              <a:rPr lang="en-US" b="1" dirty="0">
                <a:ea typeface="ＭＳ Ｐゴシック" charset="0"/>
              </a:rPr>
              <a:t>true-breeding</a:t>
            </a:r>
            <a:r>
              <a:rPr lang="en-US" dirty="0">
                <a:ea typeface="ＭＳ Ｐゴシック" charset="0"/>
              </a:rPr>
              <a:t> pea plants are crossed, one trait </a:t>
            </a:r>
            <a:r>
              <a:rPr lang="en-US" i="1" dirty="0">
                <a:ea typeface="ＭＳ Ｐゴシック" charset="0"/>
              </a:rPr>
              <a:t>disappears</a:t>
            </a:r>
            <a:r>
              <a:rPr lang="en-US" dirty="0">
                <a:ea typeface="ＭＳ Ｐゴシック" charset="0"/>
              </a:rPr>
              <a:t> in the F</a:t>
            </a:r>
            <a:r>
              <a:rPr lang="en-US" baseline="-25000" dirty="0">
                <a:ea typeface="ＭＳ Ｐゴシック" charset="0"/>
              </a:rPr>
              <a:t>1</a:t>
            </a:r>
            <a:r>
              <a:rPr lang="en-US" dirty="0">
                <a:ea typeface="ＭＳ Ｐゴシック" charset="0"/>
              </a:rPr>
              <a:t> offspring, but </a:t>
            </a:r>
            <a:r>
              <a:rPr lang="en-US" i="1" dirty="0">
                <a:ea typeface="ＭＳ Ｐゴシック" charset="0"/>
              </a:rPr>
              <a:t>reappears</a:t>
            </a:r>
            <a:r>
              <a:rPr lang="en-US" dirty="0">
                <a:ea typeface="ＭＳ Ｐゴシック" charset="0"/>
              </a:rPr>
              <a:t> in the F</a:t>
            </a:r>
            <a:r>
              <a:rPr lang="en-US" baseline="-25000" dirty="0">
                <a:ea typeface="ＭＳ Ｐゴシック" charset="0"/>
              </a:rPr>
              <a:t>2</a:t>
            </a:r>
            <a:r>
              <a:rPr lang="en-US" dirty="0">
                <a:ea typeface="ＭＳ Ｐゴシック" charset="0"/>
              </a:rPr>
              <a:t> offspring.</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6" name="Picture 7">
            <a:extLst>
              <a:ext uri="{FF2B5EF4-FFF2-40B4-BE49-F238E27FC236}">
                <a16:creationId xmlns:a16="http://schemas.microsoft.com/office/drawing/2014/main" id="{C17FE9D2-1F3A-49A9-ACC2-437FC9A6CA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680" y="1540189"/>
            <a:ext cx="6269455" cy="368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D085F6D-820C-42F2-B6EB-BDA465E828A1}"/>
              </a:ext>
            </a:extLst>
          </p:cNvPr>
          <p:cNvSpPr txBox="1">
            <a:spLocks noChangeArrowheads="1"/>
          </p:cNvSpPr>
          <p:nvPr/>
        </p:nvSpPr>
        <p:spPr bwMode="auto">
          <a:xfrm>
            <a:off x="469259" y="5402893"/>
            <a:ext cx="6065623" cy="8309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1.10: These are the results of Mendel’s cross involving true-breeding pea plants with purple flowers and true-breeding pea plants with white flowers. </a:t>
            </a:r>
          </a:p>
        </p:txBody>
      </p:sp>
    </p:spTree>
    <p:extLst>
      <p:ext uri="{BB962C8B-B14F-4D97-AF65-F5344CB8AC3E}">
        <p14:creationId xmlns:p14="http://schemas.microsoft.com/office/powerpoint/2010/main" val="16038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Mendel’s Experiments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853805" y="1540188"/>
            <a:ext cx="5000737" cy="4693701"/>
          </a:xfrm>
        </p:spPr>
        <p:txBody>
          <a:bodyPr>
            <a:normAutofit fontScale="92500" lnSpcReduction="20000"/>
          </a:bodyPr>
          <a:lstStyle/>
          <a:p>
            <a:pPr marL="0" indent="0">
              <a:buNone/>
              <a:defRPr/>
            </a:pPr>
            <a:r>
              <a:rPr lang="en-US" dirty="0">
                <a:ea typeface="ＭＳ Ｐゴシック" charset="0"/>
              </a:rPr>
              <a:t>Based on this, Mendel proposed:</a:t>
            </a:r>
          </a:p>
          <a:p>
            <a:pPr lvl="1">
              <a:buFont typeface="Arial" charset="0"/>
              <a:buChar char="•"/>
              <a:defRPr/>
            </a:pPr>
            <a:r>
              <a:rPr lang="en-US" sz="2800" dirty="0">
                <a:ea typeface="ＭＳ Ｐゴシック" charset="0"/>
              </a:rPr>
              <a:t>Each plant has two factors for a trait.</a:t>
            </a:r>
          </a:p>
          <a:p>
            <a:pPr lvl="1">
              <a:buFont typeface="Arial" charset="0"/>
              <a:buChar char="•"/>
              <a:defRPr/>
            </a:pPr>
            <a:r>
              <a:rPr lang="en-US" sz="2800" dirty="0">
                <a:ea typeface="ＭＳ Ｐゴシック" charset="0"/>
              </a:rPr>
              <a:t>Each parent gives one factor for each trait.</a:t>
            </a:r>
          </a:p>
          <a:p>
            <a:pPr lvl="1">
              <a:buFont typeface="Arial" charset="0"/>
              <a:buChar char="•"/>
              <a:defRPr/>
            </a:pPr>
            <a:r>
              <a:rPr lang="en-US" sz="2800" dirty="0">
                <a:ea typeface="ＭＳ Ｐゴシック" charset="0"/>
              </a:rPr>
              <a:t>One factor dominates over the other if present.</a:t>
            </a:r>
          </a:p>
          <a:p>
            <a:pPr lvl="1">
              <a:buFont typeface="Arial" charset="0"/>
              <a:buChar char="•"/>
              <a:defRPr/>
            </a:pPr>
            <a:r>
              <a:rPr lang="en-US" sz="2800" dirty="0">
                <a:ea typeface="ＭＳ Ｐゴシック" charset="0"/>
              </a:rPr>
              <a:t>(The “factors” Mendel referred to in his conclusions are now called </a:t>
            </a:r>
            <a:r>
              <a:rPr lang="en-US" sz="2800" b="1" dirty="0">
                <a:ea typeface="ＭＳ Ｐゴシック" charset="0"/>
              </a:rPr>
              <a:t>alleles</a:t>
            </a:r>
            <a:r>
              <a:rPr lang="en-US" sz="2800" dirty="0">
                <a:ea typeface="ＭＳ Ｐゴシック" charset="0"/>
              </a:rPr>
              <a: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5" name="TextBox 4">
            <a:extLst>
              <a:ext uri="{FF2B5EF4-FFF2-40B4-BE49-F238E27FC236}">
                <a16:creationId xmlns:a16="http://schemas.microsoft.com/office/drawing/2014/main" id="{52D16B4C-6FCB-4502-894D-907A4545F431}"/>
              </a:ext>
            </a:extLst>
          </p:cNvPr>
          <p:cNvSpPr txBox="1"/>
          <p:nvPr/>
        </p:nvSpPr>
        <p:spPr>
          <a:xfrm>
            <a:off x="4606269" y="26178"/>
            <a:ext cx="7585731" cy="369332"/>
          </a:xfrm>
          <a:prstGeom prst="rect">
            <a:avLst/>
          </a:prstGeom>
          <a:solidFill>
            <a:schemeClr val="bg2"/>
          </a:solidFill>
          <a:ln w="19050">
            <a:solidFill>
              <a:schemeClr val="tx2"/>
            </a:solidFill>
          </a:ln>
        </p:spPr>
        <p:txBody>
          <a:bodyPr wrap="none" rtlCol="0">
            <a:spAutoFit/>
          </a:bodyPr>
          <a:lstStyle/>
          <a:p>
            <a:r>
              <a:rPr lang="en-US" dirty="0"/>
              <a:t>Concept 1: </a:t>
            </a:r>
            <a:r>
              <a:rPr lang="en-US" altLang="en-US" dirty="0"/>
              <a:t>Genes pass on inherited traits from parent to offspring.</a:t>
            </a:r>
            <a:endParaRPr lang="en-CA" dirty="0"/>
          </a:p>
        </p:txBody>
      </p:sp>
      <p:pic>
        <p:nvPicPr>
          <p:cNvPr id="6" name="Picture 7">
            <a:extLst>
              <a:ext uri="{FF2B5EF4-FFF2-40B4-BE49-F238E27FC236}">
                <a16:creationId xmlns:a16="http://schemas.microsoft.com/office/drawing/2014/main" id="{663C7EF1-E575-4282-A524-07170436C1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680" y="1540189"/>
            <a:ext cx="6269455" cy="368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89468C-B2C9-498D-8107-87252EE4DB7E}"/>
              </a:ext>
            </a:extLst>
          </p:cNvPr>
          <p:cNvSpPr txBox="1">
            <a:spLocks noChangeArrowheads="1"/>
          </p:cNvSpPr>
          <p:nvPr/>
        </p:nvSpPr>
        <p:spPr bwMode="auto">
          <a:xfrm>
            <a:off x="469259" y="5402893"/>
            <a:ext cx="6065623" cy="8309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1.10: These are the results of Mendel’s cross involving true-breeding pea plants with purple flowers and true-breeding pea plants with white flowers. </a:t>
            </a:r>
          </a:p>
        </p:txBody>
      </p:sp>
    </p:spTree>
    <p:extLst>
      <p:ext uri="{BB962C8B-B14F-4D97-AF65-F5344CB8AC3E}">
        <p14:creationId xmlns:p14="http://schemas.microsoft.com/office/powerpoint/2010/main" val="1281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57064</TotalTime>
  <Words>2916</Words>
  <Application>Microsoft Office PowerPoint</Application>
  <PresentationFormat>Widescreen</PresentationFormat>
  <Paragraphs>430</Paragraphs>
  <Slides>41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Bold</vt:lpstr>
      <vt:lpstr>Calibri</vt:lpstr>
      <vt:lpstr>Calibri Light</vt:lpstr>
      <vt:lpstr>Century Gothic</vt:lpstr>
      <vt:lpstr>Sitka Text</vt:lpstr>
      <vt:lpstr>Wingdings 3</vt:lpstr>
      <vt:lpstr>Wisp</vt:lpstr>
      <vt:lpstr>1-2: How is hereditary information passed from one generation to the next?</vt:lpstr>
      <vt:lpstr>Key Vocabulary </vt:lpstr>
      <vt:lpstr>Topic 1.2: How is hereditary information passed from one generation to the next?</vt:lpstr>
      <vt:lpstr>Concept 1: Genes pass on inherited traits from parent to offspring.</vt:lpstr>
      <vt:lpstr>First Modern Experiments in Genetics</vt:lpstr>
      <vt:lpstr>Mendel’s Experiments (cont’d)</vt:lpstr>
      <vt:lpstr>Mendel’s Experiments</vt:lpstr>
      <vt:lpstr>Mendel’s Experiments (cont’d)</vt:lpstr>
      <vt:lpstr>Mendel’s Experiments (cont’d)</vt:lpstr>
      <vt:lpstr>The Law of Segregation</vt:lpstr>
      <vt:lpstr>The Law of Segregation</vt:lpstr>
      <vt:lpstr>The Law of Segregation</vt:lpstr>
      <vt:lpstr>Homologous Chromosomes and Gametes</vt:lpstr>
      <vt:lpstr>The Law of Segregation</vt:lpstr>
      <vt:lpstr>Dominant and Recessive Alleles</vt:lpstr>
      <vt:lpstr>Dominant and Recessive Alleles (cont.)</vt:lpstr>
      <vt:lpstr>Genotypes and Phenotypes</vt:lpstr>
      <vt:lpstr>Genotypes and Phenotypes</vt:lpstr>
      <vt:lpstr>Genotypes and Phenotypes (cont.)</vt:lpstr>
      <vt:lpstr>Genotypes and Phenotypes (cont.)</vt:lpstr>
      <vt:lpstr>Discussion Questions</vt:lpstr>
      <vt:lpstr>Concept 2: Punnett squares show the probability of offspring inheriting specific traits.</vt:lpstr>
      <vt:lpstr>Punnett Squares</vt:lpstr>
      <vt:lpstr>Punnett Squares (cont’d)</vt:lpstr>
      <vt:lpstr>Discussion Questions</vt:lpstr>
      <vt:lpstr>Concept 3: Both alleles are expressed in codominance.</vt:lpstr>
      <vt:lpstr>Sickle Cell Anemia—Another Example of Codominance</vt:lpstr>
      <vt:lpstr>Discussion Questions</vt:lpstr>
      <vt:lpstr>Concept 4: In incomplete dominance, alleles are neither dominant nor recessive.</vt:lpstr>
      <vt:lpstr>Incomplete Dominance</vt:lpstr>
      <vt:lpstr>Incomplete Dominance</vt:lpstr>
      <vt:lpstr>Discussion Questions</vt:lpstr>
      <vt:lpstr>Concept 5: Some inherited traits are due to alleles on the sex chromosomes.</vt:lpstr>
      <vt:lpstr>Red-Green Colour Vision Deficiency</vt:lpstr>
      <vt:lpstr>Discussion Questions</vt:lpstr>
      <vt:lpstr>PowerPoint Presentation</vt:lpstr>
      <vt:lpstr>Genetic diversity is caused by independent assortment and crossing over during meiosis. </vt:lpstr>
      <vt:lpstr>Reference: Interpreting Mitosis and Meiosis Diagrams</vt:lpstr>
      <vt:lpstr>Interphase (review):</vt:lpstr>
      <vt:lpstr>Metaphase 1: Independent Assortment</vt:lpstr>
      <vt:lpstr>Prophase 1: Crossing 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How is hereditary information passed from one generation to the next?</dc:title>
  <dc:creator>Linda Au</dc:creator>
  <cp:lastModifiedBy>Linda Au</cp:lastModifiedBy>
  <cp:revision>52</cp:revision>
  <dcterms:created xsi:type="dcterms:W3CDTF">2019-10-10T23:20:24Z</dcterms:created>
  <dcterms:modified xsi:type="dcterms:W3CDTF">2021-05-14T19:36:11Z</dcterms:modified>
</cp:coreProperties>
</file>