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1"/>
  </p:notesMasterIdLst>
  <p:sldIdLst>
    <p:sldId id="259" r:id="rId2"/>
    <p:sldId id="408" r:id="rId3"/>
    <p:sldId id="343" r:id="rId4"/>
    <p:sldId id="409" r:id="rId5"/>
    <p:sldId id="320" r:id="rId6"/>
    <p:sldId id="321" r:id="rId7"/>
    <p:sldId id="322" r:id="rId8"/>
    <p:sldId id="328" r:id="rId9"/>
    <p:sldId id="342" r:id="rId10"/>
    <p:sldId id="323" r:id="rId11"/>
    <p:sldId id="329" r:id="rId12"/>
    <p:sldId id="330" r:id="rId13"/>
    <p:sldId id="331" r:id="rId14"/>
    <p:sldId id="325" r:id="rId15"/>
    <p:sldId id="334" r:id="rId16"/>
    <p:sldId id="335" r:id="rId17"/>
    <p:sldId id="327" r:id="rId18"/>
    <p:sldId id="336" r:id="rId19"/>
    <p:sldId id="338" r:id="rId20"/>
    <p:sldId id="410" r:id="rId21"/>
    <p:sldId id="324" r:id="rId22"/>
    <p:sldId id="332" r:id="rId23"/>
    <p:sldId id="333" r:id="rId24"/>
    <p:sldId id="326" r:id="rId25"/>
    <p:sldId id="339" r:id="rId26"/>
    <p:sldId id="340" r:id="rId27"/>
    <p:sldId id="344" r:id="rId28"/>
    <p:sldId id="346" r:id="rId29"/>
    <p:sldId id="347" r:id="rId30"/>
    <p:sldId id="348" r:id="rId31"/>
    <p:sldId id="349" r:id="rId32"/>
    <p:sldId id="350" r:id="rId33"/>
    <p:sldId id="351" r:id="rId34"/>
    <p:sldId id="353" r:id="rId35"/>
    <p:sldId id="356" r:id="rId36"/>
    <p:sldId id="354" r:id="rId37"/>
    <p:sldId id="357" r:id="rId38"/>
    <p:sldId id="355" r:id="rId39"/>
    <p:sldId id="359" r:id="rId40"/>
    <p:sldId id="358" r:id="rId41"/>
    <p:sldId id="361" r:id="rId42"/>
    <p:sldId id="411" r:id="rId43"/>
    <p:sldId id="362" r:id="rId44"/>
    <p:sldId id="363" r:id="rId45"/>
    <p:sldId id="364" r:id="rId46"/>
    <p:sldId id="366" r:id="rId47"/>
    <p:sldId id="365" r:id="rId48"/>
    <p:sldId id="368" r:id="rId49"/>
    <p:sldId id="3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40"/>
    <a:srgbClr val="0F0E0D"/>
    <a:srgbClr val="080808"/>
    <a:srgbClr val="999999"/>
    <a:srgbClr val="58916A"/>
    <a:srgbClr val="408C59"/>
    <a:srgbClr val="4E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5388" autoAdjust="0"/>
  </p:normalViewPr>
  <p:slideViewPr>
    <p:cSldViewPr snapToGrid="0">
      <p:cViewPr>
        <p:scale>
          <a:sx n="75" d="100"/>
          <a:sy n="75" d="100"/>
        </p:scale>
        <p:origin x="994"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E0EE3-CAFF-41F3-A009-3CF9B770D41D}" type="datetimeFigureOut">
              <a:rPr lang="en-CA" smtClean="0"/>
              <a:t>2022-05-19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9D68-2BAA-4D77-B606-43A401BB4F9F}" type="slidenum">
              <a:rPr lang="en-CA" smtClean="0"/>
              <a:t>‹#›</a:t>
            </a:fld>
            <a:endParaRPr lang="en-CA"/>
          </a:p>
        </p:txBody>
      </p:sp>
    </p:spTree>
    <p:extLst>
      <p:ext uri="{BB962C8B-B14F-4D97-AF65-F5344CB8AC3E}">
        <p14:creationId xmlns:p14="http://schemas.microsoft.com/office/powerpoint/2010/main" val="3096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Connection: active transport requires ATP and oxygen to take place. Normally the roots are able to grab the oxygen from the air in soil spaces, but if they are filled with air then this cannot happen. This is why overwatering is so damaging to plants</a:t>
            </a:r>
          </a:p>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10</a:t>
            </a:fld>
            <a:endParaRPr lang="en-CA"/>
          </a:p>
        </p:txBody>
      </p:sp>
    </p:spTree>
    <p:extLst>
      <p:ext uri="{BB962C8B-B14F-4D97-AF65-F5344CB8AC3E}">
        <p14:creationId xmlns:p14="http://schemas.microsoft.com/office/powerpoint/2010/main" val="14573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Discussion: </a:t>
            </a:r>
          </a:p>
          <a:p>
            <a:r>
              <a:rPr lang="en-CA" dirty="0"/>
              <a:t>Explain why being in a forest on a hot day can feel cool and relaxing. </a:t>
            </a:r>
          </a:p>
          <a:p>
            <a:r>
              <a:rPr lang="en-CA" dirty="0"/>
              <a:t>Explain why cities with very little vegetation can feel very hot and dry. </a:t>
            </a:r>
          </a:p>
        </p:txBody>
      </p:sp>
      <p:sp>
        <p:nvSpPr>
          <p:cNvPr id="4" name="Slide Number Placeholder 3"/>
          <p:cNvSpPr>
            <a:spLocks noGrp="1"/>
          </p:cNvSpPr>
          <p:nvPr>
            <p:ph type="sldNum" sz="quarter" idx="5"/>
          </p:nvPr>
        </p:nvSpPr>
        <p:spPr/>
        <p:txBody>
          <a:bodyPr/>
          <a:lstStyle/>
          <a:p>
            <a:fld id="{DE099D68-2BAA-4D77-B606-43A401BB4F9F}" type="slidenum">
              <a:rPr lang="en-CA" smtClean="0"/>
              <a:t>49</a:t>
            </a:fld>
            <a:endParaRPr lang="en-CA"/>
          </a:p>
        </p:txBody>
      </p:sp>
    </p:spTree>
    <p:extLst>
      <p:ext uri="{BB962C8B-B14F-4D97-AF65-F5344CB8AC3E}">
        <p14:creationId xmlns:p14="http://schemas.microsoft.com/office/powerpoint/2010/main" val="23487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Connection: active transport requires ATP and oxygen to take place. Normally the roots are able to grab the oxygen from the air in soil spaces, but if they are filled with air then this cannot happen. This is why overwatering is so damaging to plants</a:t>
            </a:r>
          </a:p>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11</a:t>
            </a:fld>
            <a:endParaRPr lang="en-CA"/>
          </a:p>
        </p:txBody>
      </p:sp>
    </p:spTree>
    <p:extLst>
      <p:ext uri="{BB962C8B-B14F-4D97-AF65-F5344CB8AC3E}">
        <p14:creationId xmlns:p14="http://schemas.microsoft.com/office/powerpoint/2010/main" val="258086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Connection: active transport requires ATP and oxygen to take place. Normally the roots are able to grab the oxygen from the air in soil spaces, but if they are filled with air then this cannot happen. This is why overwatering is so damaging to plants</a:t>
            </a:r>
          </a:p>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12</a:t>
            </a:fld>
            <a:endParaRPr lang="en-CA"/>
          </a:p>
        </p:txBody>
      </p:sp>
    </p:spTree>
    <p:extLst>
      <p:ext uri="{BB962C8B-B14F-4D97-AF65-F5344CB8AC3E}">
        <p14:creationId xmlns:p14="http://schemas.microsoft.com/office/powerpoint/2010/main" val="89153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Connection: active transport requires ATP and oxygen to take place. Normally the roots are able to grab the oxygen from the air in soil spaces, but if they are filled with air then this cannot happen. This is why overwatering is so damaging to plants</a:t>
            </a:r>
          </a:p>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13</a:t>
            </a:fld>
            <a:endParaRPr lang="en-CA"/>
          </a:p>
        </p:txBody>
      </p:sp>
    </p:spTree>
    <p:extLst>
      <p:ext uri="{BB962C8B-B14F-4D97-AF65-F5344CB8AC3E}">
        <p14:creationId xmlns:p14="http://schemas.microsoft.com/office/powerpoint/2010/main" val="363325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Discussion: what would happen to a plant if there were a faulty/leaky </a:t>
            </a:r>
            <a:r>
              <a:rPr lang="en-CA" dirty="0" err="1"/>
              <a:t>Casparian</a:t>
            </a:r>
            <a:r>
              <a:rPr lang="en-CA" dirty="0"/>
              <a:t> strip?</a:t>
            </a:r>
          </a:p>
        </p:txBody>
      </p:sp>
      <p:sp>
        <p:nvSpPr>
          <p:cNvPr id="4" name="Slide Number Placeholder 3"/>
          <p:cNvSpPr>
            <a:spLocks noGrp="1"/>
          </p:cNvSpPr>
          <p:nvPr>
            <p:ph type="sldNum" sz="quarter" idx="5"/>
          </p:nvPr>
        </p:nvSpPr>
        <p:spPr/>
        <p:txBody>
          <a:bodyPr/>
          <a:lstStyle/>
          <a:p>
            <a:fld id="{DE099D68-2BAA-4D77-B606-43A401BB4F9F}" type="slidenum">
              <a:rPr lang="en-CA" smtClean="0"/>
              <a:t>17</a:t>
            </a:fld>
            <a:endParaRPr lang="en-CA"/>
          </a:p>
        </p:txBody>
      </p:sp>
    </p:spTree>
    <p:extLst>
      <p:ext uri="{BB962C8B-B14F-4D97-AF65-F5344CB8AC3E}">
        <p14:creationId xmlns:p14="http://schemas.microsoft.com/office/powerpoint/2010/main" val="418618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nutrients don’t leave either because active transport maintains that gradient</a:t>
            </a:r>
          </a:p>
          <a:p>
            <a:endParaRPr lang="en-CA" dirty="0"/>
          </a:p>
          <a:p>
            <a:r>
              <a:rPr lang="en-CA" dirty="0"/>
              <a:t>Discussion: What do you think will happen as more and more water enters but is unable to leave the vascular cylinder?</a:t>
            </a:r>
          </a:p>
          <a:p>
            <a:endParaRPr lang="en-CA" dirty="0"/>
          </a:p>
          <a:p>
            <a:r>
              <a:rPr lang="en-CA" dirty="0"/>
              <a:t>Discussion: what would happen to a plant if there were a faulty/leaky </a:t>
            </a:r>
            <a:r>
              <a:rPr lang="en-CA" dirty="0" err="1"/>
              <a:t>Casparian</a:t>
            </a:r>
            <a:r>
              <a:rPr lang="en-CA" dirty="0"/>
              <a:t> strip?</a:t>
            </a:r>
          </a:p>
        </p:txBody>
      </p:sp>
      <p:sp>
        <p:nvSpPr>
          <p:cNvPr id="4" name="Slide Number Placeholder 3"/>
          <p:cNvSpPr>
            <a:spLocks noGrp="1"/>
          </p:cNvSpPr>
          <p:nvPr>
            <p:ph type="sldNum" sz="quarter" idx="5"/>
          </p:nvPr>
        </p:nvSpPr>
        <p:spPr/>
        <p:txBody>
          <a:bodyPr/>
          <a:lstStyle/>
          <a:p>
            <a:fld id="{DE099D68-2BAA-4D77-B606-43A401BB4F9F}" type="slidenum">
              <a:rPr lang="en-CA" smtClean="0"/>
              <a:t>18</a:t>
            </a:fld>
            <a:endParaRPr lang="en-CA"/>
          </a:p>
        </p:txBody>
      </p:sp>
    </p:spTree>
    <p:extLst>
      <p:ext uri="{BB962C8B-B14F-4D97-AF65-F5344CB8AC3E}">
        <p14:creationId xmlns:p14="http://schemas.microsoft.com/office/powerpoint/2010/main" val="186815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Discussion: why does it make sense for xylem to be thicker in years with abundant rainfall? (hint: what is the purpose of xylem?)</a:t>
            </a:r>
          </a:p>
        </p:txBody>
      </p:sp>
      <p:sp>
        <p:nvSpPr>
          <p:cNvPr id="4" name="Slide Number Placeholder 3"/>
          <p:cNvSpPr>
            <a:spLocks noGrp="1"/>
          </p:cNvSpPr>
          <p:nvPr>
            <p:ph type="sldNum" sz="quarter" idx="5"/>
          </p:nvPr>
        </p:nvSpPr>
        <p:spPr/>
        <p:txBody>
          <a:bodyPr/>
          <a:lstStyle/>
          <a:p>
            <a:fld id="{DE099D68-2BAA-4D77-B606-43A401BB4F9F}" type="slidenum">
              <a:rPr lang="en-CA" smtClean="0"/>
              <a:t>29</a:t>
            </a:fld>
            <a:endParaRPr lang="en-CA"/>
          </a:p>
        </p:txBody>
      </p:sp>
    </p:spTree>
    <p:extLst>
      <p:ext uri="{BB962C8B-B14F-4D97-AF65-F5344CB8AC3E}">
        <p14:creationId xmlns:p14="http://schemas.microsoft.com/office/powerpoint/2010/main" val="269878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distinguish between leaves because there will be little buds at the connection of the petiole with the stem.</a:t>
            </a:r>
          </a:p>
        </p:txBody>
      </p:sp>
      <p:sp>
        <p:nvSpPr>
          <p:cNvPr id="4" name="Slide Number Placeholder 3"/>
          <p:cNvSpPr>
            <a:spLocks noGrp="1"/>
          </p:cNvSpPr>
          <p:nvPr>
            <p:ph type="sldNum" sz="quarter" idx="5"/>
          </p:nvPr>
        </p:nvSpPr>
        <p:spPr/>
        <p:txBody>
          <a:bodyPr/>
          <a:lstStyle/>
          <a:p>
            <a:fld id="{DE099D68-2BAA-4D77-B606-43A401BB4F9F}" type="slidenum">
              <a:rPr lang="en-CA" smtClean="0"/>
              <a:t>35</a:t>
            </a:fld>
            <a:endParaRPr lang="en-CA"/>
          </a:p>
        </p:txBody>
      </p:sp>
    </p:spTree>
    <p:extLst>
      <p:ext uri="{BB962C8B-B14F-4D97-AF65-F5344CB8AC3E}">
        <p14:creationId xmlns:p14="http://schemas.microsoft.com/office/powerpoint/2010/main" val="374018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Very similar to putting out a fire in the olden days before they invented hoses…water moved from one cell to another</a:t>
            </a:r>
          </a:p>
          <a:p>
            <a:r>
              <a:rPr lang="en-CA" dirty="0"/>
              <a:t>Note: </a:t>
            </a:r>
            <a:r>
              <a:rPr lang="en-CA" dirty="0" err="1"/>
              <a:t>casparian</a:t>
            </a:r>
            <a:r>
              <a:rPr lang="en-CA" dirty="0"/>
              <a:t> strip is only present in vascular cylinder in the roots…does not exist in the leaves</a:t>
            </a:r>
          </a:p>
          <a:p>
            <a:r>
              <a:rPr lang="en-CA" dirty="0"/>
              <a:t>Transpiration pull is very strong…tree can move 1800 L from ground to </a:t>
            </a:r>
          </a:p>
        </p:txBody>
      </p:sp>
      <p:sp>
        <p:nvSpPr>
          <p:cNvPr id="4" name="Slide Number Placeholder 3"/>
          <p:cNvSpPr>
            <a:spLocks noGrp="1"/>
          </p:cNvSpPr>
          <p:nvPr>
            <p:ph type="sldNum" sz="quarter" idx="5"/>
          </p:nvPr>
        </p:nvSpPr>
        <p:spPr/>
        <p:txBody>
          <a:bodyPr/>
          <a:lstStyle/>
          <a:p>
            <a:fld id="{DE099D68-2BAA-4D77-B606-43A401BB4F9F}" type="slidenum">
              <a:rPr lang="en-CA" smtClean="0"/>
              <a:t>48</a:t>
            </a:fld>
            <a:endParaRPr lang="en-CA"/>
          </a:p>
        </p:txBody>
      </p:sp>
    </p:spTree>
    <p:extLst>
      <p:ext uri="{BB962C8B-B14F-4D97-AF65-F5344CB8AC3E}">
        <p14:creationId xmlns:p14="http://schemas.microsoft.com/office/powerpoint/2010/main" val="285961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7647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639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587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19719"/>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a:xfrm>
            <a:off x="539999" y="393491"/>
            <a:ext cx="11101136" cy="925238"/>
          </a:xfrm>
        </p:spPr>
        <p:txBody>
          <a:bodyPr/>
          <a:lstStyle>
            <a:lvl1pPr algn="l">
              <a:defRPr cap="small" baseline="0">
                <a:solidFill>
                  <a:schemeClr val="accent2">
                    <a:lumMod val="20000"/>
                    <a:lumOff val="80000"/>
                  </a:schemeClr>
                </a:solidFill>
              </a:defRPr>
            </a:lvl1pPr>
          </a:lstStyle>
          <a:p>
            <a:r>
              <a:rPr lang="en-US" dirty="0"/>
              <a:t>Click to edit Master</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a:xfrm>
            <a:off x="540000" y="1549869"/>
            <a:ext cx="11101136" cy="4575052"/>
          </a:xfrm>
        </p:spPr>
        <p:txBody>
          <a:bodyPr>
            <a:normAutofit/>
          </a:bodyPr>
          <a:lstStyle>
            <a:lvl1pPr marL="270000">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211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5/19/2022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625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61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8226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4101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31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6386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5/19/2022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086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5/19/2022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67552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F0C-5A53-4904-83B4-FD83AE6728CE}"/>
              </a:ext>
            </a:extLst>
          </p:cNvPr>
          <p:cNvSpPr>
            <a:spLocks noGrp="1"/>
          </p:cNvSpPr>
          <p:nvPr>
            <p:ph type="ctrTitle"/>
          </p:nvPr>
        </p:nvSpPr>
        <p:spPr/>
        <p:txBody>
          <a:bodyPr/>
          <a:lstStyle/>
          <a:p>
            <a:r>
              <a:rPr lang="en-CA" dirty="0"/>
              <a:t>Kingdom Plantae </a:t>
            </a:r>
          </a:p>
        </p:txBody>
      </p:sp>
      <p:sp>
        <p:nvSpPr>
          <p:cNvPr id="3" name="Subtitle 2">
            <a:extLst>
              <a:ext uri="{FF2B5EF4-FFF2-40B4-BE49-F238E27FC236}">
                <a16:creationId xmlns:a16="http://schemas.microsoft.com/office/drawing/2014/main" id="{20C0F924-A4FE-4295-9F56-F124F966D769}"/>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41237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0DC3-348A-4046-AE1D-1878D7C65C69}"/>
              </a:ext>
            </a:extLst>
          </p:cNvPr>
          <p:cNvSpPr>
            <a:spLocks noGrp="1"/>
          </p:cNvSpPr>
          <p:nvPr>
            <p:ph type="title"/>
          </p:nvPr>
        </p:nvSpPr>
        <p:spPr/>
        <p:txBody>
          <a:bodyPr/>
          <a:lstStyle/>
          <a:p>
            <a:r>
              <a:rPr lang="en-CA" dirty="0"/>
              <a:t>Root Epidermis</a:t>
            </a:r>
          </a:p>
        </p:txBody>
      </p:sp>
      <p:sp>
        <p:nvSpPr>
          <p:cNvPr id="3" name="Content Placeholder 2">
            <a:extLst>
              <a:ext uri="{FF2B5EF4-FFF2-40B4-BE49-F238E27FC236}">
                <a16:creationId xmlns:a16="http://schemas.microsoft.com/office/drawing/2014/main" id="{160137BC-BE9E-4CE0-8C99-EE8142C5930F}"/>
              </a:ext>
            </a:extLst>
          </p:cNvPr>
          <p:cNvSpPr>
            <a:spLocks noGrp="1"/>
          </p:cNvSpPr>
          <p:nvPr>
            <p:ph idx="1"/>
          </p:nvPr>
        </p:nvSpPr>
        <p:spPr>
          <a:xfrm>
            <a:off x="539999" y="1549869"/>
            <a:ext cx="10941847" cy="5124308"/>
          </a:xfrm>
        </p:spPr>
        <p:txBody>
          <a:bodyPr>
            <a:normAutofit lnSpcReduction="10000"/>
          </a:bodyPr>
          <a:lstStyle/>
          <a:p>
            <a:r>
              <a:rPr lang="en-CA" b="1" dirty="0">
                <a:solidFill>
                  <a:srgbClr val="92D050"/>
                </a:solidFill>
              </a:rPr>
              <a:t>Epidermis</a:t>
            </a:r>
            <a:r>
              <a:rPr lang="en-CA" dirty="0">
                <a:solidFill>
                  <a:srgbClr val="92D050"/>
                </a:solidFill>
              </a:rPr>
              <a:t>: </a:t>
            </a:r>
            <a:r>
              <a:rPr lang="en-CA" dirty="0"/>
              <a:t>outermost layer of cells, has root hairs</a:t>
            </a:r>
          </a:p>
          <a:p>
            <a:r>
              <a:rPr lang="en-CA" b="1" dirty="0">
                <a:solidFill>
                  <a:srgbClr val="92D050"/>
                </a:solidFill>
              </a:rPr>
              <a:t>Root hairs</a:t>
            </a:r>
            <a:r>
              <a:rPr lang="en-CA" dirty="0">
                <a:solidFill>
                  <a:srgbClr val="92D050"/>
                </a:solidFill>
              </a:rPr>
              <a:t>: </a:t>
            </a:r>
          </a:p>
          <a:p>
            <a:pPr lvl="1"/>
            <a:r>
              <a:rPr lang="en-CA" dirty="0"/>
              <a:t>Slender projections that penetrate spaces </a:t>
            </a:r>
            <a:br>
              <a:rPr lang="en-CA" dirty="0"/>
            </a:br>
            <a:r>
              <a:rPr lang="en-CA" dirty="0"/>
              <a:t>between soil particles</a:t>
            </a:r>
          </a:p>
          <a:p>
            <a:pPr lvl="1"/>
            <a:r>
              <a:rPr lang="en-CA" dirty="0"/>
              <a:t>Immense combined surface area</a:t>
            </a:r>
          </a:p>
          <a:p>
            <a:pPr lvl="1"/>
            <a:r>
              <a:rPr lang="en-CA" dirty="0"/>
              <a:t>1. Active transport of nutrients into root</a:t>
            </a:r>
          </a:p>
          <a:p>
            <a:pPr lvl="1"/>
            <a:r>
              <a:rPr lang="en-CA" dirty="0"/>
              <a:t>2. Passive transport (osmosis) of water </a:t>
            </a:r>
            <a:br>
              <a:rPr lang="en-CA" dirty="0"/>
            </a:br>
            <a:r>
              <a:rPr lang="en-CA" dirty="0"/>
              <a:t>into root: concentration of solutes inside </a:t>
            </a:r>
            <a:br>
              <a:rPr lang="en-CA" dirty="0"/>
            </a:br>
            <a:r>
              <a:rPr lang="en-CA" dirty="0"/>
              <a:t>root is high</a:t>
            </a:r>
          </a:p>
          <a:p>
            <a:pPr lvl="1"/>
            <a:endParaRPr lang="en-CA" dirty="0"/>
          </a:p>
          <a:p>
            <a:endParaRPr lang="en-CA" dirty="0"/>
          </a:p>
        </p:txBody>
      </p:sp>
      <p:grpSp>
        <p:nvGrpSpPr>
          <p:cNvPr id="12" name="Group 11">
            <a:extLst>
              <a:ext uri="{FF2B5EF4-FFF2-40B4-BE49-F238E27FC236}">
                <a16:creationId xmlns:a16="http://schemas.microsoft.com/office/drawing/2014/main" id="{69DF4A16-5B87-4B53-AACA-4289E176804F}"/>
              </a:ext>
            </a:extLst>
          </p:cNvPr>
          <p:cNvGrpSpPr/>
          <p:nvPr/>
        </p:nvGrpSpPr>
        <p:grpSpPr>
          <a:xfrm>
            <a:off x="8067981" y="2320220"/>
            <a:ext cx="4036505" cy="4144289"/>
            <a:chOff x="8067981" y="2320220"/>
            <a:chExt cx="4036505" cy="4144289"/>
          </a:xfrm>
        </p:grpSpPr>
        <p:pic>
          <p:nvPicPr>
            <p:cNvPr id="5"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708C7AD0-D72E-4D9D-9771-A9899FB903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59" t="31675" r="3441" b="16441"/>
            <a:stretch/>
          </p:blipFill>
          <p:spPr bwMode="auto">
            <a:xfrm>
              <a:off x="8067981" y="2320220"/>
              <a:ext cx="4036505" cy="4144289"/>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8F264D28-8368-472E-997E-0656816A2BF8}"/>
                </a:ext>
              </a:extLst>
            </p:cNvPr>
            <p:cNvSpPr/>
            <p:nvPr/>
          </p:nvSpPr>
          <p:spPr>
            <a:xfrm rot="3012131">
              <a:off x="8917348" y="3214518"/>
              <a:ext cx="483727" cy="209920"/>
            </a:xfrm>
            <a:prstGeom prst="rightArrow">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Right 8">
              <a:extLst>
                <a:ext uri="{FF2B5EF4-FFF2-40B4-BE49-F238E27FC236}">
                  <a16:creationId xmlns:a16="http://schemas.microsoft.com/office/drawing/2014/main" id="{A6AC3839-2AAF-4782-87DE-1009734A6059}"/>
                </a:ext>
              </a:extLst>
            </p:cNvPr>
            <p:cNvSpPr/>
            <p:nvPr/>
          </p:nvSpPr>
          <p:spPr>
            <a:xfrm rot="1844140">
              <a:off x="8522993" y="3681355"/>
              <a:ext cx="483727" cy="209920"/>
            </a:xfrm>
            <a:prstGeom prst="rightArrow">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4FC8DD59-CFE6-4742-8706-AAE9E189CC1E}"/>
                </a:ext>
              </a:extLst>
            </p:cNvPr>
            <p:cNvSpPr txBox="1"/>
            <p:nvPr/>
          </p:nvSpPr>
          <p:spPr>
            <a:xfrm>
              <a:off x="8263413" y="3285513"/>
              <a:ext cx="292068" cy="461665"/>
            </a:xfrm>
            <a:prstGeom prst="rect">
              <a:avLst/>
            </a:prstGeom>
            <a:noFill/>
          </p:spPr>
          <p:txBody>
            <a:bodyPr wrap="none" rtlCol="0">
              <a:spAutoFit/>
            </a:bodyPr>
            <a:lstStyle/>
            <a:p>
              <a:r>
                <a:rPr lang="en-CA" sz="2400" dirty="0">
                  <a:solidFill>
                    <a:srgbClr val="7030A0"/>
                  </a:solidFill>
                </a:rPr>
                <a:t>1</a:t>
              </a:r>
            </a:p>
          </p:txBody>
        </p:sp>
        <p:sp>
          <p:nvSpPr>
            <p:cNvPr id="11" name="TextBox 10">
              <a:extLst>
                <a:ext uri="{FF2B5EF4-FFF2-40B4-BE49-F238E27FC236}">
                  <a16:creationId xmlns:a16="http://schemas.microsoft.com/office/drawing/2014/main" id="{E51BD85F-C75B-438F-87DF-3BB40900FF9B}"/>
                </a:ext>
              </a:extLst>
            </p:cNvPr>
            <p:cNvSpPr txBox="1"/>
            <p:nvPr/>
          </p:nvSpPr>
          <p:spPr>
            <a:xfrm>
              <a:off x="8764856" y="2666822"/>
              <a:ext cx="327334" cy="461665"/>
            </a:xfrm>
            <a:prstGeom prst="rect">
              <a:avLst/>
            </a:prstGeom>
            <a:noFill/>
          </p:spPr>
          <p:txBody>
            <a:bodyPr wrap="none" rtlCol="0">
              <a:spAutoFit/>
            </a:bodyPr>
            <a:lstStyle/>
            <a:p>
              <a:r>
                <a:rPr lang="en-CA" sz="2400" dirty="0">
                  <a:solidFill>
                    <a:schemeClr val="accent2"/>
                  </a:solidFill>
                </a:rPr>
                <a:t>2</a:t>
              </a:r>
            </a:p>
          </p:txBody>
        </p:sp>
      </p:grpSp>
      <p:sp>
        <p:nvSpPr>
          <p:cNvPr id="13" name="Oval 12">
            <a:extLst>
              <a:ext uri="{FF2B5EF4-FFF2-40B4-BE49-F238E27FC236}">
                <a16:creationId xmlns:a16="http://schemas.microsoft.com/office/drawing/2014/main" id="{3ABEC9B6-E372-42B9-927A-60A20D7A4A6A}"/>
              </a:ext>
            </a:extLst>
          </p:cNvPr>
          <p:cNvSpPr/>
          <p:nvPr/>
        </p:nvSpPr>
        <p:spPr>
          <a:xfrm>
            <a:off x="10595219" y="3983266"/>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5029C37B-0F69-45D0-9E4A-2FAFF233C872}"/>
              </a:ext>
            </a:extLst>
          </p:cNvPr>
          <p:cNvSpPr/>
          <p:nvPr/>
        </p:nvSpPr>
        <p:spPr>
          <a:xfrm>
            <a:off x="8531464" y="24268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9F82DAD-10A2-4EFD-914C-76DFB4D5DCB9}"/>
              </a:ext>
            </a:extLst>
          </p:cNvPr>
          <p:cNvSpPr/>
          <p:nvPr/>
        </p:nvSpPr>
        <p:spPr>
          <a:xfrm>
            <a:off x="8778950" y="414977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48801C8C-9E87-40AA-AFBA-EA47AFF33A7B}"/>
              </a:ext>
            </a:extLst>
          </p:cNvPr>
          <p:cNvSpPr/>
          <p:nvPr/>
        </p:nvSpPr>
        <p:spPr>
          <a:xfrm>
            <a:off x="10250852" y="338399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A8E8B324-DB09-4574-80C0-C7E08AA577E5}"/>
              </a:ext>
            </a:extLst>
          </p:cNvPr>
          <p:cNvSpPr/>
          <p:nvPr/>
        </p:nvSpPr>
        <p:spPr>
          <a:xfrm>
            <a:off x="9625348" y="341667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B5C83464-DE9F-4C67-9A3B-D81CCCEEFBBF}"/>
              </a:ext>
            </a:extLst>
          </p:cNvPr>
          <p:cNvSpPr/>
          <p:nvPr/>
        </p:nvSpPr>
        <p:spPr>
          <a:xfrm>
            <a:off x="9026390" y="5431433"/>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19B1DF0C-225B-4771-98C7-6A008E8B0A40}"/>
              </a:ext>
            </a:extLst>
          </p:cNvPr>
          <p:cNvSpPr/>
          <p:nvPr/>
        </p:nvSpPr>
        <p:spPr>
          <a:xfrm>
            <a:off x="8695963" y="474393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9E8EDC23-1334-4F25-87C8-12D9A2EEE951}"/>
              </a:ext>
            </a:extLst>
          </p:cNvPr>
          <p:cNvSpPr/>
          <p:nvPr/>
        </p:nvSpPr>
        <p:spPr>
          <a:xfrm>
            <a:off x="8113223" y="330074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361B4145-6751-4E6A-A46A-A22C6E11110E}"/>
              </a:ext>
            </a:extLst>
          </p:cNvPr>
          <p:cNvSpPr/>
          <p:nvPr/>
        </p:nvSpPr>
        <p:spPr>
          <a:xfrm>
            <a:off x="10754026" y="4654399"/>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0D6CDED2-9C55-48EE-ABE8-8F9AF31666BC}"/>
              </a:ext>
            </a:extLst>
          </p:cNvPr>
          <p:cNvSpPr/>
          <p:nvPr/>
        </p:nvSpPr>
        <p:spPr>
          <a:xfrm>
            <a:off x="10754026" y="53255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F01F2090-97F7-475F-BFDC-9CB47FB98881}"/>
              </a:ext>
            </a:extLst>
          </p:cNvPr>
          <p:cNvSpPr/>
          <p:nvPr/>
        </p:nvSpPr>
        <p:spPr>
          <a:xfrm>
            <a:off x="11003714" y="430055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B45EE374-F018-4897-9ECD-64D6DABDC1D5}"/>
              </a:ext>
            </a:extLst>
          </p:cNvPr>
          <p:cNvSpPr/>
          <p:nvPr/>
        </p:nvSpPr>
        <p:spPr>
          <a:xfrm>
            <a:off x="9789847" y="5586944"/>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228D353-5F78-4C5B-A17F-27B4D81C3485}"/>
              </a:ext>
            </a:extLst>
          </p:cNvPr>
          <p:cNvSpPr/>
          <p:nvPr/>
        </p:nvSpPr>
        <p:spPr>
          <a:xfrm>
            <a:off x="9312416" y="5865066"/>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1E205344-BD62-4F2B-B1D8-B406D3D71D3B}"/>
              </a:ext>
            </a:extLst>
          </p:cNvPr>
          <p:cNvSpPr/>
          <p:nvPr/>
        </p:nvSpPr>
        <p:spPr>
          <a:xfrm>
            <a:off x="8402104" y="2790368"/>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8DA4CEE5-EAAE-40E5-A476-A63CF79F5297}"/>
              </a:ext>
            </a:extLst>
          </p:cNvPr>
          <p:cNvSpPr/>
          <p:nvPr/>
        </p:nvSpPr>
        <p:spPr>
          <a:xfrm>
            <a:off x="8181163" y="4546001"/>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73C2F196-DC6E-40BD-A601-CC80348322C9}"/>
              </a:ext>
            </a:extLst>
          </p:cNvPr>
          <p:cNvSpPr/>
          <p:nvPr/>
        </p:nvSpPr>
        <p:spPr>
          <a:xfrm>
            <a:off x="11546417" y="6078665"/>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828430E3-01A1-412A-8873-FA96ED23F3A0}"/>
              </a:ext>
            </a:extLst>
          </p:cNvPr>
          <p:cNvSpPr/>
          <p:nvPr/>
        </p:nvSpPr>
        <p:spPr>
          <a:xfrm>
            <a:off x="11400902" y="4898963"/>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71F7A247-E88A-4F07-BCE5-F1BC4007C1FB}"/>
              </a:ext>
            </a:extLst>
          </p:cNvPr>
          <p:cNvSpPr/>
          <p:nvPr/>
        </p:nvSpPr>
        <p:spPr>
          <a:xfrm>
            <a:off x="8390005" y="603157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CF701EA8-B784-4A88-B5C7-0494E5A04321}"/>
              </a:ext>
            </a:extLst>
          </p:cNvPr>
          <p:cNvSpPr/>
          <p:nvPr/>
        </p:nvSpPr>
        <p:spPr>
          <a:xfrm>
            <a:off x="9701810" y="234358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56E747FB-0ACB-4FA6-BBC9-DDCF316D6A16}"/>
              </a:ext>
            </a:extLst>
          </p:cNvPr>
          <p:cNvSpPr/>
          <p:nvPr/>
        </p:nvSpPr>
        <p:spPr>
          <a:xfrm>
            <a:off x="9369178" y="359074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5BF28F45-0D5F-4E12-92C5-1E0B5F478C81}"/>
              </a:ext>
            </a:extLst>
          </p:cNvPr>
          <p:cNvSpPr/>
          <p:nvPr/>
        </p:nvSpPr>
        <p:spPr>
          <a:xfrm>
            <a:off x="11393547" y="3499922"/>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8621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708C7AD0-D72E-4D9D-9771-A9899FB903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25" t="31675" r="3441" b="16441"/>
          <a:stretch/>
        </p:blipFill>
        <p:spPr bwMode="auto">
          <a:xfrm>
            <a:off x="2699239" y="156960"/>
            <a:ext cx="6934591" cy="6544080"/>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A6AC3839-2AAF-4782-87DE-1009734A6059}"/>
              </a:ext>
            </a:extLst>
          </p:cNvPr>
          <p:cNvSpPr/>
          <p:nvPr/>
        </p:nvSpPr>
        <p:spPr>
          <a:xfrm rot="1844140">
            <a:off x="3978438" y="2306274"/>
            <a:ext cx="763834" cy="331476"/>
          </a:xfrm>
          <a:prstGeom prst="rightArrow">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4FC8DD59-CFE6-4742-8706-AAE9E189CC1E}"/>
              </a:ext>
            </a:extLst>
          </p:cNvPr>
          <p:cNvSpPr txBox="1"/>
          <p:nvPr/>
        </p:nvSpPr>
        <p:spPr>
          <a:xfrm>
            <a:off x="3708339" y="1912221"/>
            <a:ext cx="461193" cy="728997"/>
          </a:xfrm>
          <a:prstGeom prst="rect">
            <a:avLst/>
          </a:prstGeom>
          <a:noFill/>
        </p:spPr>
        <p:txBody>
          <a:bodyPr wrap="none" rtlCol="0">
            <a:spAutoFit/>
          </a:bodyPr>
          <a:lstStyle/>
          <a:p>
            <a:r>
              <a:rPr lang="en-CA" sz="2400" dirty="0">
                <a:solidFill>
                  <a:srgbClr val="7030A0"/>
                </a:solidFill>
              </a:rPr>
              <a:t>1</a:t>
            </a:r>
          </a:p>
        </p:txBody>
      </p:sp>
      <p:sp>
        <p:nvSpPr>
          <p:cNvPr id="16" name="Oval 15">
            <a:extLst>
              <a:ext uri="{FF2B5EF4-FFF2-40B4-BE49-F238E27FC236}">
                <a16:creationId xmlns:a16="http://schemas.microsoft.com/office/drawing/2014/main" id="{5029C37B-0F69-45D0-9E4A-2FAFF233C872}"/>
              </a:ext>
            </a:extLst>
          </p:cNvPr>
          <p:cNvSpPr/>
          <p:nvPr/>
        </p:nvSpPr>
        <p:spPr>
          <a:xfrm>
            <a:off x="3991815" y="32530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B5C83464-DE9F-4C67-9A3B-D81CCCEEFBBF}"/>
              </a:ext>
            </a:extLst>
          </p:cNvPr>
          <p:cNvSpPr/>
          <p:nvPr/>
        </p:nvSpPr>
        <p:spPr>
          <a:xfrm>
            <a:off x="5184738" y="505645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74856956-EE63-4E6B-85D6-CFF2EFEFADCD}"/>
              </a:ext>
            </a:extLst>
          </p:cNvPr>
          <p:cNvSpPr/>
          <p:nvPr/>
        </p:nvSpPr>
        <p:spPr>
          <a:xfrm>
            <a:off x="4611270" y="3343856"/>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9BCE42F8-5557-4C5E-B238-F49C716F0F65}"/>
              </a:ext>
            </a:extLst>
          </p:cNvPr>
          <p:cNvSpPr/>
          <p:nvPr/>
        </p:nvSpPr>
        <p:spPr>
          <a:xfrm>
            <a:off x="7494184" y="276866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64527255-FF7D-4650-89AC-66325A1283E9}"/>
              </a:ext>
            </a:extLst>
          </p:cNvPr>
          <p:cNvSpPr/>
          <p:nvPr/>
        </p:nvSpPr>
        <p:spPr>
          <a:xfrm>
            <a:off x="7750167" y="4228949"/>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2DBB9DDC-C34D-4AA0-8089-F010A390D78B}"/>
              </a:ext>
            </a:extLst>
          </p:cNvPr>
          <p:cNvSpPr/>
          <p:nvPr/>
        </p:nvSpPr>
        <p:spPr>
          <a:xfrm>
            <a:off x="9012360" y="493356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52D8A9F5-57DC-42A9-A008-3825E0C309B8}"/>
              </a:ext>
            </a:extLst>
          </p:cNvPr>
          <p:cNvSpPr/>
          <p:nvPr/>
        </p:nvSpPr>
        <p:spPr>
          <a:xfrm>
            <a:off x="3370629" y="570142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A93A36B3-168D-4261-BC5C-B0DE7BFD8482}"/>
              </a:ext>
            </a:extLst>
          </p:cNvPr>
          <p:cNvSpPr/>
          <p:nvPr/>
        </p:nvSpPr>
        <p:spPr>
          <a:xfrm>
            <a:off x="5744126" y="209942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Lightning Bolt 42">
            <a:extLst>
              <a:ext uri="{FF2B5EF4-FFF2-40B4-BE49-F238E27FC236}">
                <a16:creationId xmlns:a16="http://schemas.microsoft.com/office/drawing/2014/main" id="{0C25C528-2149-4627-AD1A-7F5D23AC195E}"/>
              </a:ext>
            </a:extLst>
          </p:cNvPr>
          <p:cNvSpPr/>
          <p:nvPr/>
        </p:nvSpPr>
        <p:spPr>
          <a:xfrm flipH="1">
            <a:off x="3630383" y="2467508"/>
            <a:ext cx="361432" cy="342151"/>
          </a:xfrm>
          <a:prstGeom prst="lightningBolt">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Lightning Bolt 43">
            <a:extLst>
              <a:ext uri="{FF2B5EF4-FFF2-40B4-BE49-F238E27FC236}">
                <a16:creationId xmlns:a16="http://schemas.microsoft.com/office/drawing/2014/main" id="{A19E4340-ED45-4554-A65B-6D4953AB8C91}"/>
              </a:ext>
            </a:extLst>
          </p:cNvPr>
          <p:cNvSpPr/>
          <p:nvPr/>
        </p:nvSpPr>
        <p:spPr>
          <a:xfrm flipH="1">
            <a:off x="4750047" y="2191268"/>
            <a:ext cx="361432" cy="342151"/>
          </a:xfrm>
          <a:prstGeom prst="lightningBolt">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Lightning Bolt 44">
            <a:extLst>
              <a:ext uri="{FF2B5EF4-FFF2-40B4-BE49-F238E27FC236}">
                <a16:creationId xmlns:a16="http://schemas.microsoft.com/office/drawing/2014/main" id="{DD062A4D-5843-4278-A2F2-2D6E640A48AE}"/>
              </a:ext>
            </a:extLst>
          </p:cNvPr>
          <p:cNvSpPr/>
          <p:nvPr/>
        </p:nvSpPr>
        <p:spPr>
          <a:xfrm flipH="1">
            <a:off x="4285695" y="1741145"/>
            <a:ext cx="361432" cy="342151"/>
          </a:xfrm>
          <a:prstGeom prst="lightningBolt">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730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708C7AD0-D72E-4D9D-9771-A9899FB903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25" t="31675" r="3441" b="16441"/>
          <a:stretch/>
        </p:blipFill>
        <p:spPr bwMode="auto">
          <a:xfrm>
            <a:off x="2699239" y="156960"/>
            <a:ext cx="6934591" cy="654408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3ABEC9B6-E372-42B9-927A-60A20D7A4A6A}"/>
              </a:ext>
            </a:extLst>
          </p:cNvPr>
          <p:cNvSpPr/>
          <p:nvPr/>
        </p:nvSpPr>
        <p:spPr>
          <a:xfrm>
            <a:off x="7250607" y="2783009"/>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5029C37B-0F69-45D0-9E4A-2FAFF233C872}"/>
              </a:ext>
            </a:extLst>
          </p:cNvPr>
          <p:cNvSpPr/>
          <p:nvPr/>
        </p:nvSpPr>
        <p:spPr>
          <a:xfrm>
            <a:off x="3991815" y="32530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9F82DAD-10A2-4EFD-914C-76DFB4D5DCB9}"/>
              </a:ext>
            </a:extLst>
          </p:cNvPr>
          <p:cNvSpPr/>
          <p:nvPr/>
        </p:nvSpPr>
        <p:spPr>
          <a:xfrm>
            <a:off x="4382610" y="3045929"/>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48801C8C-9E87-40AA-AFBA-EA47AFF33A7B}"/>
              </a:ext>
            </a:extLst>
          </p:cNvPr>
          <p:cNvSpPr/>
          <p:nvPr/>
        </p:nvSpPr>
        <p:spPr>
          <a:xfrm>
            <a:off x="6706831" y="183672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A8E8B324-DB09-4574-80C0-C7E08AA577E5}"/>
              </a:ext>
            </a:extLst>
          </p:cNvPr>
          <p:cNvSpPr/>
          <p:nvPr/>
        </p:nvSpPr>
        <p:spPr>
          <a:xfrm>
            <a:off x="5719123" y="188832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B5C83464-DE9F-4C67-9A3B-D81CCCEEFBBF}"/>
              </a:ext>
            </a:extLst>
          </p:cNvPr>
          <p:cNvSpPr/>
          <p:nvPr/>
        </p:nvSpPr>
        <p:spPr>
          <a:xfrm>
            <a:off x="4773332" y="506975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19B1DF0C-225B-4771-98C7-6A008E8B0A40}"/>
              </a:ext>
            </a:extLst>
          </p:cNvPr>
          <p:cNvSpPr/>
          <p:nvPr/>
        </p:nvSpPr>
        <p:spPr>
          <a:xfrm>
            <a:off x="4251568" y="398414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361B4145-6751-4E6A-A46A-A22C6E11110E}"/>
              </a:ext>
            </a:extLst>
          </p:cNvPr>
          <p:cNvSpPr/>
          <p:nvPr/>
        </p:nvSpPr>
        <p:spPr>
          <a:xfrm>
            <a:off x="7501373" y="384276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0D6CDED2-9C55-48EE-ABE8-8F9AF31666BC}"/>
              </a:ext>
            </a:extLst>
          </p:cNvPr>
          <p:cNvSpPr/>
          <p:nvPr/>
        </p:nvSpPr>
        <p:spPr>
          <a:xfrm>
            <a:off x="7501373" y="490252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F01F2090-97F7-475F-BFDC-9CB47FB98881}"/>
              </a:ext>
            </a:extLst>
          </p:cNvPr>
          <p:cNvSpPr/>
          <p:nvPr/>
        </p:nvSpPr>
        <p:spPr>
          <a:xfrm>
            <a:off x="9012360" y="493356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B45EE374-F018-4897-9ECD-64D6DABDC1D5}"/>
              </a:ext>
            </a:extLst>
          </p:cNvPr>
          <p:cNvSpPr/>
          <p:nvPr/>
        </p:nvSpPr>
        <p:spPr>
          <a:xfrm>
            <a:off x="5978877" y="531531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228D353-5F78-4C5B-A17F-27B4D81C3485}"/>
              </a:ext>
            </a:extLst>
          </p:cNvPr>
          <p:cNvSpPr/>
          <p:nvPr/>
        </p:nvSpPr>
        <p:spPr>
          <a:xfrm>
            <a:off x="5224985" y="575448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1E205344-BD62-4F2B-B1D8-B406D3D71D3B}"/>
              </a:ext>
            </a:extLst>
          </p:cNvPr>
          <p:cNvSpPr/>
          <p:nvPr/>
        </p:nvSpPr>
        <p:spPr>
          <a:xfrm>
            <a:off x="3787548" y="899352"/>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8DA4CEE5-EAAE-40E5-A476-A63CF79F5297}"/>
              </a:ext>
            </a:extLst>
          </p:cNvPr>
          <p:cNvSpPr/>
          <p:nvPr/>
        </p:nvSpPr>
        <p:spPr>
          <a:xfrm>
            <a:off x="3438668" y="367160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73C2F196-DC6E-40BD-A601-CC80348322C9}"/>
              </a:ext>
            </a:extLst>
          </p:cNvPr>
          <p:cNvSpPr/>
          <p:nvPr/>
        </p:nvSpPr>
        <p:spPr>
          <a:xfrm>
            <a:off x="8752606" y="6091769"/>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828430E3-01A1-412A-8873-FA96ED23F3A0}"/>
              </a:ext>
            </a:extLst>
          </p:cNvPr>
          <p:cNvSpPr/>
          <p:nvPr/>
        </p:nvSpPr>
        <p:spPr>
          <a:xfrm>
            <a:off x="8522829" y="4228949"/>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71F7A247-E88A-4F07-BCE5-F1BC4007C1FB}"/>
              </a:ext>
            </a:extLst>
          </p:cNvPr>
          <p:cNvSpPr/>
          <p:nvPr/>
        </p:nvSpPr>
        <p:spPr>
          <a:xfrm>
            <a:off x="3768442" y="6017403"/>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CF701EA8-B784-4A88-B5C7-0494E5A04321}"/>
              </a:ext>
            </a:extLst>
          </p:cNvPr>
          <p:cNvSpPr/>
          <p:nvPr/>
        </p:nvSpPr>
        <p:spPr>
          <a:xfrm>
            <a:off x="5839861" y="193847"/>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56E747FB-0ACB-4FA6-BBC9-DDCF316D6A16}"/>
              </a:ext>
            </a:extLst>
          </p:cNvPr>
          <p:cNvSpPr/>
          <p:nvPr/>
        </p:nvSpPr>
        <p:spPr>
          <a:xfrm>
            <a:off x="5314615" y="2163187"/>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5BF28F45-0D5F-4E12-92C5-1E0B5F478C81}"/>
              </a:ext>
            </a:extLst>
          </p:cNvPr>
          <p:cNvSpPr/>
          <p:nvPr/>
        </p:nvSpPr>
        <p:spPr>
          <a:xfrm>
            <a:off x="8511215" y="201978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4872FECE-5264-4A7C-896A-5B28DAEA95AA}"/>
              </a:ext>
            </a:extLst>
          </p:cNvPr>
          <p:cNvSpPr/>
          <p:nvPr/>
        </p:nvSpPr>
        <p:spPr>
          <a:xfrm>
            <a:off x="7761127" y="310401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25948B3E-2EFF-4618-8BAA-1E3682A7D9FA}"/>
              </a:ext>
            </a:extLst>
          </p:cNvPr>
          <p:cNvSpPr/>
          <p:nvPr/>
        </p:nvSpPr>
        <p:spPr>
          <a:xfrm>
            <a:off x="7241619" y="447910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E29F9E74-8A39-4784-A80E-149B3B8E6288}"/>
              </a:ext>
            </a:extLst>
          </p:cNvPr>
          <p:cNvSpPr/>
          <p:nvPr/>
        </p:nvSpPr>
        <p:spPr>
          <a:xfrm>
            <a:off x="6921714" y="557823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90DE55A8-3ABC-401C-8D7B-A155DDADCC05}"/>
              </a:ext>
            </a:extLst>
          </p:cNvPr>
          <p:cNvSpPr/>
          <p:nvPr/>
        </p:nvSpPr>
        <p:spPr>
          <a:xfrm>
            <a:off x="6791837" y="501140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0FDF21EE-5641-4EE3-AF59-DE33F651E8DA}"/>
              </a:ext>
            </a:extLst>
          </p:cNvPr>
          <p:cNvSpPr/>
          <p:nvPr/>
        </p:nvSpPr>
        <p:spPr>
          <a:xfrm>
            <a:off x="5018539" y="256718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8EA01BE8-3E13-4C8D-83E3-32BD5F4D3846}"/>
              </a:ext>
            </a:extLst>
          </p:cNvPr>
          <p:cNvSpPr/>
          <p:nvPr/>
        </p:nvSpPr>
        <p:spPr>
          <a:xfrm>
            <a:off x="2916348" y="2618735"/>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F8DE5D14-A70E-441C-A1A9-D72B7847E140}"/>
              </a:ext>
            </a:extLst>
          </p:cNvPr>
          <p:cNvSpPr/>
          <p:nvPr/>
        </p:nvSpPr>
        <p:spPr>
          <a:xfrm>
            <a:off x="9199836" y="316801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Arrow: Right 42">
            <a:extLst>
              <a:ext uri="{FF2B5EF4-FFF2-40B4-BE49-F238E27FC236}">
                <a16:creationId xmlns:a16="http://schemas.microsoft.com/office/drawing/2014/main" id="{324F1EF9-8945-4F8F-A91C-A5B0FA692283}"/>
              </a:ext>
            </a:extLst>
          </p:cNvPr>
          <p:cNvSpPr/>
          <p:nvPr/>
        </p:nvSpPr>
        <p:spPr>
          <a:xfrm rot="3012131">
            <a:off x="4601149" y="1569110"/>
            <a:ext cx="763834" cy="331476"/>
          </a:xfrm>
          <a:prstGeom prst="rightArrow">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a:extLst>
              <a:ext uri="{FF2B5EF4-FFF2-40B4-BE49-F238E27FC236}">
                <a16:creationId xmlns:a16="http://schemas.microsoft.com/office/drawing/2014/main" id="{E5BFC7D8-AF85-4B22-81C8-A219A4D99934}"/>
              </a:ext>
            </a:extLst>
          </p:cNvPr>
          <p:cNvSpPr txBox="1"/>
          <p:nvPr/>
        </p:nvSpPr>
        <p:spPr>
          <a:xfrm>
            <a:off x="4516206" y="922735"/>
            <a:ext cx="516880" cy="728997"/>
          </a:xfrm>
          <a:prstGeom prst="rect">
            <a:avLst/>
          </a:prstGeom>
          <a:noFill/>
        </p:spPr>
        <p:txBody>
          <a:bodyPr wrap="none" rtlCol="0">
            <a:spAutoFit/>
          </a:bodyPr>
          <a:lstStyle/>
          <a:p>
            <a:r>
              <a:rPr lang="en-CA" sz="2400" dirty="0">
                <a:solidFill>
                  <a:schemeClr val="accent2"/>
                </a:solidFill>
              </a:rPr>
              <a:t>2</a:t>
            </a:r>
          </a:p>
        </p:txBody>
      </p:sp>
    </p:spTree>
    <p:extLst>
      <p:ext uri="{BB962C8B-B14F-4D97-AF65-F5344CB8AC3E}">
        <p14:creationId xmlns:p14="http://schemas.microsoft.com/office/powerpoint/2010/main" val="16218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708C7AD0-D72E-4D9D-9771-A9899FB903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25" t="31675" r="3441" b="16441"/>
          <a:stretch/>
        </p:blipFill>
        <p:spPr bwMode="auto">
          <a:xfrm>
            <a:off x="2699239" y="156960"/>
            <a:ext cx="6934591" cy="654408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8F264D28-8368-472E-997E-0656816A2BF8}"/>
              </a:ext>
            </a:extLst>
          </p:cNvPr>
          <p:cNvSpPr/>
          <p:nvPr/>
        </p:nvSpPr>
        <p:spPr>
          <a:xfrm rot="3012131">
            <a:off x="4601149" y="1569110"/>
            <a:ext cx="763834" cy="331476"/>
          </a:xfrm>
          <a:prstGeom prst="rightArrow">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E51BD85F-C75B-438F-87DF-3BB40900FF9B}"/>
              </a:ext>
            </a:extLst>
          </p:cNvPr>
          <p:cNvSpPr txBox="1"/>
          <p:nvPr/>
        </p:nvSpPr>
        <p:spPr>
          <a:xfrm>
            <a:off x="4516206" y="922735"/>
            <a:ext cx="516880" cy="728997"/>
          </a:xfrm>
          <a:prstGeom prst="rect">
            <a:avLst/>
          </a:prstGeom>
          <a:noFill/>
        </p:spPr>
        <p:txBody>
          <a:bodyPr wrap="none" rtlCol="0">
            <a:spAutoFit/>
          </a:bodyPr>
          <a:lstStyle/>
          <a:p>
            <a:r>
              <a:rPr lang="en-CA" sz="2400" dirty="0">
                <a:solidFill>
                  <a:schemeClr val="accent2"/>
                </a:solidFill>
              </a:rPr>
              <a:t>2</a:t>
            </a:r>
          </a:p>
        </p:txBody>
      </p:sp>
      <p:sp>
        <p:nvSpPr>
          <p:cNvPr id="13" name="Oval 12">
            <a:extLst>
              <a:ext uri="{FF2B5EF4-FFF2-40B4-BE49-F238E27FC236}">
                <a16:creationId xmlns:a16="http://schemas.microsoft.com/office/drawing/2014/main" id="{3ABEC9B6-E372-42B9-927A-60A20D7A4A6A}"/>
              </a:ext>
            </a:extLst>
          </p:cNvPr>
          <p:cNvSpPr/>
          <p:nvPr/>
        </p:nvSpPr>
        <p:spPr>
          <a:xfrm>
            <a:off x="7250607" y="2783009"/>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5029C37B-0F69-45D0-9E4A-2FAFF233C872}"/>
              </a:ext>
            </a:extLst>
          </p:cNvPr>
          <p:cNvSpPr/>
          <p:nvPr/>
        </p:nvSpPr>
        <p:spPr>
          <a:xfrm>
            <a:off x="3991815" y="32530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9F82DAD-10A2-4EFD-914C-76DFB4D5DCB9}"/>
              </a:ext>
            </a:extLst>
          </p:cNvPr>
          <p:cNvSpPr/>
          <p:nvPr/>
        </p:nvSpPr>
        <p:spPr>
          <a:xfrm>
            <a:off x="4382610" y="3045929"/>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48801C8C-9E87-40AA-AFBA-EA47AFF33A7B}"/>
              </a:ext>
            </a:extLst>
          </p:cNvPr>
          <p:cNvSpPr/>
          <p:nvPr/>
        </p:nvSpPr>
        <p:spPr>
          <a:xfrm>
            <a:off x="6706831" y="183672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A8E8B324-DB09-4574-80C0-C7E08AA577E5}"/>
              </a:ext>
            </a:extLst>
          </p:cNvPr>
          <p:cNvSpPr/>
          <p:nvPr/>
        </p:nvSpPr>
        <p:spPr>
          <a:xfrm>
            <a:off x="5719123" y="188832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B5C83464-DE9F-4C67-9A3B-D81CCCEEFBBF}"/>
              </a:ext>
            </a:extLst>
          </p:cNvPr>
          <p:cNvSpPr/>
          <p:nvPr/>
        </p:nvSpPr>
        <p:spPr>
          <a:xfrm>
            <a:off x="4773332" y="506975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19B1DF0C-225B-4771-98C7-6A008E8B0A40}"/>
              </a:ext>
            </a:extLst>
          </p:cNvPr>
          <p:cNvSpPr/>
          <p:nvPr/>
        </p:nvSpPr>
        <p:spPr>
          <a:xfrm>
            <a:off x="4251568" y="398414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361B4145-6751-4E6A-A46A-A22C6E11110E}"/>
              </a:ext>
            </a:extLst>
          </p:cNvPr>
          <p:cNvSpPr/>
          <p:nvPr/>
        </p:nvSpPr>
        <p:spPr>
          <a:xfrm>
            <a:off x="7501373" y="384276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0D6CDED2-9C55-48EE-ABE8-8F9AF31666BC}"/>
              </a:ext>
            </a:extLst>
          </p:cNvPr>
          <p:cNvSpPr/>
          <p:nvPr/>
        </p:nvSpPr>
        <p:spPr>
          <a:xfrm>
            <a:off x="7501373" y="490252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F01F2090-97F7-475F-BFDC-9CB47FB98881}"/>
              </a:ext>
            </a:extLst>
          </p:cNvPr>
          <p:cNvSpPr/>
          <p:nvPr/>
        </p:nvSpPr>
        <p:spPr>
          <a:xfrm>
            <a:off x="9012360" y="493356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B45EE374-F018-4897-9ECD-64D6DABDC1D5}"/>
              </a:ext>
            </a:extLst>
          </p:cNvPr>
          <p:cNvSpPr/>
          <p:nvPr/>
        </p:nvSpPr>
        <p:spPr>
          <a:xfrm>
            <a:off x="5978877" y="531531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228D353-5F78-4C5B-A17F-27B4D81C3485}"/>
              </a:ext>
            </a:extLst>
          </p:cNvPr>
          <p:cNvSpPr/>
          <p:nvPr/>
        </p:nvSpPr>
        <p:spPr>
          <a:xfrm>
            <a:off x="5224985" y="575448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1E205344-BD62-4F2B-B1D8-B406D3D71D3B}"/>
              </a:ext>
            </a:extLst>
          </p:cNvPr>
          <p:cNvSpPr/>
          <p:nvPr/>
        </p:nvSpPr>
        <p:spPr>
          <a:xfrm>
            <a:off x="3787548" y="899352"/>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8DA4CEE5-EAAE-40E5-A476-A63CF79F5297}"/>
              </a:ext>
            </a:extLst>
          </p:cNvPr>
          <p:cNvSpPr/>
          <p:nvPr/>
        </p:nvSpPr>
        <p:spPr>
          <a:xfrm>
            <a:off x="4773332" y="447910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73C2F196-DC6E-40BD-A601-CC80348322C9}"/>
              </a:ext>
            </a:extLst>
          </p:cNvPr>
          <p:cNvSpPr/>
          <p:nvPr/>
        </p:nvSpPr>
        <p:spPr>
          <a:xfrm>
            <a:off x="6431779" y="568159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828430E3-01A1-412A-8873-FA96ED23F3A0}"/>
              </a:ext>
            </a:extLst>
          </p:cNvPr>
          <p:cNvSpPr/>
          <p:nvPr/>
        </p:nvSpPr>
        <p:spPr>
          <a:xfrm>
            <a:off x="8522829" y="4228949"/>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71F7A247-E88A-4F07-BCE5-F1BC4007C1FB}"/>
              </a:ext>
            </a:extLst>
          </p:cNvPr>
          <p:cNvSpPr/>
          <p:nvPr/>
        </p:nvSpPr>
        <p:spPr>
          <a:xfrm>
            <a:off x="3768442" y="6017403"/>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CF701EA8-B784-4A88-B5C7-0494E5A04321}"/>
              </a:ext>
            </a:extLst>
          </p:cNvPr>
          <p:cNvSpPr/>
          <p:nvPr/>
        </p:nvSpPr>
        <p:spPr>
          <a:xfrm>
            <a:off x="6203570" y="1471928"/>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56E747FB-0ACB-4FA6-BBC9-DDCF316D6A16}"/>
              </a:ext>
            </a:extLst>
          </p:cNvPr>
          <p:cNvSpPr/>
          <p:nvPr/>
        </p:nvSpPr>
        <p:spPr>
          <a:xfrm>
            <a:off x="5224985" y="220705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5BF28F45-0D5F-4E12-92C5-1E0B5F478C81}"/>
              </a:ext>
            </a:extLst>
          </p:cNvPr>
          <p:cNvSpPr/>
          <p:nvPr/>
        </p:nvSpPr>
        <p:spPr>
          <a:xfrm>
            <a:off x="6836708" y="233851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4872FECE-5264-4A7C-896A-5B28DAEA95AA}"/>
              </a:ext>
            </a:extLst>
          </p:cNvPr>
          <p:cNvSpPr/>
          <p:nvPr/>
        </p:nvSpPr>
        <p:spPr>
          <a:xfrm>
            <a:off x="7761127" y="310401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25948B3E-2EFF-4618-8BAA-1E3682A7D9FA}"/>
              </a:ext>
            </a:extLst>
          </p:cNvPr>
          <p:cNvSpPr/>
          <p:nvPr/>
        </p:nvSpPr>
        <p:spPr>
          <a:xfrm>
            <a:off x="7241619" y="447910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E29F9E74-8A39-4784-A80E-149B3B8E6288}"/>
              </a:ext>
            </a:extLst>
          </p:cNvPr>
          <p:cNvSpPr/>
          <p:nvPr/>
        </p:nvSpPr>
        <p:spPr>
          <a:xfrm>
            <a:off x="6921714" y="557823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90DE55A8-3ABC-401C-8D7B-A155DDADCC05}"/>
              </a:ext>
            </a:extLst>
          </p:cNvPr>
          <p:cNvSpPr/>
          <p:nvPr/>
        </p:nvSpPr>
        <p:spPr>
          <a:xfrm>
            <a:off x="6791837" y="501140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0FDF21EE-5641-4EE3-AF59-DE33F651E8DA}"/>
              </a:ext>
            </a:extLst>
          </p:cNvPr>
          <p:cNvSpPr/>
          <p:nvPr/>
        </p:nvSpPr>
        <p:spPr>
          <a:xfrm>
            <a:off x="4643455" y="2327226"/>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48BD300C-99FD-4430-BC7D-9491F25311F5}"/>
              </a:ext>
            </a:extLst>
          </p:cNvPr>
          <p:cNvSpPr/>
          <p:nvPr/>
        </p:nvSpPr>
        <p:spPr>
          <a:xfrm>
            <a:off x="4444965" y="339151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F730821A-52C1-457F-A23D-F4105BD629CA}"/>
              </a:ext>
            </a:extLst>
          </p:cNvPr>
          <p:cNvSpPr/>
          <p:nvPr/>
        </p:nvSpPr>
        <p:spPr>
          <a:xfrm>
            <a:off x="7407935" y="336693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991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9024-F626-4261-8F2D-76DA31137906}"/>
              </a:ext>
            </a:extLst>
          </p:cNvPr>
          <p:cNvSpPr>
            <a:spLocks noGrp="1"/>
          </p:cNvSpPr>
          <p:nvPr>
            <p:ph type="title"/>
          </p:nvPr>
        </p:nvSpPr>
        <p:spPr/>
        <p:txBody>
          <a:bodyPr>
            <a:normAutofit/>
          </a:bodyPr>
          <a:lstStyle/>
          <a:p>
            <a:r>
              <a:rPr lang="en-CA" dirty="0"/>
              <a:t>Roots: Moving Inward</a:t>
            </a:r>
          </a:p>
        </p:txBody>
      </p:sp>
      <p:sp>
        <p:nvSpPr>
          <p:cNvPr id="3" name="Content Placeholder 2">
            <a:extLst>
              <a:ext uri="{FF2B5EF4-FFF2-40B4-BE49-F238E27FC236}">
                <a16:creationId xmlns:a16="http://schemas.microsoft.com/office/drawing/2014/main" id="{D20FABEC-AF29-4411-ADD6-22AEEA494BAE}"/>
              </a:ext>
            </a:extLst>
          </p:cNvPr>
          <p:cNvSpPr>
            <a:spLocks noGrp="1"/>
          </p:cNvSpPr>
          <p:nvPr>
            <p:ph idx="1"/>
          </p:nvPr>
        </p:nvSpPr>
        <p:spPr>
          <a:xfrm>
            <a:off x="545432" y="1521589"/>
            <a:ext cx="6051921" cy="4575052"/>
          </a:xfrm>
        </p:spPr>
        <p:txBody>
          <a:bodyPr>
            <a:normAutofit/>
          </a:bodyPr>
          <a:lstStyle/>
          <a:p>
            <a:pPr marL="0" indent="0">
              <a:buNone/>
            </a:pPr>
            <a:r>
              <a:rPr lang="en-CA" dirty="0"/>
              <a:t>Active transport of nutrients towards center of root hair; water follows through osmosis</a:t>
            </a:r>
          </a:p>
        </p:txBody>
      </p:sp>
      <p:pic>
        <p:nvPicPr>
          <p:cNvPr id="31"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FBA1DAB6-CA6A-45EA-B81E-A2E5FFAC4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09" t="38234" r="20073" b="48436"/>
          <a:stretch/>
        </p:blipFill>
        <p:spPr bwMode="auto">
          <a:xfrm>
            <a:off x="6759899" y="1714233"/>
            <a:ext cx="4987131" cy="4524527"/>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extLst>
              <a:ext uri="{FF2B5EF4-FFF2-40B4-BE49-F238E27FC236}">
                <a16:creationId xmlns:a16="http://schemas.microsoft.com/office/drawing/2014/main" id="{3D8DD21B-A283-4154-BF78-E4AF98953C52}"/>
              </a:ext>
            </a:extLst>
          </p:cNvPr>
          <p:cNvSpPr/>
          <p:nvPr/>
        </p:nvSpPr>
        <p:spPr>
          <a:xfrm>
            <a:off x="7699616" y="370685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3C3B2E3A-0C2C-4EBD-A3FC-9C37AC657851}"/>
              </a:ext>
            </a:extLst>
          </p:cNvPr>
          <p:cNvSpPr/>
          <p:nvPr/>
        </p:nvSpPr>
        <p:spPr>
          <a:xfrm>
            <a:off x="11444502" y="357539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35456CA1-EE49-4090-9C36-F95AFFFBB730}"/>
              </a:ext>
            </a:extLst>
          </p:cNvPr>
          <p:cNvSpPr/>
          <p:nvPr/>
        </p:nvSpPr>
        <p:spPr>
          <a:xfrm>
            <a:off x="11114973" y="304781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AD9B417E-4407-4FD7-B581-D2BB89E909F6}"/>
              </a:ext>
            </a:extLst>
          </p:cNvPr>
          <p:cNvSpPr/>
          <p:nvPr/>
        </p:nvSpPr>
        <p:spPr>
          <a:xfrm>
            <a:off x="8671697" y="349231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60D2C90D-9F72-4D0E-AFDD-CEBE92229DF7}"/>
              </a:ext>
            </a:extLst>
          </p:cNvPr>
          <p:cNvSpPr/>
          <p:nvPr/>
        </p:nvSpPr>
        <p:spPr>
          <a:xfrm>
            <a:off x="10697844" y="347955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46F461AC-0522-4961-8729-2C889A5BCDD3}"/>
              </a:ext>
            </a:extLst>
          </p:cNvPr>
          <p:cNvSpPr/>
          <p:nvPr/>
        </p:nvSpPr>
        <p:spPr>
          <a:xfrm>
            <a:off x="7834387" y="406631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D11B9CEA-6053-4C6E-9D1B-B4B7E935C368}"/>
              </a:ext>
            </a:extLst>
          </p:cNvPr>
          <p:cNvSpPr/>
          <p:nvPr/>
        </p:nvSpPr>
        <p:spPr>
          <a:xfrm>
            <a:off x="6802871" y="496587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53BEF9D0-9021-49C4-885F-E307A4DCADB6}"/>
              </a:ext>
            </a:extLst>
          </p:cNvPr>
          <p:cNvSpPr/>
          <p:nvPr/>
        </p:nvSpPr>
        <p:spPr>
          <a:xfrm>
            <a:off x="8167962" y="370685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a:extLst>
              <a:ext uri="{FF2B5EF4-FFF2-40B4-BE49-F238E27FC236}">
                <a16:creationId xmlns:a16="http://schemas.microsoft.com/office/drawing/2014/main" id="{A24ED018-A3CB-4593-A36B-03F2B5C96680}"/>
              </a:ext>
            </a:extLst>
          </p:cNvPr>
          <p:cNvSpPr/>
          <p:nvPr/>
        </p:nvSpPr>
        <p:spPr>
          <a:xfrm>
            <a:off x="10151054" y="307285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792F9E9C-4AD6-4646-8727-CE6A67AD2406}"/>
              </a:ext>
            </a:extLst>
          </p:cNvPr>
          <p:cNvSpPr/>
          <p:nvPr/>
        </p:nvSpPr>
        <p:spPr>
          <a:xfrm>
            <a:off x="8799535" y="316798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8EC237B-569C-4B5B-9A61-9E399E2D396C}"/>
              </a:ext>
            </a:extLst>
          </p:cNvPr>
          <p:cNvSpPr/>
          <p:nvPr/>
        </p:nvSpPr>
        <p:spPr>
          <a:xfrm>
            <a:off x="9151980" y="334380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6A9F7FDA-37B3-4571-AD47-A4FFA8F5C6EB}"/>
              </a:ext>
            </a:extLst>
          </p:cNvPr>
          <p:cNvSpPr/>
          <p:nvPr/>
        </p:nvSpPr>
        <p:spPr>
          <a:xfrm>
            <a:off x="11100969" y="375523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60EE0F04-3A99-4EE1-9E9B-5760EE0C4EC6}"/>
              </a:ext>
            </a:extLst>
          </p:cNvPr>
          <p:cNvSpPr/>
          <p:nvPr/>
        </p:nvSpPr>
        <p:spPr>
          <a:xfrm>
            <a:off x="8009702" y="341686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335C3C67-FC28-4CE8-A981-65212573CF15}"/>
              </a:ext>
            </a:extLst>
          </p:cNvPr>
          <p:cNvSpPr/>
          <p:nvPr/>
        </p:nvSpPr>
        <p:spPr>
          <a:xfrm>
            <a:off x="6906510" y="414757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7C9853E9-E3EA-4BD9-BDD3-E8531D62E1ED}"/>
              </a:ext>
            </a:extLst>
          </p:cNvPr>
          <p:cNvSpPr/>
          <p:nvPr/>
        </p:nvSpPr>
        <p:spPr>
          <a:xfrm>
            <a:off x="10723042" y="297111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81150C9A-884C-4A4E-A1C9-C375C4BBCE49}"/>
              </a:ext>
            </a:extLst>
          </p:cNvPr>
          <p:cNvSpPr/>
          <p:nvPr/>
        </p:nvSpPr>
        <p:spPr>
          <a:xfrm>
            <a:off x="9123587" y="2949668"/>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DA89D7D4-DC57-49E1-8F2E-390F0E87FF95}"/>
              </a:ext>
            </a:extLst>
          </p:cNvPr>
          <p:cNvSpPr/>
          <p:nvPr/>
        </p:nvSpPr>
        <p:spPr>
          <a:xfrm>
            <a:off x="11184748" y="336058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23F5ADE4-EBFB-4A83-89F3-54FC4A7EAC06}"/>
              </a:ext>
            </a:extLst>
          </p:cNvPr>
          <p:cNvSpPr/>
          <p:nvPr/>
        </p:nvSpPr>
        <p:spPr>
          <a:xfrm>
            <a:off x="9853200" y="303516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38010F31-D6C0-4035-A79F-CB1105ADD55D}"/>
              </a:ext>
            </a:extLst>
          </p:cNvPr>
          <p:cNvSpPr/>
          <p:nvPr/>
        </p:nvSpPr>
        <p:spPr>
          <a:xfrm>
            <a:off x="8539781" y="323403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5A4A0C9-0205-4700-90A1-0DD560D05705}"/>
              </a:ext>
            </a:extLst>
          </p:cNvPr>
          <p:cNvSpPr/>
          <p:nvPr/>
        </p:nvSpPr>
        <p:spPr>
          <a:xfrm>
            <a:off x="6872942" y="3006143"/>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124E4ABE-711D-4B33-B1CF-E3163D7241A4}"/>
              </a:ext>
            </a:extLst>
          </p:cNvPr>
          <p:cNvSpPr/>
          <p:nvPr/>
        </p:nvSpPr>
        <p:spPr>
          <a:xfrm>
            <a:off x="8196962" y="334380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4E985621-E659-49D0-A547-FE953377F85E}"/>
              </a:ext>
            </a:extLst>
          </p:cNvPr>
          <p:cNvSpPr/>
          <p:nvPr/>
        </p:nvSpPr>
        <p:spPr>
          <a:xfrm>
            <a:off x="7265657" y="375523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a:extLst>
              <a:ext uri="{FF2B5EF4-FFF2-40B4-BE49-F238E27FC236}">
                <a16:creationId xmlns:a16="http://schemas.microsoft.com/office/drawing/2014/main" id="{8777F799-1404-4C7B-B014-33CBAD55B65E}"/>
              </a:ext>
            </a:extLst>
          </p:cNvPr>
          <p:cNvSpPr/>
          <p:nvPr/>
        </p:nvSpPr>
        <p:spPr>
          <a:xfrm>
            <a:off x="9521251" y="303516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A70FCB70-BEF9-49E9-8164-B146341EB52E}"/>
              </a:ext>
            </a:extLst>
          </p:cNvPr>
          <p:cNvSpPr/>
          <p:nvPr/>
        </p:nvSpPr>
        <p:spPr>
          <a:xfrm>
            <a:off x="7036714" y="4539912"/>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a:extLst>
              <a:ext uri="{FF2B5EF4-FFF2-40B4-BE49-F238E27FC236}">
                <a16:creationId xmlns:a16="http://schemas.microsoft.com/office/drawing/2014/main" id="{AC10B671-2C9A-4925-B264-40D573B5A3D0}"/>
              </a:ext>
            </a:extLst>
          </p:cNvPr>
          <p:cNvSpPr/>
          <p:nvPr/>
        </p:nvSpPr>
        <p:spPr>
          <a:xfrm>
            <a:off x="9593446" y="349231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0471BEAF-D35E-4E5E-B118-65BB2EDB679F}"/>
              </a:ext>
            </a:extLst>
          </p:cNvPr>
          <p:cNvSpPr/>
          <p:nvPr/>
        </p:nvSpPr>
        <p:spPr>
          <a:xfrm>
            <a:off x="10126501" y="3445727"/>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4DCE99FB-999E-4A74-B409-6C08CC880D76}"/>
              </a:ext>
            </a:extLst>
          </p:cNvPr>
          <p:cNvSpPr/>
          <p:nvPr/>
        </p:nvSpPr>
        <p:spPr>
          <a:xfrm>
            <a:off x="7476301" y="4076235"/>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C5C21346-DA82-4205-AE7B-A5C301BD4671}"/>
              </a:ext>
            </a:extLst>
          </p:cNvPr>
          <p:cNvSpPr/>
          <p:nvPr/>
        </p:nvSpPr>
        <p:spPr>
          <a:xfrm>
            <a:off x="9397481" y="3269572"/>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4C9580BA-ED5D-43DC-91A8-5F8877BA8D88}"/>
              </a:ext>
            </a:extLst>
          </p:cNvPr>
          <p:cNvSpPr/>
          <p:nvPr/>
        </p:nvSpPr>
        <p:spPr>
          <a:xfrm>
            <a:off x="8484437" y="3703672"/>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Arrow: Right 62">
            <a:extLst>
              <a:ext uri="{FF2B5EF4-FFF2-40B4-BE49-F238E27FC236}">
                <a16:creationId xmlns:a16="http://schemas.microsoft.com/office/drawing/2014/main" id="{EEB9CD15-11F9-4C46-9BB6-E5A7A7329040}"/>
              </a:ext>
            </a:extLst>
          </p:cNvPr>
          <p:cNvSpPr/>
          <p:nvPr/>
        </p:nvSpPr>
        <p:spPr>
          <a:xfrm rot="3975193">
            <a:off x="8282544" y="4696424"/>
            <a:ext cx="1305055" cy="331476"/>
          </a:xfrm>
          <a:prstGeom prst="rightArrow">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Lightning Bolt 64">
            <a:extLst>
              <a:ext uri="{FF2B5EF4-FFF2-40B4-BE49-F238E27FC236}">
                <a16:creationId xmlns:a16="http://schemas.microsoft.com/office/drawing/2014/main" id="{144AE23F-CD56-4504-84DA-BEA4D0472D3E}"/>
              </a:ext>
            </a:extLst>
          </p:cNvPr>
          <p:cNvSpPr/>
          <p:nvPr/>
        </p:nvSpPr>
        <p:spPr>
          <a:xfrm flipH="1">
            <a:off x="8409629" y="4961712"/>
            <a:ext cx="361432" cy="342151"/>
          </a:xfrm>
          <a:prstGeom prst="lightningBolt">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Lightning Bolt 65">
            <a:extLst>
              <a:ext uri="{FF2B5EF4-FFF2-40B4-BE49-F238E27FC236}">
                <a16:creationId xmlns:a16="http://schemas.microsoft.com/office/drawing/2014/main" id="{26F4D3F7-92C0-4BA3-81F8-896979AFBC70}"/>
              </a:ext>
            </a:extLst>
          </p:cNvPr>
          <p:cNvSpPr/>
          <p:nvPr/>
        </p:nvSpPr>
        <p:spPr>
          <a:xfrm flipH="1">
            <a:off x="9123587" y="4833921"/>
            <a:ext cx="361432" cy="342151"/>
          </a:xfrm>
          <a:prstGeom prst="lightningBolt">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Lightning Bolt 66">
            <a:extLst>
              <a:ext uri="{FF2B5EF4-FFF2-40B4-BE49-F238E27FC236}">
                <a16:creationId xmlns:a16="http://schemas.microsoft.com/office/drawing/2014/main" id="{11D4C831-D0AC-4406-B13F-E2B56C1491DA}"/>
              </a:ext>
            </a:extLst>
          </p:cNvPr>
          <p:cNvSpPr/>
          <p:nvPr/>
        </p:nvSpPr>
        <p:spPr>
          <a:xfrm flipH="1">
            <a:off x="9010285" y="4439786"/>
            <a:ext cx="361432" cy="342151"/>
          </a:xfrm>
          <a:prstGeom prst="lightningBolt">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TextBox 63">
            <a:extLst>
              <a:ext uri="{FF2B5EF4-FFF2-40B4-BE49-F238E27FC236}">
                <a16:creationId xmlns:a16="http://schemas.microsoft.com/office/drawing/2014/main" id="{F607ED3F-DE62-4906-BB54-CDC5B9B36CF0}"/>
              </a:ext>
            </a:extLst>
          </p:cNvPr>
          <p:cNvSpPr txBox="1"/>
          <p:nvPr/>
        </p:nvSpPr>
        <p:spPr>
          <a:xfrm>
            <a:off x="8425503" y="4387490"/>
            <a:ext cx="328936" cy="584775"/>
          </a:xfrm>
          <a:prstGeom prst="rect">
            <a:avLst/>
          </a:prstGeom>
          <a:noFill/>
        </p:spPr>
        <p:txBody>
          <a:bodyPr wrap="none" rtlCol="0">
            <a:spAutoFit/>
          </a:bodyPr>
          <a:lstStyle/>
          <a:p>
            <a:r>
              <a:rPr lang="en-CA" sz="3200" dirty="0">
                <a:solidFill>
                  <a:srgbClr val="7030A0"/>
                </a:solidFill>
              </a:rPr>
              <a:t>1</a:t>
            </a:r>
          </a:p>
        </p:txBody>
      </p:sp>
      <p:sp>
        <p:nvSpPr>
          <p:cNvPr id="68" name="Oval 67">
            <a:extLst>
              <a:ext uri="{FF2B5EF4-FFF2-40B4-BE49-F238E27FC236}">
                <a16:creationId xmlns:a16="http://schemas.microsoft.com/office/drawing/2014/main" id="{8ACB4A9D-C7C6-4D98-86BB-583A0FBA1000}"/>
              </a:ext>
            </a:extLst>
          </p:cNvPr>
          <p:cNvSpPr/>
          <p:nvPr/>
        </p:nvSpPr>
        <p:spPr>
          <a:xfrm>
            <a:off x="8541464" y="179457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FF2B5EF4-FFF2-40B4-BE49-F238E27FC236}">
                <a16:creationId xmlns:a16="http://schemas.microsoft.com/office/drawing/2014/main" id="{E65EFDDA-E959-4259-8811-90D697505CCC}"/>
              </a:ext>
            </a:extLst>
          </p:cNvPr>
          <p:cNvSpPr/>
          <p:nvPr/>
        </p:nvSpPr>
        <p:spPr>
          <a:xfrm>
            <a:off x="10568465" y="187144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Oval 69">
            <a:extLst>
              <a:ext uri="{FF2B5EF4-FFF2-40B4-BE49-F238E27FC236}">
                <a16:creationId xmlns:a16="http://schemas.microsoft.com/office/drawing/2014/main" id="{7629CFEC-2A21-4782-B8BC-DB6544AA82BA}"/>
              </a:ext>
            </a:extLst>
          </p:cNvPr>
          <p:cNvSpPr/>
          <p:nvPr/>
        </p:nvSpPr>
        <p:spPr>
          <a:xfrm>
            <a:off x="7724028" y="189566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939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9024-F626-4261-8F2D-76DA31137906}"/>
              </a:ext>
            </a:extLst>
          </p:cNvPr>
          <p:cNvSpPr>
            <a:spLocks noGrp="1"/>
          </p:cNvSpPr>
          <p:nvPr>
            <p:ph type="title"/>
          </p:nvPr>
        </p:nvSpPr>
        <p:spPr/>
        <p:txBody>
          <a:bodyPr>
            <a:normAutofit/>
          </a:bodyPr>
          <a:lstStyle/>
          <a:p>
            <a:r>
              <a:rPr lang="en-CA" dirty="0"/>
              <a:t>Roots: Moving Inward</a:t>
            </a:r>
          </a:p>
        </p:txBody>
      </p:sp>
      <p:sp>
        <p:nvSpPr>
          <p:cNvPr id="3" name="Content Placeholder 2">
            <a:extLst>
              <a:ext uri="{FF2B5EF4-FFF2-40B4-BE49-F238E27FC236}">
                <a16:creationId xmlns:a16="http://schemas.microsoft.com/office/drawing/2014/main" id="{D20FABEC-AF29-4411-ADD6-22AEEA494BAE}"/>
              </a:ext>
            </a:extLst>
          </p:cNvPr>
          <p:cNvSpPr>
            <a:spLocks noGrp="1"/>
          </p:cNvSpPr>
          <p:nvPr>
            <p:ph idx="1"/>
          </p:nvPr>
        </p:nvSpPr>
        <p:spPr>
          <a:xfrm>
            <a:off x="545432" y="1521589"/>
            <a:ext cx="6051921" cy="4575052"/>
          </a:xfrm>
        </p:spPr>
        <p:txBody>
          <a:bodyPr>
            <a:normAutofit/>
          </a:bodyPr>
          <a:lstStyle/>
          <a:p>
            <a:pPr marL="0" indent="0">
              <a:buNone/>
            </a:pPr>
            <a:r>
              <a:rPr lang="en-CA" dirty="0"/>
              <a:t>Active transport of nutrients towards center of root hair; water follows through osmosis</a:t>
            </a:r>
          </a:p>
        </p:txBody>
      </p:sp>
      <p:pic>
        <p:nvPicPr>
          <p:cNvPr id="31"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FBA1DAB6-CA6A-45EA-B81E-A2E5FFAC4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09" t="38234" r="20073" b="48436"/>
          <a:stretch/>
        </p:blipFill>
        <p:spPr bwMode="auto">
          <a:xfrm>
            <a:off x="6759899" y="1714233"/>
            <a:ext cx="4987131" cy="4524527"/>
          </a:xfrm>
          <a:prstGeom prst="rect">
            <a:avLst/>
          </a:prstGeom>
          <a:noFill/>
          <a:extLst>
            <a:ext uri="{909E8E84-426E-40DD-AFC4-6F175D3DCCD1}">
              <a14:hiddenFill xmlns:a14="http://schemas.microsoft.com/office/drawing/2010/main">
                <a:solidFill>
                  <a:srgbClr val="FFFFFF"/>
                </a:solidFill>
              </a14:hiddenFill>
            </a:ext>
          </a:extLst>
        </p:spPr>
      </p:pic>
      <p:sp>
        <p:nvSpPr>
          <p:cNvPr id="32" name="Arrow: Right 31">
            <a:extLst>
              <a:ext uri="{FF2B5EF4-FFF2-40B4-BE49-F238E27FC236}">
                <a16:creationId xmlns:a16="http://schemas.microsoft.com/office/drawing/2014/main" id="{3E97FA82-F4C4-4543-9015-89C3D1CDBA09}"/>
              </a:ext>
            </a:extLst>
          </p:cNvPr>
          <p:cNvSpPr/>
          <p:nvPr/>
        </p:nvSpPr>
        <p:spPr>
          <a:xfrm rot="3766821">
            <a:off x="8108541" y="4694304"/>
            <a:ext cx="1356580" cy="331476"/>
          </a:xfrm>
          <a:prstGeom prst="rightArrow">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TextBox 32">
            <a:extLst>
              <a:ext uri="{FF2B5EF4-FFF2-40B4-BE49-F238E27FC236}">
                <a16:creationId xmlns:a16="http://schemas.microsoft.com/office/drawing/2014/main" id="{1CD1F9D4-AF5F-43B2-AE7E-FD422E0C31B7}"/>
              </a:ext>
            </a:extLst>
          </p:cNvPr>
          <p:cNvSpPr txBox="1"/>
          <p:nvPr/>
        </p:nvSpPr>
        <p:spPr>
          <a:xfrm>
            <a:off x="8203319" y="3743798"/>
            <a:ext cx="373820" cy="584775"/>
          </a:xfrm>
          <a:prstGeom prst="rect">
            <a:avLst/>
          </a:prstGeom>
          <a:noFill/>
        </p:spPr>
        <p:txBody>
          <a:bodyPr wrap="none" rtlCol="0">
            <a:spAutoFit/>
          </a:bodyPr>
          <a:lstStyle/>
          <a:p>
            <a:r>
              <a:rPr lang="en-CA" sz="3200" dirty="0">
                <a:solidFill>
                  <a:schemeClr val="accent2"/>
                </a:solidFill>
              </a:rPr>
              <a:t>2</a:t>
            </a:r>
          </a:p>
        </p:txBody>
      </p:sp>
      <p:sp>
        <p:nvSpPr>
          <p:cNvPr id="34" name="Oval 33">
            <a:extLst>
              <a:ext uri="{FF2B5EF4-FFF2-40B4-BE49-F238E27FC236}">
                <a16:creationId xmlns:a16="http://schemas.microsoft.com/office/drawing/2014/main" id="{3D8DD21B-A283-4154-BF78-E4AF98953C52}"/>
              </a:ext>
            </a:extLst>
          </p:cNvPr>
          <p:cNvSpPr/>
          <p:nvPr/>
        </p:nvSpPr>
        <p:spPr>
          <a:xfrm>
            <a:off x="7745170" y="3764486"/>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3C3B2E3A-0C2C-4EBD-A3FC-9C37AC657851}"/>
              </a:ext>
            </a:extLst>
          </p:cNvPr>
          <p:cNvSpPr/>
          <p:nvPr/>
        </p:nvSpPr>
        <p:spPr>
          <a:xfrm>
            <a:off x="11444502" y="357539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35456CA1-EE49-4090-9C36-F95AFFFBB730}"/>
              </a:ext>
            </a:extLst>
          </p:cNvPr>
          <p:cNvSpPr/>
          <p:nvPr/>
        </p:nvSpPr>
        <p:spPr>
          <a:xfrm>
            <a:off x="11114973" y="304781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AD9B417E-4407-4FD7-B581-D2BB89E909F6}"/>
              </a:ext>
            </a:extLst>
          </p:cNvPr>
          <p:cNvSpPr/>
          <p:nvPr/>
        </p:nvSpPr>
        <p:spPr>
          <a:xfrm>
            <a:off x="9047291" y="439754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60D2C90D-9F72-4D0E-AFDD-CEBE92229DF7}"/>
              </a:ext>
            </a:extLst>
          </p:cNvPr>
          <p:cNvSpPr/>
          <p:nvPr/>
        </p:nvSpPr>
        <p:spPr>
          <a:xfrm>
            <a:off x="10568465" y="433261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46F461AC-0522-4961-8729-2C889A5BCDD3}"/>
              </a:ext>
            </a:extLst>
          </p:cNvPr>
          <p:cNvSpPr/>
          <p:nvPr/>
        </p:nvSpPr>
        <p:spPr>
          <a:xfrm>
            <a:off x="8167962" y="446936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D11B9CEA-6053-4C6E-9D1B-B4B7E935C368}"/>
              </a:ext>
            </a:extLst>
          </p:cNvPr>
          <p:cNvSpPr/>
          <p:nvPr/>
        </p:nvSpPr>
        <p:spPr>
          <a:xfrm>
            <a:off x="7879825" y="5548605"/>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53BEF9D0-9021-49C4-885F-E307A4DCADB6}"/>
              </a:ext>
            </a:extLst>
          </p:cNvPr>
          <p:cNvSpPr/>
          <p:nvPr/>
        </p:nvSpPr>
        <p:spPr>
          <a:xfrm>
            <a:off x="9720450" y="494470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a:extLst>
              <a:ext uri="{FF2B5EF4-FFF2-40B4-BE49-F238E27FC236}">
                <a16:creationId xmlns:a16="http://schemas.microsoft.com/office/drawing/2014/main" id="{A24ED018-A3CB-4593-A36B-03F2B5C96680}"/>
              </a:ext>
            </a:extLst>
          </p:cNvPr>
          <p:cNvSpPr/>
          <p:nvPr/>
        </p:nvSpPr>
        <p:spPr>
          <a:xfrm>
            <a:off x="10151054" y="307285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792F9E9C-4AD6-4646-8727-CE6A67AD2406}"/>
              </a:ext>
            </a:extLst>
          </p:cNvPr>
          <p:cNvSpPr/>
          <p:nvPr/>
        </p:nvSpPr>
        <p:spPr>
          <a:xfrm>
            <a:off x="8799535" y="316798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8EC237B-569C-4B5B-9A61-9E399E2D396C}"/>
              </a:ext>
            </a:extLst>
          </p:cNvPr>
          <p:cNvSpPr/>
          <p:nvPr/>
        </p:nvSpPr>
        <p:spPr>
          <a:xfrm>
            <a:off x="9177168" y="360672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6A9F7FDA-37B3-4571-AD47-A4FFA8F5C6EB}"/>
              </a:ext>
            </a:extLst>
          </p:cNvPr>
          <p:cNvSpPr/>
          <p:nvPr/>
        </p:nvSpPr>
        <p:spPr>
          <a:xfrm>
            <a:off x="10698342" y="5285685"/>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60EE0F04-3A99-4EE1-9E9B-5760EE0C4EC6}"/>
              </a:ext>
            </a:extLst>
          </p:cNvPr>
          <p:cNvSpPr/>
          <p:nvPr/>
        </p:nvSpPr>
        <p:spPr>
          <a:xfrm>
            <a:off x="8009702" y="341686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335C3C67-FC28-4CE8-A981-65212573CF15}"/>
              </a:ext>
            </a:extLst>
          </p:cNvPr>
          <p:cNvSpPr/>
          <p:nvPr/>
        </p:nvSpPr>
        <p:spPr>
          <a:xfrm>
            <a:off x="6906510" y="414757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7C9853E9-E3EA-4BD9-BDD3-E8531D62E1ED}"/>
              </a:ext>
            </a:extLst>
          </p:cNvPr>
          <p:cNvSpPr/>
          <p:nvPr/>
        </p:nvSpPr>
        <p:spPr>
          <a:xfrm>
            <a:off x="10723042" y="297111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81150C9A-884C-4A4E-A1C9-C375C4BBCE49}"/>
              </a:ext>
            </a:extLst>
          </p:cNvPr>
          <p:cNvSpPr/>
          <p:nvPr/>
        </p:nvSpPr>
        <p:spPr>
          <a:xfrm>
            <a:off x="9123587" y="2949668"/>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DA89D7D4-DC57-49E1-8F2E-390F0E87FF95}"/>
              </a:ext>
            </a:extLst>
          </p:cNvPr>
          <p:cNvSpPr/>
          <p:nvPr/>
        </p:nvSpPr>
        <p:spPr>
          <a:xfrm>
            <a:off x="11184748" y="336058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23F5ADE4-EBFB-4A83-89F3-54FC4A7EAC06}"/>
              </a:ext>
            </a:extLst>
          </p:cNvPr>
          <p:cNvSpPr/>
          <p:nvPr/>
        </p:nvSpPr>
        <p:spPr>
          <a:xfrm>
            <a:off x="9853200" y="303516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38010F31-D6C0-4035-A79F-CB1105ADD55D}"/>
              </a:ext>
            </a:extLst>
          </p:cNvPr>
          <p:cNvSpPr/>
          <p:nvPr/>
        </p:nvSpPr>
        <p:spPr>
          <a:xfrm>
            <a:off x="8539781" y="323403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5A4A0C9-0205-4700-90A1-0DD560D05705}"/>
              </a:ext>
            </a:extLst>
          </p:cNvPr>
          <p:cNvSpPr/>
          <p:nvPr/>
        </p:nvSpPr>
        <p:spPr>
          <a:xfrm>
            <a:off x="6872942" y="3006143"/>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124E4ABE-711D-4B33-B1CF-E3163D7241A4}"/>
              </a:ext>
            </a:extLst>
          </p:cNvPr>
          <p:cNvSpPr/>
          <p:nvPr/>
        </p:nvSpPr>
        <p:spPr>
          <a:xfrm>
            <a:off x="8196962" y="334380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4E985621-E659-49D0-A547-FE953377F85E}"/>
              </a:ext>
            </a:extLst>
          </p:cNvPr>
          <p:cNvSpPr/>
          <p:nvPr/>
        </p:nvSpPr>
        <p:spPr>
          <a:xfrm>
            <a:off x="7265657" y="375523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a:extLst>
              <a:ext uri="{FF2B5EF4-FFF2-40B4-BE49-F238E27FC236}">
                <a16:creationId xmlns:a16="http://schemas.microsoft.com/office/drawing/2014/main" id="{8777F799-1404-4C7B-B014-33CBAD55B65E}"/>
              </a:ext>
            </a:extLst>
          </p:cNvPr>
          <p:cNvSpPr/>
          <p:nvPr/>
        </p:nvSpPr>
        <p:spPr>
          <a:xfrm>
            <a:off x="9521251" y="303516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A70FCB70-BEF9-49E9-8164-B146341EB52E}"/>
              </a:ext>
            </a:extLst>
          </p:cNvPr>
          <p:cNvSpPr/>
          <p:nvPr/>
        </p:nvSpPr>
        <p:spPr>
          <a:xfrm>
            <a:off x="7265657" y="489457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a:extLst>
              <a:ext uri="{FF2B5EF4-FFF2-40B4-BE49-F238E27FC236}">
                <a16:creationId xmlns:a16="http://schemas.microsoft.com/office/drawing/2014/main" id="{AC10B671-2C9A-4925-B264-40D573B5A3D0}"/>
              </a:ext>
            </a:extLst>
          </p:cNvPr>
          <p:cNvSpPr/>
          <p:nvPr/>
        </p:nvSpPr>
        <p:spPr>
          <a:xfrm>
            <a:off x="9752312" y="400431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0471BEAF-D35E-4E5E-B118-65BB2EDB679F}"/>
              </a:ext>
            </a:extLst>
          </p:cNvPr>
          <p:cNvSpPr/>
          <p:nvPr/>
        </p:nvSpPr>
        <p:spPr>
          <a:xfrm>
            <a:off x="10126501" y="3445727"/>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4DCE99FB-999E-4A74-B409-6C08CC880D76}"/>
              </a:ext>
            </a:extLst>
          </p:cNvPr>
          <p:cNvSpPr/>
          <p:nvPr/>
        </p:nvSpPr>
        <p:spPr>
          <a:xfrm>
            <a:off x="7476301" y="4076235"/>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C5C21346-DA82-4205-AE7B-A5C301BD4671}"/>
              </a:ext>
            </a:extLst>
          </p:cNvPr>
          <p:cNvSpPr/>
          <p:nvPr/>
        </p:nvSpPr>
        <p:spPr>
          <a:xfrm>
            <a:off x="9397481" y="3269572"/>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4C9580BA-ED5D-43DC-91A8-5F8877BA8D88}"/>
              </a:ext>
            </a:extLst>
          </p:cNvPr>
          <p:cNvSpPr/>
          <p:nvPr/>
        </p:nvSpPr>
        <p:spPr>
          <a:xfrm>
            <a:off x="8484437" y="3703672"/>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FF2B5EF4-FFF2-40B4-BE49-F238E27FC236}">
                <a16:creationId xmlns:a16="http://schemas.microsoft.com/office/drawing/2014/main" id="{8ACB4A9D-C7C6-4D98-86BB-583A0FBA1000}"/>
              </a:ext>
            </a:extLst>
          </p:cNvPr>
          <p:cNvSpPr/>
          <p:nvPr/>
        </p:nvSpPr>
        <p:spPr>
          <a:xfrm>
            <a:off x="8541464" y="179457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FF2B5EF4-FFF2-40B4-BE49-F238E27FC236}">
                <a16:creationId xmlns:a16="http://schemas.microsoft.com/office/drawing/2014/main" id="{E65EFDDA-E959-4259-8811-90D697505CCC}"/>
              </a:ext>
            </a:extLst>
          </p:cNvPr>
          <p:cNvSpPr/>
          <p:nvPr/>
        </p:nvSpPr>
        <p:spPr>
          <a:xfrm>
            <a:off x="10568465" y="187144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Oval 69">
            <a:extLst>
              <a:ext uri="{FF2B5EF4-FFF2-40B4-BE49-F238E27FC236}">
                <a16:creationId xmlns:a16="http://schemas.microsoft.com/office/drawing/2014/main" id="{7629CFEC-2A21-4782-B8BC-DB6544AA82BA}"/>
              </a:ext>
            </a:extLst>
          </p:cNvPr>
          <p:cNvSpPr/>
          <p:nvPr/>
        </p:nvSpPr>
        <p:spPr>
          <a:xfrm>
            <a:off x="7724028" y="189566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390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9024-F626-4261-8F2D-76DA31137906}"/>
              </a:ext>
            </a:extLst>
          </p:cNvPr>
          <p:cNvSpPr>
            <a:spLocks noGrp="1"/>
          </p:cNvSpPr>
          <p:nvPr>
            <p:ph type="title"/>
          </p:nvPr>
        </p:nvSpPr>
        <p:spPr/>
        <p:txBody>
          <a:bodyPr>
            <a:normAutofit/>
          </a:bodyPr>
          <a:lstStyle/>
          <a:p>
            <a:r>
              <a:rPr lang="en-CA" dirty="0"/>
              <a:t>Roots: Moving Inward</a:t>
            </a:r>
          </a:p>
        </p:txBody>
      </p:sp>
      <p:sp>
        <p:nvSpPr>
          <p:cNvPr id="3" name="Content Placeholder 2">
            <a:extLst>
              <a:ext uri="{FF2B5EF4-FFF2-40B4-BE49-F238E27FC236}">
                <a16:creationId xmlns:a16="http://schemas.microsoft.com/office/drawing/2014/main" id="{D20FABEC-AF29-4411-ADD6-22AEEA494BAE}"/>
              </a:ext>
            </a:extLst>
          </p:cNvPr>
          <p:cNvSpPr>
            <a:spLocks noGrp="1"/>
          </p:cNvSpPr>
          <p:nvPr>
            <p:ph idx="1"/>
          </p:nvPr>
        </p:nvSpPr>
        <p:spPr>
          <a:xfrm>
            <a:off x="545432" y="1521589"/>
            <a:ext cx="6051921" cy="4575052"/>
          </a:xfrm>
        </p:spPr>
        <p:txBody>
          <a:bodyPr>
            <a:normAutofit/>
          </a:bodyPr>
          <a:lstStyle/>
          <a:p>
            <a:pPr marL="0" indent="0">
              <a:buNone/>
            </a:pPr>
            <a:r>
              <a:rPr lang="en-CA" dirty="0"/>
              <a:t>Active transport of nutrients towards center of root hair; water follows through osmosis</a:t>
            </a:r>
          </a:p>
        </p:txBody>
      </p:sp>
      <p:pic>
        <p:nvPicPr>
          <p:cNvPr id="31"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FBA1DAB6-CA6A-45EA-B81E-A2E5FFAC4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09" t="38234" r="20073" b="48436"/>
          <a:stretch/>
        </p:blipFill>
        <p:spPr bwMode="auto">
          <a:xfrm>
            <a:off x="6759899" y="1714233"/>
            <a:ext cx="4987131" cy="4524527"/>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extLst>
              <a:ext uri="{FF2B5EF4-FFF2-40B4-BE49-F238E27FC236}">
                <a16:creationId xmlns:a16="http://schemas.microsoft.com/office/drawing/2014/main" id="{3D8DD21B-A283-4154-BF78-E4AF98953C52}"/>
              </a:ext>
            </a:extLst>
          </p:cNvPr>
          <p:cNvSpPr/>
          <p:nvPr/>
        </p:nvSpPr>
        <p:spPr>
          <a:xfrm>
            <a:off x="7745170" y="3764486"/>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3C3B2E3A-0C2C-4EBD-A3FC-9C37AC657851}"/>
              </a:ext>
            </a:extLst>
          </p:cNvPr>
          <p:cNvSpPr/>
          <p:nvPr/>
        </p:nvSpPr>
        <p:spPr>
          <a:xfrm>
            <a:off x="11444502" y="3575398"/>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35456CA1-EE49-4090-9C36-F95AFFFBB730}"/>
              </a:ext>
            </a:extLst>
          </p:cNvPr>
          <p:cNvSpPr/>
          <p:nvPr/>
        </p:nvSpPr>
        <p:spPr>
          <a:xfrm>
            <a:off x="11114973" y="304781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AD9B417E-4407-4FD7-B581-D2BB89E909F6}"/>
              </a:ext>
            </a:extLst>
          </p:cNvPr>
          <p:cNvSpPr/>
          <p:nvPr/>
        </p:nvSpPr>
        <p:spPr>
          <a:xfrm>
            <a:off x="9047291" y="439754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60D2C90D-9F72-4D0E-AFDD-CEBE92229DF7}"/>
              </a:ext>
            </a:extLst>
          </p:cNvPr>
          <p:cNvSpPr/>
          <p:nvPr/>
        </p:nvSpPr>
        <p:spPr>
          <a:xfrm>
            <a:off x="10568465" y="433261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46F461AC-0522-4961-8729-2C889A5BCDD3}"/>
              </a:ext>
            </a:extLst>
          </p:cNvPr>
          <p:cNvSpPr/>
          <p:nvPr/>
        </p:nvSpPr>
        <p:spPr>
          <a:xfrm>
            <a:off x="8167962" y="446936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D11B9CEA-6053-4C6E-9D1B-B4B7E935C368}"/>
              </a:ext>
            </a:extLst>
          </p:cNvPr>
          <p:cNvSpPr/>
          <p:nvPr/>
        </p:nvSpPr>
        <p:spPr>
          <a:xfrm>
            <a:off x="7879825" y="5548605"/>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53BEF9D0-9021-49C4-885F-E307A4DCADB6}"/>
              </a:ext>
            </a:extLst>
          </p:cNvPr>
          <p:cNvSpPr/>
          <p:nvPr/>
        </p:nvSpPr>
        <p:spPr>
          <a:xfrm>
            <a:off x="9720450" y="494470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Oval 41">
            <a:extLst>
              <a:ext uri="{FF2B5EF4-FFF2-40B4-BE49-F238E27FC236}">
                <a16:creationId xmlns:a16="http://schemas.microsoft.com/office/drawing/2014/main" id="{A24ED018-A3CB-4593-A36B-03F2B5C96680}"/>
              </a:ext>
            </a:extLst>
          </p:cNvPr>
          <p:cNvSpPr/>
          <p:nvPr/>
        </p:nvSpPr>
        <p:spPr>
          <a:xfrm>
            <a:off x="10151054" y="3072851"/>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792F9E9C-4AD6-4646-8727-CE6A67AD2406}"/>
              </a:ext>
            </a:extLst>
          </p:cNvPr>
          <p:cNvSpPr/>
          <p:nvPr/>
        </p:nvSpPr>
        <p:spPr>
          <a:xfrm>
            <a:off x="8799535" y="316798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8EC237B-569C-4B5B-9A61-9E399E2D396C}"/>
              </a:ext>
            </a:extLst>
          </p:cNvPr>
          <p:cNvSpPr/>
          <p:nvPr/>
        </p:nvSpPr>
        <p:spPr>
          <a:xfrm>
            <a:off x="9177168" y="360672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6A9F7FDA-37B3-4571-AD47-A4FFA8F5C6EB}"/>
              </a:ext>
            </a:extLst>
          </p:cNvPr>
          <p:cNvSpPr/>
          <p:nvPr/>
        </p:nvSpPr>
        <p:spPr>
          <a:xfrm>
            <a:off x="10698342" y="5285685"/>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60EE0F04-3A99-4EE1-9E9B-5760EE0C4EC6}"/>
              </a:ext>
            </a:extLst>
          </p:cNvPr>
          <p:cNvSpPr/>
          <p:nvPr/>
        </p:nvSpPr>
        <p:spPr>
          <a:xfrm>
            <a:off x="8078775" y="3690695"/>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335C3C67-FC28-4CE8-A981-65212573CF15}"/>
              </a:ext>
            </a:extLst>
          </p:cNvPr>
          <p:cNvSpPr/>
          <p:nvPr/>
        </p:nvSpPr>
        <p:spPr>
          <a:xfrm>
            <a:off x="6906510" y="414757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7C9853E9-E3EA-4BD9-BDD3-E8531D62E1ED}"/>
              </a:ext>
            </a:extLst>
          </p:cNvPr>
          <p:cNvSpPr/>
          <p:nvPr/>
        </p:nvSpPr>
        <p:spPr>
          <a:xfrm>
            <a:off x="10749671" y="401611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81150C9A-884C-4A4E-A1C9-C375C4BBCE49}"/>
              </a:ext>
            </a:extLst>
          </p:cNvPr>
          <p:cNvSpPr/>
          <p:nvPr/>
        </p:nvSpPr>
        <p:spPr>
          <a:xfrm>
            <a:off x="9123587" y="2949668"/>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DA89D7D4-DC57-49E1-8F2E-390F0E87FF95}"/>
              </a:ext>
            </a:extLst>
          </p:cNvPr>
          <p:cNvSpPr/>
          <p:nvPr/>
        </p:nvSpPr>
        <p:spPr>
          <a:xfrm>
            <a:off x="11184748" y="336058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23F5ADE4-EBFB-4A83-89F3-54FC4A7EAC06}"/>
              </a:ext>
            </a:extLst>
          </p:cNvPr>
          <p:cNvSpPr/>
          <p:nvPr/>
        </p:nvSpPr>
        <p:spPr>
          <a:xfrm>
            <a:off x="9981306" y="329808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38010F31-D6C0-4035-A79F-CB1105ADD55D}"/>
              </a:ext>
            </a:extLst>
          </p:cNvPr>
          <p:cNvSpPr/>
          <p:nvPr/>
        </p:nvSpPr>
        <p:spPr>
          <a:xfrm>
            <a:off x="8539781" y="323403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5A4A0C9-0205-4700-90A1-0DD560D05705}"/>
              </a:ext>
            </a:extLst>
          </p:cNvPr>
          <p:cNvSpPr/>
          <p:nvPr/>
        </p:nvSpPr>
        <p:spPr>
          <a:xfrm>
            <a:off x="6872942" y="3006143"/>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Oval 53">
            <a:extLst>
              <a:ext uri="{FF2B5EF4-FFF2-40B4-BE49-F238E27FC236}">
                <a16:creationId xmlns:a16="http://schemas.microsoft.com/office/drawing/2014/main" id="{124E4ABE-711D-4B33-B1CF-E3163D7241A4}"/>
              </a:ext>
            </a:extLst>
          </p:cNvPr>
          <p:cNvSpPr/>
          <p:nvPr/>
        </p:nvSpPr>
        <p:spPr>
          <a:xfrm>
            <a:off x="8196962" y="3343803"/>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4E985621-E659-49D0-A547-FE953377F85E}"/>
              </a:ext>
            </a:extLst>
          </p:cNvPr>
          <p:cNvSpPr/>
          <p:nvPr/>
        </p:nvSpPr>
        <p:spPr>
          <a:xfrm>
            <a:off x="7265657" y="3755230"/>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val 55">
            <a:extLst>
              <a:ext uri="{FF2B5EF4-FFF2-40B4-BE49-F238E27FC236}">
                <a16:creationId xmlns:a16="http://schemas.microsoft.com/office/drawing/2014/main" id="{8777F799-1404-4C7B-B014-33CBAD55B65E}"/>
              </a:ext>
            </a:extLst>
          </p:cNvPr>
          <p:cNvSpPr/>
          <p:nvPr/>
        </p:nvSpPr>
        <p:spPr>
          <a:xfrm>
            <a:off x="9521251" y="303516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A70FCB70-BEF9-49E9-8164-B146341EB52E}"/>
              </a:ext>
            </a:extLst>
          </p:cNvPr>
          <p:cNvSpPr/>
          <p:nvPr/>
        </p:nvSpPr>
        <p:spPr>
          <a:xfrm>
            <a:off x="7265657" y="4894577"/>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a:extLst>
              <a:ext uri="{FF2B5EF4-FFF2-40B4-BE49-F238E27FC236}">
                <a16:creationId xmlns:a16="http://schemas.microsoft.com/office/drawing/2014/main" id="{AC10B671-2C9A-4925-B264-40D573B5A3D0}"/>
              </a:ext>
            </a:extLst>
          </p:cNvPr>
          <p:cNvSpPr/>
          <p:nvPr/>
        </p:nvSpPr>
        <p:spPr>
          <a:xfrm>
            <a:off x="9752312" y="400431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0471BEAF-D35E-4E5E-B118-65BB2EDB679F}"/>
              </a:ext>
            </a:extLst>
          </p:cNvPr>
          <p:cNvSpPr/>
          <p:nvPr/>
        </p:nvSpPr>
        <p:spPr>
          <a:xfrm>
            <a:off x="10012066" y="4431469"/>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4DCE99FB-999E-4A74-B409-6C08CC880D76}"/>
              </a:ext>
            </a:extLst>
          </p:cNvPr>
          <p:cNvSpPr/>
          <p:nvPr/>
        </p:nvSpPr>
        <p:spPr>
          <a:xfrm>
            <a:off x="7736101" y="4595530"/>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Oval 60">
            <a:extLst>
              <a:ext uri="{FF2B5EF4-FFF2-40B4-BE49-F238E27FC236}">
                <a16:creationId xmlns:a16="http://schemas.microsoft.com/office/drawing/2014/main" id="{C5C21346-DA82-4205-AE7B-A5C301BD4671}"/>
              </a:ext>
            </a:extLst>
          </p:cNvPr>
          <p:cNvSpPr/>
          <p:nvPr/>
        </p:nvSpPr>
        <p:spPr>
          <a:xfrm>
            <a:off x="8917414" y="5154225"/>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4C9580BA-ED5D-43DC-91A8-5F8877BA8D88}"/>
              </a:ext>
            </a:extLst>
          </p:cNvPr>
          <p:cNvSpPr/>
          <p:nvPr/>
        </p:nvSpPr>
        <p:spPr>
          <a:xfrm>
            <a:off x="8573747" y="416306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FF2B5EF4-FFF2-40B4-BE49-F238E27FC236}">
                <a16:creationId xmlns:a16="http://schemas.microsoft.com/office/drawing/2014/main" id="{8ACB4A9D-C7C6-4D98-86BB-583A0FBA1000}"/>
              </a:ext>
            </a:extLst>
          </p:cNvPr>
          <p:cNvSpPr/>
          <p:nvPr/>
        </p:nvSpPr>
        <p:spPr>
          <a:xfrm>
            <a:off x="8541464" y="1794574"/>
            <a:ext cx="259754" cy="26292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FF2B5EF4-FFF2-40B4-BE49-F238E27FC236}">
                <a16:creationId xmlns:a16="http://schemas.microsoft.com/office/drawing/2014/main" id="{E65EFDDA-E959-4259-8811-90D697505CCC}"/>
              </a:ext>
            </a:extLst>
          </p:cNvPr>
          <p:cNvSpPr/>
          <p:nvPr/>
        </p:nvSpPr>
        <p:spPr>
          <a:xfrm>
            <a:off x="10568465" y="1871444"/>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Oval 69">
            <a:extLst>
              <a:ext uri="{FF2B5EF4-FFF2-40B4-BE49-F238E27FC236}">
                <a16:creationId xmlns:a16="http://schemas.microsoft.com/office/drawing/2014/main" id="{7629CFEC-2A21-4782-B8BC-DB6544AA82BA}"/>
              </a:ext>
            </a:extLst>
          </p:cNvPr>
          <p:cNvSpPr/>
          <p:nvPr/>
        </p:nvSpPr>
        <p:spPr>
          <a:xfrm>
            <a:off x="7724028" y="1895661"/>
            <a:ext cx="259754" cy="26292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316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9024-F626-4261-8F2D-76DA31137906}"/>
              </a:ext>
            </a:extLst>
          </p:cNvPr>
          <p:cNvSpPr>
            <a:spLocks noGrp="1"/>
          </p:cNvSpPr>
          <p:nvPr>
            <p:ph type="title"/>
          </p:nvPr>
        </p:nvSpPr>
        <p:spPr/>
        <p:txBody>
          <a:bodyPr>
            <a:normAutofit/>
          </a:bodyPr>
          <a:lstStyle/>
          <a:p>
            <a:r>
              <a:rPr lang="en-CA" dirty="0"/>
              <a:t>Roots: Moving Inward</a:t>
            </a:r>
          </a:p>
        </p:txBody>
      </p:sp>
      <p:sp>
        <p:nvSpPr>
          <p:cNvPr id="3" name="Content Placeholder 2">
            <a:extLst>
              <a:ext uri="{FF2B5EF4-FFF2-40B4-BE49-F238E27FC236}">
                <a16:creationId xmlns:a16="http://schemas.microsoft.com/office/drawing/2014/main" id="{D20FABEC-AF29-4411-ADD6-22AEEA494BAE}"/>
              </a:ext>
            </a:extLst>
          </p:cNvPr>
          <p:cNvSpPr>
            <a:spLocks noGrp="1"/>
          </p:cNvSpPr>
          <p:nvPr>
            <p:ph idx="1"/>
          </p:nvPr>
        </p:nvSpPr>
        <p:spPr>
          <a:xfrm>
            <a:off x="545432" y="1521589"/>
            <a:ext cx="6739288" cy="4575052"/>
          </a:xfrm>
        </p:spPr>
        <p:txBody>
          <a:bodyPr>
            <a:normAutofit/>
          </a:bodyPr>
          <a:lstStyle/>
          <a:p>
            <a:pPr marL="0" indent="0">
              <a:buNone/>
            </a:pPr>
            <a:r>
              <a:rPr lang="en-CA" b="1" dirty="0" err="1">
                <a:solidFill>
                  <a:srgbClr val="92D050"/>
                </a:solidFill>
              </a:rPr>
              <a:t>Casparian</a:t>
            </a:r>
            <a:r>
              <a:rPr lang="en-CA" b="1" dirty="0">
                <a:solidFill>
                  <a:srgbClr val="92D050"/>
                </a:solidFill>
              </a:rPr>
              <a:t> strip</a:t>
            </a:r>
            <a:r>
              <a:rPr lang="en-CA" dirty="0">
                <a:solidFill>
                  <a:srgbClr val="92D050"/>
                </a:solidFill>
              </a:rPr>
              <a:t>: </a:t>
            </a:r>
            <a:r>
              <a:rPr lang="en-CA" dirty="0"/>
              <a:t>impermeable barrier that surrounds vascular cylinder</a:t>
            </a:r>
          </a:p>
        </p:txBody>
      </p:sp>
      <p:grpSp>
        <p:nvGrpSpPr>
          <p:cNvPr id="7" name="Group 6">
            <a:extLst>
              <a:ext uri="{FF2B5EF4-FFF2-40B4-BE49-F238E27FC236}">
                <a16:creationId xmlns:a16="http://schemas.microsoft.com/office/drawing/2014/main" id="{38D1B575-636D-4BB5-80E1-997C4439E8BF}"/>
              </a:ext>
            </a:extLst>
          </p:cNvPr>
          <p:cNvGrpSpPr/>
          <p:nvPr/>
        </p:nvGrpSpPr>
        <p:grpSpPr>
          <a:xfrm>
            <a:off x="611378" y="2906162"/>
            <a:ext cx="3595309" cy="3691312"/>
            <a:chOff x="8067982" y="2320219"/>
            <a:chExt cx="4036505" cy="4144289"/>
          </a:xfrm>
        </p:grpSpPr>
        <p:grpSp>
          <p:nvGrpSpPr>
            <p:cNvPr id="8" name="Group 7">
              <a:extLst>
                <a:ext uri="{FF2B5EF4-FFF2-40B4-BE49-F238E27FC236}">
                  <a16:creationId xmlns:a16="http://schemas.microsoft.com/office/drawing/2014/main" id="{465530BA-B3C3-4EA0-BD59-A6ABC7F30118}"/>
                </a:ext>
              </a:extLst>
            </p:cNvPr>
            <p:cNvGrpSpPr/>
            <p:nvPr/>
          </p:nvGrpSpPr>
          <p:grpSpPr>
            <a:xfrm>
              <a:off x="8067982" y="2320219"/>
              <a:ext cx="4036505" cy="4144289"/>
              <a:chOff x="8067982" y="2320219"/>
              <a:chExt cx="4036505" cy="4144289"/>
            </a:xfrm>
          </p:grpSpPr>
          <p:pic>
            <p:nvPicPr>
              <p:cNvPr id="23"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4CD69394-77E1-4479-BC8B-5F958F2E9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59" t="31675" r="3441" b="16441"/>
              <a:stretch/>
            </p:blipFill>
            <p:spPr bwMode="auto">
              <a:xfrm>
                <a:off x="8067982" y="2320219"/>
                <a:ext cx="4036505" cy="4144289"/>
              </a:xfrm>
              <a:prstGeom prst="rect">
                <a:avLst/>
              </a:prstGeom>
              <a:noFill/>
              <a:extLst>
                <a:ext uri="{909E8E84-426E-40DD-AFC4-6F175D3DCCD1}">
                  <a14:hiddenFill xmlns:a14="http://schemas.microsoft.com/office/drawing/2010/main">
                    <a:solidFill>
                      <a:srgbClr val="FFFFFF"/>
                    </a:solidFill>
                  </a14:hiddenFill>
                </a:ext>
              </a:extLst>
            </p:spPr>
          </p:pic>
          <p:sp>
            <p:nvSpPr>
              <p:cNvPr id="24" name="Arrow: Right 23">
                <a:extLst>
                  <a:ext uri="{FF2B5EF4-FFF2-40B4-BE49-F238E27FC236}">
                    <a16:creationId xmlns:a16="http://schemas.microsoft.com/office/drawing/2014/main" id="{B3AA7A24-94BB-4604-97B4-EABA2EDE3F08}"/>
                  </a:ext>
                </a:extLst>
              </p:cNvPr>
              <p:cNvSpPr/>
              <p:nvPr/>
            </p:nvSpPr>
            <p:spPr>
              <a:xfrm rot="1844140">
                <a:off x="8560930" y="3777890"/>
                <a:ext cx="830065" cy="205933"/>
              </a:xfrm>
              <a:prstGeom prst="rightArrow">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Oval 8">
              <a:extLst>
                <a:ext uri="{FF2B5EF4-FFF2-40B4-BE49-F238E27FC236}">
                  <a16:creationId xmlns:a16="http://schemas.microsoft.com/office/drawing/2014/main" id="{A75ED871-5C22-4CC3-9C00-ACC348D1497E}"/>
                </a:ext>
              </a:extLst>
            </p:cNvPr>
            <p:cNvSpPr/>
            <p:nvPr/>
          </p:nvSpPr>
          <p:spPr>
            <a:xfrm>
              <a:off x="8531464" y="24268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179472ED-72E8-48B3-9C09-72267D798416}"/>
                </a:ext>
              </a:extLst>
            </p:cNvPr>
            <p:cNvSpPr/>
            <p:nvPr/>
          </p:nvSpPr>
          <p:spPr>
            <a:xfrm>
              <a:off x="9625348" y="341667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C4DC51F8-F4A0-4E41-9216-3C5DEB809015}"/>
                </a:ext>
              </a:extLst>
            </p:cNvPr>
            <p:cNvSpPr/>
            <p:nvPr/>
          </p:nvSpPr>
          <p:spPr>
            <a:xfrm>
              <a:off x="8244948" y="5581976"/>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AF3A0960-4609-4F48-A206-62CFC0A1CF8D}"/>
                </a:ext>
              </a:extLst>
            </p:cNvPr>
            <p:cNvSpPr/>
            <p:nvPr/>
          </p:nvSpPr>
          <p:spPr>
            <a:xfrm>
              <a:off x="8944140" y="506546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B8FE14EC-E01F-4BC6-9A6E-035389B3F787}"/>
                </a:ext>
              </a:extLst>
            </p:cNvPr>
            <p:cNvSpPr/>
            <p:nvPr/>
          </p:nvSpPr>
          <p:spPr>
            <a:xfrm>
              <a:off x="10754026" y="53255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ED454ECD-CA3D-4345-9974-2FA38239BAA9}"/>
                </a:ext>
              </a:extLst>
            </p:cNvPr>
            <p:cNvSpPr/>
            <p:nvPr/>
          </p:nvSpPr>
          <p:spPr>
            <a:xfrm>
              <a:off x="11807632" y="544239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FF26C654-4446-4579-A604-D84790E0DA51}"/>
                </a:ext>
              </a:extLst>
            </p:cNvPr>
            <p:cNvSpPr/>
            <p:nvPr/>
          </p:nvSpPr>
          <p:spPr>
            <a:xfrm>
              <a:off x="8402104" y="2790368"/>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7E640A46-7782-465B-9D14-D1A7C31BA8AE}"/>
                </a:ext>
              </a:extLst>
            </p:cNvPr>
            <p:cNvSpPr/>
            <p:nvPr/>
          </p:nvSpPr>
          <p:spPr>
            <a:xfrm>
              <a:off x="8181163" y="4546001"/>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2DF644AD-1508-472B-AA9A-F83BB700C1C6}"/>
                </a:ext>
              </a:extLst>
            </p:cNvPr>
            <p:cNvSpPr/>
            <p:nvPr/>
          </p:nvSpPr>
          <p:spPr>
            <a:xfrm>
              <a:off x="11546417" y="6078665"/>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0848A6D3-3ECE-433F-BD59-A3F599B6D504}"/>
                </a:ext>
              </a:extLst>
            </p:cNvPr>
            <p:cNvSpPr/>
            <p:nvPr/>
          </p:nvSpPr>
          <p:spPr>
            <a:xfrm>
              <a:off x="11400902" y="4898963"/>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BCDE6808-F9C0-4BCB-AC02-510DE6626CF3}"/>
                </a:ext>
              </a:extLst>
            </p:cNvPr>
            <p:cNvSpPr/>
            <p:nvPr/>
          </p:nvSpPr>
          <p:spPr>
            <a:xfrm>
              <a:off x="8390005" y="603157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152B766A-D8F2-4C13-AD5A-4A329D66659B}"/>
                </a:ext>
              </a:extLst>
            </p:cNvPr>
            <p:cNvSpPr/>
            <p:nvPr/>
          </p:nvSpPr>
          <p:spPr>
            <a:xfrm>
              <a:off x="9701810" y="234358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37854DA8-3B19-47B4-AA95-931AF4FBBB52}"/>
                </a:ext>
              </a:extLst>
            </p:cNvPr>
            <p:cNvSpPr/>
            <p:nvPr/>
          </p:nvSpPr>
          <p:spPr>
            <a:xfrm>
              <a:off x="9369178" y="359074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07F02FE7-A7F4-4349-B981-A0D0334B2ECF}"/>
                </a:ext>
              </a:extLst>
            </p:cNvPr>
            <p:cNvSpPr/>
            <p:nvPr/>
          </p:nvSpPr>
          <p:spPr>
            <a:xfrm>
              <a:off x="11393547" y="3499922"/>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6" name="Picture 6" descr="Plant biology: Unveiling the Casparian strip | Semantic Scholar">
            <a:extLst>
              <a:ext uri="{FF2B5EF4-FFF2-40B4-BE49-F238E27FC236}">
                <a16:creationId xmlns:a16="http://schemas.microsoft.com/office/drawing/2014/main" id="{F5885D70-69C6-4D24-BBF6-2919F7834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765" y="2926970"/>
            <a:ext cx="7233952" cy="3670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FB4CD6-AE36-415F-9A23-3276AB38A9F0}"/>
              </a:ext>
            </a:extLst>
          </p:cNvPr>
          <p:cNvSpPr txBox="1"/>
          <p:nvPr/>
        </p:nvSpPr>
        <p:spPr>
          <a:xfrm>
            <a:off x="702105" y="3697799"/>
            <a:ext cx="794341" cy="430887"/>
          </a:xfrm>
          <a:prstGeom prst="rect">
            <a:avLst/>
          </a:prstGeom>
          <a:noFill/>
        </p:spPr>
        <p:txBody>
          <a:bodyPr wrap="square" rtlCol="0">
            <a:spAutoFit/>
          </a:bodyPr>
          <a:lstStyle/>
          <a:p>
            <a:r>
              <a:rPr lang="en-CA" sz="1100" dirty="0" err="1">
                <a:solidFill>
                  <a:schemeClr val="bg1"/>
                </a:solidFill>
              </a:rPr>
              <a:t>Casparian</a:t>
            </a:r>
            <a:r>
              <a:rPr lang="en-CA" sz="1100" dirty="0">
                <a:solidFill>
                  <a:schemeClr val="bg1"/>
                </a:solidFill>
              </a:rPr>
              <a:t> strip</a:t>
            </a:r>
          </a:p>
        </p:txBody>
      </p:sp>
    </p:spTree>
    <p:extLst>
      <p:ext uri="{BB962C8B-B14F-4D97-AF65-F5344CB8AC3E}">
        <p14:creationId xmlns:p14="http://schemas.microsoft.com/office/powerpoint/2010/main" val="84754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9024-F626-4261-8F2D-76DA31137906}"/>
              </a:ext>
            </a:extLst>
          </p:cNvPr>
          <p:cNvSpPr>
            <a:spLocks noGrp="1"/>
          </p:cNvSpPr>
          <p:nvPr>
            <p:ph type="title"/>
          </p:nvPr>
        </p:nvSpPr>
        <p:spPr/>
        <p:txBody>
          <a:bodyPr>
            <a:normAutofit/>
          </a:bodyPr>
          <a:lstStyle/>
          <a:p>
            <a:r>
              <a:rPr lang="en-CA" dirty="0"/>
              <a:t>Roots: Moving Inward</a:t>
            </a:r>
          </a:p>
        </p:txBody>
      </p:sp>
      <p:sp>
        <p:nvSpPr>
          <p:cNvPr id="3" name="Content Placeholder 2">
            <a:extLst>
              <a:ext uri="{FF2B5EF4-FFF2-40B4-BE49-F238E27FC236}">
                <a16:creationId xmlns:a16="http://schemas.microsoft.com/office/drawing/2014/main" id="{D20FABEC-AF29-4411-ADD6-22AEEA494BAE}"/>
              </a:ext>
            </a:extLst>
          </p:cNvPr>
          <p:cNvSpPr>
            <a:spLocks noGrp="1"/>
          </p:cNvSpPr>
          <p:nvPr>
            <p:ph idx="1"/>
          </p:nvPr>
        </p:nvSpPr>
        <p:spPr>
          <a:xfrm>
            <a:off x="545432" y="1521588"/>
            <a:ext cx="7448371" cy="5073433"/>
          </a:xfrm>
        </p:spPr>
        <p:txBody>
          <a:bodyPr>
            <a:normAutofit/>
          </a:bodyPr>
          <a:lstStyle/>
          <a:p>
            <a:pPr marL="0" indent="0">
              <a:buNone/>
            </a:pPr>
            <a:r>
              <a:rPr lang="en-CA" b="1" dirty="0" err="1">
                <a:solidFill>
                  <a:srgbClr val="92D050"/>
                </a:solidFill>
              </a:rPr>
              <a:t>Casparian</a:t>
            </a:r>
            <a:r>
              <a:rPr lang="en-CA" b="1" dirty="0">
                <a:solidFill>
                  <a:srgbClr val="92D050"/>
                </a:solidFill>
              </a:rPr>
              <a:t> strip</a:t>
            </a:r>
            <a:r>
              <a:rPr lang="en-CA" dirty="0">
                <a:solidFill>
                  <a:srgbClr val="92D050"/>
                </a:solidFill>
              </a:rPr>
              <a:t>: </a:t>
            </a:r>
            <a:r>
              <a:rPr lang="en-CA" dirty="0"/>
              <a:t>impermeable barrier that surrounds vascular cylinder</a:t>
            </a:r>
          </a:p>
          <a:p>
            <a:pPr lvl="1"/>
            <a:r>
              <a:rPr lang="en-CA" dirty="0"/>
              <a:t>Nutrients actively pumped into vascular </a:t>
            </a:r>
            <a:br>
              <a:rPr lang="en-CA" dirty="0"/>
            </a:br>
            <a:r>
              <a:rPr lang="en-CA" dirty="0"/>
              <a:t>cylinder; water follows passively through </a:t>
            </a:r>
            <a:br>
              <a:rPr lang="en-CA" dirty="0"/>
            </a:br>
            <a:r>
              <a:rPr lang="en-CA" dirty="0"/>
              <a:t>osmosis</a:t>
            </a:r>
          </a:p>
          <a:p>
            <a:pPr lvl="1"/>
            <a:r>
              <a:rPr lang="en-CA" dirty="0"/>
              <a:t>Water cannot leave vascular cylinder </a:t>
            </a:r>
            <a:br>
              <a:rPr lang="en-CA" dirty="0"/>
            </a:br>
            <a:r>
              <a:rPr lang="en-CA" dirty="0"/>
              <a:t>because of the </a:t>
            </a:r>
            <a:r>
              <a:rPr lang="en-CA" dirty="0" err="1"/>
              <a:t>Casparian</a:t>
            </a:r>
            <a:r>
              <a:rPr lang="en-CA" dirty="0"/>
              <a:t> strip (i.e. it </a:t>
            </a:r>
            <a:br>
              <a:rPr lang="en-CA" dirty="0"/>
            </a:br>
            <a:r>
              <a:rPr lang="en-CA" dirty="0"/>
              <a:t>is a one-way trip)</a:t>
            </a:r>
          </a:p>
        </p:txBody>
      </p:sp>
      <p:pic>
        <p:nvPicPr>
          <p:cNvPr id="7" name="Picture 2" descr="Casparian Strip - an overview | ScienceDirect Topics">
            <a:extLst>
              <a:ext uri="{FF2B5EF4-FFF2-40B4-BE49-F238E27FC236}">
                <a16:creationId xmlns:a16="http://schemas.microsoft.com/office/drawing/2014/main" id="{6DBAF1BA-55D8-4712-B375-EF58A7E93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48" t="143" b="-143"/>
          <a:stretch/>
        </p:blipFill>
        <p:spPr bwMode="auto">
          <a:xfrm>
            <a:off x="7993803" y="1383237"/>
            <a:ext cx="3730434" cy="40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B9CD-934F-4427-8744-A9DD13B0ABB2}"/>
              </a:ext>
            </a:extLst>
          </p:cNvPr>
          <p:cNvSpPr>
            <a:spLocks noGrp="1"/>
          </p:cNvSpPr>
          <p:nvPr>
            <p:ph type="title"/>
          </p:nvPr>
        </p:nvSpPr>
        <p:spPr/>
        <p:txBody>
          <a:bodyPr/>
          <a:lstStyle/>
          <a:p>
            <a:r>
              <a:rPr lang="en-CA" dirty="0"/>
              <a:t>Roots: Onward and Upward</a:t>
            </a:r>
          </a:p>
        </p:txBody>
      </p:sp>
      <p:sp>
        <p:nvSpPr>
          <p:cNvPr id="5" name="Content Placeholder 4">
            <a:extLst>
              <a:ext uri="{FF2B5EF4-FFF2-40B4-BE49-F238E27FC236}">
                <a16:creationId xmlns:a16="http://schemas.microsoft.com/office/drawing/2014/main" id="{BB150C27-1922-4E80-B522-75D998BD9E51}"/>
              </a:ext>
            </a:extLst>
          </p:cNvPr>
          <p:cNvSpPr>
            <a:spLocks noGrp="1"/>
          </p:cNvSpPr>
          <p:nvPr>
            <p:ph idx="1"/>
          </p:nvPr>
        </p:nvSpPr>
        <p:spPr/>
        <p:txBody>
          <a:bodyPr/>
          <a:lstStyle/>
          <a:p>
            <a:endParaRPr lang="en-CA"/>
          </a:p>
        </p:txBody>
      </p:sp>
      <p:pic>
        <p:nvPicPr>
          <p:cNvPr id="31746" name="Picture 2" descr="What is root pressure How is it useful to plants class 11 biology CBSE">
            <a:extLst>
              <a:ext uri="{FF2B5EF4-FFF2-40B4-BE49-F238E27FC236}">
                <a16:creationId xmlns:a16="http://schemas.microsoft.com/office/drawing/2014/main" id="{865E3482-2EC1-4B43-9FF8-344C843E7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941" y="1549869"/>
            <a:ext cx="8713543" cy="493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1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F495-A8E9-5CE1-F025-FF63E2A4123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7F1F429-7045-D65F-4F97-FC47A9C38252}"/>
              </a:ext>
            </a:extLst>
          </p:cNvPr>
          <p:cNvSpPr>
            <a:spLocks noGrp="1"/>
          </p:cNvSpPr>
          <p:nvPr>
            <p:ph idx="1"/>
          </p:nvPr>
        </p:nvSpPr>
        <p:spPr/>
        <p:txBody>
          <a:bodyPr/>
          <a:lstStyle/>
          <a:p>
            <a:endParaRPr lang="en-CA"/>
          </a:p>
        </p:txBody>
      </p:sp>
      <p:pic>
        <p:nvPicPr>
          <p:cNvPr id="6148" name="Picture 4" descr="Phylogeny of the Plantae">
            <a:extLst>
              <a:ext uri="{FF2B5EF4-FFF2-40B4-BE49-F238E27FC236}">
                <a16:creationId xmlns:a16="http://schemas.microsoft.com/office/drawing/2014/main" id="{EE1E8212-FB1F-9A3C-EAA6-AAB9C1158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
            <a:ext cx="9334500" cy="700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6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AB9CD-934F-4427-8744-A9DD13B0ABB2}"/>
              </a:ext>
            </a:extLst>
          </p:cNvPr>
          <p:cNvSpPr>
            <a:spLocks noGrp="1"/>
          </p:cNvSpPr>
          <p:nvPr>
            <p:ph type="title"/>
          </p:nvPr>
        </p:nvSpPr>
        <p:spPr/>
        <p:txBody>
          <a:bodyPr/>
          <a:lstStyle/>
          <a:p>
            <a:r>
              <a:rPr lang="en-CA" dirty="0"/>
              <a:t>Roots: Onward and Upward</a:t>
            </a:r>
          </a:p>
        </p:txBody>
      </p:sp>
      <p:sp>
        <p:nvSpPr>
          <p:cNvPr id="3" name="Content Placeholder 2">
            <a:extLst>
              <a:ext uri="{FF2B5EF4-FFF2-40B4-BE49-F238E27FC236}">
                <a16:creationId xmlns:a16="http://schemas.microsoft.com/office/drawing/2014/main" id="{072376A3-0709-4E3C-B847-5D2A6F06188E}"/>
              </a:ext>
            </a:extLst>
          </p:cNvPr>
          <p:cNvSpPr>
            <a:spLocks noGrp="1"/>
          </p:cNvSpPr>
          <p:nvPr>
            <p:ph idx="1"/>
          </p:nvPr>
        </p:nvSpPr>
        <p:spPr/>
        <p:txBody>
          <a:bodyPr/>
          <a:lstStyle/>
          <a:p>
            <a:r>
              <a:rPr lang="en-CA" dirty="0"/>
              <a:t>As more and more water enters (and cannot leave) the vascular cylinder, it is pushed upwards</a:t>
            </a:r>
          </a:p>
          <a:p>
            <a:r>
              <a:rPr lang="en-CA" b="1" dirty="0">
                <a:solidFill>
                  <a:srgbClr val="92D050"/>
                </a:solidFill>
              </a:rPr>
              <a:t>Root pressure</a:t>
            </a:r>
            <a:r>
              <a:rPr lang="en-CA" dirty="0">
                <a:solidFill>
                  <a:srgbClr val="92D050"/>
                </a:solidFill>
              </a:rPr>
              <a:t>: </a:t>
            </a:r>
          </a:p>
          <a:p>
            <a:pPr lvl="1"/>
            <a:r>
              <a:rPr lang="en-CA" dirty="0"/>
              <a:t>Caused by continued movement of water into vascular cylinder</a:t>
            </a:r>
          </a:p>
          <a:p>
            <a:pPr lvl="1"/>
            <a:r>
              <a:rPr lang="en-CA" dirty="0"/>
              <a:t>Water is pushed upwards in the plant</a:t>
            </a:r>
          </a:p>
          <a:p>
            <a:pPr lvl="1"/>
            <a:r>
              <a:rPr lang="en-CA" dirty="0"/>
              <a:t>Sufficient for moving water in small plants (e.g. strawberries)</a:t>
            </a:r>
          </a:p>
          <a:p>
            <a:endParaRPr lang="en-CA" dirty="0"/>
          </a:p>
        </p:txBody>
      </p:sp>
    </p:spTree>
    <p:extLst>
      <p:ext uri="{BB962C8B-B14F-4D97-AF65-F5344CB8AC3E}">
        <p14:creationId xmlns:p14="http://schemas.microsoft.com/office/powerpoint/2010/main" val="3737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1FC3-ED98-4DE5-B2BB-63A613C9DBE3}"/>
              </a:ext>
            </a:extLst>
          </p:cNvPr>
          <p:cNvSpPr>
            <a:spLocks noGrp="1"/>
          </p:cNvSpPr>
          <p:nvPr>
            <p:ph type="title"/>
          </p:nvPr>
        </p:nvSpPr>
        <p:spPr/>
        <p:txBody>
          <a:bodyPr>
            <a:normAutofit fontScale="90000"/>
          </a:bodyPr>
          <a:lstStyle/>
          <a:p>
            <a:r>
              <a:rPr lang="en-CA" dirty="0"/>
              <a:t>101 ways to kill a plant: Overwatering</a:t>
            </a:r>
          </a:p>
        </p:txBody>
      </p:sp>
      <p:sp>
        <p:nvSpPr>
          <p:cNvPr id="3" name="Content Placeholder 2">
            <a:extLst>
              <a:ext uri="{FF2B5EF4-FFF2-40B4-BE49-F238E27FC236}">
                <a16:creationId xmlns:a16="http://schemas.microsoft.com/office/drawing/2014/main" id="{4DB59DDD-BA5B-4D2C-8E0E-622C21C718CC}"/>
              </a:ext>
            </a:extLst>
          </p:cNvPr>
          <p:cNvSpPr>
            <a:spLocks noGrp="1"/>
          </p:cNvSpPr>
          <p:nvPr>
            <p:ph idx="1"/>
          </p:nvPr>
        </p:nvSpPr>
        <p:spPr>
          <a:xfrm>
            <a:off x="540000" y="1549869"/>
            <a:ext cx="9675418" cy="4575052"/>
          </a:xfrm>
        </p:spPr>
        <p:txBody>
          <a:bodyPr>
            <a:normAutofit/>
          </a:bodyPr>
          <a:lstStyle/>
          <a:p>
            <a:pPr marL="0" indent="0">
              <a:buNone/>
            </a:pPr>
            <a:r>
              <a:rPr lang="en-CA" dirty="0"/>
              <a:t>Excessive watering can cause a plant to die of dehydration. </a:t>
            </a:r>
          </a:p>
        </p:txBody>
      </p:sp>
      <p:pic>
        <p:nvPicPr>
          <p:cNvPr id="25602" name="Picture 2" descr="Signs of Overwatering Plants | Trifecta Natural">
            <a:extLst>
              <a:ext uri="{FF2B5EF4-FFF2-40B4-BE49-F238E27FC236}">
                <a16:creationId xmlns:a16="http://schemas.microsoft.com/office/drawing/2014/main" id="{B0873ADF-6293-4C33-888F-89C42521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1" y="3248400"/>
            <a:ext cx="6418933" cy="330307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Am I Overwatering My Plants? A Practical Guide! – Simplify Gardening">
            <a:extLst>
              <a:ext uri="{FF2B5EF4-FFF2-40B4-BE49-F238E27FC236}">
                <a16:creationId xmlns:a16="http://schemas.microsoft.com/office/drawing/2014/main" id="{DF97AC30-366B-4931-9C0F-D3F8596AE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441" y="3248400"/>
            <a:ext cx="4933840" cy="33030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Premium Vector | Cute sad cry dried and happy cactus. flat cartoon  illustration . isolated on white background. cactus in pot concept">
            <a:extLst>
              <a:ext uri="{FF2B5EF4-FFF2-40B4-BE49-F238E27FC236}">
                <a16:creationId xmlns:a16="http://schemas.microsoft.com/office/drawing/2014/main" id="{642D8ABD-9D51-418D-A96E-4DB4F4D593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6921" r="6396" b="12405"/>
          <a:stretch/>
        </p:blipFill>
        <p:spPr bwMode="auto">
          <a:xfrm>
            <a:off x="10525118" y="1477817"/>
            <a:ext cx="1116017" cy="132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0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1FC3-ED98-4DE5-B2BB-63A613C9DBE3}"/>
              </a:ext>
            </a:extLst>
          </p:cNvPr>
          <p:cNvSpPr>
            <a:spLocks noGrp="1"/>
          </p:cNvSpPr>
          <p:nvPr>
            <p:ph type="title"/>
          </p:nvPr>
        </p:nvSpPr>
        <p:spPr/>
        <p:txBody>
          <a:bodyPr>
            <a:normAutofit fontScale="90000"/>
          </a:bodyPr>
          <a:lstStyle/>
          <a:p>
            <a:r>
              <a:rPr lang="en-CA" dirty="0"/>
              <a:t>101 ways to kill a plant: Overwatering</a:t>
            </a:r>
          </a:p>
        </p:txBody>
      </p:sp>
      <p:sp>
        <p:nvSpPr>
          <p:cNvPr id="3" name="Content Placeholder 2">
            <a:extLst>
              <a:ext uri="{FF2B5EF4-FFF2-40B4-BE49-F238E27FC236}">
                <a16:creationId xmlns:a16="http://schemas.microsoft.com/office/drawing/2014/main" id="{4DB59DDD-BA5B-4D2C-8E0E-622C21C718CC}"/>
              </a:ext>
            </a:extLst>
          </p:cNvPr>
          <p:cNvSpPr>
            <a:spLocks noGrp="1"/>
          </p:cNvSpPr>
          <p:nvPr>
            <p:ph idx="1"/>
          </p:nvPr>
        </p:nvSpPr>
        <p:spPr>
          <a:xfrm>
            <a:off x="540000" y="1549869"/>
            <a:ext cx="7230435" cy="4575052"/>
          </a:xfrm>
        </p:spPr>
        <p:txBody>
          <a:bodyPr>
            <a:normAutofit/>
          </a:bodyPr>
          <a:lstStyle/>
          <a:p>
            <a:r>
              <a:rPr lang="en-CA" dirty="0"/>
              <a:t>Active transport requires ATP and </a:t>
            </a:r>
            <a:r>
              <a:rPr lang="en-CA" i="1" dirty="0"/>
              <a:t>oxygen</a:t>
            </a:r>
            <a:r>
              <a:rPr lang="en-CA" dirty="0"/>
              <a:t> (aerobic cellular respiration)</a:t>
            </a:r>
          </a:p>
          <a:p>
            <a:r>
              <a:rPr lang="en-CA" dirty="0"/>
              <a:t>Normally, roots take oxygen from small air gaps between soil particles</a:t>
            </a:r>
          </a:p>
          <a:p>
            <a:r>
              <a:rPr lang="en-CA" dirty="0"/>
              <a:t>Flooded roots </a:t>
            </a:r>
            <a:r>
              <a:rPr lang="en-CA" dirty="0">
                <a:sym typeface="Wingdings" panose="05000000000000000000" pitchFamily="2" charset="2"/>
              </a:rPr>
              <a:t> cannot import nutrients  water not absorbed</a:t>
            </a:r>
            <a:endParaRPr lang="en-CA" dirty="0"/>
          </a:p>
        </p:txBody>
      </p:sp>
      <p:grpSp>
        <p:nvGrpSpPr>
          <p:cNvPr id="5" name="Group 4">
            <a:extLst>
              <a:ext uri="{FF2B5EF4-FFF2-40B4-BE49-F238E27FC236}">
                <a16:creationId xmlns:a16="http://schemas.microsoft.com/office/drawing/2014/main" id="{C0FFFB86-FAD1-442A-8D9D-D5D39B3E9376}"/>
              </a:ext>
            </a:extLst>
          </p:cNvPr>
          <p:cNvGrpSpPr/>
          <p:nvPr/>
        </p:nvGrpSpPr>
        <p:grpSpPr>
          <a:xfrm>
            <a:off x="7835090" y="1719855"/>
            <a:ext cx="4036505" cy="4144289"/>
            <a:chOff x="8067981" y="2320220"/>
            <a:chExt cx="4036505" cy="4144289"/>
          </a:xfrm>
        </p:grpSpPr>
        <p:grpSp>
          <p:nvGrpSpPr>
            <p:cNvPr id="6" name="Group 5">
              <a:extLst>
                <a:ext uri="{FF2B5EF4-FFF2-40B4-BE49-F238E27FC236}">
                  <a16:creationId xmlns:a16="http://schemas.microsoft.com/office/drawing/2014/main" id="{95DDE3C7-6A3B-4A74-88BD-EAA90B59CC63}"/>
                </a:ext>
              </a:extLst>
            </p:cNvPr>
            <p:cNvGrpSpPr/>
            <p:nvPr/>
          </p:nvGrpSpPr>
          <p:grpSpPr>
            <a:xfrm>
              <a:off x="8067981" y="2320220"/>
              <a:ext cx="4036505" cy="4144289"/>
              <a:chOff x="8067981" y="2320220"/>
              <a:chExt cx="4036505" cy="4144289"/>
            </a:xfrm>
          </p:grpSpPr>
          <p:pic>
            <p:nvPicPr>
              <p:cNvPr id="28"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F9B52B64-1B4B-461A-8CD2-AE7AD0BA4C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9" t="31675" r="3441" b="16441"/>
              <a:stretch/>
            </p:blipFill>
            <p:spPr bwMode="auto">
              <a:xfrm>
                <a:off x="8067981" y="2320220"/>
                <a:ext cx="4036505" cy="4144289"/>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Right 29">
                <a:extLst>
                  <a:ext uri="{FF2B5EF4-FFF2-40B4-BE49-F238E27FC236}">
                    <a16:creationId xmlns:a16="http://schemas.microsoft.com/office/drawing/2014/main" id="{9665CF91-5613-4DDB-B0E8-C03D8D63FD5D}"/>
                  </a:ext>
                </a:extLst>
              </p:cNvPr>
              <p:cNvSpPr/>
              <p:nvPr/>
            </p:nvSpPr>
            <p:spPr>
              <a:xfrm rot="1844140">
                <a:off x="8522993" y="3681355"/>
                <a:ext cx="483727" cy="209920"/>
              </a:xfrm>
              <a:prstGeom prst="rightArrow">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1C321584-0EB1-4E18-BF3C-CAB7337EE2FA}"/>
                  </a:ext>
                </a:extLst>
              </p:cNvPr>
              <p:cNvSpPr txBox="1"/>
              <p:nvPr/>
            </p:nvSpPr>
            <p:spPr>
              <a:xfrm>
                <a:off x="8263413" y="3285513"/>
                <a:ext cx="292068" cy="461665"/>
              </a:xfrm>
              <a:prstGeom prst="rect">
                <a:avLst/>
              </a:prstGeom>
              <a:noFill/>
            </p:spPr>
            <p:txBody>
              <a:bodyPr wrap="none" rtlCol="0">
                <a:spAutoFit/>
              </a:bodyPr>
              <a:lstStyle/>
              <a:p>
                <a:r>
                  <a:rPr lang="en-CA" sz="2400" dirty="0">
                    <a:solidFill>
                      <a:srgbClr val="7030A0"/>
                    </a:solidFill>
                  </a:rPr>
                  <a:t>1</a:t>
                </a:r>
              </a:p>
            </p:txBody>
          </p:sp>
        </p:grpSp>
        <p:sp>
          <p:nvSpPr>
            <p:cNvPr id="8" name="Oval 7">
              <a:extLst>
                <a:ext uri="{FF2B5EF4-FFF2-40B4-BE49-F238E27FC236}">
                  <a16:creationId xmlns:a16="http://schemas.microsoft.com/office/drawing/2014/main" id="{13EA8BEB-5998-4D54-9763-9EE2275F82C5}"/>
                </a:ext>
              </a:extLst>
            </p:cNvPr>
            <p:cNvSpPr/>
            <p:nvPr/>
          </p:nvSpPr>
          <p:spPr>
            <a:xfrm>
              <a:off x="8531464" y="24268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21DD156C-7950-4D82-AABB-8F10028B3714}"/>
                </a:ext>
              </a:extLst>
            </p:cNvPr>
            <p:cNvSpPr/>
            <p:nvPr/>
          </p:nvSpPr>
          <p:spPr>
            <a:xfrm>
              <a:off x="9625348" y="341667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D915BFDD-5B1E-44D6-8932-7B6EAD1B3CDB}"/>
                </a:ext>
              </a:extLst>
            </p:cNvPr>
            <p:cNvSpPr/>
            <p:nvPr/>
          </p:nvSpPr>
          <p:spPr>
            <a:xfrm>
              <a:off x="8244948" y="5581976"/>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B84FF2F6-6E2F-418D-880F-76C08599EBFB}"/>
                </a:ext>
              </a:extLst>
            </p:cNvPr>
            <p:cNvSpPr/>
            <p:nvPr/>
          </p:nvSpPr>
          <p:spPr>
            <a:xfrm>
              <a:off x="8944140" y="506546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61A6FAD3-1349-4066-BA6F-FC761939B3C8}"/>
                </a:ext>
              </a:extLst>
            </p:cNvPr>
            <p:cNvSpPr/>
            <p:nvPr/>
          </p:nvSpPr>
          <p:spPr>
            <a:xfrm>
              <a:off x="10754026" y="53255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CB73CABA-C2E4-4977-B2F2-BB0CEBC57D8C}"/>
                </a:ext>
              </a:extLst>
            </p:cNvPr>
            <p:cNvSpPr/>
            <p:nvPr/>
          </p:nvSpPr>
          <p:spPr>
            <a:xfrm>
              <a:off x="11807632" y="544239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BB1DCE32-ADAC-45E4-9D8F-5ECB146C4EEB}"/>
                </a:ext>
              </a:extLst>
            </p:cNvPr>
            <p:cNvSpPr/>
            <p:nvPr/>
          </p:nvSpPr>
          <p:spPr>
            <a:xfrm>
              <a:off x="8402104" y="2790368"/>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14CAD117-9B23-4DAF-BE27-D54A4E168CE5}"/>
                </a:ext>
              </a:extLst>
            </p:cNvPr>
            <p:cNvSpPr/>
            <p:nvPr/>
          </p:nvSpPr>
          <p:spPr>
            <a:xfrm>
              <a:off x="8181163" y="4546001"/>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9E1A4BF-4463-47A2-AA20-3CF748F79134}"/>
                </a:ext>
              </a:extLst>
            </p:cNvPr>
            <p:cNvSpPr/>
            <p:nvPr/>
          </p:nvSpPr>
          <p:spPr>
            <a:xfrm>
              <a:off x="11546417" y="6078665"/>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0241CB21-B63B-47A7-9576-F69BD3700318}"/>
                </a:ext>
              </a:extLst>
            </p:cNvPr>
            <p:cNvSpPr/>
            <p:nvPr/>
          </p:nvSpPr>
          <p:spPr>
            <a:xfrm>
              <a:off x="11400902" y="4898963"/>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40FBDD35-2F27-4EF8-B2B1-BA5AB0458C95}"/>
                </a:ext>
              </a:extLst>
            </p:cNvPr>
            <p:cNvSpPr/>
            <p:nvPr/>
          </p:nvSpPr>
          <p:spPr>
            <a:xfrm>
              <a:off x="8390005" y="603157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493C3410-3EB2-4C42-A7D0-7ACA1B364CBB}"/>
                </a:ext>
              </a:extLst>
            </p:cNvPr>
            <p:cNvSpPr/>
            <p:nvPr/>
          </p:nvSpPr>
          <p:spPr>
            <a:xfrm>
              <a:off x="9701810" y="234358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339A5AE6-81C7-4636-9738-A36CD26C79AD}"/>
                </a:ext>
              </a:extLst>
            </p:cNvPr>
            <p:cNvSpPr/>
            <p:nvPr/>
          </p:nvSpPr>
          <p:spPr>
            <a:xfrm>
              <a:off x="9369178" y="359074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B2E86C89-D275-488B-831E-65F0F95C7044}"/>
                </a:ext>
              </a:extLst>
            </p:cNvPr>
            <p:cNvSpPr/>
            <p:nvPr/>
          </p:nvSpPr>
          <p:spPr>
            <a:xfrm>
              <a:off x="11393547" y="3499922"/>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3" name="Multiplication Sign 32">
            <a:extLst>
              <a:ext uri="{FF2B5EF4-FFF2-40B4-BE49-F238E27FC236}">
                <a16:creationId xmlns:a16="http://schemas.microsoft.com/office/drawing/2014/main" id="{490541DD-DEAD-4DDE-8B65-6BA0DF605D44}"/>
              </a:ext>
            </a:extLst>
          </p:cNvPr>
          <p:cNvSpPr/>
          <p:nvPr/>
        </p:nvSpPr>
        <p:spPr>
          <a:xfrm>
            <a:off x="8155310" y="2872958"/>
            <a:ext cx="652591" cy="547709"/>
          </a:xfrm>
          <a:prstGeom prst="mathMultiply">
            <a:avLst>
              <a:gd name="adj1" fmla="val 12882"/>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15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1FC3-ED98-4DE5-B2BB-63A613C9DBE3}"/>
              </a:ext>
            </a:extLst>
          </p:cNvPr>
          <p:cNvSpPr>
            <a:spLocks noGrp="1"/>
          </p:cNvSpPr>
          <p:nvPr>
            <p:ph type="title"/>
          </p:nvPr>
        </p:nvSpPr>
        <p:spPr>
          <a:xfrm>
            <a:off x="539998" y="393491"/>
            <a:ext cx="11564487" cy="925238"/>
          </a:xfrm>
        </p:spPr>
        <p:txBody>
          <a:bodyPr>
            <a:normAutofit fontScale="90000"/>
          </a:bodyPr>
          <a:lstStyle/>
          <a:p>
            <a:r>
              <a:rPr lang="en-CA" dirty="0"/>
              <a:t>101 ways to kill a plant: Overfertilizing</a:t>
            </a:r>
          </a:p>
        </p:txBody>
      </p:sp>
      <p:sp>
        <p:nvSpPr>
          <p:cNvPr id="3" name="Content Placeholder 2">
            <a:extLst>
              <a:ext uri="{FF2B5EF4-FFF2-40B4-BE49-F238E27FC236}">
                <a16:creationId xmlns:a16="http://schemas.microsoft.com/office/drawing/2014/main" id="{4DB59DDD-BA5B-4D2C-8E0E-622C21C718CC}"/>
              </a:ext>
            </a:extLst>
          </p:cNvPr>
          <p:cNvSpPr>
            <a:spLocks noGrp="1"/>
          </p:cNvSpPr>
          <p:nvPr>
            <p:ph idx="1"/>
          </p:nvPr>
        </p:nvSpPr>
        <p:spPr>
          <a:xfrm>
            <a:off x="540001" y="1549869"/>
            <a:ext cx="10257308" cy="4575052"/>
          </a:xfrm>
        </p:spPr>
        <p:txBody>
          <a:bodyPr>
            <a:normAutofit/>
          </a:bodyPr>
          <a:lstStyle/>
          <a:p>
            <a:pPr marL="0" indent="0">
              <a:buNone/>
            </a:pPr>
            <a:r>
              <a:rPr lang="en-CA" dirty="0"/>
              <a:t>Excessive use of fertilizer (or too much salt in the soil) can cause a plant to die of dehydration. </a:t>
            </a:r>
          </a:p>
        </p:txBody>
      </p:sp>
      <p:pic>
        <p:nvPicPr>
          <p:cNvPr id="27650" name="Picture 2" descr="Nitrogen Toxicity: Preventing It In Your Garden - Epic Gardening">
            <a:extLst>
              <a:ext uri="{FF2B5EF4-FFF2-40B4-BE49-F238E27FC236}">
                <a16:creationId xmlns:a16="http://schemas.microsoft.com/office/drawing/2014/main" id="{B6B7CC98-E894-4909-82DF-7EB765346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72" y="3074009"/>
            <a:ext cx="5687812" cy="3458189"/>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Salt burn on leaf edges: causes and solutions">
            <a:extLst>
              <a:ext uri="{FF2B5EF4-FFF2-40B4-BE49-F238E27FC236}">
                <a16:creationId xmlns:a16="http://schemas.microsoft.com/office/drawing/2014/main" id="{46172FE9-BB13-4B82-86AA-C4948CFF5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641" y="3073444"/>
            <a:ext cx="5068646" cy="34654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Premium Vector | Cute sad cry dried and happy cactus. flat cartoon  illustration . isolated on white background. cactus in pot concept">
            <a:extLst>
              <a:ext uri="{FF2B5EF4-FFF2-40B4-BE49-F238E27FC236}">
                <a16:creationId xmlns:a16="http://schemas.microsoft.com/office/drawing/2014/main" id="{49C7C1AA-2B15-463E-AF05-6CCCB4112D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16921" r="6396" b="12405"/>
          <a:stretch/>
        </p:blipFill>
        <p:spPr bwMode="auto">
          <a:xfrm>
            <a:off x="10651270" y="1444467"/>
            <a:ext cx="1116017" cy="132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6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1FC3-ED98-4DE5-B2BB-63A613C9DBE3}"/>
              </a:ext>
            </a:extLst>
          </p:cNvPr>
          <p:cNvSpPr>
            <a:spLocks noGrp="1"/>
          </p:cNvSpPr>
          <p:nvPr>
            <p:ph type="title"/>
          </p:nvPr>
        </p:nvSpPr>
        <p:spPr>
          <a:xfrm>
            <a:off x="539999" y="393491"/>
            <a:ext cx="11463756" cy="925238"/>
          </a:xfrm>
        </p:spPr>
        <p:txBody>
          <a:bodyPr>
            <a:normAutofit fontScale="90000"/>
          </a:bodyPr>
          <a:lstStyle/>
          <a:p>
            <a:r>
              <a:rPr lang="en-CA" dirty="0"/>
              <a:t>101 ways to kill a plant: Overfertilizing</a:t>
            </a:r>
          </a:p>
        </p:txBody>
      </p:sp>
      <p:sp>
        <p:nvSpPr>
          <p:cNvPr id="3" name="Content Placeholder 2">
            <a:extLst>
              <a:ext uri="{FF2B5EF4-FFF2-40B4-BE49-F238E27FC236}">
                <a16:creationId xmlns:a16="http://schemas.microsoft.com/office/drawing/2014/main" id="{4DB59DDD-BA5B-4D2C-8E0E-622C21C718CC}"/>
              </a:ext>
            </a:extLst>
          </p:cNvPr>
          <p:cNvSpPr>
            <a:spLocks noGrp="1"/>
          </p:cNvSpPr>
          <p:nvPr>
            <p:ph idx="1"/>
          </p:nvPr>
        </p:nvSpPr>
        <p:spPr>
          <a:xfrm>
            <a:off x="540000" y="1549869"/>
            <a:ext cx="7288583" cy="4575052"/>
          </a:xfrm>
        </p:spPr>
        <p:txBody>
          <a:bodyPr/>
          <a:lstStyle/>
          <a:p>
            <a:r>
              <a:rPr lang="en-CA" dirty="0"/>
              <a:t>Passive transport of water into the root requires the concentration of solutes in the root be higher than outside the root. </a:t>
            </a:r>
          </a:p>
          <a:p>
            <a:r>
              <a:rPr lang="en-CA" dirty="0"/>
              <a:t>If the soil is too saturated with salt or fertilizer, roots can lose water. This is called root burn.</a:t>
            </a:r>
          </a:p>
        </p:txBody>
      </p:sp>
      <p:grpSp>
        <p:nvGrpSpPr>
          <p:cNvPr id="5" name="Group 4">
            <a:extLst>
              <a:ext uri="{FF2B5EF4-FFF2-40B4-BE49-F238E27FC236}">
                <a16:creationId xmlns:a16="http://schemas.microsoft.com/office/drawing/2014/main" id="{6B10DA7B-7E9C-4272-B4C6-FE7273619EBE}"/>
              </a:ext>
            </a:extLst>
          </p:cNvPr>
          <p:cNvGrpSpPr/>
          <p:nvPr/>
        </p:nvGrpSpPr>
        <p:grpSpPr>
          <a:xfrm>
            <a:off x="7828583" y="1812220"/>
            <a:ext cx="4036505" cy="4144289"/>
            <a:chOff x="8067981" y="2320220"/>
            <a:chExt cx="4036505" cy="4144289"/>
          </a:xfrm>
        </p:grpSpPr>
        <p:pic>
          <p:nvPicPr>
            <p:cNvPr id="27"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F006EE3F-0248-4392-BB84-E638D167E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9" t="31675" r="3441" b="16441"/>
            <a:stretch/>
          </p:blipFill>
          <p:spPr bwMode="auto">
            <a:xfrm>
              <a:off x="8067981" y="2320220"/>
              <a:ext cx="4036505" cy="4144289"/>
            </a:xfrm>
            <a:prstGeom prst="rect">
              <a:avLst/>
            </a:prstGeom>
            <a:noFill/>
            <a:extLst>
              <a:ext uri="{909E8E84-426E-40DD-AFC4-6F175D3DCCD1}">
                <a14:hiddenFill xmlns:a14="http://schemas.microsoft.com/office/drawing/2010/main">
                  <a:solidFill>
                    <a:srgbClr val="FFFFFF"/>
                  </a:solidFill>
                </a14:hiddenFill>
              </a:ext>
            </a:extLst>
          </p:spPr>
        </p:pic>
        <p:sp>
          <p:nvSpPr>
            <p:cNvPr id="28" name="Arrow: Right 27">
              <a:extLst>
                <a:ext uri="{FF2B5EF4-FFF2-40B4-BE49-F238E27FC236}">
                  <a16:creationId xmlns:a16="http://schemas.microsoft.com/office/drawing/2014/main" id="{E5608EE1-2355-4E47-AC65-F54EC1047CBE}"/>
                </a:ext>
              </a:extLst>
            </p:cNvPr>
            <p:cNvSpPr/>
            <p:nvPr/>
          </p:nvSpPr>
          <p:spPr>
            <a:xfrm rot="13809314">
              <a:off x="8917348" y="3214518"/>
              <a:ext cx="483727" cy="209920"/>
            </a:xfrm>
            <a:prstGeom prst="rightArrow">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Oval 5">
            <a:extLst>
              <a:ext uri="{FF2B5EF4-FFF2-40B4-BE49-F238E27FC236}">
                <a16:creationId xmlns:a16="http://schemas.microsoft.com/office/drawing/2014/main" id="{3F5DE81C-D091-45B9-ABBA-E6F16AFDD033}"/>
              </a:ext>
            </a:extLst>
          </p:cNvPr>
          <p:cNvSpPr/>
          <p:nvPr/>
        </p:nvSpPr>
        <p:spPr>
          <a:xfrm>
            <a:off x="11582490" y="309915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214C918-6460-4625-8A21-60528D84E789}"/>
              </a:ext>
            </a:extLst>
          </p:cNvPr>
          <p:cNvSpPr/>
          <p:nvPr/>
        </p:nvSpPr>
        <p:spPr>
          <a:xfrm>
            <a:off x="8292066" y="1918832"/>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EEB05341-7F27-4048-A754-2EB5DFEA2ED2}"/>
              </a:ext>
            </a:extLst>
          </p:cNvPr>
          <p:cNvSpPr/>
          <p:nvPr/>
        </p:nvSpPr>
        <p:spPr>
          <a:xfrm>
            <a:off x="9051045" y="222315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F5F7D421-D84A-412F-BDBF-3C4D55840BFE}"/>
              </a:ext>
            </a:extLst>
          </p:cNvPr>
          <p:cNvSpPr/>
          <p:nvPr/>
        </p:nvSpPr>
        <p:spPr>
          <a:xfrm>
            <a:off x="11417653" y="222315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8512478-47CD-4A4E-9B33-65FB1E985B98}"/>
              </a:ext>
            </a:extLst>
          </p:cNvPr>
          <p:cNvSpPr/>
          <p:nvPr/>
        </p:nvSpPr>
        <p:spPr>
          <a:xfrm>
            <a:off x="9929204" y="2002231"/>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5D98DDD1-CBC5-43F1-9CAF-4F37AF0B7E67}"/>
              </a:ext>
            </a:extLst>
          </p:cNvPr>
          <p:cNvSpPr/>
          <p:nvPr/>
        </p:nvSpPr>
        <p:spPr>
          <a:xfrm>
            <a:off x="8560288" y="571676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F337659E-FD19-401A-8D0F-35C1436A756D}"/>
              </a:ext>
            </a:extLst>
          </p:cNvPr>
          <p:cNvSpPr/>
          <p:nvPr/>
        </p:nvSpPr>
        <p:spPr>
          <a:xfrm>
            <a:off x="8456565" y="423593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C54EEE53-7B13-4C00-AAB8-62F0E1F55261}"/>
              </a:ext>
            </a:extLst>
          </p:cNvPr>
          <p:cNvSpPr/>
          <p:nvPr/>
        </p:nvSpPr>
        <p:spPr>
          <a:xfrm>
            <a:off x="7873825" y="279274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9EC73CBD-D24C-4F57-B18D-EAD0447B2D13}"/>
              </a:ext>
            </a:extLst>
          </p:cNvPr>
          <p:cNvSpPr/>
          <p:nvPr/>
        </p:nvSpPr>
        <p:spPr>
          <a:xfrm>
            <a:off x="10233403" y="4938251"/>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5F794FF2-53C8-4D1B-90CB-EF3C853F7487}"/>
              </a:ext>
            </a:extLst>
          </p:cNvPr>
          <p:cNvSpPr/>
          <p:nvPr/>
        </p:nvSpPr>
        <p:spPr>
          <a:xfrm>
            <a:off x="11496037" y="4631420"/>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FDFCA02B-7545-407F-9301-4CC3D87AB157}"/>
              </a:ext>
            </a:extLst>
          </p:cNvPr>
          <p:cNvSpPr/>
          <p:nvPr/>
        </p:nvSpPr>
        <p:spPr>
          <a:xfrm>
            <a:off x="11518797" y="4038001"/>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9832A36D-F416-425E-AA85-AAE86304AB60}"/>
              </a:ext>
            </a:extLst>
          </p:cNvPr>
          <p:cNvSpPr/>
          <p:nvPr/>
        </p:nvSpPr>
        <p:spPr>
          <a:xfrm>
            <a:off x="10068904" y="3070434"/>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B5441AF6-2F47-47C2-B433-68B236CE4ED4}"/>
              </a:ext>
            </a:extLst>
          </p:cNvPr>
          <p:cNvSpPr/>
          <p:nvPr/>
        </p:nvSpPr>
        <p:spPr>
          <a:xfrm>
            <a:off x="10602569" y="565391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65BB612F-5FF1-471E-9C4C-F93A1846572E}"/>
              </a:ext>
            </a:extLst>
          </p:cNvPr>
          <p:cNvSpPr/>
          <p:nvPr/>
        </p:nvSpPr>
        <p:spPr>
          <a:xfrm>
            <a:off x="8162706" y="2282368"/>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C87F5A49-D5A7-462D-A875-EB3EA8C03914}"/>
              </a:ext>
            </a:extLst>
          </p:cNvPr>
          <p:cNvSpPr/>
          <p:nvPr/>
        </p:nvSpPr>
        <p:spPr>
          <a:xfrm>
            <a:off x="7941765" y="4038001"/>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E2A57616-38B7-47E0-9D33-2F5B620ECD29}"/>
              </a:ext>
            </a:extLst>
          </p:cNvPr>
          <p:cNvSpPr/>
          <p:nvPr/>
        </p:nvSpPr>
        <p:spPr>
          <a:xfrm>
            <a:off x="11307019" y="5570665"/>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04920000-0B58-4FFC-8731-3DD4866D36E2}"/>
              </a:ext>
            </a:extLst>
          </p:cNvPr>
          <p:cNvSpPr/>
          <p:nvPr/>
        </p:nvSpPr>
        <p:spPr>
          <a:xfrm>
            <a:off x="11161504" y="4390963"/>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2F93D357-A06B-4856-A40A-6878D0CAB452}"/>
              </a:ext>
            </a:extLst>
          </p:cNvPr>
          <p:cNvSpPr/>
          <p:nvPr/>
        </p:nvSpPr>
        <p:spPr>
          <a:xfrm>
            <a:off x="8150607" y="552357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2F5A0719-EC3F-466B-A9A9-470B82062611}"/>
              </a:ext>
            </a:extLst>
          </p:cNvPr>
          <p:cNvSpPr/>
          <p:nvPr/>
        </p:nvSpPr>
        <p:spPr>
          <a:xfrm>
            <a:off x="9462412" y="1835580"/>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84669824-544D-463A-8B6B-CDD780245ABA}"/>
              </a:ext>
            </a:extLst>
          </p:cNvPr>
          <p:cNvSpPr/>
          <p:nvPr/>
        </p:nvSpPr>
        <p:spPr>
          <a:xfrm>
            <a:off x="9145725" y="3084512"/>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033DD688-1979-43D8-A4CE-86BBE203A3F9}"/>
              </a:ext>
            </a:extLst>
          </p:cNvPr>
          <p:cNvSpPr/>
          <p:nvPr/>
        </p:nvSpPr>
        <p:spPr>
          <a:xfrm>
            <a:off x="11154149" y="2991922"/>
            <a:ext cx="164499" cy="16650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326A6D0B-2F7B-4F99-AB55-25463DAC8A38}"/>
              </a:ext>
            </a:extLst>
          </p:cNvPr>
          <p:cNvSpPr/>
          <p:nvPr/>
        </p:nvSpPr>
        <p:spPr>
          <a:xfrm>
            <a:off x="11071899" y="3515494"/>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02C6B1B8-DD40-4068-AA50-773C6CE9E118}"/>
              </a:ext>
            </a:extLst>
          </p:cNvPr>
          <p:cNvSpPr/>
          <p:nvPr/>
        </p:nvSpPr>
        <p:spPr>
          <a:xfrm>
            <a:off x="11161504" y="523290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7042E4C7-6528-4D84-8EEB-172D9509215F}"/>
              </a:ext>
            </a:extLst>
          </p:cNvPr>
          <p:cNvSpPr/>
          <p:nvPr/>
        </p:nvSpPr>
        <p:spPr>
          <a:xfrm>
            <a:off x="8292536" y="5232907"/>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4D781678-85DE-4FA8-AC40-723C4F2B0192}"/>
              </a:ext>
            </a:extLst>
          </p:cNvPr>
          <p:cNvSpPr/>
          <p:nvPr/>
        </p:nvSpPr>
        <p:spPr>
          <a:xfrm>
            <a:off x="11424448" y="5777365"/>
            <a:ext cx="164499" cy="166504"/>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562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F6C6-3414-41C4-B9B9-D56A909A1ADB}"/>
              </a:ext>
            </a:extLst>
          </p:cNvPr>
          <p:cNvSpPr>
            <a:spLocks noGrp="1"/>
          </p:cNvSpPr>
          <p:nvPr>
            <p:ph type="ctrTitle"/>
          </p:nvPr>
        </p:nvSpPr>
        <p:spPr/>
        <p:txBody>
          <a:bodyPr/>
          <a:lstStyle/>
          <a:p>
            <a:r>
              <a:rPr lang="en-CA" dirty="0"/>
              <a:t>Stems (23-4)</a:t>
            </a:r>
          </a:p>
        </p:txBody>
      </p:sp>
      <p:sp>
        <p:nvSpPr>
          <p:cNvPr id="3" name="Subtitle 2">
            <a:extLst>
              <a:ext uri="{FF2B5EF4-FFF2-40B4-BE49-F238E27FC236}">
                <a16:creationId xmlns:a16="http://schemas.microsoft.com/office/drawing/2014/main" id="{C604740D-B353-48BF-AC55-38D208CEFA8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3143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6FF5-5324-4A49-BF1C-AA766D22D960}"/>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CEA27127-4FD3-41A8-9B6A-C2EFB271C0BD}"/>
              </a:ext>
            </a:extLst>
          </p:cNvPr>
          <p:cNvSpPr>
            <a:spLocks noGrp="1"/>
          </p:cNvSpPr>
          <p:nvPr>
            <p:ph idx="1"/>
          </p:nvPr>
        </p:nvSpPr>
        <p:spPr/>
        <p:txBody>
          <a:bodyPr>
            <a:normAutofit fontScale="92500" lnSpcReduction="10000"/>
          </a:bodyPr>
          <a:lstStyle/>
          <a:p>
            <a:r>
              <a:rPr lang="en-CA" dirty="0"/>
              <a:t>Purpose of stems:</a:t>
            </a:r>
          </a:p>
          <a:p>
            <a:pPr lvl="1"/>
            <a:r>
              <a:rPr lang="en-CA" dirty="0"/>
              <a:t>Hold leaves up in the sunlight</a:t>
            </a:r>
          </a:p>
          <a:p>
            <a:pPr lvl="1"/>
            <a:r>
              <a:rPr lang="en-CA" dirty="0"/>
              <a:t>Transport substances between the roots and leaves</a:t>
            </a:r>
          </a:p>
          <a:p>
            <a:r>
              <a:rPr lang="en-CA" dirty="0"/>
              <a:t>Stem components:</a:t>
            </a:r>
          </a:p>
          <a:p>
            <a:pPr lvl="1"/>
            <a:r>
              <a:rPr lang="en-CA" dirty="0"/>
              <a:t>Parenchyma</a:t>
            </a:r>
          </a:p>
          <a:p>
            <a:pPr lvl="1"/>
            <a:r>
              <a:rPr lang="en-CA" dirty="0"/>
              <a:t>Vascular tissue (xylem, phloem)</a:t>
            </a:r>
          </a:p>
          <a:p>
            <a:pPr lvl="1"/>
            <a:r>
              <a:rPr lang="en-CA" dirty="0"/>
              <a:t>Cambium tissue</a:t>
            </a:r>
          </a:p>
          <a:p>
            <a:pPr lvl="1"/>
            <a:r>
              <a:rPr lang="en-CA" dirty="0"/>
              <a:t>Cork tissue</a:t>
            </a:r>
          </a:p>
        </p:txBody>
      </p:sp>
    </p:spTree>
    <p:extLst>
      <p:ext uri="{BB962C8B-B14F-4D97-AF65-F5344CB8AC3E}">
        <p14:creationId xmlns:p14="http://schemas.microsoft.com/office/powerpoint/2010/main" val="299920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7C0D-3E97-42E2-8D9C-216F2F283B0C}"/>
              </a:ext>
            </a:extLst>
          </p:cNvPr>
          <p:cNvSpPr>
            <a:spLocks noGrp="1"/>
          </p:cNvSpPr>
          <p:nvPr>
            <p:ph type="title"/>
          </p:nvPr>
        </p:nvSpPr>
        <p:spPr/>
        <p:txBody>
          <a:bodyPr>
            <a:normAutofit/>
          </a:bodyPr>
          <a:lstStyle/>
          <a:p>
            <a:r>
              <a:rPr lang="en-CA" dirty="0"/>
              <a:t>Monocot vs Dicot Stems</a:t>
            </a:r>
          </a:p>
        </p:txBody>
      </p:sp>
      <p:sp>
        <p:nvSpPr>
          <p:cNvPr id="8" name="Content Placeholder 2">
            <a:extLst>
              <a:ext uri="{FF2B5EF4-FFF2-40B4-BE49-F238E27FC236}">
                <a16:creationId xmlns:a16="http://schemas.microsoft.com/office/drawing/2014/main" id="{28112351-3331-4673-A35A-73FB08B54EB3}"/>
              </a:ext>
            </a:extLst>
          </p:cNvPr>
          <p:cNvSpPr txBox="1">
            <a:spLocks/>
          </p:cNvSpPr>
          <p:nvPr/>
        </p:nvSpPr>
        <p:spPr>
          <a:xfrm>
            <a:off x="114678" y="2316415"/>
            <a:ext cx="2912492" cy="2487977"/>
          </a:xfrm>
          <a:prstGeom prst="rect">
            <a:avLst/>
          </a:prstGeom>
          <a:solidFill>
            <a:srgbClr val="FFFFFF"/>
          </a:solidFill>
        </p:spPr>
        <p:txBody>
          <a:bodyPr vert="horz" lIns="91440" tIns="45720" rIns="91440" bIns="45720" rtlCol="0">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solidFill>
                  <a:schemeClr val="bg1"/>
                </a:solidFill>
              </a:rPr>
              <a:t>Dicot stem: vascular bundles in distinct ring: phloem exterior and xylem interior</a:t>
            </a:r>
          </a:p>
        </p:txBody>
      </p:sp>
      <p:sp>
        <p:nvSpPr>
          <p:cNvPr id="9" name="Content Placeholder 2">
            <a:extLst>
              <a:ext uri="{FF2B5EF4-FFF2-40B4-BE49-F238E27FC236}">
                <a16:creationId xmlns:a16="http://schemas.microsoft.com/office/drawing/2014/main" id="{1B891E4B-495B-448D-A4AA-75F5644197F4}"/>
              </a:ext>
            </a:extLst>
          </p:cNvPr>
          <p:cNvSpPr txBox="1">
            <a:spLocks/>
          </p:cNvSpPr>
          <p:nvPr/>
        </p:nvSpPr>
        <p:spPr>
          <a:xfrm>
            <a:off x="9696261" y="2316415"/>
            <a:ext cx="2381062" cy="1965875"/>
          </a:xfrm>
          <a:prstGeom prst="rect">
            <a:avLst/>
          </a:prstGeom>
          <a:solidFill>
            <a:srgbClr val="FFFFFF"/>
          </a:solidFill>
        </p:spPr>
        <p:txBody>
          <a:bodyPr vert="horz" lIns="91440" tIns="45720" rIns="91440" bIns="45720" rtlCol="0">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solidFill>
                  <a:schemeClr val="bg1"/>
                </a:solidFill>
              </a:rPr>
              <a:t>Monocot stem: vascular bundles scattered</a:t>
            </a:r>
          </a:p>
        </p:txBody>
      </p:sp>
      <p:pic>
        <p:nvPicPr>
          <p:cNvPr id="10" name="Picture 2" descr="Stems | Boundless Biology">
            <a:extLst>
              <a:ext uri="{FF2B5EF4-FFF2-40B4-BE49-F238E27FC236}">
                <a16:creationId xmlns:a16="http://schemas.microsoft.com/office/drawing/2014/main" id="{80C653E8-85DC-4377-AFA2-C70714E87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865" y="2316415"/>
            <a:ext cx="6433701" cy="319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3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0F01-35D3-44E1-9DF0-A18449458A8E}"/>
              </a:ext>
            </a:extLst>
          </p:cNvPr>
          <p:cNvSpPr>
            <a:spLocks noGrp="1"/>
          </p:cNvSpPr>
          <p:nvPr>
            <p:ph type="title"/>
          </p:nvPr>
        </p:nvSpPr>
        <p:spPr/>
        <p:txBody>
          <a:bodyPr/>
          <a:lstStyle/>
          <a:p>
            <a:r>
              <a:rPr lang="en-CA" dirty="0"/>
              <a:t>Vascular Tissue: Phloem</a:t>
            </a:r>
          </a:p>
        </p:txBody>
      </p:sp>
      <p:sp>
        <p:nvSpPr>
          <p:cNvPr id="3" name="Content Placeholder 2">
            <a:extLst>
              <a:ext uri="{FF2B5EF4-FFF2-40B4-BE49-F238E27FC236}">
                <a16:creationId xmlns:a16="http://schemas.microsoft.com/office/drawing/2014/main" id="{31168B9E-F7B5-4209-9581-8740227B1A58}"/>
              </a:ext>
            </a:extLst>
          </p:cNvPr>
          <p:cNvSpPr>
            <a:spLocks noGrp="1"/>
          </p:cNvSpPr>
          <p:nvPr>
            <p:ph idx="1"/>
          </p:nvPr>
        </p:nvSpPr>
        <p:spPr/>
        <p:txBody>
          <a:bodyPr/>
          <a:lstStyle/>
          <a:p>
            <a:r>
              <a:rPr lang="en-CA" dirty="0"/>
              <a:t>Stem phloem connected to root phloem</a:t>
            </a:r>
          </a:p>
          <a:p>
            <a:r>
              <a:rPr lang="en-CA" dirty="0"/>
              <a:t>Carries sugar and other products of photosynthesis from the leaves to other plant parts</a:t>
            </a:r>
          </a:p>
          <a:p>
            <a:r>
              <a:rPr lang="en-CA" dirty="0"/>
              <a:t>Smaller cells</a:t>
            </a:r>
          </a:p>
          <a:p>
            <a:r>
              <a:rPr lang="en-CA" dirty="0"/>
              <a:t>In woody dicots, phloem is part of the inner bark</a:t>
            </a:r>
          </a:p>
        </p:txBody>
      </p:sp>
    </p:spTree>
    <p:extLst>
      <p:ext uri="{BB962C8B-B14F-4D97-AF65-F5344CB8AC3E}">
        <p14:creationId xmlns:p14="http://schemas.microsoft.com/office/powerpoint/2010/main" val="39318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D9F7-1940-47DF-812F-88B099921AB6}"/>
              </a:ext>
            </a:extLst>
          </p:cNvPr>
          <p:cNvSpPr>
            <a:spLocks noGrp="1"/>
          </p:cNvSpPr>
          <p:nvPr>
            <p:ph type="title"/>
          </p:nvPr>
        </p:nvSpPr>
        <p:spPr/>
        <p:txBody>
          <a:bodyPr/>
          <a:lstStyle/>
          <a:p>
            <a:r>
              <a:rPr lang="en-CA" dirty="0"/>
              <a:t>Vascular Tissue: Xylem</a:t>
            </a:r>
          </a:p>
        </p:txBody>
      </p:sp>
      <p:sp>
        <p:nvSpPr>
          <p:cNvPr id="3" name="Content Placeholder 2">
            <a:extLst>
              <a:ext uri="{FF2B5EF4-FFF2-40B4-BE49-F238E27FC236}">
                <a16:creationId xmlns:a16="http://schemas.microsoft.com/office/drawing/2014/main" id="{A79E12B9-6D40-4ACD-B7B6-6F0B60484084}"/>
              </a:ext>
            </a:extLst>
          </p:cNvPr>
          <p:cNvSpPr>
            <a:spLocks noGrp="1"/>
          </p:cNvSpPr>
          <p:nvPr>
            <p:ph idx="1"/>
          </p:nvPr>
        </p:nvSpPr>
        <p:spPr/>
        <p:txBody>
          <a:bodyPr>
            <a:normAutofit fontScale="85000" lnSpcReduction="10000"/>
          </a:bodyPr>
          <a:lstStyle/>
          <a:p>
            <a:r>
              <a:rPr lang="en-CA" dirty="0"/>
              <a:t>Stem xylem connected to root xylem</a:t>
            </a:r>
          </a:p>
          <a:p>
            <a:r>
              <a:rPr lang="en-CA" dirty="0"/>
              <a:t>Carries water </a:t>
            </a:r>
          </a:p>
          <a:p>
            <a:r>
              <a:rPr lang="en-CA" dirty="0"/>
              <a:t>Larger cells</a:t>
            </a:r>
          </a:p>
          <a:p>
            <a:r>
              <a:rPr lang="en-CA" dirty="0"/>
              <a:t>Makes up the rings of trees: thicker in years when rain is plentiful</a:t>
            </a:r>
          </a:p>
          <a:p>
            <a:r>
              <a:rPr lang="en-CA" dirty="0"/>
              <a:t>In woody dicots, not all of the xylem is used:</a:t>
            </a:r>
          </a:p>
          <a:p>
            <a:pPr lvl="1"/>
            <a:r>
              <a:rPr lang="en-CA" dirty="0"/>
              <a:t>Older xylem near center is </a:t>
            </a:r>
            <a:r>
              <a:rPr lang="en-CA" b="1" dirty="0"/>
              <a:t>heartwood</a:t>
            </a:r>
            <a:r>
              <a:rPr lang="en-CA" dirty="0"/>
              <a:t> – dead xylem cells, does not conduct water but provides structural support</a:t>
            </a:r>
          </a:p>
          <a:p>
            <a:pPr lvl="1"/>
            <a:r>
              <a:rPr lang="en-CA" dirty="0"/>
              <a:t>Younger xylem towards outside is </a:t>
            </a:r>
            <a:r>
              <a:rPr lang="en-CA" b="1" dirty="0"/>
              <a:t>sapwood</a:t>
            </a:r>
            <a:r>
              <a:rPr lang="en-CA" dirty="0"/>
              <a:t> – transports liquids</a:t>
            </a:r>
          </a:p>
          <a:p>
            <a:pPr lvl="1"/>
            <a:endParaRPr lang="en-CA" dirty="0"/>
          </a:p>
          <a:p>
            <a:pPr lvl="1"/>
            <a:endParaRPr lang="en-CA" dirty="0"/>
          </a:p>
          <a:p>
            <a:endParaRPr lang="en-CA" dirty="0"/>
          </a:p>
        </p:txBody>
      </p:sp>
    </p:spTree>
    <p:extLst>
      <p:ext uri="{BB962C8B-B14F-4D97-AF65-F5344CB8AC3E}">
        <p14:creationId xmlns:p14="http://schemas.microsoft.com/office/powerpoint/2010/main" val="222844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A6E1-98B0-43A1-A45D-6388F4E49202}"/>
              </a:ext>
            </a:extLst>
          </p:cNvPr>
          <p:cNvSpPr>
            <a:spLocks noGrp="1"/>
          </p:cNvSpPr>
          <p:nvPr>
            <p:ph type="title"/>
          </p:nvPr>
        </p:nvSpPr>
        <p:spPr/>
        <p:txBody>
          <a:bodyPr/>
          <a:lstStyle/>
          <a:p>
            <a:r>
              <a:rPr lang="en-CA" dirty="0"/>
              <a:t>Monocot vs Dicot Summary</a:t>
            </a:r>
          </a:p>
        </p:txBody>
      </p:sp>
      <p:sp>
        <p:nvSpPr>
          <p:cNvPr id="3" name="Content Placeholder 2">
            <a:extLst>
              <a:ext uri="{FF2B5EF4-FFF2-40B4-BE49-F238E27FC236}">
                <a16:creationId xmlns:a16="http://schemas.microsoft.com/office/drawing/2014/main" id="{E0C5AE0E-F543-46F9-91C4-301E515E3472}"/>
              </a:ext>
            </a:extLst>
          </p:cNvPr>
          <p:cNvSpPr>
            <a:spLocks noGrp="1"/>
          </p:cNvSpPr>
          <p:nvPr>
            <p:ph idx="1"/>
          </p:nvPr>
        </p:nvSpPr>
        <p:spPr>
          <a:xfrm>
            <a:off x="7432895" y="1549869"/>
            <a:ext cx="4208240" cy="4914640"/>
          </a:xfrm>
        </p:spPr>
        <p:txBody>
          <a:bodyPr>
            <a:normAutofit fontScale="85000" lnSpcReduction="20000"/>
          </a:bodyPr>
          <a:lstStyle/>
          <a:p>
            <a:pPr marL="0" indent="0">
              <a:spcBef>
                <a:spcPts val="2400"/>
              </a:spcBef>
              <a:buNone/>
            </a:pPr>
            <a:r>
              <a:rPr lang="en-CA" dirty="0"/>
              <a:t>Monocot examples: lilies, daffodils, wheat, banana, rice, onion</a:t>
            </a:r>
          </a:p>
          <a:p>
            <a:pPr marL="0" indent="0">
              <a:spcBef>
                <a:spcPts val="2400"/>
              </a:spcBef>
              <a:buNone/>
            </a:pPr>
            <a:r>
              <a:rPr lang="en-CA" dirty="0"/>
              <a:t>Dicot examples: daisies, mint, pea, mango, tamarind</a:t>
            </a:r>
          </a:p>
          <a:p>
            <a:pPr marL="0" indent="0">
              <a:spcBef>
                <a:spcPts val="2400"/>
              </a:spcBef>
              <a:buNone/>
            </a:pPr>
            <a:r>
              <a:rPr lang="en-CA" dirty="0"/>
              <a:t>Monocots and dicots are types of angiosperm (flowering plant)</a:t>
            </a:r>
          </a:p>
        </p:txBody>
      </p:sp>
      <p:pic>
        <p:nvPicPr>
          <p:cNvPr id="34818" name="Picture 2" descr="Biologypictures1108 — Some various pictures to study: Top Eudicot root;...">
            <a:extLst>
              <a:ext uri="{FF2B5EF4-FFF2-40B4-BE49-F238E27FC236}">
                <a16:creationId xmlns:a16="http://schemas.microsoft.com/office/drawing/2014/main" id="{560B2AC7-4308-4745-B141-C643D1383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4" y="1549869"/>
            <a:ext cx="6717861" cy="503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00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09A9-21D8-4369-8429-769D4C98125C}"/>
              </a:ext>
            </a:extLst>
          </p:cNvPr>
          <p:cNvSpPr>
            <a:spLocks noGrp="1"/>
          </p:cNvSpPr>
          <p:nvPr>
            <p:ph type="title"/>
          </p:nvPr>
        </p:nvSpPr>
        <p:spPr/>
        <p:txBody>
          <a:bodyPr/>
          <a:lstStyle/>
          <a:p>
            <a:r>
              <a:rPr lang="en-CA" dirty="0"/>
              <a:t>Vascular Cambium</a:t>
            </a:r>
          </a:p>
        </p:txBody>
      </p:sp>
      <p:sp>
        <p:nvSpPr>
          <p:cNvPr id="3" name="Content Placeholder 2">
            <a:extLst>
              <a:ext uri="{FF2B5EF4-FFF2-40B4-BE49-F238E27FC236}">
                <a16:creationId xmlns:a16="http://schemas.microsoft.com/office/drawing/2014/main" id="{49B08623-6332-4EA2-A509-C209D40FE532}"/>
              </a:ext>
            </a:extLst>
          </p:cNvPr>
          <p:cNvSpPr>
            <a:spLocks noGrp="1"/>
          </p:cNvSpPr>
          <p:nvPr>
            <p:ph idx="1"/>
          </p:nvPr>
        </p:nvSpPr>
        <p:spPr>
          <a:xfrm>
            <a:off x="540000" y="1549869"/>
            <a:ext cx="6132404" cy="4575052"/>
          </a:xfrm>
        </p:spPr>
        <p:txBody>
          <a:bodyPr/>
          <a:lstStyle/>
          <a:p>
            <a:r>
              <a:rPr lang="en-CA" b="1" dirty="0"/>
              <a:t>Vascular cambium:</a:t>
            </a:r>
            <a:r>
              <a:rPr lang="en-CA" dirty="0"/>
              <a:t> </a:t>
            </a:r>
          </a:p>
          <a:p>
            <a:pPr lvl="1"/>
            <a:r>
              <a:rPr lang="en-CA" dirty="0"/>
              <a:t>Thin layer that separates xylem from phloem</a:t>
            </a:r>
          </a:p>
          <a:p>
            <a:pPr lvl="1"/>
            <a:r>
              <a:rPr lang="en-CA" dirty="0"/>
              <a:t>Makes more xylem and phloem cells, causing the dicot to increase in width</a:t>
            </a:r>
          </a:p>
        </p:txBody>
      </p:sp>
      <p:pic>
        <p:nvPicPr>
          <p:cNvPr id="35844" name="Picture 4" descr="Bark &amp;amp; Cork - Cliff Lamere | Plant science, Biology lessons, Science biology">
            <a:extLst>
              <a:ext uri="{FF2B5EF4-FFF2-40B4-BE49-F238E27FC236}">
                <a16:creationId xmlns:a16="http://schemas.microsoft.com/office/drawing/2014/main" id="{894DC675-B5B1-4901-8559-47C97BFD7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404" y="2156987"/>
            <a:ext cx="5128788" cy="384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90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BA4C-A93C-405A-8D06-2C455AC598B5}"/>
              </a:ext>
            </a:extLst>
          </p:cNvPr>
          <p:cNvSpPr>
            <a:spLocks noGrp="1"/>
          </p:cNvSpPr>
          <p:nvPr>
            <p:ph type="title"/>
          </p:nvPr>
        </p:nvSpPr>
        <p:spPr/>
        <p:txBody>
          <a:bodyPr/>
          <a:lstStyle/>
          <a:p>
            <a:r>
              <a:rPr lang="en-CA" dirty="0"/>
              <a:t>Cork</a:t>
            </a:r>
          </a:p>
        </p:txBody>
      </p:sp>
      <p:sp>
        <p:nvSpPr>
          <p:cNvPr id="3" name="Content Placeholder 2">
            <a:extLst>
              <a:ext uri="{FF2B5EF4-FFF2-40B4-BE49-F238E27FC236}">
                <a16:creationId xmlns:a16="http://schemas.microsoft.com/office/drawing/2014/main" id="{0CF94A07-8399-4601-939F-1E42AEDD0161}"/>
              </a:ext>
            </a:extLst>
          </p:cNvPr>
          <p:cNvSpPr>
            <a:spLocks noGrp="1"/>
          </p:cNvSpPr>
          <p:nvPr>
            <p:ph idx="1"/>
          </p:nvPr>
        </p:nvSpPr>
        <p:spPr>
          <a:xfrm>
            <a:off x="540000" y="1549869"/>
            <a:ext cx="5797426" cy="4575052"/>
          </a:xfrm>
        </p:spPr>
        <p:txBody>
          <a:bodyPr/>
          <a:lstStyle/>
          <a:p>
            <a:r>
              <a:rPr lang="en-CA" b="1" dirty="0"/>
              <a:t>Cork</a:t>
            </a:r>
            <a:r>
              <a:rPr lang="en-CA" dirty="0"/>
              <a:t>: </a:t>
            </a:r>
          </a:p>
          <a:p>
            <a:pPr lvl="1"/>
            <a:r>
              <a:rPr lang="en-CA" dirty="0"/>
              <a:t>Outer bark of trees</a:t>
            </a:r>
          </a:p>
          <a:p>
            <a:pPr lvl="1"/>
            <a:r>
              <a:rPr lang="en-CA" dirty="0"/>
              <a:t>Have thick cell walls</a:t>
            </a:r>
          </a:p>
          <a:p>
            <a:pPr lvl="1"/>
            <a:r>
              <a:rPr lang="en-CA" dirty="0"/>
              <a:t>Often contain waterproof substances (oil, fat, wax) to prevent evaporation</a:t>
            </a:r>
          </a:p>
          <a:p>
            <a:pPr lvl="1"/>
            <a:r>
              <a:rPr lang="en-CA" dirty="0"/>
              <a:t>Outermost cork cells are dead</a:t>
            </a:r>
          </a:p>
          <a:p>
            <a:pPr lvl="1"/>
            <a:endParaRPr lang="en-CA" dirty="0"/>
          </a:p>
        </p:txBody>
      </p:sp>
      <p:pic>
        <p:nvPicPr>
          <p:cNvPr id="4" name="Picture 4" descr="Bark &amp;amp; Cork - Cliff Lamere | Plant science, Biology lessons, Science biology">
            <a:extLst>
              <a:ext uri="{FF2B5EF4-FFF2-40B4-BE49-F238E27FC236}">
                <a16:creationId xmlns:a16="http://schemas.microsoft.com/office/drawing/2014/main" id="{69BB8B68-0F95-44F7-8640-5CA410657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404" y="2156987"/>
            <a:ext cx="5128788" cy="384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9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D578-529E-4941-BF20-8309E6FDF40A}"/>
              </a:ext>
            </a:extLst>
          </p:cNvPr>
          <p:cNvSpPr>
            <a:spLocks noGrp="1"/>
          </p:cNvSpPr>
          <p:nvPr>
            <p:ph type="title"/>
          </p:nvPr>
        </p:nvSpPr>
        <p:spPr/>
        <p:txBody>
          <a:bodyPr/>
          <a:lstStyle/>
          <a:p>
            <a:r>
              <a:rPr lang="en-CA" dirty="0"/>
              <a:t>Cork Growth</a:t>
            </a:r>
          </a:p>
        </p:txBody>
      </p:sp>
      <p:sp>
        <p:nvSpPr>
          <p:cNvPr id="3" name="Content Placeholder 2">
            <a:extLst>
              <a:ext uri="{FF2B5EF4-FFF2-40B4-BE49-F238E27FC236}">
                <a16:creationId xmlns:a16="http://schemas.microsoft.com/office/drawing/2014/main" id="{BCFB8FC1-CB2F-4B77-9F88-AB8AF32A893A}"/>
              </a:ext>
            </a:extLst>
          </p:cNvPr>
          <p:cNvSpPr>
            <a:spLocks noGrp="1"/>
          </p:cNvSpPr>
          <p:nvPr>
            <p:ph idx="1"/>
          </p:nvPr>
        </p:nvSpPr>
        <p:spPr>
          <a:xfrm>
            <a:off x="540000" y="1549869"/>
            <a:ext cx="5779319" cy="4575052"/>
          </a:xfrm>
        </p:spPr>
        <p:txBody>
          <a:bodyPr/>
          <a:lstStyle/>
          <a:p>
            <a:r>
              <a:rPr lang="en-CA" dirty="0"/>
              <a:t>Layer of </a:t>
            </a:r>
            <a:r>
              <a:rPr lang="en-CA" b="1" dirty="0"/>
              <a:t>cork cambium</a:t>
            </a:r>
            <a:r>
              <a:rPr lang="en-CA" dirty="0"/>
              <a:t> between phloem and cork: produces new cork cells</a:t>
            </a:r>
          </a:p>
          <a:p>
            <a:endParaRPr lang="en-CA" dirty="0"/>
          </a:p>
        </p:txBody>
      </p:sp>
      <p:pic>
        <p:nvPicPr>
          <p:cNvPr id="4" name="Picture 4" descr="Bark &amp;amp; Cork - Cliff Lamere | Plant science, Biology lessons, Science biology">
            <a:extLst>
              <a:ext uri="{FF2B5EF4-FFF2-40B4-BE49-F238E27FC236}">
                <a16:creationId xmlns:a16="http://schemas.microsoft.com/office/drawing/2014/main" id="{D1148E32-BB1F-42A5-9E21-B02F2E8C0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404" y="2156987"/>
            <a:ext cx="5128788" cy="384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74" name="Rectangle 73">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37000">
                <a:schemeClr val="bg2">
                  <a:alpha val="4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31AC376-E7B0-4093-B778-2B0F73F4923D}"/>
              </a:ext>
            </a:extLst>
          </p:cNvPr>
          <p:cNvSpPr>
            <a:spLocks noGrp="1"/>
          </p:cNvSpPr>
          <p:nvPr>
            <p:ph type="ctrTitle"/>
          </p:nvPr>
        </p:nvSpPr>
        <p:spPr>
          <a:xfrm>
            <a:off x="540000" y="540000"/>
            <a:ext cx="4500561" cy="4259814"/>
          </a:xfrm>
        </p:spPr>
        <p:txBody>
          <a:bodyPr>
            <a:normAutofit/>
          </a:bodyPr>
          <a:lstStyle/>
          <a:p>
            <a:r>
              <a:rPr lang="en-CA" dirty="0"/>
              <a:t>Leaves (23-5)</a:t>
            </a:r>
          </a:p>
        </p:txBody>
      </p:sp>
      <p:sp>
        <p:nvSpPr>
          <p:cNvPr id="3" name="Subtitle 2">
            <a:extLst>
              <a:ext uri="{FF2B5EF4-FFF2-40B4-BE49-F238E27FC236}">
                <a16:creationId xmlns:a16="http://schemas.microsoft.com/office/drawing/2014/main" id="{B0672680-3278-473F-9100-0E779399FBBB}"/>
              </a:ext>
            </a:extLst>
          </p:cNvPr>
          <p:cNvSpPr>
            <a:spLocks noGrp="1"/>
          </p:cNvSpPr>
          <p:nvPr>
            <p:ph type="subTitle" idx="1"/>
          </p:nvPr>
        </p:nvSpPr>
        <p:spPr>
          <a:xfrm>
            <a:off x="540000" y="4988476"/>
            <a:ext cx="4500561" cy="1320249"/>
          </a:xfrm>
        </p:spPr>
        <p:txBody>
          <a:bodyPr>
            <a:normAutofit/>
          </a:bodyPr>
          <a:lstStyle/>
          <a:p>
            <a:endParaRPr lang="en-CA"/>
          </a:p>
        </p:txBody>
      </p:sp>
      <p:pic>
        <p:nvPicPr>
          <p:cNvPr id="3074" name="Picture 2" descr="Leaf Puns">
            <a:extLst>
              <a:ext uri="{FF2B5EF4-FFF2-40B4-BE49-F238E27FC236}">
                <a16:creationId xmlns:a16="http://schemas.microsoft.com/office/drawing/2014/main" id="{979BB0EB-8AE5-040D-B454-1471B9273A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
          <a:stretch/>
        </p:blipFill>
        <p:spPr bwMode="auto">
          <a:xfrm>
            <a:off x="5367978" y="10"/>
            <a:ext cx="685387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81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04BE-E2E8-42CB-8B5C-CEE84F55CF7B}"/>
              </a:ext>
            </a:extLst>
          </p:cNvPr>
          <p:cNvSpPr>
            <a:spLocks noGrp="1"/>
          </p:cNvSpPr>
          <p:nvPr>
            <p:ph type="title"/>
          </p:nvPr>
        </p:nvSpPr>
        <p:spPr/>
        <p:txBody>
          <a:bodyPr/>
          <a:lstStyle/>
          <a:p>
            <a:r>
              <a:rPr lang="en-CA" dirty="0"/>
              <a:t>Macroscopic Leaf Structure</a:t>
            </a:r>
          </a:p>
        </p:txBody>
      </p:sp>
      <p:sp>
        <p:nvSpPr>
          <p:cNvPr id="3" name="Content Placeholder 2">
            <a:extLst>
              <a:ext uri="{FF2B5EF4-FFF2-40B4-BE49-F238E27FC236}">
                <a16:creationId xmlns:a16="http://schemas.microsoft.com/office/drawing/2014/main" id="{CAF2A1CF-7A4B-4CCF-87E7-2FB458F5667A}"/>
              </a:ext>
            </a:extLst>
          </p:cNvPr>
          <p:cNvSpPr>
            <a:spLocks noGrp="1"/>
          </p:cNvSpPr>
          <p:nvPr>
            <p:ph idx="1"/>
          </p:nvPr>
        </p:nvSpPr>
        <p:spPr>
          <a:xfrm>
            <a:off x="540000" y="1549869"/>
            <a:ext cx="5251200" cy="4575052"/>
          </a:xfrm>
        </p:spPr>
        <p:txBody>
          <a:bodyPr/>
          <a:lstStyle/>
          <a:p>
            <a:r>
              <a:rPr lang="en-CA" b="1" dirty="0">
                <a:solidFill>
                  <a:srgbClr val="92D050"/>
                </a:solidFill>
              </a:rPr>
              <a:t>Blade</a:t>
            </a:r>
            <a:r>
              <a:rPr lang="en-CA" dirty="0">
                <a:solidFill>
                  <a:srgbClr val="92D050"/>
                </a:solidFill>
              </a:rPr>
              <a:t>: </a:t>
            </a:r>
            <a:r>
              <a:rPr lang="en-CA" dirty="0"/>
              <a:t>large thin, flattened section of leaf</a:t>
            </a:r>
          </a:p>
          <a:p>
            <a:r>
              <a:rPr lang="en-CA" b="1" dirty="0">
                <a:solidFill>
                  <a:srgbClr val="92D050"/>
                </a:solidFill>
              </a:rPr>
              <a:t>Petiole</a:t>
            </a:r>
            <a:r>
              <a:rPr lang="en-CA" dirty="0">
                <a:solidFill>
                  <a:srgbClr val="92D050"/>
                </a:solidFill>
              </a:rPr>
              <a:t>:</a:t>
            </a:r>
            <a:r>
              <a:rPr lang="en-CA" dirty="0"/>
              <a:t> thin structure attaching blade to stem</a:t>
            </a:r>
          </a:p>
        </p:txBody>
      </p:sp>
      <p:pic>
        <p:nvPicPr>
          <p:cNvPr id="37890" name="Picture 2" descr="Basic Biology of Plant Leaves | Wisconsin Pollinators">
            <a:extLst>
              <a:ext uri="{FF2B5EF4-FFF2-40B4-BE49-F238E27FC236}">
                <a16:creationId xmlns:a16="http://schemas.microsoft.com/office/drawing/2014/main" id="{8F2B6ACE-ECFC-40FB-A861-0691AD07E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2" y="1398307"/>
            <a:ext cx="5066202" cy="506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6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04BE-E2E8-42CB-8B5C-CEE84F55CF7B}"/>
              </a:ext>
            </a:extLst>
          </p:cNvPr>
          <p:cNvSpPr>
            <a:spLocks noGrp="1"/>
          </p:cNvSpPr>
          <p:nvPr>
            <p:ph type="title"/>
          </p:nvPr>
        </p:nvSpPr>
        <p:spPr/>
        <p:txBody>
          <a:bodyPr/>
          <a:lstStyle/>
          <a:p>
            <a:r>
              <a:rPr lang="en-CA" dirty="0"/>
              <a:t>Macroscopic Leaf Structure</a:t>
            </a:r>
          </a:p>
        </p:txBody>
      </p:sp>
      <p:sp>
        <p:nvSpPr>
          <p:cNvPr id="3" name="Content Placeholder 2">
            <a:extLst>
              <a:ext uri="{FF2B5EF4-FFF2-40B4-BE49-F238E27FC236}">
                <a16:creationId xmlns:a16="http://schemas.microsoft.com/office/drawing/2014/main" id="{CAF2A1CF-7A4B-4CCF-87E7-2FB458F5667A}"/>
              </a:ext>
            </a:extLst>
          </p:cNvPr>
          <p:cNvSpPr>
            <a:spLocks noGrp="1"/>
          </p:cNvSpPr>
          <p:nvPr>
            <p:ph idx="1"/>
          </p:nvPr>
        </p:nvSpPr>
        <p:spPr>
          <a:xfrm>
            <a:off x="539999" y="1549869"/>
            <a:ext cx="11101135" cy="4575052"/>
          </a:xfrm>
        </p:spPr>
        <p:txBody>
          <a:bodyPr/>
          <a:lstStyle/>
          <a:p>
            <a:r>
              <a:rPr lang="en-CA" b="1" dirty="0">
                <a:solidFill>
                  <a:srgbClr val="92D050"/>
                </a:solidFill>
              </a:rPr>
              <a:t>Simple leaf:</a:t>
            </a:r>
            <a:r>
              <a:rPr lang="en-CA" dirty="0">
                <a:solidFill>
                  <a:srgbClr val="92D050"/>
                </a:solidFill>
              </a:rPr>
              <a:t> </a:t>
            </a:r>
            <a:r>
              <a:rPr lang="en-CA" dirty="0"/>
              <a:t>a single blade connected directly to the stem</a:t>
            </a:r>
          </a:p>
          <a:p>
            <a:r>
              <a:rPr lang="en-CA" b="1" dirty="0">
                <a:solidFill>
                  <a:srgbClr val="92D050"/>
                </a:solidFill>
              </a:rPr>
              <a:t>Compound leaf:</a:t>
            </a:r>
            <a:r>
              <a:rPr lang="en-CA" dirty="0">
                <a:solidFill>
                  <a:srgbClr val="92D050"/>
                </a:solidFill>
              </a:rPr>
              <a:t> </a:t>
            </a:r>
            <a:r>
              <a:rPr lang="en-CA" dirty="0"/>
              <a:t>smaller leaflets connected together</a:t>
            </a:r>
          </a:p>
          <a:p>
            <a:endParaRPr lang="en-CA" dirty="0"/>
          </a:p>
        </p:txBody>
      </p:sp>
      <p:pic>
        <p:nvPicPr>
          <p:cNvPr id="41990" name="Picture 6" descr="9 Interesting Difference between Simple and Compound Leaves with Comparison  Table - Core Differences">
            <a:extLst>
              <a:ext uri="{FF2B5EF4-FFF2-40B4-BE49-F238E27FC236}">
                <a16:creationId xmlns:a16="http://schemas.microsoft.com/office/drawing/2014/main" id="{99700EFD-67DF-4115-835B-AA15A174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54" y="3049212"/>
            <a:ext cx="4025797" cy="307570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CEC40BC6-746E-46F6-AFA7-E054770BF009}"/>
              </a:ext>
            </a:extLst>
          </p:cNvPr>
          <p:cNvSpPr txBox="1">
            <a:spLocks/>
          </p:cNvSpPr>
          <p:nvPr/>
        </p:nvSpPr>
        <p:spPr>
          <a:xfrm>
            <a:off x="397164" y="6209974"/>
            <a:ext cx="11517745" cy="648025"/>
          </a:xfrm>
          <a:prstGeom prst="rect">
            <a:avLst/>
          </a:prstGeom>
        </p:spPr>
        <p:txBody>
          <a:bodyPr vert="horz" lIns="91440" tIns="45720" rIns="91440" bIns="45720" rtlCol="0">
            <a:normAutofit fontScale="47500" lnSpcReduction="20000"/>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Pro tip: unsure whether you’re looking at a leaf or a leaflet? Look for buds. There is a bud wherever the petiole of a leaf connects to the stem of a plant. </a:t>
            </a:r>
          </a:p>
          <a:p>
            <a:endParaRPr lang="en-CA" dirty="0"/>
          </a:p>
        </p:txBody>
      </p:sp>
      <p:pic>
        <p:nvPicPr>
          <p:cNvPr id="41994" name="Picture 10" descr="leaves, Source: Campbell&amp;#39;s Biology | Simple leaf, Leaves, Campbell biology">
            <a:extLst>
              <a:ext uri="{FF2B5EF4-FFF2-40B4-BE49-F238E27FC236}">
                <a16:creationId xmlns:a16="http://schemas.microsoft.com/office/drawing/2014/main" id="{B287DEB4-346A-421F-9541-24F7FCEF0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934" y="3252411"/>
            <a:ext cx="7495112" cy="266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27B3D-10FF-48E6-AF1F-BFC515C0C243}"/>
              </a:ext>
            </a:extLst>
          </p:cNvPr>
          <p:cNvSpPr>
            <a:spLocks noGrp="1"/>
          </p:cNvSpPr>
          <p:nvPr>
            <p:ph idx="1"/>
          </p:nvPr>
        </p:nvSpPr>
        <p:spPr>
          <a:xfrm>
            <a:off x="9079998" y="2105889"/>
            <a:ext cx="2816437" cy="2909455"/>
          </a:xfrm>
        </p:spPr>
        <p:txBody>
          <a:bodyPr>
            <a:normAutofit/>
          </a:bodyPr>
          <a:lstStyle/>
          <a:p>
            <a:pPr marL="0" indent="0">
              <a:buNone/>
            </a:pPr>
            <a:r>
              <a:rPr lang="en-CA" sz="2800" dirty="0"/>
              <a:t>Leaves come in all shapes and sizes. </a:t>
            </a:r>
            <a:endParaRPr lang="en-CA" sz="2000" dirty="0"/>
          </a:p>
        </p:txBody>
      </p:sp>
      <p:pic>
        <p:nvPicPr>
          <p:cNvPr id="40962" name="Picture 2" descr="leaf | Definition, Parts, &amp;amp; Function | Britannica">
            <a:extLst>
              <a:ext uri="{FF2B5EF4-FFF2-40B4-BE49-F238E27FC236}">
                <a16:creationId xmlns:a16="http://schemas.microsoft.com/office/drawing/2014/main" id="{75C5DF18-2D62-4767-AEBD-1F993198C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318729"/>
            <a:ext cx="8714834" cy="537414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0AA6199-0391-4140-A58C-F55EBFF3A596}"/>
              </a:ext>
            </a:extLst>
          </p:cNvPr>
          <p:cNvSpPr>
            <a:spLocks noGrp="1"/>
          </p:cNvSpPr>
          <p:nvPr>
            <p:ph type="title"/>
          </p:nvPr>
        </p:nvSpPr>
        <p:spPr>
          <a:xfrm>
            <a:off x="539999" y="393491"/>
            <a:ext cx="11101136" cy="1059390"/>
          </a:xfrm>
        </p:spPr>
        <p:txBody>
          <a:bodyPr>
            <a:normAutofit fontScale="90000"/>
          </a:bodyPr>
          <a:lstStyle/>
          <a:p>
            <a:r>
              <a:rPr lang="en-CA" dirty="0"/>
              <a:t>Macroscopic Leaf Structure </a:t>
            </a:r>
            <a:br>
              <a:rPr lang="en-CA" dirty="0"/>
            </a:br>
            <a:r>
              <a:rPr lang="en-CA" sz="2700" dirty="0"/>
              <a:t>(this slide not testable)</a:t>
            </a:r>
            <a:endParaRPr lang="en-CA" sz="1600" dirty="0"/>
          </a:p>
        </p:txBody>
      </p:sp>
    </p:spTree>
    <p:extLst>
      <p:ext uri="{BB962C8B-B14F-4D97-AF65-F5344CB8AC3E}">
        <p14:creationId xmlns:p14="http://schemas.microsoft.com/office/powerpoint/2010/main" val="2915969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AA78-EBAB-49EF-ADEE-B74F37B190EC}"/>
              </a:ext>
            </a:extLst>
          </p:cNvPr>
          <p:cNvSpPr>
            <a:spLocks noGrp="1"/>
          </p:cNvSpPr>
          <p:nvPr>
            <p:ph type="title"/>
          </p:nvPr>
        </p:nvSpPr>
        <p:spPr/>
        <p:txBody>
          <a:bodyPr/>
          <a:lstStyle/>
          <a:p>
            <a:r>
              <a:rPr lang="en-CA" dirty="0"/>
              <a:t>Microscopic Leaf Structure</a:t>
            </a:r>
          </a:p>
        </p:txBody>
      </p:sp>
      <p:sp>
        <p:nvSpPr>
          <p:cNvPr id="3" name="Content Placeholder 2">
            <a:extLst>
              <a:ext uri="{FF2B5EF4-FFF2-40B4-BE49-F238E27FC236}">
                <a16:creationId xmlns:a16="http://schemas.microsoft.com/office/drawing/2014/main" id="{4334D4DC-B8DA-4F90-BD14-6CAB523BDD14}"/>
              </a:ext>
            </a:extLst>
          </p:cNvPr>
          <p:cNvSpPr>
            <a:spLocks noGrp="1"/>
          </p:cNvSpPr>
          <p:nvPr>
            <p:ph idx="1"/>
          </p:nvPr>
        </p:nvSpPr>
        <p:spPr>
          <a:xfrm>
            <a:off x="540001" y="1549868"/>
            <a:ext cx="4021840" cy="5077269"/>
          </a:xfrm>
        </p:spPr>
        <p:txBody>
          <a:bodyPr>
            <a:normAutofit fontScale="92500" lnSpcReduction="20000"/>
          </a:bodyPr>
          <a:lstStyle/>
          <a:p>
            <a:pPr marL="0" indent="0">
              <a:spcBef>
                <a:spcPts val="1800"/>
              </a:spcBef>
              <a:buNone/>
            </a:pPr>
            <a:r>
              <a:rPr lang="en-CA" b="1" dirty="0">
                <a:solidFill>
                  <a:srgbClr val="92D050"/>
                </a:solidFill>
              </a:rPr>
              <a:t>Cuticle</a:t>
            </a:r>
            <a:r>
              <a:rPr lang="en-CA" dirty="0">
                <a:solidFill>
                  <a:srgbClr val="92D050"/>
                </a:solidFill>
              </a:rPr>
              <a:t>: </a:t>
            </a:r>
            <a:r>
              <a:rPr lang="en-CA" dirty="0"/>
              <a:t>waterproof waxy layer</a:t>
            </a:r>
          </a:p>
          <a:p>
            <a:pPr marL="0" indent="0">
              <a:spcBef>
                <a:spcPts val="1800"/>
              </a:spcBef>
              <a:buNone/>
            </a:pPr>
            <a:r>
              <a:rPr lang="en-CA" b="1" dirty="0">
                <a:solidFill>
                  <a:srgbClr val="92D050"/>
                </a:solidFill>
              </a:rPr>
              <a:t>Epidermis</a:t>
            </a:r>
            <a:r>
              <a:rPr lang="en-CA" dirty="0">
                <a:solidFill>
                  <a:srgbClr val="92D050"/>
                </a:solidFill>
              </a:rPr>
              <a:t>: </a:t>
            </a:r>
            <a:r>
              <a:rPr lang="en-CA" dirty="0"/>
              <a:t>outer layer of cells, lack chloroplasts</a:t>
            </a:r>
          </a:p>
          <a:p>
            <a:pPr marL="0" indent="0">
              <a:spcBef>
                <a:spcPts val="1800"/>
              </a:spcBef>
              <a:buNone/>
            </a:pPr>
            <a:r>
              <a:rPr lang="en-CA" b="1" dirty="0">
                <a:solidFill>
                  <a:srgbClr val="92D050"/>
                </a:solidFill>
              </a:rPr>
              <a:t>Stoma</a:t>
            </a:r>
            <a:r>
              <a:rPr lang="en-CA" dirty="0">
                <a:solidFill>
                  <a:srgbClr val="92D050"/>
                </a:solidFill>
              </a:rPr>
              <a:t> (pl. stomata): </a:t>
            </a:r>
            <a:br>
              <a:rPr lang="en-CA" dirty="0"/>
            </a:br>
            <a:r>
              <a:rPr lang="en-CA" dirty="0"/>
              <a:t>small openings that can open and close for gas exchange</a:t>
            </a:r>
          </a:p>
        </p:txBody>
      </p:sp>
      <p:pic>
        <p:nvPicPr>
          <p:cNvPr id="5" name="Picture 4" descr="What is the Structure of leaf - Biology-360">
            <a:extLst>
              <a:ext uri="{FF2B5EF4-FFF2-40B4-BE49-F238E27FC236}">
                <a16:creationId xmlns:a16="http://schemas.microsoft.com/office/drawing/2014/main" id="{75ED946A-A0A0-4137-891F-B4CCC47DB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010" y="1664058"/>
            <a:ext cx="7284106" cy="424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AA78-EBAB-49EF-ADEE-B74F37B190EC}"/>
              </a:ext>
            </a:extLst>
          </p:cNvPr>
          <p:cNvSpPr>
            <a:spLocks noGrp="1"/>
          </p:cNvSpPr>
          <p:nvPr>
            <p:ph type="title"/>
          </p:nvPr>
        </p:nvSpPr>
        <p:spPr/>
        <p:txBody>
          <a:bodyPr/>
          <a:lstStyle/>
          <a:p>
            <a:r>
              <a:rPr lang="en-CA" dirty="0"/>
              <a:t>Microscopic Leaf Structure</a:t>
            </a:r>
          </a:p>
        </p:txBody>
      </p:sp>
      <p:sp>
        <p:nvSpPr>
          <p:cNvPr id="3" name="Content Placeholder 2">
            <a:extLst>
              <a:ext uri="{FF2B5EF4-FFF2-40B4-BE49-F238E27FC236}">
                <a16:creationId xmlns:a16="http://schemas.microsoft.com/office/drawing/2014/main" id="{4334D4DC-B8DA-4F90-BD14-6CAB523BDD14}"/>
              </a:ext>
            </a:extLst>
          </p:cNvPr>
          <p:cNvSpPr>
            <a:spLocks noGrp="1"/>
          </p:cNvSpPr>
          <p:nvPr>
            <p:ph idx="1"/>
          </p:nvPr>
        </p:nvSpPr>
        <p:spPr>
          <a:xfrm>
            <a:off x="540000" y="1549869"/>
            <a:ext cx="4656689" cy="4914640"/>
          </a:xfrm>
        </p:spPr>
        <p:txBody>
          <a:bodyPr>
            <a:normAutofit fontScale="92500" lnSpcReduction="20000"/>
          </a:bodyPr>
          <a:lstStyle/>
          <a:p>
            <a:r>
              <a:rPr lang="en-CA" dirty="0"/>
              <a:t>Each stoma is made of two guard cells which respond to changes in water pressure.</a:t>
            </a:r>
          </a:p>
          <a:p>
            <a:r>
              <a:rPr lang="en-CA" dirty="0"/>
              <a:t>High water </a:t>
            </a:r>
            <a:r>
              <a:rPr lang="en-CA" dirty="0">
                <a:sym typeface="Wingdings" panose="05000000000000000000" pitchFamily="2" charset="2"/>
              </a:rPr>
              <a:t> guard cells swell and stoma opens</a:t>
            </a:r>
          </a:p>
          <a:p>
            <a:r>
              <a:rPr lang="en-CA" dirty="0">
                <a:sym typeface="Wingdings" panose="05000000000000000000" pitchFamily="2" charset="2"/>
              </a:rPr>
              <a:t>Low water  guard cells ‘deflate’ and stoma closes</a:t>
            </a:r>
            <a:endParaRPr lang="en-CA" dirty="0"/>
          </a:p>
        </p:txBody>
      </p:sp>
      <p:pic>
        <p:nvPicPr>
          <p:cNvPr id="43014" name="Picture 6">
            <a:extLst>
              <a:ext uri="{FF2B5EF4-FFF2-40B4-BE49-F238E27FC236}">
                <a16:creationId xmlns:a16="http://schemas.microsoft.com/office/drawing/2014/main" id="{ADC6131C-151A-4FE4-9D61-B6C1921B6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898" y="1674890"/>
            <a:ext cx="6327446" cy="3750113"/>
          </a:xfrm>
          <a:prstGeom prst="rect">
            <a:avLst/>
          </a:prstGeom>
          <a:solidFill>
            <a:schemeClr val="tx1"/>
          </a:solidFill>
        </p:spPr>
      </p:pic>
    </p:spTree>
    <p:extLst>
      <p:ext uri="{BB962C8B-B14F-4D97-AF65-F5344CB8AC3E}">
        <p14:creationId xmlns:p14="http://schemas.microsoft.com/office/powerpoint/2010/main" val="12529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10C6-7785-4432-B3B0-AE4F801A43D3}"/>
              </a:ext>
            </a:extLst>
          </p:cNvPr>
          <p:cNvSpPr>
            <a:spLocks noGrp="1"/>
          </p:cNvSpPr>
          <p:nvPr>
            <p:ph type="title"/>
          </p:nvPr>
        </p:nvSpPr>
        <p:spPr/>
        <p:txBody>
          <a:bodyPr/>
          <a:lstStyle/>
          <a:p>
            <a:r>
              <a:rPr lang="en-CA" dirty="0"/>
              <a:t>Microscopic Leaf Structure</a:t>
            </a:r>
          </a:p>
        </p:txBody>
      </p:sp>
      <p:sp>
        <p:nvSpPr>
          <p:cNvPr id="3" name="Content Placeholder 2">
            <a:extLst>
              <a:ext uri="{FF2B5EF4-FFF2-40B4-BE49-F238E27FC236}">
                <a16:creationId xmlns:a16="http://schemas.microsoft.com/office/drawing/2014/main" id="{53F32614-6B8D-48F2-A667-A6780E9B2648}"/>
              </a:ext>
            </a:extLst>
          </p:cNvPr>
          <p:cNvSpPr>
            <a:spLocks noGrp="1"/>
          </p:cNvSpPr>
          <p:nvPr>
            <p:ph idx="1"/>
          </p:nvPr>
        </p:nvSpPr>
        <p:spPr>
          <a:xfrm>
            <a:off x="540000" y="1549869"/>
            <a:ext cx="4321711" cy="4575052"/>
          </a:xfrm>
        </p:spPr>
        <p:txBody>
          <a:bodyPr/>
          <a:lstStyle/>
          <a:p>
            <a:pPr marL="0" indent="0">
              <a:buNone/>
            </a:pPr>
            <a:r>
              <a:rPr lang="en-CA" b="1" dirty="0">
                <a:solidFill>
                  <a:srgbClr val="92D050"/>
                </a:solidFill>
              </a:rPr>
              <a:t>Mesophyll cells</a:t>
            </a:r>
            <a:r>
              <a:rPr lang="en-CA" dirty="0">
                <a:solidFill>
                  <a:srgbClr val="92D050"/>
                </a:solidFill>
              </a:rPr>
              <a:t>: </a:t>
            </a:r>
          </a:p>
          <a:p>
            <a:pPr lvl="1"/>
            <a:r>
              <a:rPr lang="en-CA" dirty="0"/>
              <a:t>Contain chloroplasts and perform photosynthesis</a:t>
            </a:r>
          </a:p>
          <a:p>
            <a:pPr lvl="1"/>
            <a:r>
              <a:rPr lang="en-CA" dirty="0"/>
              <a:t>Have direct access to air and water</a:t>
            </a:r>
          </a:p>
        </p:txBody>
      </p:sp>
      <p:pic>
        <p:nvPicPr>
          <p:cNvPr id="6" name="Picture 5" descr="What is the Structure of leaf - Biology-360">
            <a:extLst>
              <a:ext uri="{FF2B5EF4-FFF2-40B4-BE49-F238E27FC236}">
                <a16:creationId xmlns:a16="http://schemas.microsoft.com/office/drawing/2014/main" id="{D88DD816-F0D6-4693-91AF-50BA9ACAD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138" y="1968859"/>
            <a:ext cx="6568938" cy="383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A6E1-98B0-43A1-A45D-6388F4E49202}"/>
              </a:ext>
            </a:extLst>
          </p:cNvPr>
          <p:cNvSpPr>
            <a:spLocks noGrp="1"/>
          </p:cNvSpPr>
          <p:nvPr>
            <p:ph type="title"/>
          </p:nvPr>
        </p:nvSpPr>
        <p:spPr/>
        <p:txBody>
          <a:bodyPr/>
          <a:lstStyle/>
          <a:p>
            <a:r>
              <a:rPr lang="en-CA" dirty="0"/>
              <a:t>Monocot vs Dicot Summary</a:t>
            </a:r>
          </a:p>
        </p:txBody>
      </p:sp>
      <p:pic>
        <p:nvPicPr>
          <p:cNvPr id="1026" name="Picture 2" descr="Monocot vs Dicot Seed- Definition, Structure, 10 Differences, Examples">
            <a:extLst>
              <a:ext uri="{FF2B5EF4-FFF2-40B4-BE49-F238E27FC236}">
                <a16:creationId xmlns:a16="http://schemas.microsoft.com/office/drawing/2014/main" id="{D92D664D-EE80-2EF5-FFA7-7715B4081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38" y="1555266"/>
            <a:ext cx="6682143" cy="3504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rix Lesson">
            <a:extLst>
              <a:ext uri="{FF2B5EF4-FFF2-40B4-BE49-F238E27FC236}">
                <a16:creationId xmlns:a16="http://schemas.microsoft.com/office/drawing/2014/main" id="{4574F927-C965-FD0D-2C47-25388C57D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2840989"/>
            <a:ext cx="4658360" cy="333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40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F312-FF17-4C7B-90B6-81798E80B946}"/>
              </a:ext>
            </a:extLst>
          </p:cNvPr>
          <p:cNvSpPr>
            <a:spLocks noGrp="1"/>
          </p:cNvSpPr>
          <p:nvPr>
            <p:ph type="title"/>
          </p:nvPr>
        </p:nvSpPr>
        <p:spPr/>
        <p:txBody>
          <a:bodyPr/>
          <a:lstStyle/>
          <a:p>
            <a:r>
              <a:rPr lang="en-CA" dirty="0"/>
              <a:t>Microscopic Leaf Structure </a:t>
            </a:r>
          </a:p>
        </p:txBody>
      </p:sp>
      <p:sp>
        <p:nvSpPr>
          <p:cNvPr id="3" name="Content Placeholder 2">
            <a:extLst>
              <a:ext uri="{FF2B5EF4-FFF2-40B4-BE49-F238E27FC236}">
                <a16:creationId xmlns:a16="http://schemas.microsoft.com/office/drawing/2014/main" id="{CDC95629-16BA-4630-B4E9-3ECACF2B6BDB}"/>
              </a:ext>
            </a:extLst>
          </p:cNvPr>
          <p:cNvSpPr>
            <a:spLocks noGrp="1"/>
          </p:cNvSpPr>
          <p:nvPr>
            <p:ph idx="1"/>
          </p:nvPr>
        </p:nvSpPr>
        <p:spPr>
          <a:xfrm>
            <a:off x="539999" y="1549869"/>
            <a:ext cx="4412247" cy="4575052"/>
          </a:xfrm>
        </p:spPr>
        <p:txBody>
          <a:bodyPr/>
          <a:lstStyle/>
          <a:p>
            <a:pPr marL="0" indent="0">
              <a:buNone/>
            </a:pPr>
            <a:r>
              <a:rPr lang="en-CA" b="1" dirty="0">
                <a:solidFill>
                  <a:srgbClr val="92D050"/>
                </a:solidFill>
              </a:rPr>
              <a:t>Vascular tissue:</a:t>
            </a:r>
          </a:p>
          <a:p>
            <a:r>
              <a:rPr lang="en-CA" dirty="0"/>
              <a:t>Xylem and phloem are bundled in veins </a:t>
            </a:r>
          </a:p>
          <a:p>
            <a:r>
              <a:rPr lang="en-CA" dirty="0"/>
              <a:t>Xylem brings water/nutrients to the leaf; phloem carries sugars away</a:t>
            </a:r>
          </a:p>
        </p:txBody>
      </p:sp>
      <p:pic>
        <p:nvPicPr>
          <p:cNvPr id="5" name="Picture 2" descr="Leaf Structure | Carlson Stock Art">
            <a:extLst>
              <a:ext uri="{FF2B5EF4-FFF2-40B4-BE49-F238E27FC236}">
                <a16:creationId xmlns:a16="http://schemas.microsoft.com/office/drawing/2014/main" id="{B5887380-75AE-4EF9-BD1A-6D4687B12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139" y="1689946"/>
            <a:ext cx="6789024" cy="441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F312-FF17-4C7B-90B6-81798E80B946}"/>
              </a:ext>
            </a:extLst>
          </p:cNvPr>
          <p:cNvSpPr>
            <a:spLocks noGrp="1"/>
          </p:cNvSpPr>
          <p:nvPr>
            <p:ph type="title"/>
          </p:nvPr>
        </p:nvSpPr>
        <p:spPr/>
        <p:txBody>
          <a:bodyPr/>
          <a:lstStyle/>
          <a:p>
            <a:r>
              <a:rPr lang="en-CA" dirty="0"/>
              <a:t>Microscopic Leaf Structure </a:t>
            </a:r>
          </a:p>
        </p:txBody>
      </p:sp>
      <p:sp>
        <p:nvSpPr>
          <p:cNvPr id="3" name="Content Placeholder 2">
            <a:extLst>
              <a:ext uri="{FF2B5EF4-FFF2-40B4-BE49-F238E27FC236}">
                <a16:creationId xmlns:a16="http://schemas.microsoft.com/office/drawing/2014/main" id="{CDC95629-16BA-4630-B4E9-3ECACF2B6BDB}"/>
              </a:ext>
            </a:extLst>
          </p:cNvPr>
          <p:cNvSpPr>
            <a:spLocks noGrp="1"/>
          </p:cNvSpPr>
          <p:nvPr>
            <p:ph idx="1"/>
          </p:nvPr>
        </p:nvSpPr>
        <p:spPr/>
        <p:txBody>
          <a:bodyPr/>
          <a:lstStyle/>
          <a:p>
            <a:pPr marL="0" indent="0">
              <a:buNone/>
            </a:pPr>
            <a:r>
              <a:rPr lang="en-CA" b="1" dirty="0">
                <a:solidFill>
                  <a:srgbClr val="92D050"/>
                </a:solidFill>
              </a:rPr>
              <a:t>Vascular tissue:</a:t>
            </a:r>
          </a:p>
          <a:p>
            <a:r>
              <a:rPr lang="en-CA" dirty="0"/>
              <a:t>Veins run through the petiole and connect to the stem vascular tissue</a:t>
            </a:r>
          </a:p>
          <a:p>
            <a:r>
              <a:rPr lang="en-CA" dirty="0"/>
              <a:t>Veins run parallel in </a:t>
            </a:r>
            <a:br>
              <a:rPr lang="en-CA" dirty="0"/>
            </a:br>
            <a:r>
              <a:rPr lang="en-CA" dirty="0"/>
              <a:t>monocots, branch </a:t>
            </a:r>
            <a:br>
              <a:rPr lang="en-CA" dirty="0"/>
            </a:br>
            <a:r>
              <a:rPr lang="en-CA" dirty="0"/>
              <a:t>in dicots</a:t>
            </a:r>
          </a:p>
        </p:txBody>
      </p:sp>
      <p:pic>
        <p:nvPicPr>
          <p:cNvPr id="45058" name="Picture 2" descr="Monocot vs Dicot Leaves- Definition, Structure, 13 Differences, Examples">
            <a:extLst>
              <a:ext uri="{FF2B5EF4-FFF2-40B4-BE49-F238E27FC236}">
                <a16:creationId xmlns:a16="http://schemas.microsoft.com/office/drawing/2014/main" id="{7137B17D-0850-4080-B383-681C8A995C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13"/>
          <a:stretch/>
        </p:blipFill>
        <p:spPr bwMode="auto">
          <a:xfrm>
            <a:off x="4816444" y="3291995"/>
            <a:ext cx="6898930" cy="306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8895-5077-FED8-D292-44418A02C0DD}"/>
              </a:ext>
            </a:extLst>
          </p:cNvPr>
          <p:cNvSpPr>
            <a:spLocks noGrp="1"/>
          </p:cNvSpPr>
          <p:nvPr>
            <p:ph type="title"/>
          </p:nvPr>
        </p:nvSpPr>
        <p:spPr/>
        <p:txBody>
          <a:bodyPr/>
          <a:lstStyle/>
          <a:p>
            <a:endParaRPr lang="en-CA" dirty="0"/>
          </a:p>
        </p:txBody>
      </p:sp>
      <p:pic>
        <p:nvPicPr>
          <p:cNvPr id="4098" name="Picture 2" descr="Monocot and Dicot Leaves Slide | VWR">
            <a:extLst>
              <a:ext uri="{FF2B5EF4-FFF2-40B4-BE49-F238E27FC236}">
                <a16:creationId xmlns:a16="http://schemas.microsoft.com/office/drawing/2014/main" id="{148B2FAF-1BF9-6597-0BAC-9558FD566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054" y="212487"/>
            <a:ext cx="6433026" cy="643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47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CFAA-AE76-4850-A537-801A2DF1FEF1}"/>
              </a:ext>
            </a:extLst>
          </p:cNvPr>
          <p:cNvSpPr>
            <a:spLocks noGrp="1"/>
          </p:cNvSpPr>
          <p:nvPr>
            <p:ph type="ctrTitle"/>
          </p:nvPr>
        </p:nvSpPr>
        <p:spPr/>
        <p:txBody>
          <a:bodyPr/>
          <a:lstStyle/>
          <a:p>
            <a:r>
              <a:rPr lang="en-CA" dirty="0"/>
              <a:t>Transport in Plants </a:t>
            </a:r>
            <a:br>
              <a:rPr lang="en-CA" dirty="0"/>
            </a:br>
            <a:r>
              <a:rPr lang="en-CA" dirty="0"/>
              <a:t>(23-6)</a:t>
            </a:r>
          </a:p>
        </p:txBody>
      </p:sp>
      <p:sp>
        <p:nvSpPr>
          <p:cNvPr id="3" name="Subtitle 2">
            <a:extLst>
              <a:ext uri="{FF2B5EF4-FFF2-40B4-BE49-F238E27FC236}">
                <a16:creationId xmlns:a16="http://schemas.microsoft.com/office/drawing/2014/main" id="{219ABD4E-B4A1-4CD7-A793-A91FFEF099D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548944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2CBA-FA24-4332-81CA-91BB99A4AB21}"/>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7A8360F2-C813-4AE9-86D3-EC14CA7564B3}"/>
              </a:ext>
            </a:extLst>
          </p:cNvPr>
          <p:cNvSpPr>
            <a:spLocks noGrp="1"/>
          </p:cNvSpPr>
          <p:nvPr>
            <p:ph idx="1"/>
          </p:nvPr>
        </p:nvSpPr>
        <p:spPr>
          <a:xfrm>
            <a:off x="540000" y="1549869"/>
            <a:ext cx="6847628" cy="4575052"/>
          </a:xfrm>
        </p:spPr>
        <p:txBody>
          <a:bodyPr/>
          <a:lstStyle/>
          <a:p>
            <a:pPr marL="0" indent="0">
              <a:buNone/>
            </a:pPr>
            <a:r>
              <a:rPr lang="en-CA" dirty="0"/>
              <a:t>Plants move water (and nutrients) upwards from the roots to the leaves through the following mechanisms: </a:t>
            </a:r>
          </a:p>
          <a:p>
            <a:r>
              <a:rPr lang="en-CA" dirty="0"/>
              <a:t>Root Pressure</a:t>
            </a:r>
          </a:p>
          <a:p>
            <a:r>
              <a:rPr lang="en-CA" dirty="0"/>
              <a:t>Capillary Action</a:t>
            </a:r>
          </a:p>
          <a:p>
            <a:r>
              <a:rPr lang="en-CA" dirty="0"/>
              <a:t>Transpiration Pull</a:t>
            </a:r>
          </a:p>
        </p:txBody>
      </p:sp>
      <p:pic>
        <p:nvPicPr>
          <p:cNvPr id="50178" name="Picture 2" descr="How is transpiration pull helpful for the ascent of SAP? - Quora">
            <a:extLst>
              <a:ext uri="{FF2B5EF4-FFF2-40B4-BE49-F238E27FC236}">
                <a16:creationId xmlns:a16="http://schemas.microsoft.com/office/drawing/2014/main" id="{F736CEB6-A5F0-4DC4-9002-5D802F1B59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94" r="15887"/>
          <a:stretch/>
        </p:blipFill>
        <p:spPr bwMode="auto">
          <a:xfrm>
            <a:off x="7677339" y="1237247"/>
            <a:ext cx="3974661" cy="5053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4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D823-555A-4106-908C-B572E13CF81B}"/>
              </a:ext>
            </a:extLst>
          </p:cNvPr>
          <p:cNvSpPr>
            <a:spLocks noGrp="1"/>
          </p:cNvSpPr>
          <p:nvPr>
            <p:ph type="title"/>
          </p:nvPr>
        </p:nvSpPr>
        <p:spPr/>
        <p:txBody>
          <a:bodyPr/>
          <a:lstStyle/>
          <a:p>
            <a:r>
              <a:rPr lang="en-CA" dirty="0"/>
              <a:t>Root Pressure</a:t>
            </a:r>
          </a:p>
        </p:txBody>
      </p:sp>
      <p:sp>
        <p:nvSpPr>
          <p:cNvPr id="3" name="Content Placeholder 2">
            <a:extLst>
              <a:ext uri="{FF2B5EF4-FFF2-40B4-BE49-F238E27FC236}">
                <a16:creationId xmlns:a16="http://schemas.microsoft.com/office/drawing/2014/main" id="{8E0873C4-48D1-483D-B324-CDBBC34EC8B6}"/>
              </a:ext>
            </a:extLst>
          </p:cNvPr>
          <p:cNvSpPr>
            <a:spLocks noGrp="1"/>
          </p:cNvSpPr>
          <p:nvPr>
            <p:ph idx="1"/>
          </p:nvPr>
        </p:nvSpPr>
        <p:spPr/>
        <p:txBody>
          <a:bodyPr/>
          <a:lstStyle/>
          <a:p>
            <a:r>
              <a:rPr lang="en-CA" i="1" dirty="0"/>
              <a:t>Discussed previously in Root section (23-5)</a:t>
            </a:r>
          </a:p>
          <a:p>
            <a:r>
              <a:rPr lang="en-CA" i="1" dirty="0" err="1"/>
              <a:t>Tl;dr</a:t>
            </a:r>
            <a:r>
              <a:rPr lang="en-CA" i="1" dirty="0"/>
              <a:t>: roots are continuously intaking water. This forces water up the plant through the vascular system.</a:t>
            </a:r>
          </a:p>
        </p:txBody>
      </p:sp>
    </p:spTree>
    <p:extLst>
      <p:ext uri="{BB962C8B-B14F-4D97-AF65-F5344CB8AC3E}">
        <p14:creationId xmlns:p14="http://schemas.microsoft.com/office/powerpoint/2010/main" val="3696191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C848-AB45-465B-B31C-63D95AB84384}"/>
              </a:ext>
            </a:extLst>
          </p:cNvPr>
          <p:cNvSpPr>
            <a:spLocks noGrp="1"/>
          </p:cNvSpPr>
          <p:nvPr>
            <p:ph type="title"/>
          </p:nvPr>
        </p:nvSpPr>
        <p:spPr/>
        <p:txBody>
          <a:bodyPr/>
          <a:lstStyle/>
          <a:p>
            <a:r>
              <a:rPr lang="en-CA" dirty="0"/>
              <a:t>Capillary Action</a:t>
            </a:r>
          </a:p>
        </p:txBody>
      </p:sp>
      <p:sp>
        <p:nvSpPr>
          <p:cNvPr id="3" name="Content Placeholder 2">
            <a:extLst>
              <a:ext uri="{FF2B5EF4-FFF2-40B4-BE49-F238E27FC236}">
                <a16:creationId xmlns:a16="http://schemas.microsoft.com/office/drawing/2014/main" id="{3E0C1F24-9CB1-4C6A-B1C8-1C885EF81593}"/>
              </a:ext>
            </a:extLst>
          </p:cNvPr>
          <p:cNvSpPr>
            <a:spLocks noGrp="1"/>
          </p:cNvSpPr>
          <p:nvPr>
            <p:ph idx="1"/>
          </p:nvPr>
        </p:nvSpPr>
        <p:spPr/>
        <p:txBody>
          <a:bodyPr>
            <a:normAutofit/>
          </a:bodyPr>
          <a:lstStyle/>
          <a:p>
            <a:r>
              <a:rPr lang="en-CA" i="1" dirty="0"/>
              <a:t>Discussed previously in Biochemistry unit. Summary below and next slide. </a:t>
            </a:r>
          </a:p>
          <a:p>
            <a:r>
              <a:rPr lang="en-CA" dirty="0"/>
              <a:t>Water experiences strong cohesion (sticks to itself) and adhesion (sticks to other things) </a:t>
            </a:r>
          </a:p>
          <a:p>
            <a:endParaRPr lang="en-CA" dirty="0"/>
          </a:p>
        </p:txBody>
      </p:sp>
      <p:pic>
        <p:nvPicPr>
          <p:cNvPr id="4" name="Picture 4" descr="Adhesion and Cohesion of Water">
            <a:extLst>
              <a:ext uri="{FF2B5EF4-FFF2-40B4-BE49-F238E27FC236}">
                <a16:creationId xmlns:a16="http://schemas.microsoft.com/office/drawing/2014/main" id="{C0A25BBA-4521-461F-B29A-9D7207FB7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703" y="4446810"/>
            <a:ext cx="3253908" cy="208632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0920AC1-6C3C-4D12-A9F0-9E994E52D5FA}"/>
              </a:ext>
            </a:extLst>
          </p:cNvPr>
          <p:cNvGrpSpPr/>
          <p:nvPr/>
        </p:nvGrpSpPr>
        <p:grpSpPr>
          <a:xfrm>
            <a:off x="5728336" y="4446810"/>
            <a:ext cx="4903961" cy="2086329"/>
            <a:chOff x="1149332" y="4444579"/>
            <a:chExt cx="4560828" cy="2103212"/>
          </a:xfrm>
        </p:grpSpPr>
        <p:pic>
          <p:nvPicPr>
            <p:cNvPr id="6" name="Picture 2" descr="Water molecules forming hydration shells around Na+ and Cl- ions. The partially positive ends of the water molecules are attracted to the negative Cl- ion, while the partially negative ends of the water molecules are attracted to the positive Na+ ion.">
              <a:extLst>
                <a:ext uri="{FF2B5EF4-FFF2-40B4-BE49-F238E27FC236}">
                  <a16:creationId xmlns:a16="http://schemas.microsoft.com/office/drawing/2014/main" id="{99B63AD3-C427-4EFC-A36C-A15F6F6FD5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15" r="80" b="2"/>
            <a:stretch/>
          </p:blipFill>
          <p:spPr bwMode="auto">
            <a:xfrm>
              <a:off x="1149332" y="4448180"/>
              <a:ext cx="2289407" cy="2099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ter molecules forming hydration shells around Na+ and Cl- ions. The partially positive ends of the water molecules are attracted to the negative Cl- ion, while the partially negative ends of the water molecules are attracted to the positive Na+ ion.">
              <a:extLst>
                <a:ext uri="{FF2B5EF4-FFF2-40B4-BE49-F238E27FC236}">
                  <a16:creationId xmlns:a16="http://schemas.microsoft.com/office/drawing/2014/main" id="{08A037AE-D9CF-48DE-B39E-D288B9E3A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9" r="51213" b="2"/>
            <a:stretch/>
          </p:blipFill>
          <p:spPr bwMode="auto">
            <a:xfrm>
              <a:off x="3411915" y="4444579"/>
              <a:ext cx="2298245" cy="20996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7110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C848-AB45-465B-B31C-63D95AB84384}"/>
              </a:ext>
            </a:extLst>
          </p:cNvPr>
          <p:cNvSpPr>
            <a:spLocks noGrp="1"/>
          </p:cNvSpPr>
          <p:nvPr>
            <p:ph type="title"/>
          </p:nvPr>
        </p:nvSpPr>
        <p:spPr/>
        <p:txBody>
          <a:bodyPr/>
          <a:lstStyle/>
          <a:p>
            <a:r>
              <a:rPr lang="en-CA" dirty="0"/>
              <a:t>Capillary Action</a:t>
            </a:r>
          </a:p>
        </p:txBody>
      </p:sp>
      <p:sp>
        <p:nvSpPr>
          <p:cNvPr id="3" name="Content Placeholder 2">
            <a:extLst>
              <a:ext uri="{FF2B5EF4-FFF2-40B4-BE49-F238E27FC236}">
                <a16:creationId xmlns:a16="http://schemas.microsoft.com/office/drawing/2014/main" id="{3E0C1F24-9CB1-4C6A-B1C8-1C885EF81593}"/>
              </a:ext>
            </a:extLst>
          </p:cNvPr>
          <p:cNvSpPr>
            <a:spLocks noGrp="1"/>
          </p:cNvSpPr>
          <p:nvPr>
            <p:ph idx="1"/>
          </p:nvPr>
        </p:nvSpPr>
        <p:spPr>
          <a:xfrm>
            <a:off x="540000" y="1549869"/>
            <a:ext cx="8160380" cy="4575052"/>
          </a:xfrm>
        </p:spPr>
        <p:txBody>
          <a:bodyPr>
            <a:normAutofit/>
          </a:bodyPr>
          <a:lstStyle/>
          <a:p>
            <a:r>
              <a:rPr lang="en-CA" dirty="0"/>
              <a:t>Capillary action: water is </a:t>
            </a:r>
            <a:br>
              <a:rPr lang="en-CA" dirty="0"/>
            </a:br>
            <a:r>
              <a:rPr lang="en-CA" dirty="0"/>
              <a:t>automatically drawn up narrow </a:t>
            </a:r>
            <a:br>
              <a:rPr lang="en-CA" dirty="0"/>
            </a:br>
            <a:r>
              <a:rPr lang="en-CA" dirty="0"/>
              <a:t>tubes through cohesive and adhesive forces, without energy expenditure</a:t>
            </a:r>
          </a:p>
          <a:p>
            <a:r>
              <a:rPr lang="en-CA" dirty="0"/>
              <a:t>Xylem is made of tubes; capillary action helps draw water upwards</a:t>
            </a:r>
          </a:p>
          <a:p>
            <a:endParaRPr lang="en-CA" dirty="0"/>
          </a:p>
        </p:txBody>
      </p:sp>
      <p:pic>
        <p:nvPicPr>
          <p:cNvPr id="8" name="Picture 16" descr="Why does capillary action occur? + Example">
            <a:extLst>
              <a:ext uri="{FF2B5EF4-FFF2-40B4-BE49-F238E27FC236}">
                <a16:creationId xmlns:a16="http://schemas.microsoft.com/office/drawing/2014/main" id="{1811195A-968E-4CA3-AB3B-5C018354BA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58389" y="2706987"/>
            <a:ext cx="2935195" cy="38876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hesive and Adhesive Properties | BioNinja">
            <a:extLst>
              <a:ext uri="{FF2B5EF4-FFF2-40B4-BE49-F238E27FC236}">
                <a16:creationId xmlns:a16="http://schemas.microsoft.com/office/drawing/2014/main" id="{3E83A9CF-1770-4519-9F5B-20798B02A6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3507" y="340787"/>
            <a:ext cx="4590078" cy="220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19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1737-1E60-4AAD-93C7-E2728C460A12}"/>
              </a:ext>
            </a:extLst>
          </p:cNvPr>
          <p:cNvSpPr>
            <a:spLocks noGrp="1"/>
          </p:cNvSpPr>
          <p:nvPr>
            <p:ph type="title"/>
          </p:nvPr>
        </p:nvSpPr>
        <p:spPr/>
        <p:txBody>
          <a:bodyPr/>
          <a:lstStyle/>
          <a:p>
            <a:r>
              <a:rPr lang="en-CA" dirty="0"/>
              <a:t>Transpiration Pull</a:t>
            </a:r>
          </a:p>
        </p:txBody>
      </p:sp>
      <p:sp>
        <p:nvSpPr>
          <p:cNvPr id="3" name="Content Placeholder 2">
            <a:extLst>
              <a:ext uri="{FF2B5EF4-FFF2-40B4-BE49-F238E27FC236}">
                <a16:creationId xmlns:a16="http://schemas.microsoft.com/office/drawing/2014/main" id="{F69DDDCE-5558-4B7E-AEED-2D8037C743C5}"/>
              </a:ext>
            </a:extLst>
          </p:cNvPr>
          <p:cNvSpPr>
            <a:spLocks noGrp="1"/>
          </p:cNvSpPr>
          <p:nvPr>
            <p:ph idx="1"/>
          </p:nvPr>
        </p:nvSpPr>
        <p:spPr>
          <a:xfrm>
            <a:off x="540000" y="1549868"/>
            <a:ext cx="10767778" cy="5059161"/>
          </a:xfrm>
        </p:spPr>
        <p:txBody>
          <a:bodyPr>
            <a:normAutofit fontScale="92500" lnSpcReduction="20000"/>
          </a:bodyPr>
          <a:lstStyle/>
          <a:p>
            <a:pPr marL="514350" indent="-514350">
              <a:buFont typeface="+mj-lt"/>
              <a:buAutoNum type="arabicPeriod"/>
            </a:pPr>
            <a:r>
              <a:rPr lang="en-CA" dirty="0"/>
              <a:t>Water evaporates constantly </a:t>
            </a:r>
            <a:br>
              <a:rPr lang="en-CA" dirty="0"/>
            </a:br>
            <a:r>
              <a:rPr lang="en-CA" dirty="0"/>
              <a:t>from mesophyll cells</a:t>
            </a:r>
          </a:p>
          <a:p>
            <a:pPr marL="514350" indent="-514350">
              <a:buFont typeface="+mj-lt"/>
              <a:buAutoNum type="arabicPeriod"/>
            </a:pPr>
            <a:r>
              <a:rPr lang="en-CA" dirty="0"/>
              <a:t>Evaporated water is replaced </a:t>
            </a:r>
            <a:br>
              <a:rPr lang="en-CA" dirty="0"/>
            </a:br>
            <a:r>
              <a:rPr lang="en-CA" dirty="0"/>
              <a:t>through osmosis from </a:t>
            </a:r>
            <a:br>
              <a:rPr lang="en-CA" dirty="0"/>
            </a:br>
            <a:r>
              <a:rPr lang="en-CA" dirty="0"/>
              <a:t>neighbouring mesophyll cells</a:t>
            </a:r>
          </a:p>
          <a:p>
            <a:pPr marL="514350" indent="-514350">
              <a:buFont typeface="+mj-lt"/>
              <a:buAutoNum type="arabicPeriod"/>
            </a:pPr>
            <a:r>
              <a:rPr lang="en-CA" dirty="0"/>
              <a:t>‘Lost’ water is replaced through </a:t>
            </a:r>
            <a:br>
              <a:rPr lang="en-CA" dirty="0"/>
            </a:br>
            <a:r>
              <a:rPr lang="en-CA" dirty="0"/>
              <a:t>osmosis from neighbouring xylem </a:t>
            </a:r>
          </a:p>
          <a:p>
            <a:pPr marL="514350" indent="-514350">
              <a:buFont typeface="+mj-lt"/>
              <a:buAutoNum type="arabicPeriod"/>
            </a:pPr>
            <a:r>
              <a:rPr lang="en-CA" dirty="0"/>
              <a:t>Adhesion and cohesion pull water molecules from stems and roots</a:t>
            </a:r>
          </a:p>
          <a:p>
            <a:endParaRPr lang="en-CA" dirty="0"/>
          </a:p>
        </p:txBody>
      </p:sp>
      <p:pic>
        <p:nvPicPr>
          <p:cNvPr id="48130" name="Picture 2" descr="How Have Firefighting Tactics and Strategies Evolved Over Time?: October  2016">
            <a:extLst>
              <a:ext uri="{FF2B5EF4-FFF2-40B4-BE49-F238E27FC236}">
                <a16:creationId xmlns:a16="http://schemas.microsoft.com/office/drawing/2014/main" id="{EF9AAAFF-61BD-45D4-8F58-6973E4B14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2" y="1593350"/>
            <a:ext cx="4813303" cy="265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71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1737-1E60-4AAD-93C7-E2728C460A12}"/>
              </a:ext>
            </a:extLst>
          </p:cNvPr>
          <p:cNvSpPr>
            <a:spLocks noGrp="1"/>
          </p:cNvSpPr>
          <p:nvPr>
            <p:ph type="title"/>
          </p:nvPr>
        </p:nvSpPr>
        <p:spPr/>
        <p:txBody>
          <a:bodyPr/>
          <a:lstStyle/>
          <a:p>
            <a:r>
              <a:rPr lang="en-CA" dirty="0"/>
              <a:t>Transpiration Pull</a:t>
            </a:r>
          </a:p>
        </p:txBody>
      </p:sp>
      <p:sp>
        <p:nvSpPr>
          <p:cNvPr id="3" name="Content Placeholder 2">
            <a:extLst>
              <a:ext uri="{FF2B5EF4-FFF2-40B4-BE49-F238E27FC236}">
                <a16:creationId xmlns:a16="http://schemas.microsoft.com/office/drawing/2014/main" id="{F69DDDCE-5558-4B7E-AEED-2D8037C743C5}"/>
              </a:ext>
            </a:extLst>
          </p:cNvPr>
          <p:cNvSpPr>
            <a:spLocks noGrp="1"/>
          </p:cNvSpPr>
          <p:nvPr>
            <p:ph idx="1"/>
          </p:nvPr>
        </p:nvSpPr>
        <p:spPr>
          <a:xfrm>
            <a:off x="540000" y="1549868"/>
            <a:ext cx="10767778" cy="5059161"/>
          </a:xfrm>
        </p:spPr>
        <p:txBody>
          <a:bodyPr>
            <a:normAutofit/>
          </a:bodyPr>
          <a:lstStyle/>
          <a:p>
            <a:r>
              <a:rPr lang="en-CA" dirty="0"/>
              <a:t>Very strong process: large tree can move 1800 liters of water from ground to atmosphere in a day!</a:t>
            </a:r>
          </a:p>
          <a:p>
            <a:endParaRPr lang="en-CA" dirty="0"/>
          </a:p>
        </p:txBody>
      </p:sp>
    </p:spTree>
    <p:extLst>
      <p:ext uri="{BB962C8B-B14F-4D97-AF65-F5344CB8AC3E}">
        <p14:creationId xmlns:p14="http://schemas.microsoft.com/office/powerpoint/2010/main" val="238318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1D9CE-50C6-495C-8707-81EBF272EA82}"/>
              </a:ext>
            </a:extLst>
          </p:cNvPr>
          <p:cNvSpPr>
            <a:spLocks noGrp="1"/>
          </p:cNvSpPr>
          <p:nvPr>
            <p:ph type="title"/>
          </p:nvPr>
        </p:nvSpPr>
        <p:spPr/>
        <p:txBody>
          <a:bodyPr/>
          <a:lstStyle/>
          <a:p>
            <a:r>
              <a:rPr lang="en-CA" dirty="0"/>
              <a:t>Roots, Stems, and Leaves (Chapter 23)</a:t>
            </a:r>
          </a:p>
        </p:txBody>
      </p:sp>
      <p:sp>
        <p:nvSpPr>
          <p:cNvPr id="5" name="Text Placeholder 4">
            <a:extLst>
              <a:ext uri="{FF2B5EF4-FFF2-40B4-BE49-F238E27FC236}">
                <a16:creationId xmlns:a16="http://schemas.microsoft.com/office/drawing/2014/main" id="{93E8B534-E589-415E-97DA-161C5EA64DD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92264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F6B1A-7436-416F-B4FB-D5A54480305F}"/>
              </a:ext>
            </a:extLst>
          </p:cNvPr>
          <p:cNvSpPr>
            <a:spLocks noGrp="1"/>
          </p:cNvSpPr>
          <p:nvPr>
            <p:ph type="ctrTitle"/>
          </p:nvPr>
        </p:nvSpPr>
        <p:spPr/>
        <p:txBody>
          <a:bodyPr/>
          <a:lstStyle/>
          <a:p>
            <a:r>
              <a:rPr lang="en-CA" dirty="0"/>
              <a:t>Roots (23-3)</a:t>
            </a:r>
          </a:p>
        </p:txBody>
      </p:sp>
      <p:sp>
        <p:nvSpPr>
          <p:cNvPr id="5" name="Subtitle 4">
            <a:extLst>
              <a:ext uri="{FF2B5EF4-FFF2-40B4-BE49-F238E27FC236}">
                <a16:creationId xmlns:a16="http://schemas.microsoft.com/office/drawing/2014/main" id="{3076CDDD-B966-4E57-8403-EEE05A054E8D}"/>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90090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DC9D-39EB-400D-87A3-D541E95D3DF7}"/>
              </a:ext>
            </a:extLst>
          </p:cNvPr>
          <p:cNvSpPr>
            <a:spLocks noGrp="1"/>
          </p:cNvSpPr>
          <p:nvPr>
            <p:ph type="title"/>
          </p:nvPr>
        </p:nvSpPr>
        <p:spPr/>
        <p:txBody>
          <a:bodyPr/>
          <a:lstStyle/>
          <a:p>
            <a:r>
              <a:rPr lang="en-CA" dirty="0"/>
              <a:t>Types of Roots</a:t>
            </a:r>
          </a:p>
        </p:txBody>
      </p:sp>
      <p:sp>
        <p:nvSpPr>
          <p:cNvPr id="3" name="Content Placeholder 2">
            <a:extLst>
              <a:ext uri="{FF2B5EF4-FFF2-40B4-BE49-F238E27FC236}">
                <a16:creationId xmlns:a16="http://schemas.microsoft.com/office/drawing/2014/main" id="{C414D872-E399-49DE-87A2-23DDB2EE385D}"/>
              </a:ext>
            </a:extLst>
          </p:cNvPr>
          <p:cNvSpPr>
            <a:spLocks noGrp="1"/>
          </p:cNvSpPr>
          <p:nvPr>
            <p:ph idx="1"/>
          </p:nvPr>
        </p:nvSpPr>
        <p:spPr>
          <a:xfrm>
            <a:off x="540000" y="1549869"/>
            <a:ext cx="4743200" cy="4575052"/>
          </a:xfrm>
        </p:spPr>
        <p:txBody>
          <a:bodyPr>
            <a:normAutofit fontScale="92500" lnSpcReduction="10000"/>
          </a:bodyPr>
          <a:lstStyle/>
          <a:p>
            <a:r>
              <a:rPr lang="en-CA" b="1" dirty="0">
                <a:solidFill>
                  <a:srgbClr val="92D050"/>
                </a:solidFill>
              </a:rPr>
              <a:t>Taproot:</a:t>
            </a:r>
            <a:r>
              <a:rPr lang="en-CA" dirty="0">
                <a:solidFill>
                  <a:srgbClr val="92D050"/>
                </a:solidFill>
              </a:rPr>
              <a:t> </a:t>
            </a:r>
            <a:r>
              <a:rPr lang="en-CA" dirty="0"/>
              <a:t>primary root grows long and thick while the secondary roots remain small</a:t>
            </a:r>
          </a:p>
          <a:p>
            <a:r>
              <a:rPr lang="en-CA" b="1" dirty="0">
                <a:solidFill>
                  <a:srgbClr val="92D050"/>
                </a:solidFill>
              </a:rPr>
              <a:t>Fibrous roots: </a:t>
            </a:r>
            <a:r>
              <a:rPr lang="en-CA" dirty="0"/>
              <a:t>no single root grows longer than the rest; secondary roots grow and branch</a:t>
            </a:r>
          </a:p>
        </p:txBody>
      </p:sp>
      <p:pic>
        <p:nvPicPr>
          <p:cNvPr id="2052" name="Picture 4" descr="Taproot and Fibrous Root - Diagram, Definition, Differences and Facts -  Laboratoryinfo.com">
            <a:extLst>
              <a:ext uri="{FF2B5EF4-FFF2-40B4-BE49-F238E27FC236}">
                <a16:creationId xmlns:a16="http://schemas.microsoft.com/office/drawing/2014/main" id="{A7C6DD28-7746-2A3A-6BCC-1196F1F09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2"/>
          <a:stretch/>
        </p:blipFill>
        <p:spPr bwMode="auto">
          <a:xfrm>
            <a:off x="5283200" y="1549869"/>
            <a:ext cx="6571376"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82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DC9D-39EB-400D-87A3-D541E95D3DF7}"/>
              </a:ext>
            </a:extLst>
          </p:cNvPr>
          <p:cNvSpPr>
            <a:spLocks noGrp="1"/>
          </p:cNvSpPr>
          <p:nvPr>
            <p:ph type="title"/>
          </p:nvPr>
        </p:nvSpPr>
        <p:spPr>
          <a:xfrm>
            <a:off x="539999" y="393490"/>
            <a:ext cx="3777477" cy="2189453"/>
          </a:xfrm>
        </p:spPr>
        <p:txBody>
          <a:bodyPr>
            <a:normAutofit/>
          </a:bodyPr>
          <a:lstStyle/>
          <a:p>
            <a:r>
              <a:rPr lang="en-CA" dirty="0"/>
              <a:t>Root Anatomy</a:t>
            </a:r>
          </a:p>
        </p:txBody>
      </p:sp>
      <p:pic>
        <p:nvPicPr>
          <p:cNvPr id="23554" name="Picture 2" descr="Plant anatomy Roots  Absorb water and dissolved nutrients  Anchor plants   Hold plants upright Stems  Supports the plant body  Transports  nutrients. - ppt download">
            <a:extLst>
              <a:ext uri="{FF2B5EF4-FFF2-40B4-BE49-F238E27FC236}">
                <a16:creationId xmlns:a16="http://schemas.microsoft.com/office/drawing/2014/main" id="{8BE2B04E-9B0B-4347-B31A-F01598604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8" t="2612" b="2543"/>
          <a:stretch/>
        </p:blipFill>
        <p:spPr bwMode="auto">
          <a:xfrm>
            <a:off x="3780149" y="433016"/>
            <a:ext cx="8152714" cy="60314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664AB58-BD94-47FE-9C7D-799DE305B3CC}"/>
              </a:ext>
            </a:extLst>
          </p:cNvPr>
          <p:cNvSpPr>
            <a:spLocks noGrp="1"/>
          </p:cNvSpPr>
          <p:nvPr>
            <p:ph idx="1"/>
          </p:nvPr>
        </p:nvSpPr>
        <p:spPr>
          <a:xfrm>
            <a:off x="634268" y="2454841"/>
            <a:ext cx="2636833" cy="3295509"/>
          </a:xfrm>
        </p:spPr>
        <p:txBody>
          <a:bodyPr>
            <a:normAutofit/>
          </a:bodyPr>
          <a:lstStyle/>
          <a:p>
            <a:pPr marL="0" indent="0">
              <a:buNone/>
            </a:pPr>
            <a:r>
              <a:rPr lang="en-CA" sz="1600" dirty="0"/>
              <a:t>Parts to know: epidermis, root hairs, endodermis, </a:t>
            </a:r>
            <a:r>
              <a:rPr lang="en-CA" sz="1600" dirty="0" err="1"/>
              <a:t>Casparian</a:t>
            </a:r>
            <a:r>
              <a:rPr lang="en-CA" sz="1600" dirty="0"/>
              <a:t> strip (see tb </a:t>
            </a:r>
            <a:r>
              <a:rPr lang="en-CA" sz="1600" dirty="0" err="1"/>
              <a:t>pg</a:t>
            </a:r>
            <a:r>
              <a:rPr lang="en-CA" sz="1600" dirty="0"/>
              <a:t> 497), vascular cylinder</a:t>
            </a:r>
          </a:p>
          <a:p>
            <a:pPr marL="0" indent="0">
              <a:buNone/>
            </a:pPr>
            <a:r>
              <a:rPr lang="en-CA" sz="1600" dirty="0"/>
              <a:t>Should also know that the vascular cylinder is made of xylem and phloem, though you will not be asked to label them</a:t>
            </a:r>
          </a:p>
        </p:txBody>
      </p:sp>
    </p:spTree>
    <p:extLst>
      <p:ext uri="{BB962C8B-B14F-4D97-AF65-F5344CB8AC3E}">
        <p14:creationId xmlns:p14="http://schemas.microsoft.com/office/powerpoint/2010/main" val="28227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7C0D-3E97-42E2-8D9C-216F2F283B0C}"/>
              </a:ext>
            </a:extLst>
          </p:cNvPr>
          <p:cNvSpPr>
            <a:spLocks noGrp="1"/>
          </p:cNvSpPr>
          <p:nvPr>
            <p:ph type="title"/>
          </p:nvPr>
        </p:nvSpPr>
        <p:spPr/>
        <p:txBody>
          <a:bodyPr>
            <a:normAutofit/>
          </a:bodyPr>
          <a:lstStyle/>
          <a:p>
            <a:r>
              <a:rPr lang="en-CA" dirty="0"/>
              <a:t>Monocot vs Dicot Roots</a:t>
            </a:r>
          </a:p>
        </p:txBody>
      </p:sp>
      <p:pic>
        <p:nvPicPr>
          <p:cNvPr id="33794" name="Picture 2" descr="Anatomical Differences between Dicot Root and Monocot Root - QS Study">
            <a:extLst>
              <a:ext uri="{FF2B5EF4-FFF2-40B4-BE49-F238E27FC236}">
                <a16:creationId xmlns:a16="http://schemas.microsoft.com/office/drawing/2014/main" id="{4FC0F6ED-7D04-4834-A933-ACD239F79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717" y="1912751"/>
            <a:ext cx="3694342" cy="2308964"/>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Root Structure. Monocot and Dicot Stems Stock Vector - Illustration of  botanic, stem: 167594771">
            <a:extLst>
              <a:ext uri="{FF2B5EF4-FFF2-40B4-BE49-F238E27FC236}">
                <a16:creationId xmlns:a16="http://schemas.microsoft.com/office/drawing/2014/main" id="{4BB8C336-514A-40CA-8C69-FAA365855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25" t="62348" r="15161"/>
          <a:stretch/>
        </p:blipFill>
        <p:spPr bwMode="auto">
          <a:xfrm>
            <a:off x="7931218" y="1912751"/>
            <a:ext cx="4183091" cy="23089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ot Structure. Monocot and Dicot Stems Stock Vector - Illustration of  botanic, stem: 167594771">
            <a:extLst>
              <a:ext uri="{FF2B5EF4-FFF2-40B4-BE49-F238E27FC236}">
                <a16:creationId xmlns:a16="http://schemas.microsoft.com/office/drawing/2014/main" id="{644E8B68-5825-4621-B38E-1F475A3B29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25" t="18454" r="15161" b="41381"/>
          <a:stretch/>
        </p:blipFill>
        <p:spPr bwMode="auto">
          <a:xfrm>
            <a:off x="103391" y="1912750"/>
            <a:ext cx="3921394" cy="230896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28112351-3331-4673-A35A-73FB08B54EB3}"/>
              </a:ext>
            </a:extLst>
          </p:cNvPr>
          <p:cNvSpPr txBox="1">
            <a:spLocks/>
          </p:cNvSpPr>
          <p:nvPr/>
        </p:nvSpPr>
        <p:spPr>
          <a:xfrm>
            <a:off x="108437" y="4374585"/>
            <a:ext cx="3916348" cy="1243748"/>
          </a:xfrm>
          <a:prstGeom prst="rect">
            <a:avLst/>
          </a:prstGeom>
          <a:solidFill>
            <a:srgbClr val="FFFFFF"/>
          </a:solidFill>
        </p:spPr>
        <p:txBody>
          <a:bodyPr vert="horz" lIns="91440" tIns="45720" rIns="91440" bIns="45720" rtlCol="0">
            <a:normAutofit fontScale="92500" lnSpcReduction="10000"/>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solidFill>
                  <a:schemeClr val="bg1"/>
                </a:solidFill>
              </a:rPr>
              <a:t>Dicot root: central column of xylem with ‘arms’, surrounded by phloem</a:t>
            </a:r>
          </a:p>
        </p:txBody>
      </p:sp>
      <p:sp>
        <p:nvSpPr>
          <p:cNvPr id="9" name="Content Placeholder 2">
            <a:extLst>
              <a:ext uri="{FF2B5EF4-FFF2-40B4-BE49-F238E27FC236}">
                <a16:creationId xmlns:a16="http://schemas.microsoft.com/office/drawing/2014/main" id="{1B891E4B-495B-448D-A4AA-75F5644197F4}"/>
              </a:ext>
            </a:extLst>
          </p:cNvPr>
          <p:cNvSpPr txBox="1">
            <a:spLocks/>
          </p:cNvSpPr>
          <p:nvPr/>
        </p:nvSpPr>
        <p:spPr>
          <a:xfrm>
            <a:off x="7931217" y="4374585"/>
            <a:ext cx="4183091" cy="1296428"/>
          </a:xfrm>
          <a:prstGeom prst="rect">
            <a:avLst/>
          </a:prstGeom>
          <a:solidFill>
            <a:srgbClr val="FFFFFF"/>
          </a:solidFill>
        </p:spPr>
        <p:txBody>
          <a:bodyPr vert="horz" lIns="91440" tIns="45720" rIns="91440" bIns="45720" rtlCol="0">
            <a:normAutofit fontScale="92500" lnSpcReduction="10000"/>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solidFill>
                  <a:schemeClr val="bg1"/>
                </a:solidFill>
              </a:rPr>
              <a:t>Monocot root: alternating bundles of xylem and phloem in a ring</a:t>
            </a:r>
          </a:p>
        </p:txBody>
      </p:sp>
    </p:spTree>
    <p:extLst>
      <p:ext uri="{BB962C8B-B14F-4D97-AF65-F5344CB8AC3E}">
        <p14:creationId xmlns:p14="http://schemas.microsoft.com/office/powerpoint/2010/main" val="398703038"/>
      </p:ext>
    </p:extLst>
  </p:cSld>
  <p:clrMapOvr>
    <a:masterClrMapping/>
  </p:clrMapOvr>
</p:sld>
</file>

<file path=ppt/theme/theme1.xml><?xml version="1.0" encoding="utf-8"?>
<a:theme xmlns:a="http://schemas.openxmlformats.org/drawingml/2006/main" name="Glow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30062</TotalTime>
  <Words>1651</Words>
  <Application>Microsoft Office PowerPoint</Application>
  <PresentationFormat>Widescreen</PresentationFormat>
  <Paragraphs>182</Paragraphs>
  <Slides>49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Candara</vt:lpstr>
      <vt:lpstr>GlowVTI</vt:lpstr>
      <vt:lpstr>Kingdom Plantae </vt:lpstr>
      <vt:lpstr>PowerPoint Presentation</vt:lpstr>
      <vt:lpstr>Monocot vs Dicot Summary</vt:lpstr>
      <vt:lpstr>Monocot vs Dicot Summary</vt:lpstr>
      <vt:lpstr>Roots, Stems, and Leaves (Chapter 23)</vt:lpstr>
      <vt:lpstr>Roots (23-3)</vt:lpstr>
      <vt:lpstr>Types of Roots</vt:lpstr>
      <vt:lpstr>Root Anatomy</vt:lpstr>
      <vt:lpstr>Monocot vs Dicot Roots</vt:lpstr>
      <vt:lpstr>Root Epidermis</vt:lpstr>
      <vt:lpstr>PowerPoint Presentation</vt:lpstr>
      <vt:lpstr>PowerPoint Presentation</vt:lpstr>
      <vt:lpstr>PowerPoint Presentation</vt:lpstr>
      <vt:lpstr>Roots: Moving Inward</vt:lpstr>
      <vt:lpstr>Roots: Moving Inward</vt:lpstr>
      <vt:lpstr>Roots: Moving Inward</vt:lpstr>
      <vt:lpstr>Roots: Moving Inward</vt:lpstr>
      <vt:lpstr>Roots: Moving Inward</vt:lpstr>
      <vt:lpstr>Roots: Onward and Upward</vt:lpstr>
      <vt:lpstr>Roots: Onward and Upward</vt:lpstr>
      <vt:lpstr>101 ways to kill a plant: Overwatering</vt:lpstr>
      <vt:lpstr>101 ways to kill a plant: Overwatering</vt:lpstr>
      <vt:lpstr>101 ways to kill a plant: Overfertilizing</vt:lpstr>
      <vt:lpstr>101 ways to kill a plant: Overfertilizing</vt:lpstr>
      <vt:lpstr>Stems (23-4)</vt:lpstr>
      <vt:lpstr>Overview</vt:lpstr>
      <vt:lpstr>Monocot vs Dicot Stems</vt:lpstr>
      <vt:lpstr>Vascular Tissue: Phloem</vt:lpstr>
      <vt:lpstr>Vascular Tissue: Xylem</vt:lpstr>
      <vt:lpstr>Vascular Cambium</vt:lpstr>
      <vt:lpstr>Cork</vt:lpstr>
      <vt:lpstr>Cork Growth</vt:lpstr>
      <vt:lpstr>Leaves (23-5)</vt:lpstr>
      <vt:lpstr>Macroscopic Leaf Structure</vt:lpstr>
      <vt:lpstr>Macroscopic Leaf Structure</vt:lpstr>
      <vt:lpstr>Macroscopic Leaf Structure  (this slide not testable)</vt:lpstr>
      <vt:lpstr>Microscopic Leaf Structure</vt:lpstr>
      <vt:lpstr>Microscopic Leaf Structure</vt:lpstr>
      <vt:lpstr>Microscopic Leaf Structure</vt:lpstr>
      <vt:lpstr>Microscopic Leaf Structure </vt:lpstr>
      <vt:lpstr>Microscopic Leaf Structure </vt:lpstr>
      <vt:lpstr>PowerPoint Presentation</vt:lpstr>
      <vt:lpstr>Transport in Plants  (23-6)</vt:lpstr>
      <vt:lpstr>Summary</vt:lpstr>
      <vt:lpstr>Root Pressure</vt:lpstr>
      <vt:lpstr>Capillary Action</vt:lpstr>
      <vt:lpstr>Capillary Action</vt:lpstr>
      <vt:lpstr>Transpiration Pull</vt:lpstr>
      <vt:lpstr>Transpiration Pull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Linda Au</dc:creator>
  <cp:lastModifiedBy>Linda Au</cp:lastModifiedBy>
  <cp:revision>69</cp:revision>
  <dcterms:created xsi:type="dcterms:W3CDTF">2021-08-10T20:50:06Z</dcterms:created>
  <dcterms:modified xsi:type="dcterms:W3CDTF">2022-05-19T19:14:27Z</dcterms:modified>
</cp:coreProperties>
</file>