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8"/>
  </p:notesMasterIdLst>
  <p:sldIdLst>
    <p:sldId id="256" r:id="rId2"/>
    <p:sldId id="272" r:id="rId3"/>
    <p:sldId id="273" r:id="rId4"/>
    <p:sldId id="258" r:id="rId5"/>
    <p:sldId id="257" r:id="rId6"/>
    <p:sldId id="309" r:id="rId7"/>
    <p:sldId id="261" r:id="rId8"/>
    <p:sldId id="296" r:id="rId9"/>
    <p:sldId id="294" r:id="rId10"/>
    <p:sldId id="295" r:id="rId11"/>
    <p:sldId id="297" r:id="rId12"/>
    <p:sldId id="293" r:id="rId13"/>
    <p:sldId id="308" r:id="rId14"/>
    <p:sldId id="298" r:id="rId15"/>
    <p:sldId id="263" r:id="rId16"/>
    <p:sldId id="278" r:id="rId17"/>
    <p:sldId id="301" r:id="rId18"/>
    <p:sldId id="277" r:id="rId19"/>
    <p:sldId id="279" r:id="rId20"/>
    <p:sldId id="302" r:id="rId21"/>
    <p:sldId id="303" r:id="rId22"/>
    <p:sldId id="280" r:id="rId23"/>
    <p:sldId id="281" r:id="rId24"/>
    <p:sldId id="299" r:id="rId25"/>
    <p:sldId id="300" r:id="rId26"/>
    <p:sldId id="304" r:id="rId27"/>
    <p:sldId id="282" r:id="rId28"/>
    <p:sldId id="306" r:id="rId29"/>
    <p:sldId id="284" r:id="rId30"/>
    <p:sldId id="286" r:id="rId31"/>
    <p:sldId id="285" r:id="rId32"/>
    <p:sldId id="307" r:id="rId33"/>
    <p:sldId id="310" r:id="rId34"/>
    <p:sldId id="264" r:id="rId35"/>
    <p:sldId id="289" r:id="rId36"/>
    <p:sldId id="290" r:id="rId37"/>
    <p:sldId id="291" r:id="rId38"/>
    <p:sldId id="292" r:id="rId39"/>
    <p:sldId id="311" r:id="rId40"/>
    <p:sldId id="312" r:id="rId41"/>
    <p:sldId id="313" r:id="rId42"/>
    <p:sldId id="288" r:id="rId43"/>
    <p:sldId id="287" r:id="rId44"/>
    <p:sldId id="265" r:id="rId45"/>
    <p:sldId id="266" r:id="rId46"/>
    <p:sldId id="267" r:id="rId47"/>
    <p:sldId id="268" r:id="rId48"/>
    <p:sldId id="316" r:id="rId49"/>
    <p:sldId id="317" r:id="rId50"/>
    <p:sldId id="270" r:id="rId51"/>
    <p:sldId id="271" r:id="rId52"/>
    <p:sldId id="315" r:id="rId53"/>
    <p:sldId id="274" r:id="rId54"/>
    <p:sldId id="269" r:id="rId55"/>
    <p:sldId id="314" r:id="rId56"/>
    <p:sldId id="27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72" autoAdjust="0"/>
  </p:normalViewPr>
  <p:slideViewPr>
    <p:cSldViewPr snapToGrid="0">
      <p:cViewPr varScale="1">
        <p:scale>
          <a:sx n="78" d="100"/>
          <a:sy n="78" d="100"/>
        </p:scale>
        <p:origin x="8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529C-9003-434A-8D44-98BCB965988B}" type="datetimeFigureOut">
              <a:rPr lang="en-CA" smtClean="0"/>
              <a:t>2020-09-24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5CB93-3789-4E3D-B4F5-D9ECC346F734}" type="slidenum">
              <a:rPr lang="en-CA" smtClean="0"/>
              <a:t>‹#›</a:t>
            </a:fld>
            <a:endParaRPr lang="en-CA"/>
          </a:p>
        </p:txBody>
      </p:sp>
    </p:spTree>
    <p:extLst>
      <p:ext uri="{BB962C8B-B14F-4D97-AF65-F5344CB8AC3E}">
        <p14:creationId xmlns:p14="http://schemas.microsoft.com/office/powerpoint/2010/main" val="36191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8</a:t>
            </a:fld>
            <a:endParaRPr lang="en-CA"/>
          </a:p>
        </p:txBody>
      </p:sp>
    </p:spTree>
    <p:extLst>
      <p:ext uri="{BB962C8B-B14F-4D97-AF65-F5344CB8AC3E}">
        <p14:creationId xmlns:p14="http://schemas.microsoft.com/office/powerpoint/2010/main" val="6876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https://www.iafrikan.com/2020/04/04/coronavirus-5g-covid-19-telecommunications-health-fake-news/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161616"/>
                </a:solidFill>
                <a:effectLst/>
                <a:latin typeface="Lato"/>
              </a:rPr>
              <a:t>5G does not cause the spread of COVID-19</a:t>
            </a:r>
          </a:p>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9</a:t>
            </a:fld>
            <a:endParaRPr lang="en-CA"/>
          </a:p>
        </p:txBody>
      </p:sp>
    </p:spTree>
    <p:extLst>
      <p:ext uri="{BB962C8B-B14F-4D97-AF65-F5344CB8AC3E}">
        <p14:creationId xmlns:p14="http://schemas.microsoft.com/office/powerpoint/2010/main" val="117864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https://www.manchestereveningnews.co.uk/news/greater-manchester-news/political-leaders-warn-spreading-irresponsible-17954482</a:t>
            </a:r>
          </a:p>
          <a:p>
            <a:r>
              <a:rPr lang="en-CA" b="0" i="0" dirty="0">
                <a:solidFill>
                  <a:srgbClr val="141414"/>
                </a:solidFill>
                <a:effectLst/>
                <a:latin typeface="Signika Negative Bold"/>
              </a:rPr>
              <a:t>Political leaders warn that spreading 'irresponsible disinformation' about coronavirus 'puts lives at risk' after councillor shares conspiracy theories</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10</a:t>
            </a:fld>
            <a:endParaRPr lang="en-CA"/>
          </a:p>
        </p:txBody>
      </p:sp>
    </p:spTree>
    <p:extLst>
      <p:ext uri="{BB962C8B-B14F-4D97-AF65-F5344CB8AC3E}">
        <p14:creationId xmlns:p14="http://schemas.microsoft.com/office/powerpoint/2010/main" val="316296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give our plants the normal amount of something, and they still don’t grow properly?</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36</a:t>
            </a:fld>
            <a:endParaRPr lang="en-CA"/>
          </a:p>
        </p:txBody>
      </p:sp>
    </p:spTree>
    <p:extLst>
      <p:ext uri="{BB962C8B-B14F-4D97-AF65-F5344CB8AC3E}">
        <p14:creationId xmlns:p14="http://schemas.microsoft.com/office/powerpoint/2010/main" val="228022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48</a:t>
            </a:fld>
            <a:endParaRPr lang="en-CA"/>
          </a:p>
        </p:txBody>
      </p:sp>
    </p:spTree>
    <p:extLst>
      <p:ext uri="{BB962C8B-B14F-4D97-AF65-F5344CB8AC3E}">
        <p14:creationId xmlns:p14="http://schemas.microsoft.com/office/powerpoint/2010/main" val="402020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49</a:t>
            </a:fld>
            <a:endParaRPr lang="en-CA"/>
          </a:p>
        </p:txBody>
      </p:sp>
    </p:spTree>
    <p:extLst>
      <p:ext uri="{BB962C8B-B14F-4D97-AF65-F5344CB8AC3E}">
        <p14:creationId xmlns:p14="http://schemas.microsoft.com/office/powerpoint/2010/main" val="126289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rate possibilities:</a:t>
            </a:r>
          </a:p>
          <a:p>
            <a:pPr marL="171450" indent="-171450">
              <a:buFontTx/>
              <a:buChar char="-"/>
            </a:pPr>
            <a:r>
              <a:rPr lang="en-US" dirty="0"/>
              <a:t>Time plant takes to grow past 10 cm tall</a:t>
            </a:r>
          </a:p>
          <a:p>
            <a:pPr marL="171450" indent="-171450">
              <a:buFontTx/>
              <a:buChar char="-"/>
            </a:pPr>
            <a:r>
              <a:rPr lang="en-US" dirty="0"/>
              <a:t>Difference in plant height 2 months after it first reaches 1 cm (to account for germination differences)</a:t>
            </a:r>
          </a:p>
          <a:p>
            <a:pPr marL="171450" indent="-171450">
              <a:buFontTx/>
              <a:buChar char="-"/>
            </a:pPr>
            <a:r>
              <a:rPr lang="en-US" dirty="0"/>
              <a:t>Height after 2 months</a:t>
            </a:r>
          </a:p>
          <a:p>
            <a:pPr marL="171450" indent="-171450">
              <a:buFontTx/>
              <a:buChar char="-"/>
            </a:pPr>
            <a:r>
              <a:rPr lang="en-US" dirty="0"/>
              <a:t>Measure every week; take average of growth rate per week</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51</a:t>
            </a:fld>
            <a:endParaRPr lang="en-CA"/>
          </a:p>
        </p:txBody>
      </p:sp>
    </p:spTree>
    <p:extLst>
      <p:ext uri="{BB962C8B-B14F-4D97-AF65-F5344CB8AC3E}">
        <p14:creationId xmlns:p14="http://schemas.microsoft.com/office/powerpoint/2010/main" val="424087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52</a:t>
            </a:fld>
            <a:endParaRPr lang="en-CA"/>
          </a:p>
        </p:txBody>
      </p:sp>
    </p:spTree>
    <p:extLst>
      <p:ext uri="{BB962C8B-B14F-4D97-AF65-F5344CB8AC3E}">
        <p14:creationId xmlns:p14="http://schemas.microsoft.com/office/powerpoint/2010/main" val="369749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Thursday, September 24,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22886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Thursday, September 24,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5109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Thursday, September 24,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932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Thursday, September 24,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043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Thursday, September 24,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97540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Thursday, September 24,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5627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Thursday, September 24,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211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Thursday, September 24,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8826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Thursday, September 24,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7497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Thursday, September 24,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8247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Thursday, September 24,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3687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Thursday, September 24,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5411729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VMUQSMFGBDo?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ylervigen.com/spurious-correl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arden.org/learn/articles/view/454/" TargetMode="External"/><Relationship Id="rId2" Type="http://schemas.openxmlformats.org/officeDocument/2006/relationships/hyperlink" Target="https://www.gardenmanage.com/statuses/1000264091.html" TargetMode="External"/><Relationship Id="rId1" Type="http://schemas.openxmlformats.org/officeDocument/2006/relationships/slideLayout" Target="../slideLayouts/slideLayout2.xml"/><Relationship Id="rId4" Type="http://schemas.openxmlformats.org/officeDocument/2006/relationships/hyperlink" Target="https://homeguides.sfgate.com/much-should-bean-plants-watered-32642.html#:~:text=Water%20Needs,system%20during%20the%20development%20perio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ag&#10;&#10;Description automatically generated">
            <a:extLst>
              <a:ext uri="{FF2B5EF4-FFF2-40B4-BE49-F238E27FC236}">
                <a16:creationId xmlns:a16="http://schemas.microsoft.com/office/drawing/2014/main" id="{DCCB00BC-C51D-4C0D-BB10-522002B4AF1E}"/>
              </a:ext>
            </a:extLst>
          </p:cNvPr>
          <p:cNvPicPr>
            <a:picLocks noChangeAspect="1"/>
          </p:cNvPicPr>
          <p:nvPr/>
        </p:nvPicPr>
        <p:blipFill rotWithShape="1">
          <a:blip r:embed="rId2"/>
          <a:srcRect t="26404" r="9091" b="2077"/>
          <a:stretch/>
        </p:blipFill>
        <p:spPr>
          <a:xfrm>
            <a:off x="20" y="10"/>
            <a:ext cx="12191980" cy="6857990"/>
          </a:xfrm>
          <a:prstGeom prst="rect">
            <a:avLst/>
          </a:prstGeom>
        </p:spPr>
      </p:pic>
      <p:sp>
        <p:nvSpPr>
          <p:cNvPr id="27" name="Rectangle 21">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0C65A3-78B9-42EF-8B3F-2BA39A393F6B}"/>
              </a:ext>
            </a:extLst>
          </p:cNvPr>
          <p:cNvSpPr>
            <a:spLocks noGrp="1"/>
          </p:cNvSpPr>
          <p:nvPr>
            <p:ph type="ctrTitle"/>
          </p:nvPr>
        </p:nvSpPr>
        <p:spPr>
          <a:xfrm>
            <a:off x="751114" y="620486"/>
            <a:ext cx="5344886" cy="4062547"/>
          </a:xfrm>
        </p:spPr>
        <p:txBody>
          <a:bodyPr anchor="b">
            <a:normAutofit/>
          </a:bodyPr>
          <a:lstStyle/>
          <a:p>
            <a:pPr algn="l"/>
            <a:r>
              <a:rPr lang="en-US">
                <a:solidFill>
                  <a:schemeClr val="bg1"/>
                </a:solidFill>
              </a:rPr>
              <a:t>Science Fair Inquiry Project</a:t>
            </a:r>
            <a:endParaRPr lang="en-CA">
              <a:solidFill>
                <a:schemeClr val="bg1"/>
              </a:solidFill>
            </a:endParaRPr>
          </a:p>
        </p:txBody>
      </p:sp>
      <p:sp>
        <p:nvSpPr>
          <p:cNvPr id="3" name="Subtitle 2">
            <a:extLst>
              <a:ext uri="{FF2B5EF4-FFF2-40B4-BE49-F238E27FC236}">
                <a16:creationId xmlns:a16="http://schemas.microsoft.com/office/drawing/2014/main" id="{16A276D4-3CDD-4753-B0D3-AD61AA0377DC}"/>
              </a:ext>
            </a:extLst>
          </p:cNvPr>
          <p:cNvSpPr>
            <a:spLocks noGrp="1"/>
          </p:cNvSpPr>
          <p:nvPr>
            <p:ph type="subTitle" idx="1"/>
          </p:nvPr>
        </p:nvSpPr>
        <p:spPr>
          <a:xfrm>
            <a:off x="751114" y="4918166"/>
            <a:ext cx="4781006" cy="1136468"/>
          </a:xfrm>
        </p:spPr>
        <p:txBody>
          <a:bodyPr>
            <a:normAutofit/>
          </a:bodyPr>
          <a:lstStyle/>
          <a:p>
            <a:pPr algn="l"/>
            <a:endParaRPr lang="en-CA">
              <a:solidFill>
                <a:schemeClr val="bg1"/>
              </a:solidFill>
            </a:endParaRPr>
          </a:p>
        </p:txBody>
      </p:sp>
      <p:sp>
        <p:nvSpPr>
          <p:cNvPr id="26" name="Rectangle 25">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9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Fact: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1522997"/>
          </a:xfrm>
        </p:spPr>
        <p:txBody>
          <a:bodyPr>
            <a:normAutofit/>
          </a:bodyPr>
          <a:lstStyle/>
          <a:p>
            <a:pPr marL="0" indent="0">
              <a:buNone/>
            </a:pPr>
            <a:r>
              <a:rPr lang="en-US" dirty="0"/>
              <a:t>Source: Manchester Evening News</a:t>
            </a:r>
            <a:endParaRPr lang="en-CA" dirty="0"/>
          </a:p>
        </p:txBody>
      </p:sp>
      <p:pic>
        <p:nvPicPr>
          <p:cNvPr id="1026" name="Picture 2">
            <a:extLst>
              <a:ext uri="{FF2B5EF4-FFF2-40B4-BE49-F238E27FC236}">
                <a16:creationId xmlns:a16="http://schemas.microsoft.com/office/drawing/2014/main" id="{61E2956C-5F04-455C-8002-ADFB9DC97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5" t="30008" r="5534" b="35524"/>
          <a:stretch/>
        </p:blipFill>
        <p:spPr bwMode="auto">
          <a:xfrm>
            <a:off x="5220930" y="98542"/>
            <a:ext cx="6381136" cy="3330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C8C11AD-F989-4E56-AD4F-51C5F4BBE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87" t="62165" r="6069" b="4785"/>
          <a:stretch/>
        </p:blipFill>
        <p:spPr bwMode="auto">
          <a:xfrm>
            <a:off x="5220930" y="3429000"/>
            <a:ext cx="6204155" cy="319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04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ECE6-34E7-404A-9830-2B9C48C5467A}"/>
              </a:ext>
            </a:extLst>
          </p:cNvPr>
          <p:cNvSpPr>
            <a:spLocks noGrp="1"/>
          </p:cNvSpPr>
          <p:nvPr>
            <p:ph type="title"/>
          </p:nvPr>
        </p:nvSpPr>
        <p:spPr/>
        <p:txBody>
          <a:bodyPr/>
          <a:lstStyle/>
          <a:p>
            <a:r>
              <a:rPr lang="en-US" dirty="0"/>
              <a:t>Correlation is not causation</a:t>
            </a:r>
            <a:endParaRPr lang="en-CA" dirty="0"/>
          </a:p>
        </p:txBody>
      </p:sp>
      <p:sp>
        <p:nvSpPr>
          <p:cNvPr id="3" name="Content Placeholder 2">
            <a:extLst>
              <a:ext uri="{FF2B5EF4-FFF2-40B4-BE49-F238E27FC236}">
                <a16:creationId xmlns:a16="http://schemas.microsoft.com/office/drawing/2014/main" id="{BDE9BEEF-01E0-4DD0-82C4-1F52888CB103}"/>
              </a:ext>
            </a:extLst>
          </p:cNvPr>
          <p:cNvSpPr>
            <a:spLocks noGrp="1"/>
          </p:cNvSpPr>
          <p:nvPr>
            <p:ph idx="1"/>
          </p:nvPr>
        </p:nvSpPr>
        <p:spPr/>
        <p:txBody>
          <a:bodyPr>
            <a:normAutofit/>
          </a:bodyPr>
          <a:lstStyle/>
          <a:p>
            <a:r>
              <a:rPr lang="en-US" sz="2400" b="1" dirty="0">
                <a:latin typeface="+mj-lt"/>
              </a:rPr>
              <a:t>Correlation</a:t>
            </a:r>
            <a:r>
              <a:rPr lang="en-US" sz="2400" dirty="0"/>
              <a:t>: a mutual relationship or connection between two or more things (Oxford Dictionary)</a:t>
            </a:r>
          </a:p>
          <a:p>
            <a:r>
              <a:rPr lang="en-US" sz="2400" dirty="0"/>
              <a:t>The maps show there is a correlation between 5G coverage and COVID-19 cases.</a:t>
            </a:r>
          </a:p>
          <a:p>
            <a:r>
              <a:rPr lang="en-US" sz="2400" dirty="0"/>
              <a:t>What are some alternate explanations for this correlation?</a:t>
            </a:r>
            <a:endParaRPr lang="en-CA" sz="2400" dirty="0"/>
          </a:p>
        </p:txBody>
      </p:sp>
    </p:spTree>
    <p:extLst>
      <p:ext uri="{BB962C8B-B14F-4D97-AF65-F5344CB8AC3E}">
        <p14:creationId xmlns:p14="http://schemas.microsoft.com/office/powerpoint/2010/main" val="52076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1467-3A7B-42E7-ACDD-8F2D805C5D42}"/>
              </a:ext>
            </a:extLst>
          </p:cNvPr>
          <p:cNvSpPr>
            <a:spLocks noGrp="1"/>
          </p:cNvSpPr>
          <p:nvPr>
            <p:ph type="title"/>
          </p:nvPr>
        </p:nvSpPr>
        <p:spPr/>
        <p:txBody>
          <a:bodyPr/>
          <a:lstStyle/>
          <a:p>
            <a:endParaRPr lang="en-CA"/>
          </a:p>
        </p:txBody>
      </p:sp>
      <p:pic>
        <p:nvPicPr>
          <p:cNvPr id="4" name="Online Media 3" title="How Ice Cream Kills! Correlation vs. Causation">
            <a:hlinkClick r:id="" action="ppaction://media"/>
            <a:extLst>
              <a:ext uri="{FF2B5EF4-FFF2-40B4-BE49-F238E27FC236}">
                <a16:creationId xmlns:a16="http://schemas.microsoft.com/office/drawing/2014/main" id="{A7CE6A88-9B5A-42BA-B22D-5DB2602F1C02}"/>
              </a:ext>
            </a:extLst>
          </p:cNvPr>
          <p:cNvPicPr>
            <a:picLocks noGrp="1" noRot="1" noChangeAspect="1"/>
          </p:cNvPicPr>
          <p:nvPr>
            <p:ph idx="1"/>
            <a:videoFile r:link="rId1"/>
          </p:nvPr>
        </p:nvPicPr>
        <p:blipFill>
          <a:blip r:embed="rId3"/>
          <a:stretch>
            <a:fillRect/>
          </a:stretch>
        </p:blipFill>
        <p:spPr>
          <a:xfrm>
            <a:off x="0" y="0"/>
            <a:ext cx="12192000" cy="6858344"/>
          </a:xfrm>
          <a:prstGeom prst="rect">
            <a:avLst/>
          </a:prstGeom>
        </p:spPr>
      </p:pic>
    </p:spTree>
    <p:extLst>
      <p:ext uri="{BB962C8B-B14F-4D97-AF65-F5344CB8AC3E}">
        <p14:creationId xmlns:p14="http://schemas.microsoft.com/office/powerpoint/2010/main" val="3010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683B-D943-4A62-851E-E43727770AF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5AA72EB-7C82-4F54-80D6-FED5B8AD4F0C}"/>
              </a:ext>
            </a:extLst>
          </p:cNvPr>
          <p:cNvSpPr>
            <a:spLocks noGrp="1"/>
          </p:cNvSpPr>
          <p:nvPr>
            <p:ph idx="1"/>
          </p:nvPr>
        </p:nvSpPr>
        <p:spPr>
          <a:xfrm>
            <a:off x="1371600" y="277106"/>
            <a:ext cx="10240903" cy="3956179"/>
          </a:xfrm>
        </p:spPr>
        <p:txBody>
          <a:bodyPr/>
          <a:lstStyle/>
          <a:p>
            <a:pPr marL="0" indent="0">
              <a:buNone/>
            </a:pPr>
            <a:r>
              <a:rPr lang="en-CA" dirty="0">
                <a:hlinkClick r:id="rId2"/>
              </a:rPr>
              <a:t>https://www.tylervigen.com/spurious-correlations</a:t>
            </a:r>
            <a:r>
              <a:rPr lang="en-CA" dirty="0"/>
              <a:t> </a:t>
            </a:r>
          </a:p>
        </p:txBody>
      </p:sp>
      <p:pic>
        <p:nvPicPr>
          <p:cNvPr id="7" name="Picture 6">
            <a:extLst>
              <a:ext uri="{FF2B5EF4-FFF2-40B4-BE49-F238E27FC236}">
                <a16:creationId xmlns:a16="http://schemas.microsoft.com/office/drawing/2014/main" id="{7E9BF893-76DC-4413-B27A-8BA0EA2142BF}"/>
              </a:ext>
            </a:extLst>
          </p:cNvPr>
          <p:cNvPicPr>
            <a:picLocks noChangeAspect="1"/>
          </p:cNvPicPr>
          <p:nvPr/>
        </p:nvPicPr>
        <p:blipFill rotWithShape="1">
          <a:blip r:embed="rId3"/>
          <a:srcRect l="59381" t="26559" r="9955" b="18674"/>
          <a:stretch/>
        </p:blipFill>
        <p:spPr>
          <a:xfrm>
            <a:off x="668290" y="793080"/>
            <a:ext cx="10855419" cy="5452721"/>
          </a:xfrm>
          <a:prstGeom prst="rect">
            <a:avLst/>
          </a:prstGeom>
        </p:spPr>
      </p:pic>
    </p:spTree>
    <p:extLst>
      <p:ext uri="{BB962C8B-B14F-4D97-AF65-F5344CB8AC3E}">
        <p14:creationId xmlns:p14="http://schemas.microsoft.com/office/powerpoint/2010/main" val="365036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2E4F-FBEB-43FE-8E24-97E6B9D45BD5}"/>
              </a:ext>
            </a:extLst>
          </p:cNvPr>
          <p:cNvSpPr>
            <a:spLocks noGrp="1"/>
          </p:cNvSpPr>
          <p:nvPr>
            <p:ph type="title"/>
          </p:nvPr>
        </p:nvSpPr>
        <p:spPr/>
        <p:txBody>
          <a:bodyPr/>
          <a:lstStyle/>
          <a:p>
            <a:r>
              <a:rPr lang="en-US" dirty="0"/>
              <a:t>Correlation is not  Causation</a:t>
            </a:r>
            <a:endParaRPr lang="en-CA" dirty="0"/>
          </a:p>
        </p:txBody>
      </p:sp>
      <p:sp>
        <p:nvSpPr>
          <p:cNvPr id="3" name="Content Placeholder 2">
            <a:extLst>
              <a:ext uri="{FF2B5EF4-FFF2-40B4-BE49-F238E27FC236}">
                <a16:creationId xmlns:a16="http://schemas.microsoft.com/office/drawing/2014/main" id="{8FBC270B-7D87-4881-B10C-C7190DC8CFEC}"/>
              </a:ext>
            </a:extLst>
          </p:cNvPr>
          <p:cNvSpPr>
            <a:spLocks noGrp="1"/>
          </p:cNvSpPr>
          <p:nvPr>
            <p:ph idx="1"/>
          </p:nvPr>
        </p:nvSpPr>
        <p:spPr>
          <a:xfrm>
            <a:off x="1371601" y="2114939"/>
            <a:ext cx="5196347" cy="3956179"/>
          </a:xfrm>
        </p:spPr>
        <p:txBody>
          <a:bodyPr>
            <a:normAutofit/>
          </a:bodyPr>
          <a:lstStyle/>
          <a:p>
            <a:pPr marL="0" indent="0">
              <a:buNone/>
            </a:pPr>
            <a:r>
              <a:rPr lang="en-US" sz="2400" dirty="0"/>
              <a:t>It is fairly straightforward to show that two variables are related. </a:t>
            </a:r>
          </a:p>
          <a:p>
            <a:pPr marL="0" indent="0">
              <a:buNone/>
            </a:pPr>
            <a:r>
              <a:rPr lang="en-US" sz="2400" dirty="0"/>
              <a:t>But to show that x </a:t>
            </a:r>
            <a:r>
              <a:rPr lang="en-US" sz="2400" i="1" dirty="0"/>
              <a:t>causes</a:t>
            </a:r>
            <a:r>
              <a:rPr lang="en-US" sz="2400" dirty="0"/>
              <a:t> y, we need to conduct a controlled scientific experiment.</a:t>
            </a:r>
            <a:endParaRPr lang="en-CA" sz="2400" dirty="0"/>
          </a:p>
        </p:txBody>
      </p:sp>
      <p:pic>
        <p:nvPicPr>
          <p:cNvPr id="4098" name="Picture 2" descr="Frontiers of Computational Journalism week 4 - Statistical Inference">
            <a:extLst>
              <a:ext uri="{FF2B5EF4-FFF2-40B4-BE49-F238E27FC236}">
                <a16:creationId xmlns:a16="http://schemas.microsoft.com/office/drawing/2014/main" id="{234ED09C-9F6B-428F-8B9F-9F8B41CA8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51" t="18731" r="23213" b="8275"/>
          <a:stretch/>
        </p:blipFill>
        <p:spPr bwMode="auto">
          <a:xfrm>
            <a:off x="6983937" y="2230338"/>
            <a:ext cx="4932760" cy="3834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2A8810-94B2-4ED7-B97F-643EC8C4F696}"/>
              </a:ext>
            </a:extLst>
          </p:cNvPr>
          <p:cNvSpPr txBox="1"/>
          <p:nvPr/>
        </p:nvSpPr>
        <p:spPr>
          <a:xfrm>
            <a:off x="6371303" y="6399396"/>
            <a:ext cx="6096000" cy="400110"/>
          </a:xfrm>
          <a:prstGeom prst="rect">
            <a:avLst/>
          </a:prstGeom>
          <a:noFill/>
        </p:spPr>
        <p:txBody>
          <a:bodyPr wrap="square">
            <a:spAutoFit/>
          </a:bodyPr>
          <a:lstStyle/>
          <a:p>
            <a:r>
              <a:rPr lang="en-CA" sz="1000" dirty="0"/>
              <a:t>https://www.slideshare.net/JonathanStray/frontiers-of-computational-journalism-week-4-statistical-inference</a:t>
            </a:r>
          </a:p>
        </p:txBody>
      </p:sp>
    </p:spTree>
    <p:extLst>
      <p:ext uri="{BB962C8B-B14F-4D97-AF65-F5344CB8AC3E}">
        <p14:creationId xmlns:p14="http://schemas.microsoft.com/office/powerpoint/2010/main" val="198483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3EB0-2DE5-40AA-AA50-9BB2CA7FE3A6}"/>
              </a:ext>
            </a:extLst>
          </p:cNvPr>
          <p:cNvSpPr>
            <a:spLocks noGrp="1"/>
          </p:cNvSpPr>
          <p:nvPr>
            <p:ph type="title"/>
          </p:nvPr>
        </p:nvSpPr>
        <p:spPr/>
        <p:txBody>
          <a:bodyPr/>
          <a:lstStyle/>
          <a:p>
            <a:r>
              <a:rPr lang="en-US" dirty="0"/>
              <a:t>Variables</a:t>
            </a:r>
            <a:endParaRPr lang="en-CA" dirty="0"/>
          </a:p>
        </p:txBody>
      </p:sp>
      <p:sp>
        <p:nvSpPr>
          <p:cNvPr id="3" name="Text Placeholder 2">
            <a:extLst>
              <a:ext uri="{FF2B5EF4-FFF2-40B4-BE49-F238E27FC236}">
                <a16:creationId xmlns:a16="http://schemas.microsoft.com/office/drawing/2014/main" id="{DA0C0684-3B83-4022-BF42-D76F6C2807DF}"/>
              </a:ext>
            </a:extLst>
          </p:cNvPr>
          <p:cNvSpPr>
            <a:spLocks noGrp="1"/>
          </p:cNvSpPr>
          <p:nvPr>
            <p:ph type="body" idx="1"/>
          </p:nvPr>
        </p:nvSpPr>
        <p:spPr/>
        <p:txBody>
          <a:bodyPr/>
          <a:lstStyle/>
          <a:p>
            <a:r>
              <a:rPr lang="en-US" dirty="0"/>
              <a:t>Module 2</a:t>
            </a:r>
            <a:endParaRPr lang="en-CA" dirty="0"/>
          </a:p>
        </p:txBody>
      </p:sp>
    </p:spTree>
    <p:extLst>
      <p:ext uri="{BB962C8B-B14F-4D97-AF65-F5344CB8AC3E}">
        <p14:creationId xmlns:p14="http://schemas.microsoft.com/office/powerpoint/2010/main" val="116863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811-B387-4BB7-B45F-0C866034E58F}"/>
              </a:ext>
            </a:extLst>
          </p:cNvPr>
          <p:cNvSpPr>
            <a:spLocks noGrp="1"/>
          </p:cNvSpPr>
          <p:nvPr>
            <p:ph type="title"/>
          </p:nvPr>
        </p:nvSpPr>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29BCA7EC-AF9B-4F15-8DBC-350E6A35C6FC}"/>
              </a:ext>
            </a:extLst>
          </p:cNvPr>
          <p:cNvSpPr>
            <a:spLocks noGrp="1"/>
          </p:cNvSpPr>
          <p:nvPr>
            <p:ph idx="1"/>
          </p:nvPr>
        </p:nvSpPr>
        <p:spPr/>
        <p:txBody>
          <a:bodyPr>
            <a:normAutofit/>
          </a:bodyPr>
          <a:lstStyle/>
          <a:p>
            <a:pPr marL="0" indent="0">
              <a:buNone/>
            </a:pPr>
            <a:r>
              <a:rPr lang="en-US" sz="2800" dirty="0"/>
              <a:t>What factors will affect how a plant grows?</a:t>
            </a:r>
          </a:p>
          <a:p>
            <a:pPr marL="0" indent="0">
              <a:buNone/>
            </a:pPr>
            <a:r>
              <a:rPr lang="en-US" sz="2800" dirty="0"/>
              <a:t>What are some different things we could observe or measure about a plant?</a:t>
            </a:r>
            <a:endParaRPr lang="en-CA" dirty="0"/>
          </a:p>
        </p:txBody>
      </p:sp>
    </p:spTree>
    <p:extLst>
      <p:ext uri="{BB962C8B-B14F-4D97-AF65-F5344CB8AC3E}">
        <p14:creationId xmlns:p14="http://schemas.microsoft.com/office/powerpoint/2010/main" val="175234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811-B387-4BB7-B45F-0C866034E58F}"/>
              </a:ext>
            </a:extLst>
          </p:cNvPr>
          <p:cNvSpPr>
            <a:spLocks noGrp="1"/>
          </p:cNvSpPr>
          <p:nvPr>
            <p:ph type="title"/>
          </p:nvPr>
        </p:nvSpPr>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29BCA7EC-AF9B-4F15-8DBC-350E6A35C6FC}"/>
              </a:ext>
            </a:extLst>
          </p:cNvPr>
          <p:cNvSpPr>
            <a:spLocks noGrp="1"/>
          </p:cNvSpPr>
          <p:nvPr>
            <p:ph idx="1"/>
          </p:nvPr>
        </p:nvSpPr>
        <p:spPr/>
        <p:txBody>
          <a:bodyPr>
            <a:normAutofit/>
          </a:bodyPr>
          <a:lstStyle/>
          <a:p>
            <a:pPr marL="0" indent="0">
              <a:buNone/>
            </a:pPr>
            <a:r>
              <a:rPr lang="en-US" sz="2800" dirty="0"/>
              <a:t>What factors will affect how a plant grows?</a:t>
            </a:r>
          </a:p>
          <a:p>
            <a:r>
              <a:rPr lang="en-CA" dirty="0"/>
              <a:t>Watering (total amount), </a:t>
            </a:r>
          </a:p>
          <a:p>
            <a:r>
              <a:rPr lang="en-CA" dirty="0"/>
              <a:t>Atmospheric gas concentration</a:t>
            </a:r>
          </a:p>
          <a:p>
            <a:r>
              <a:rPr lang="en-CA" dirty="0"/>
              <a:t>Fertilizer/plant food</a:t>
            </a:r>
          </a:p>
          <a:p>
            <a:r>
              <a:rPr lang="en-CA" dirty="0"/>
              <a:t>Brightness or intensity of light</a:t>
            </a:r>
          </a:p>
          <a:p>
            <a:r>
              <a:rPr lang="en-CA" dirty="0"/>
              <a:t>Soil quality and quantity</a:t>
            </a:r>
          </a:p>
          <a:p>
            <a:endParaRPr lang="en-CA" dirty="0"/>
          </a:p>
        </p:txBody>
      </p:sp>
    </p:spTree>
    <p:extLst>
      <p:ext uri="{BB962C8B-B14F-4D97-AF65-F5344CB8AC3E}">
        <p14:creationId xmlns:p14="http://schemas.microsoft.com/office/powerpoint/2010/main" val="332889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1C16-A7A0-4DA1-A48E-C9984F60B7DE}"/>
              </a:ext>
            </a:extLst>
          </p:cNvPr>
          <p:cNvSpPr>
            <a:spLocks noGrp="1"/>
          </p:cNvSpPr>
          <p:nvPr>
            <p:ph type="title"/>
          </p:nvPr>
        </p:nvSpPr>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C7CB57EE-F339-4B60-98CC-906AC748815A}"/>
              </a:ext>
            </a:extLst>
          </p:cNvPr>
          <p:cNvSpPr>
            <a:spLocks noGrp="1"/>
          </p:cNvSpPr>
          <p:nvPr>
            <p:ph idx="1"/>
          </p:nvPr>
        </p:nvSpPr>
        <p:spPr/>
        <p:txBody>
          <a:bodyPr>
            <a:normAutofit/>
          </a:bodyPr>
          <a:lstStyle/>
          <a:p>
            <a:pPr marL="0" indent="0">
              <a:buNone/>
            </a:pPr>
            <a:r>
              <a:rPr lang="en-US" sz="2800" dirty="0"/>
              <a:t>What are some different things we could observe or measure about a plant?</a:t>
            </a:r>
          </a:p>
        </p:txBody>
      </p:sp>
      <p:sp>
        <p:nvSpPr>
          <p:cNvPr id="5" name="Content Placeholder 2">
            <a:extLst>
              <a:ext uri="{FF2B5EF4-FFF2-40B4-BE49-F238E27FC236}">
                <a16:creationId xmlns:a16="http://schemas.microsoft.com/office/drawing/2014/main" id="{3EEF1810-5E36-4AE3-B828-86E56044BA0D}"/>
              </a:ext>
            </a:extLst>
          </p:cNvPr>
          <p:cNvSpPr txBox="1">
            <a:spLocks/>
          </p:cNvSpPr>
          <p:nvPr/>
        </p:nvSpPr>
        <p:spPr>
          <a:xfrm>
            <a:off x="1258529" y="3195484"/>
            <a:ext cx="10240903" cy="2964005"/>
          </a:xfrm>
          <a:prstGeom prst="rect">
            <a:avLst/>
          </a:prstGeom>
        </p:spPr>
        <p:txBody>
          <a:bodyPr vert="horz" lIns="0" tIns="0" rIns="0" bIns="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a:t>
            </a:r>
          </a:p>
          <a:p>
            <a:r>
              <a:rPr lang="en-US" dirty="0"/>
              <a:t>Growth rate</a:t>
            </a:r>
          </a:p>
          <a:p>
            <a:r>
              <a:rPr lang="en-US" dirty="0"/>
              <a:t>Total growth (e.g. maximum height)</a:t>
            </a:r>
          </a:p>
          <a:p>
            <a:r>
              <a:rPr lang="en-CA" dirty="0"/>
              <a:t>Colour</a:t>
            </a:r>
          </a:p>
          <a:p>
            <a:r>
              <a:rPr lang="en-CA" dirty="0"/>
              <a:t>Number of leaves/seeds/flowers</a:t>
            </a:r>
          </a:p>
          <a:p>
            <a:r>
              <a:rPr lang="en-CA" dirty="0"/>
              <a:t>Whether it germinates or not</a:t>
            </a:r>
          </a:p>
          <a:p>
            <a:r>
              <a:rPr lang="en-CA" dirty="0"/>
              <a:t>Health (how do its leaves appear? Has it caught any diseases?)</a:t>
            </a:r>
          </a:p>
          <a:p>
            <a:r>
              <a:rPr lang="en-CA" dirty="0"/>
              <a:t>Thickness of stem</a:t>
            </a:r>
          </a:p>
        </p:txBody>
      </p:sp>
    </p:spTree>
    <p:extLst>
      <p:ext uri="{BB962C8B-B14F-4D97-AF65-F5344CB8AC3E}">
        <p14:creationId xmlns:p14="http://schemas.microsoft.com/office/powerpoint/2010/main" val="383269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705-73EE-47DB-8EBF-F46C31F890DE}"/>
              </a:ext>
            </a:extLst>
          </p:cNvPr>
          <p:cNvSpPr>
            <a:spLocks noGrp="1"/>
          </p:cNvSpPr>
          <p:nvPr>
            <p:ph type="title"/>
          </p:nvPr>
        </p:nvSpPr>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4A68667D-57B4-4067-A23A-EA70983CD4DF}"/>
              </a:ext>
            </a:extLst>
          </p:cNvPr>
          <p:cNvSpPr>
            <a:spLocks noGrp="1"/>
          </p:cNvSpPr>
          <p:nvPr>
            <p:ph idx="1"/>
          </p:nvPr>
        </p:nvSpPr>
        <p:spPr/>
        <p:txBody>
          <a:bodyPr>
            <a:normAutofit/>
          </a:bodyPr>
          <a:lstStyle/>
          <a:p>
            <a:r>
              <a:rPr lang="en-US" sz="2800" dirty="0"/>
              <a:t>An element of an experiment that changes or can be changed</a:t>
            </a:r>
          </a:p>
          <a:p>
            <a:r>
              <a:rPr lang="en-US" sz="2800" dirty="0"/>
              <a:t>Is a “general category” which different observations or values could be assigned to</a:t>
            </a:r>
          </a:p>
          <a:p>
            <a:endParaRPr lang="en-CA" sz="2800" dirty="0"/>
          </a:p>
        </p:txBody>
      </p:sp>
      <p:graphicFrame>
        <p:nvGraphicFramePr>
          <p:cNvPr id="4" name="Table 4">
            <a:extLst>
              <a:ext uri="{FF2B5EF4-FFF2-40B4-BE49-F238E27FC236}">
                <a16:creationId xmlns:a16="http://schemas.microsoft.com/office/drawing/2014/main" id="{329E8FBB-1460-416D-8945-AB4510197A92}"/>
              </a:ext>
            </a:extLst>
          </p:cNvPr>
          <p:cNvGraphicFramePr>
            <a:graphicFrameLocks noGrp="1"/>
          </p:cNvGraphicFramePr>
          <p:nvPr>
            <p:extLst>
              <p:ext uri="{D42A27DB-BD31-4B8C-83A1-F6EECF244321}">
                <p14:modId xmlns:p14="http://schemas.microsoft.com/office/powerpoint/2010/main" val="4112421400"/>
              </p:ext>
            </p:extLst>
          </p:nvPr>
        </p:nvGraphicFramePr>
        <p:xfrm>
          <a:off x="1540386" y="3915150"/>
          <a:ext cx="9280014" cy="2338165"/>
        </p:xfrm>
        <a:graphic>
          <a:graphicData uri="http://schemas.openxmlformats.org/drawingml/2006/table">
            <a:tbl>
              <a:tblPr firstRow="1" bandRow="1">
                <a:tableStyleId>{5C22544A-7EE6-4342-B048-85BDC9FD1C3A}</a:tableStyleId>
              </a:tblPr>
              <a:tblGrid>
                <a:gridCol w="1940233">
                  <a:extLst>
                    <a:ext uri="{9D8B030D-6E8A-4147-A177-3AD203B41FA5}">
                      <a16:colId xmlns:a16="http://schemas.microsoft.com/office/drawing/2014/main" val="3787962010"/>
                    </a:ext>
                  </a:extLst>
                </a:gridCol>
                <a:gridCol w="7339781">
                  <a:extLst>
                    <a:ext uri="{9D8B030D-6E8A-4147-A177-3AD203B41FA5}">
                      <a16:colId xmlns:a16="http://schemas.microsoft.com/office/drawing/2014/main" val="1443598655"/>
                    </a:ext>
                  </a:extLst>
                </a:gridCol>
              </a:tblGrid>
              <a:tr h="467633">
                <a:tc>
                  <a:txBody>
                    <a:bodyPr/>
                    <a:lstStyle/>
                    <a:p>
                      <a:r>
                        <a:rPr lang="en-US" sz="2000" b="1" dirty="0">
                          <a:latin typeface="+mj-lt"/>
                        </a:rPr>
                        <a:t>Variable</a:t>
                      </a:r>
                      <a:endParaRPr lang="en-CA" sz="2000" b="1" dirty="0">
                        <a:latin typeface="+mj-lt"/>
                      </a:endParaRPr>
                    </a:p>
                  </a:txBody>
                  <a:tcPr/>
                </a:tc>
                <a:tc>
                  <a:txBody>
                    <a:bodyPr/>
                    <a:lstStyle/>
                    <a:p>
                      <a:r>
                        <a:rPr lang="en-US" sz="2000" b="1" dirty="0">
                          <a:latin typeface="+mj-lt"/>
                        </a:rPr>
                        <a:t>Qualitative &amp; Quantitative Observations (Not Variables)</a:t>
                      </a:r>
                      <a:endParaRPr lang="en-CA" sz="2000" b="1" dirty="0">
                        <a:latin typeface="+mj-lt"/>
                      </a:endParaRPr>
                    </a:p>
                  </a:txBody>
                  <a:tcPr/>
                </a:tc>
                <a:extLst>
                  <a:ext uri="{0D108BD9-81ED-4DB2-BD59-A6C34878D82A}">
                    <a16:rowId xmlns:a16="http://schemas.microsoft.com/office/drawing/2014/main" val="3114391273"/>
                  </a:ext>
                </a:extLst>
              </a:tr>
              <a:tr h="467633">
                <a:tc>
                  <a:txBody>
                    <a:bodyPr/>
                    <a:lstStyle/>
                    <a:p>
                      <a:r>
                        <a:rPr lang="en-US" b="1" dirty="0"/>
                        <a:t>Temperature</a:t>
                      </a:r>
                      <a:endParaRPr lang="en-CA" b="1" dirty="0"/>
                    </a:p>
                  </a:txBody>
                  <a:tcPr/>
                </a:tc>
                <a:tc>
                  <a:txBody>
                    <a:bodyPr/>
                    <a:lstStyle/>
                    <a:p>
                      <a:r>
                        <a:rPr lang="en-US" dirty="0"/>
                        <a:t>5ºC, 205ºC, freezing, warm</a:t>
                      </a:r>
                      <a:endParaRPr lang="en-CA" dirty="0"/>
                    </a:p>
                  </a:txBody>
                  <a:tcPr/>
                </a:tc>
                <a:extLst>
                  <a:ext uri="{0D108BD9-81ED-4DB2-BD59-A6C34878D82A}">
                    <a16:rowId xmlns:a16="http://schemas.microsoft.com/office/drawing/2014/main" val="3965498361"/>
                  </a:ext>
                </a:extLst>
              </a:tr>
              <a:tr h="467633">
                <a:tc>
                  <a:txBody>
                    <a:bodyPr/>
                    <a:lstStyle/>
                    <a:p>
                      <a:r>
                        <a:rPr lang="en-US" b="1" dirty="0" err="1"/>
                        <a:t>Colour</a:t>
                      </a:r>
                      <a:endParaRPr lang="en-CA" b="1" dirty="0"/>
                    </a:p>
                  </a:txBody>
                  <a:tcPr/>
                </a:tc>
                <a:tc>
                  <a:txBody>
                    <a:bodyPr/>
                    <a:lstStyle/>
                    <a:p>
                      <a:r>
                        <a:rPr lang="en-US" dirty="0"/>
                        <a:t>Blue, white, pink, light with a 690nm wavelength</a:t>
                      </a:r>
                      <a:endParaRPr lang="en-CA" dirty="0"/>
                    </a:p>
                  </a:txBody>
                  <a:tcPr/>
                </a:tc>
                <a:extLst>
                  <a:ext uri="{0D108BD9-81ED-4DB2-BD59-A6C34878D82A}">
                    <a16:rowId xmlns:a16="http://schemas.microsoft.com/office/drawing/2014/main" val="3528269740"/>
                  </a:ext>
                </a:extLst>
              </a:tr>
              <a:tr h="467633">
                <a:tc>
                  <a:txBody>
                    <a:bodyPr/>
                    <a:lstStyle/>
                    <a:p>
                      <a:r>
                        <a:rPr lang="en-US" b="1" dirty="0"/>
                        <a:t>Growth Rate</a:t>
                      </a:r>
                      <a:endParaRPr lang="en-CA" b="1" dirty="0"/>
                    </a:p>
                  </a:txBody>
                  <a:tcPr/>
                </a:tc>
                <a:tc>
                  <a:txBody>
                    <a:bodyPr/>
                    <a:lstStyle/>
                    <a:p>
                      <a:r>
                        <a:rPr lang="en-US" dirty="0"/>
                        <a:t>Fast, 5 cm/day, 2 mm/hour</a:t>
                      </a:r>
                      <a:endParaRPr lang="en-CA" dirty="0"/>
                    </a:p>
                  </a:txBody>
                  <a:tcPr/>
                </a:tc>
                <a:extLst>
                  <a:ext uri="{0D108BD9-81ED-4DB2-BD59-A6C34878D82A}">
                    <a16:rowId xmlns:a16="http://schemas.microsoft.com/office/drawing/2014/main" val="2333097788"/>
                  </a:ext>
                </a:extLst>
              </a:tr>
              <a:tr h="467633">
                <a:tc>
                  <a:txBody>
                    <a:bodyPr/>
                    <a:lstStyle/>
                    <a:p>
                      <a:r>
                        <a:rPr lang="en-US" b="1" dirty="0"/>
                        <a:t>Gender</a:t>
                      </a:r>
                      <a:endParaRPr lang="en-CA" b="1" dirty="0"/>
                    </a:p>
                  </a:txBody>
                  <a:tcPr/>
                </a:tc>
                <a:tc>
                  <a:txBody>
                    <a:bodyPr/>
                    <a:lstStyle/>
                    <a:p>
                      <a:r>
                        <a:rPr lang="en-US" dirty="0"/>
                        <a:t>Male, female, transgender, two-spirit</a:t>
                      </a:r>
                      <a:endParaRPr lang="en-CA" dirty="0"/>
                    </a:p>
                  </a:txBody>
                  <a:tcPr/>
                </a:tc>
                <a:extLst>
                  <a:ext uri="{0D108BD9-81ED-4DB2-BD59-A6C34878D82A}">
                    <a16:rowId xmlns:a16="http://schemas.microsoft.com/office/drawing/2014/main" val="1356308532"/>
                  </a:ext>
                </a:extLst>
              </a:tr>
            </a:tbl>
          </a:graphicData>
        </a:graphic>
      </p:graphicFrame>
    </p:spTree>
    <p:extLst>
      <p:ext uri="{BB962C8B-B14F-4D97-AF65-F5344CB8AC3E}">
        <p14:creationId xmlns:p14="http://schemas.microsoft.com/office/powerpoint/2010/main" val="357407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lant&#10;&#10;Description automatically generated">
            <a:extLst>
              <a:ext uri="{FF2B5EF4-FFF2-40B4-BE49-F238E27FC236}">
                <a16:creationId xmlns:a16="http://schemas.microsoft.com/office/drawing/2014/main" id="{180169A9-1BE5-41AE-B44F-2EE944DD8E96}"/>
              </a:ext>
            </a:extLst>
          </p:cNvPr>
          <p:cNvPicPr>
            <a:picLocks noChangeAspect="1"/>
          </p:cNvPicPr>
          <p:nvPr/>
        </p:nvPicPr>
        <p:blipFill rotWithShape="1">
          <a:blip r:embed="rId2"/>
          <a:srcRect t="15735"/>
          <a:stretch/>
        </p:blipFill>
        <p:spPr>
          <a:xfrm>
            <a:off x="20" y="-1"/>
            <a:ext cx="12191980" cy="6857571"/>
          </a:xfrm>
          <a:prstGeom prst="rect">
            <a:avLst/>
          </a:prstGeom>
        </p:spPr>
      </p:pic>
      <p:sp>
        <p:nvSpPr>
          <p:cNvPr id="14" name="Rectangle 13">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65F62-7526-4622-A486-31D1E17DEA51}"/>
              </a:ext>
            </a:extLst>
          </p:cNvPr>
          <p:cNvSpPr>
            <a:spLocks noGrp="1"/>
          </p:cNvSpPr>
          <p:nvPr>
            <p:ph type="title"/>
          </p:nvPr>
        </p:nvSpPr>
        <p:spPr>
          <a:xfrm>
            <a:off x="1619534" y="504966"/>
            <a:ext cx="8952932" cy="3043213"/>
          </a:xfrm>
        </p:spPr>
        <p:txBody>
          <a:bodyPr vert="horz" lIns="0" tIns="0" rIns="0" bIns="0" rtlCol="0" anchor="b">
            <a:normAutofit/>
          </a:bodyPr>
          <a:lstStyle/>
          <a:p>
            <a:pPr algn="ctr"/>
            <a:r>
              <a:rPr lang="en-US" sz="4000" spc="750">
                <a:solidFill>
                  <a:schemeClr val="bg1"/>
                </a:solidFill>
              </a:rPr>
              <a:t>What is the best way to grow a plant?</a:t>
            </a:r>
          </a:p>
        </p:txBody>
      </p:sp>
    </p:spTree>
    <p:extLst>
      <p:ext uri="{BB962C8B-B14F-4D97-AF65-F5344CB8AC3E}">
        <p14:creationId xmlns:p14="http://schemas.microsoft.com/office/powerpoint/2010/main" val="425570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705-73EE-47DB-8EBF-F46C31F890DE}"/>
              </a:ext>
            </a:extLst>
          </p:cNvPr>
          <p:cNvSpPr>
            <a:spLocks noGrp="1"/>
          </p:cNvSpPr>
          <p:nvPr>
            <p:ph type="title"/>
          </p:nvPr>
        </p:nvSpPr>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4A68667D-57B4-4067-A23A-EA70983CD4DF}"/>
              </a:ext>
            </a:extLst>
          </p:cNvPr>
          <p:cNvSpPr>
            <a:spLocks noGrp="1"/>
          </p:cNvSpPr>
          <p:nvPr>
            <p:ph idx="1"/>
          </p:nvPr>
        </p:nvSpPr>
        <p:spPr/>
        <p:txBody>
          <a:bodyPr>
            <a:normAutofit/>
          </a:bodyPr>
          <a:lstStyle/>
          <a:p>
            <a:pPr marL="0" indent="0">
              <a:buNone/>
            </a:pPr>
            <a:r>
              <a:rPr lang="en-US" sz="2800" dirty="0"/>
              <a:t>4 types:</a:t>
            </a:r>
          </a:p>
          <a:p>
            <a:pPr lvl="1"/>
            <a:r>
              <a:rPr lang="en-US" sz="2800" dirty="0"/>
              <a:t>Dependent variable</a:t>
            </a:r>
          </a:p>
          <a:p>
            <a:pPr lvl="1"/>
            <a:r>
              <a:rPr lang="en-US" sz="2800" dirty="0"/>
              <a:t>Independent variable</a:t>
            </a:r>
          </a:p>
          <a:p>
            <a:pPr lvl="1"/>
            <a:r>
              <a:rPr lang="en-US" sz="2800" dirty="0"/>
              <a:t>Control variable</a:t>
            </a:r>
          </a:p>
          <a:p>
            <a:pPr lvl="1"/>
            <a:r>
              <a:rPr lang="en-US" sz="2800" dirty="0"/>
              <a:t>Confounding variable</a:t>
            </a:r>
            <a:endParaRPr lang="en-CA" sz="2800" dirty="0"/>
          </a:p>
        </p:txBody>
      </p:sp>
    </p:spTree>
    <p:extLst>
      <p:ext uri="{BB962C8B-B14F-4D97-AF65-F5344CB8AC3E}">
        <p14:creationId xmlns:p14="http://schemas.microsoft.com/office/powerpoint/2010/main" val="42890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587-923F-45B2-A04C-EA544EB7AF73}"/>
              </a:ext>
            </a:extLst>
          </p:cNvPr>
          <p:cNvSpPr>
            <a:spLocks noGrp="1"/>
          </p:cNvSpPr>
          <p:nvPr>
            <p:ph type="title"/>
          </p:nvPr>
        </p:nvSpPr>
        <p:spPr/>
        <p:txBody>
          <a:bodyPr/>
          <a:lstStyle/>
          <a:p>
            <a:r>
              <a:rPr lang="en-US" dirty="0"/>
              <a:t>Dependent Variable(s)</a:t>
            </a:r>
            <a:endParaRPr lang="en-CA" dirty="0"/>
          </a:p>
        </p:txBody>
      </p:sp>
      <p:sp>
        <p:nvSpPr>
          <p:cNvPr id="3" name="Content Placeholder 2">
            <a:extLst>
              <a:ext uri="{FF2B5EF4-FFF2-40B4-BE49-F238E27FC236}">
                <a16:creationId xmlns:a16="http://schemas.microsoft.com/office/drawing/2014/main" id="{B36AA8E8-469F-4D74-B04F-72F6F132ECDC}"/>
              </a:ext>
            </a:extLst>
          </p:cNvPr>
          <p:cNvSpPr>
            <a:spLocks noGrp="1"/>
          </p:cNvSpPr>
          <p:nvPr>
            <p:ph idx="1"/>
          </p:nvPr>
        </p:nvSpPr>
        <p:spPr/>
        <p:txBody>
          <a:bodyPr>
            <a:normAutofit/>
          </a:bodyPr>
          <a:lstStyle/>
          <a:p>
            <a:r>
              <a:rPr lang="en-US" sz="2800" dirty="0"/>
              <a:t>The </a:t>
            </a:r>
            <a:r>
              <a:rPr lang="en-US" sz="2800" b="1" dirty="0">
                <a:latin typeface="+mj-lt"/>
              </a:rPr>
              <a:t>dependent variable </a:t>
            </a:r>
            <a:r>
              <a:rPr lang="en-US" sz="2800" dirty="0"/>
              <a:t>is “y”: the variable whose value you are most interested in </a:t>
            </a:r>
            <a:r>
              <a:rPr lang="en-US" sz="2800" b="1" dirty="0">
                <a:latin typeface="+mj-lt"/>
              </a:rPr>
              <a:t>measuring or observing</a:t>
            </a:r>
          </a:p>
          <a:p>
            <a:r>
              <a:rPr lang="en-US" sz="2800" dirty="0"/>
              <a:t>You think it will </a:t>
            </a:r>
            <a:r>
              <a:rPr lang="en-US" sz="2800" b="1" i="1" dirty="0"/>
              <a:t>depend</a:t>
            </a:r>
            <a:r>
              <a:rPr lang="en-US" sz="2800" dirty="0"/>
              <a:t> upon another variable (“x”), and that it will change when you manipulate the value of x. </a:t>
            </a:r>
          </a:p>
        </p:txBody>
      </p:sp>
    </p:spTree>
    <p:extLst>
      <p:ext uri="{BB962C8B-B14F-4D97-AF65-F5344CB8AC3E}">
        <p14:creationId xmlns:p14="http://schemas.microsoft.com/office/powerpoint/2010/main" val="120389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587-923F-45B2-A04C-EA544EB7AF73}"/>
              </a:ext>
            </a:extLst>
          </p:cNvPr>
          <p:cNvSpPr>
            <a:spLocks noGrp="1"/>
          </p:cNvSpPr>
          <p:nvPr>
            <p:ph type="title"/>
          </p:nvPr>
        </p:nvSpPr>
        <p:spPr/>
        <p:txBody>
          <a:bodyPr/>
          <a:lstStyle/>
          <a:p>
            <a:r>
              <a:rPr lang="en-US" dirty="0"/>
              <a:t>Dependent Variable(s)</a:t>
            </a:r>
            <a:endParaRPr lang="en-CA" dirty="0"/>
          </a:p>
        </p:txBody>
      </p:sp>
      <p:sp>
        <p:nvSpPr>
          <p:cNvPr id="3" name="Content Placeholder 2">
            <a:extLst>
              <a:ext uri="{FF2B5EF4-FFF2-40B4-BE49-F238E27FC236}">
                <a16:creationId xmlns:a16="http://schemas.microsoft.com/office/drawing/2014/main" id="{B36AA8E8-469F-4D74-B04F-72F6F132ECDC}"/>
              </a:ext>
            </a:extLst>
          </p:cNvPr>
          <p:cNvSpPr>
            <a:spLocks noGrp="1"/>
          </p:cNvSpPr>
          <p:nvPr>
            <p:ph idx="1"/>
          </p:nvPr>
        </p:nvSpPr>
        <p:spPr/>
        <p:txBody>
          <a:bodyPr>
            <a:normAutofit fontScale="92500" lnSpcReduction="10000"/>
          </a:bodyPr>
          <a:lstStyle/>
          <a:p>
            <a:r>
              <a:rPr lang="en-CA" sz="3000" dirty="0"/>
              <a:t>In this experiment, your </a:t>
            </a:r>
            <a:r>
              <a:rPr lang="en-CA" sz="3000" b="1" i="1" dirty="0">
                <a:latin typeface="+mj-lt"/>
              </a:rPr>
              <a:t>dependent variable </a:t>
            </a:r>
            <a:r>
              <a:rPr lang="en-CA" sz="3000" dirty="0"/>
              <a:t>will be something relating to </a:t>
            </a:r>
            <a:r>
              <a:rPr lang="en-CA" sz="3000" b="1" i="1" dirty="0">
                <a:latin typeface="+mj-lt"/>
              </a:rPr>
              <a:t>plant growth</a:t>
            </a:r>
            <a:r>
              <a:rPr lang="en-CA" sz="3000" dirty="0"/>
              <a:t>. </a:t>
            </a:r>
          </a:p>
          <a:p>
            <a:r>
              <a:rPr lang="en-CA" sz="3000" dirty="0"/>
              <a:t>Often, scientists will measure more than one dependent variable in an experiment. </a:t>
            </a:r>
          </a:p>
          <a:p>
            <a:pPr lvl="1"/>
            <a:r>
              <a:rPr lang="en-CA" sz="2600" dirty="0"/>
              <a:t>You are welcome to if you wish, especially if you think it will strengthen your project. E.g. perhaps you measure “growth” in more than one way. However, you are advised to focus on one main dependent variable.</a:t>
            </a:r>
            <a:endParaRPr lang="en-US" sz="2600" dirty="0"/>
          </a:p>
        </p:txBody>
      </p:sp>
    </p:spTree>
    <p:extLst>
      <p:ext uri="{BB962C8B-B14F-4D97-AF65-F5344CB8AC3E}">
        <p14:creationId xmlns:p14="http://schemas.microsoft.com/office/powerpoint/2010/main" val="354032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3848-AD01-4ADC-B941-308336E8E380}"/>
              </a:ext>
            </a:extLst>
          </p:cNvPr>
          <p:cNvSpPr>
            <a:spLocks noGrp="1"/>
          </p:cNvSpPr>
          <p:nvPr>
            <p:ph type="title"/>
          </p:nvPr>
        </p:nvSpPr>
        <p:spPr/>
        <p:txBody>
          <a:bodyPr/>
          <a:lstStyle/>
          <a:p>
            <a:r>
              <a:rPr lang="en-US" dirty="0"/>
              <a:t>Independent Variable</a:t>
            </a:r>
            <a:endParaRPr lang="en-CA" dirty="0"/>
          </a:p>
        </p:txBody>
      </p:sp>
      <p:sp>
        <p:nvSpPr>
          <p:cNvPr id="3" name="Content Placeholder 2">
            <a:extLst>
              <a:ext uri="{FF2B5EF4-FFF2-40B4-BE49-F238E27FC236}">
                <a16:creationId xmlns:a16="http://schemas.microsoft.com/office/drawing/2014/main" id="{5ECC5476-AD73-4A94-BD0E-E9026E9CB4CD}"/>
              </a:ext>
            </a:extLst>
          </p:cNvPr>
          <p:cNvSpPr>
            <a:spLocks noGrp="1"/>
          </p:cNvSpPr>
          <p:nvPr>
            <p:ph idx="1"/>
          </p:nvPr>
        </p:nvSpPr>
        <p:spPr>
          <a:xfrm>
            <a:off x="1371600" y="2108741"/>
            <a:ext cx="10240903" cy="3956179"/>
          </a:xfrm>
        </p:spPr>
        <p:txBody>
          <a:bodyPr>
            <a:normAutofit/>
          </a:bodyPr>
          <a:lstStyle/>
          <a:p>
            <a:r>
              <a:rPr lang="en-US" sz="2800" dirty="0"/>
              <a:t>After selecting your dependent variable, brainstorm all the different factors that </a:t>
            </a:r>
            <a:r>
              <a:rPr lang="en-US" sz="2800" i="1" dirty="0"/>
              <a:t>could</a:t>
            </a:r>
            <a:r>
              <a:rPr lang="en-US" sz="2800" dirty="0"/>
              <a:t> affect your dependent variable. Pick one to be your </a:t>
            </a:r>
            <a:r>
              <a:rPr lang="en-US" sz="2800" b="1" dirty="0">
                <a:latin typeface="+mj-lt"/>
              </a:rPr>
              <a:t>independent variable</a:t>
            </a:r>
            <a:r>
              <a:rPr lang="en-US" sz="2800" dirty="0"/>
              <a:t>: this is what you will be </a:t>
            </a:r>
            <a:r>
              <a:rPr lang="en-US" sz="2800" b="1" dirty="0">
                <a:latin typeface="+mj-lt"/>
              </a:rPr>
              <a:t>manipulating or changing on purpose</a:t>
            </a:r>
            <a:r>
              <a:rPr lang="en-US" sz="2800" dirty="0"/>
              <a:t>.</a:t>
            </a:r>
          </a:p>
          <a:p>
            <a:endParaRPr lang="en-US" sz="2400" dirty="0"/>
          </a:p>
        </p:txBody>
      </p:sp>
    </p:spTree>
    <p:extLst>
      <p:ext uri="{BB962C8B-B14F-4D97-AF65-F5344CB8AC3E}">
        <p14:creationId xmlns:p14="http://schemas.microsoft.com/office/powerpoint/2010/main" val="150757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58B-DED6-4955-AFA0-41ED46569C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6D986AA-C8E9-4165-B3D6-E940933A7E74}"/>
              </a:ext>
            </a:extLst>
          </p:cNvPr>
          <p:cNvSpPr>
            <a:spLocks noGrp="1"/>
          </p:cNvSpPr>
          <p:nvPr>
            <p:ph idx="1"/>
          </p:nvPr>
        </p:nvSpPr>
        <p:spPr/>
        <p:txBody>
          <a:bodyPr/>
          <a:lstStyle/>
          <a:p>
            <a:endParaRPr lang="en-CA"/>
          </a:p>
        </p:txBody>
      </p:sp>
      <p:pic>
        <p:nvPicPr>
          <p:cNvPr id="2050" name="Picture 2" descr="Controlled experiments (article) | Khan Academy">
            <a:extLst>
              <a:ext uri="{FF2B5EF4-FFF2-40B4-BE49-F238E27FC236}">
                <a16:creationId xmlns:a16="http://schemas.microsoft.com/office/drawing/2014/main" id="{92617BA0-96D6-4DBD-B389-C07DC0C4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5" y="887668"/>
            <a:ext cx="9035847" cy="508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ADA0FE-B5E1-4BC3-81CE-092C8292A8D8}"/>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187383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7B4-21C6-426D-AD8E-152D3CFF634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C73BEF-D22D-44F2-8444-016E89BDF4E7}"/>
              </a:ext>
            </a:extLst>
          </p:cNvPr>
          <p:cNvSpPr>
            <a:spLocks noGrp="1"/>
          </p:cNvSpPr>
          <p:nvPr>
            <p:ph idx="1"/>
          </p:nvPr>
        </p:nvSpPr>
        <p:spPr/>
        <p:txBody>
          <a:bodyPr/>
          <a:lstStyle/>
          <a:p>
            <a:endParaRPr lang="en-CA"/>
          </a:p>
        </p:txBody>
      </p:sp>
      <p:pic>
        <p:nvPicPr>
          <p:cNvPr id="3074" name="Picture 2" descr="Controlled experiments (article) | Khan Academy">
            <a:extLst>
              <a:ext uri="{FF2B5EF4-FFF2-40B4-BE49-F238E27FC236}">
                <a16:creationId xmlns:a16="http://schemas.microsoft.com/office/drawing/2014/main" id="{10A8FB9D-D18B-48FD-A704-90281498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22" y="372959"/>
            <a:ext cx="8501785" cy="586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27FE9E-D391-4AC9-A9A3-CFBFB9299CB9}"/>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01670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3848-AD01-4ADC-B941-308336E8E380}"/>
              </a:ext>
            </a:extLst>
          </p:cNvPr>
          <p:cNvSpPr>
            <a:spLocks noGrp="1"/>
          </p:cNvSpPr>
          <p:nvPr>
            <p:ph type="title"/>
          </p:nvPr>
        </p:nvSpPr>
        <p:spPr/>
        <p:txBody>
          <a:bodyPr/>
          <a:lstStyle/>
          <a:p>
            <a:r>
              <a:rPr lang="en-US" dirty="0"/>
              <a:t>Control variables and confounds</a:t>
            </a:r>
            <a:endParaRPr lang="en-CA" dirty="0"/>
          </a:p>
        </p:txBody>
      </p:sp>
      <p:sp>
        <p:nvSpPr>
          <p:cNvPr id="3" name="Content Placeholder 2">
            <a:extLst>
              <a:ext uri="{FF2B5EF4-FFF2-40B4-BE49-F238E27FC236}">
                <a16:creationId xmlns:a16="http://schemas.microsoft.com/office/drawing/2014/main" id="{5ECC5476-AD73-4A94-BD0E-E9026E9CB4CD}"/>
              </a:ext>
            </a:extLst>
          </p:cNvPr>
          <p:cNvSpPr>
            <a:spLocks noGrp="1"/>
          </p:cNvSpPr>
          <p:nvPr>
            <p:ph idx="1"/>
          </p:nvPr>
        </p:nvSpPr>
        <p:spPr>
          <a:xfrm>
            <a:off x="1371600" y="2108741"/>
            <a:ext cx="10240903" cy="3956179"/>
          </a:xfrm>
        </p:spPr>
        <p:txBody>
          <a:bodyPr>
            <a:normAutofit/>
          </a:bodyPr>
          <a:lstStyle/>
          <a:p>
            <a:r>
              <a:rPr lang="en-US" sz="2400" dirty="0"/>
              <a:t>Every other “factor that could affect your dependent variable” must be controlled for and made the same across your experiment. It must be a </a:t>
            </a:r>
            <a:r>
              <a:rPr lang="en-US" sz="2400" b="1" dirty="0">
                <a:latin typeface="+mj-lt"/>
              </a:rPr>
              <a:t>control variable</a:t>
            </a:r>
            <a:r>
              <a:rPr lang="en-US" sz="2400" dirty="0"/>
              <a:t>. </a:t>
            </a:r>
          </a:p>
          <a:p>
            <a:pPr lvl="1"/>
            <a:r>
              <a:rPr lang="en-US" dirty="0"/>
              <a:t>You must control for every relevant variable. If not, you will have </a:t>
            </a:r>
            <a:r>
              <a:rPr lang="en-US" b="1" dirty="0">
                <a:latin typeface="+mj-lt"/>
              </a:rPr>
              <a:t>confounding variables</a:t>
            </a:r>
            <a:r>
              <a:rPr lang="en-US" dirty="0"/>
              <a:t>: they affect your experiment and now you have no idea whether the effect you observe in “y” is because of the change you made to the independent variable, or because of one of your confounds. </a:t>
            </a:r>
          </a:p>
          <a:p>
            <a:endParaRPr lang="en-US" sz="2400" dirty="0"/>
          </a:p>
        </p:txBody>
      </p:sp>
    </p:spTree>
    <p:extLst>
      <p:ext uri="{BB962C8B-B14F-4D97-AF65-F5344CB8AC3E}">
        <p14:creationId xmlns:p14="http://schemas.microsoft.com/office/powerpoint/2010/main" val="327196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p:txBody>
          <a:bodyPr/>
          <a:lstStyle/>
          <a:p>
            <a:r>
              <a:rPr lang="en-US" dirty="0"/>
              <a:t>Math Test Example</a:t>
            </a:r>
            <a:endParaRPr lang="en-CA" dirty="0"/>
          </a:p>
        </p:txBody>
      </p:sp>
      <p:sp>
        <p:nvSpPr>
          <p:cNvPr id="3" name="Content Placeholder 2">
            <a:extLst>
              <a:ext uri="{FF2B5EF4-FFF2-40B4-BE49-F238E27FC236}">
                <a16:creationId xmlns:a16="http://schemas.microsoft.com/office/drawing/2014/main" id="{E9409DE7-5423-437E-9CE5-70CA37EFBE57}"/>
              </a:ext>
            </a:extLst>
          </p:cNvPr>
          <p:cNvSpPr>
            <a:spLocks noGrp="1"/>
          </p:cNvSpPr>
          <p:nvPr>
            <p:ph idx="1"/>
          </p:nvPr>
        </p:nvSpPr>
        <p:spPr>
          <a:xfrm>
            <a:off x="1371600" y="2114939"/>
            <a:ext cx="10240903" cy="1906455"/>
          </a:xfrm>
        </p:spPr>
        <p:txBody>
          <a:bodyPr>
            <a:normAutofit/>
          </a:bodyPr>
          <a:lstStyle/>
          <a:p>
            <a:pPr marL="0" indent="0">
              <a:buNone/>
            </a:pPr>
            <a:r>
              <a:rPr lang="en-US" sz="2800" dirty="0"/>
              <a:t>Suppose we are investigating students’ scores on a math test. This is our dependent variable. </a:t>
            </a:r>
          </a:p>
          <a:p>
            <a:pPr marL="0" indent="0">
              <a:buNone/>
            </a:pPr>
            <a:r>
              <a:rPr lang="en-US" sz="2800" dirty="0"/>
              <a:t>What factors might affect this?</a:t>
            </a:r>
          </a:p>
        </p:txBody>
      </p:sp>
      <p:sp>
        <p:nvSpPr>
          <p:cNvPr id="6" name="Content Placeholder 2">
            <a:extLst>
              <a:ext uri="{FF2B5EF4-FFF2-40B4-BE49-F238E27FC236}">
                <a16:creationId xmlns:a16="http://schemas.microsoft.com/office/drawing/2014/main" id="{2E85E048-69A8-4226-8267-FA0E36AD5369}"/>
              </a:ext>
            </a:extLst>
          </p:cNvPr>
          <p:cNvSpPr txBox="1">
            <a:spLocks/>
          </p:cNvSpPr>
          <p:nvPr/>
        </p:nvSpPr>
        <p:spPr>
          <a:xfrm>
            <a:off x="1371601" y="3864076"/>
            <a:ext cx="10240902" cy="2487561"/>
          </a:xfrm>
          <a:prstGeom prst="rect">
            <a:avLst/>
          </a:prstGeom>
        </p:spPr>
        <p:txBody>
          <a:bodyPr vert="horz" lIns="0" tIns="0" rIns="0" bIns="0" numCol="2"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much they study</a:t>
            </a:r>
          </a:p>
          <a:p>
            <a:r>
              <a:rPr lang="en-US" dirty="0"/>
              <a:t>How they study</a:t>
            </a:r>
          </a:p>
          <a:p>
            <a:r>
              <a:rPr lang="en-US" dirty="0"/>
              <a:t>When they study</a:t>
            </a:r>
          </a:p>
          <a:p>
            <a:r>
              <a:rPr lang="en-US" dirty="0"/>
              <a:t>How much sleep they get</a:t>
            </a:r>
          </a:p>
          <a:p>
            <a:r>
              <a:rPr lang="en-US" dirty="0"/>
              <a:t>Whether they have coffee</a:t>
            </a:r>
          </a:p>
          <a:p>
            <a:r>
              <a:rPr lang="en-CA" dirty="0"/>
              <a:t>Class attendance</a:t>
            </a:r>
          </a:p>
          <a:p>
            <a:r>
              <a:rPr lang="en-CA" dirty="0"/>
              <a:t>IQ</a:t>
            </a:r>
          </a:p>
          <a:p>
            <a:r>
              <a:rPr lang="en-CA" dirty="0"/>
              <a:t>Whether they like math or not</a:t>
            </a:r>
          </a:p>
          <a:p>
            <a:r>
              <a:rPr lang="en-CA" dirty="0"/>
              <a:t>The teacher they have</a:t>
            </a:r>
          </a:p>
          <a:p>
            <a:r>
              <a:rPr lang="en-CA" dirty="0"/>
              <a:t>Whether they did their homework</a:t>
            </a:r>
          </a:p>
          <a:p>
            <a:r>
              <a:rPr lang="en-CA" dirty="0"/>
              <a:t>How long they take on the test</a:t>
            </a:r>
          </a:p>
        </p:txBody>
      </p:sp>
    </p:spTree>
    <p:extLst>
      <p:ext uri="{BB962C8B-B14F-4D97-AF65-F5344CB8AC3E}">
        <p14:creationId xmlns:p14="http://schemas.microsoft.com/office/powerpoint/2010/main" val="3206375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p:txBody>
          <a:bodyPr/>
          <a:lstStyle/>
          <a:p>
            <a:r>
              <a:rPr lang="en-US" dirty="0"/>
              <a:t>Math Test Example #1</a:t>
            </a:r>
            <a:endParaRPr lang="en-CA" dirty="0"/>
          </a:p>
        </p:txBody>
      </p:sp>
      <p:sp>
        <p:nvSpPr>
          <p:cNvPr id="6" name="Content Placeholder 5">
            <a:extLst>
              <a:ext uri="{FF2B5EF4-FFF2-40B4-BE49-F238E27FC236}">
                <a16:creationId xmlns:a16="http://schemas.microsoft.com/office/drawing/2014/main" id="{8AB6D51B-C2ED-4FCD-B3A9-1987C0EC9127}"/>
              </a:ext>
            </a:extLst>
          </p:cNvPr>
          <p:cNvSpPr>
            <a:spLocks noGrp="1"/>
          </p:cNvSpPr>
          <p:nvPr>
            <p:ph idx="1"/>
          </p:nvPr>
        </p:nvSpPr>
        <p:spPr/>
        <p:txBody>
          <a:bodyPr>
            <a:normAutofit fontScale="92500" lnSpcReduction="10000"/>
          </a:bodyPr>
          <a:lstStyle/>
          <a:p>
            <a:pPr marL="0" indent="0">
              <a:buFont typeface="Arial" panose="020B0604020202020204" pitchFamily="34" charset="0"/>
              <a:buNone/>
            </a:pPr>
            <a:r>
              <a:rPr lang="en-US" sz="2800" dirty="0"/>
              <a:t>Select 30 students who take Kumon after school, and have them take it online for a month. At the end of the month, each student takes a test on fractions. These scores are compared to those of students who continued to receive in-person instruction. </a:t>
            </a:r>
          </a:p>
          <a:p>
            <a:pPr marL="0" indent="0">
              <a:buFont typeface="Arial" panose="020B0604020202020204" pitchFamily="34" charset="0"/>
              <a:buNone/>
            </a:pPr>
            <a:endParaRPr lang="en-US" dirty="0"/>
          </a:p>
          <a:p>
            <a:pPr marL="457200" indent="-457200">
              <a:buAutoNum type="arabicPeriod"/>
            </a:pPr>
            <a:r>
              <a:rPr lang="en-US" dirty="0"/>
              <a:t>Identify the independent, dependent and control variables. </a:t>
            </a:r>
          </a:p>
          <a:p>
            <a:pPr marL="457200" indent="-457200">
              <a:buAutoNum type="arabicPeriod"/>
            </a:pPr>
            <a:r>
              <a:rPr lang="en-US" dirty="0"/>
              <a:t>Identify confounding variables, if any. </a:t>
            </a:r>
            <a:endParaRPr lang="en-CA" dirty="0"/>
          </a:p>
          <a:p>
            <a:pPr marL="457200" indent="-457200">
              <a:buAutoNum type="arabicPeriod"/>
            </a:pPr>
            <a:r>
              <a:rPr lang="en-CA" dirty="0"/>
              <a:t>Critique this experiment. What is done well? What would you do differently? What information is missing?</a:t>
            </a:r>
            <a:endParaRPr lang="en-US" dirty="0"/>
          </a:p>
        </p:txBody>
      </p:sp>
    </p:spTree>
    <p:extLst>
      <p:ext uri="{BB962C8B-B14F-4D97-AF65-F5344CB8AC3E}">
        <p14:creationId xmlns:p14="http://schemas.microsoft.com/office/powerpoint/2010/main" val="286714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91824"/>
            <a:ext cx="10240903" cy="1233488"/>
          </a:xfrm>
        </p:spPr>
        <p:txBody>
          <a:bodyPr/>
          <a:lstStyle/>
          <a:p>
            <a:r>
              <a:rPr lang="en-US" dirty="0"/>
              <a:t>Math test example #2</a:t>
            </a:r>
            <a:endParaRPr lang="en-CA" dirty="0"/>
          </a:p>
        </p:txBody>
      </p:sp>
      <p:sp>
        <p:nvSpPr>
          <p:cNvPr id="6" name="Content Placeholder 5">
            <a:extLst>
              <a:ext uri="{FF2B5EF4-FFF2-40B4-BE49-F238E27FC236}">
                <a16:creationId xmlns:a16="http://schemas.microsoft.com/office/drawing/2014/main" id="{5A71EAEB-CBA3-466C-B630-A3CE5F397927}"/>
              </a:ext>
            </a:extLst>
          </p:cNvPr>
          <p:cNvSpPr>
            <a:spLocks noGrp="1"/>
          </p:cNvSpPr>
          <p:nvPr>
            <p:ph idx="1"/>
          </p:nvPr>
        </p:nvSpPr>
        <p:spPr>
          <a:xfrm>
            <a:off x="1371600" y="1269366"/>
            <a:ext cx="10240903" cy="2870016"/>
          </a:xfrm>
        </p:spPr>
        <p:txBody>
          <a:bodyPr>
            <a:noAutofit/>
          </a:bodyPr>
          <a:lstStyle/>
          <a:p>
            <a:pPr marL="0" indent="0">
              <a:buFont typeface="Arial" panose="020B0604020202020204" pitchFamily="34" charset="0"/>
              <a:buNone/>
            </a:pPr>
            <a:r>
              <a:rPr lang="en-US"/>
              <a:t>Select 100 B-level </a:t>
            </a:r>
            <a:r>
              <a:rPr lang="en-US" dirty="0"/>
              <a:t>students who are all in Mr. Wilton’s Gr. 7 class. </a:t>
            </a:r>
          </a:p>
          <a:p>
            <a:pPr marL="0" indent="0">
              <a:buFont typeface="Arial" panose="020B0604020202020204" pitchFamily="34" charset="0"/>
              <a:buNone/>
            </a:pPr>
            <a:r>
              <a:rPr lang="en-US" dirty="0"/>
              <a:t>All of them are asked to take a survey before participating in the study. Students are excluded from the study if they: had any tea or coffee in the morning; had outside of 7-9 hours of sleep that night, or have ever learned about algebra before. </a:t>
            </a:r>
          </a:p>
          <a:p>
            <a:pPr marL="0" indent="0">
              <a:buFont typeface="Arial" panose="020B0604020202020204" pitchFamily="34" charset="0"/>
              <a:buNone/>
            </a:pPr>
            <a:r>
              <a:rPr lang="en-US" dirty="0"/>
              <a:t>All of them attend a 2-hour class on algebra. Then, they have an hour to do practice questions. Half the students work alone; the other half work in pairs. After, they have 30 minutes to write the same algebra test.</a:t>
            </a:r>
          </a:p>
          <a:p>
            <a:pPr marL="0" indent="0">
              <a:buFont typeface="Arial" panose="020B0604020202020204" pitchFamily="34" charset="0"/>
              <a:buNone/>
            </a:pPr>
            <a:r>
              <a:rPr lang="en-US" dirty="0"/>
              <a:t>Their scores at the end of the test are compared. </a:t>
            </a:r>
          </a:p>
        </p:txBody>
      </p:sp>
      <p:sp>
        <p:nvSpPr>
          <p:cNvPr id="8" name="TextBox 7">
            <a:extLst>
              <a:ext uri="{FF2B5EF4-FFF2-40B4-BE49-F238E27FC236}">
                <a16:creationId xmlns:a16="http://schemas.microsoft.com/office/drawing/2014/main" id="{1C7A1833-ABDD-4953-9587-A83AE6BD86EF}"/>
              </a:ext>
            </a:extLst>
          </p:cNvPr>
          <p:cNvSpPr txBox="1"/>
          <p:nvPr/>
        </p:nvSpPr>
        <p:spPr>
          <a:xfrm>
            <a:off x="1179871" y="4748983"/>
            <a:ext cx="10432632" cy="1323439"/>
          </a:xfrm>
          <a:prstGeom prst="rect">
            <a:avLst/>
          </a:prstGeom>
          <a:noFill/>
        </p:spPr>
        <p:txBody>
          <a:bodyPr wrap="square">
            <a:spAutoFit/>
          </a:bodyPr>
          <a:lstStyle/>
          <a:p>
            <a:pPr marL="457200" indent="-457200">
              <a:buAutoNum type="arabicPeriod"/>
            </a:pPr>
            <a:r>
              <a:rPr lang="en-US" sz="2000" dirty="0"/>
              <a:t>Identify the independent, dependent and control variables. </a:t>
            </a:r>
          </a:p>
          <a:p>
            <a:pPr marL="457200" indent="-457200">
              <a:buAutoNum type="arabicPeriod"/>
            </a:pPr>
            <a:r>
              <a:rPr lang="en-US" sz="2000" dirty="0"/>
              <a:t>Identify confounding variables, if any. </a:t>
            </a:r>
            <a:endParaRPr lang="en-CA" sz="2000" dirty="0"/>
          </a:p>
          <a:p>
            <a:pPr marL="457200" indent="-457200">
              <a:buAutoNum type="arabicPeriod"/>
            </a:pPr>
            <a:r>
              <a:rPr lang="en-CA" sz="2000" dirty="0"/>
              <a:t>Critique this experiment. What is done well? What would you do differently? What information is missing?</a:t>
            </a:r>
            <a:endParaRPr lang="en-US" sz="2000" dirty="0"/>
          </a:p>
        </p:txBody>
      </p:sp>
    </p:spTree>
    <p:extLst>
      <p:ext uri="{BB962C8B-B14F-4D97-AF65-F5344CB8AC3E}">
        <p14:creationId xmlns:p14="http://schemas.microsoft.com/office/powerpoint/2010/main" val="348551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03A0-6E8F-4E23-AFE6-73DBBFB53620}"/>
              </a:ext>
            </a:extLst>
          </p:cNvPr>
          <p:cNvSpPr>
            <a:spLocks noGrp="1"/>
          </p:cNvSpPr>
          <p:nvPr>
            <p:ph type="title"/>
          </p:nvPr>
        </p:nvSpPr>
        <p:spPr/>
        <p:txBody>
          <a:bodyPr/>
          <a:lstStyle/>
          <a:p>
            <a:r>
              <a:rPr lang="en-US" dirty="0"/>
              <a:t>Project Overview</a:t>
            </a:r>
            <a:endParaRPr lang="en-CA" dirty="0"/>
          </a:p>
        </p:txBody>
      </p:sp>
      <p:sp>
        <p:nvSpPr>
          <p:cNvPr id="3" name="Content Placeholder 2">
            <a:extLst>
              <a:ext uri="{FF2B5EF4-FFF2-40B4-BE49-F238E27FC236}">
                <a16:creationId xmlns:a16="http://schemas.microsoft.com/office/drawing/2014/main" id="{7DDDA638-73FD-4252-AE03-8BF0329AD75C}"/>
              </a:ext>
            </a:extLst>
          </p:cNvPr>
          <p:cNvSpPr>
            <a:spLocks noGrp="1"/>
          </p:cNvSpPr>
          <p:nvPr>
            <p:ph idx="1"/>
          </p:nvPr>
        </p:nvSpPr>
        <p:spPr/>
        <p:txBody>
          <a:bodyPr/>
          <a:lstStyle/>
          <a:p>
            <a:r>
              <a:rPr lang="en-US" dirty="0"/>
              <a:t>Groups of 3-4 (you pick)</a:t>
            </a:r>
          </a:p>
          <a:p>
            <a:r>
              <a:rPr lang="en-US" dirty="0"/>
              <a:t>Will design and carry out a single-variable controlled experiment over the course of several weeks</a:t>
            </a:r>
          </a:p>
          <a:p>
            <a:r>
              <a:rPr lang="en-US" dirty="0"/>
              <a:t>Collect data and present your findings to your classmates</a:t>
            </a:r>
            <a:endParaRPr lang="en-CA" dirty="0"/>
          </a:p>
        </p:txBody>
      </p:sp>
    </p:spTree>
    <p:extLst>
      <p:ext uri="{BB962C8B-B14F-4D97-AF65-F5344CB8AC3E}">
        <p14:creationId xmlns:p14="http://schemas.microsoft.com/office/powerpoint/2010/main" val="1745556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0A9A-4B2E-4D11-8008-72F13A495C5C}"/>
              </a:ext>
            </a:extLst>
          </p:cNvPr>
          <p:cNvSpPr>
            <a:spLocks noGrp="1"/>
          </p:cNvSpPr>
          <p:nvPr>
            <p:ph type="title"/>
          </p:nvPr>
        </p:nvSpPr>
        <p:spPr/>
        <p:txBody>
          <a:bodyPr/>
          <a:lstStyle/>
          <a:p>
            <a:r>
              <a:rPr lang="en-CA" dirty="0"/>
              <a:t>Common mistakes</a:t>
            </a:r>
          </a:p>
        </p:txBody>
      </p:sp>
      <p:sp>
        <p:nvSpPr>
          <p:cNvPr id="3" name="Content Placeholder 2">
            <a:extLst>
              <a:ext uri="{FF2B5EF4-FFF2-40B4-BE49-F238E27FC236}">
                <a16:creationId xmlns:a16="http://schemas.microsoft.com/office/drawing/2014/main" id="{5DE81DD0-F338-4BDA-B80F-085C2556AF39}"/>
              </a:ext>
            </a:extLst>
          </p:cNvPr>
          <p:cNvSpPr>
            <a:spLocks noGrp="1"/>
          </p:cNvSpPr>
          <p:nvPr>
            <p:ph idx="1"/>
          </p:nvPr>
        </p:nvSpPr>
        <p:spPr/>
        <p:txBody>
          <a:bodyPr>
            <a:normAutofit/>
          </a:bodyPr>
          <a:lstStyle/>
          <a:p>
            <a:r>
              <a:rPr lang="en-CA" sz="2400" dirty="0"/>
              <a:t>Your variable should be a general category, which can have different values. “temperature” and “height” and “colour” are variables; “cold”, “hot”, “cold vs hot”, “50 cm” are not variables…these are values or observations.</a:t>
            </a:r>
          </a:p>
          <a:p>
            <a:pPr lvl="1"/>
            <a:r>
              <a:rPr lang="en-CA" sz="2400" dirty="0"/>
              <a:t>Sometimes it will be difficult to reword your variable…ask for help or a second opinion.   </a:t>
            </a:r>
          </a:p>
          <a:p>
            <a:r>
              <a:rPr lang="en-CA" sz="2400" dirty="0"/>
              <a:t>Make sure you know very clearly what ‘control variable’ refers to. The word ‘control’ will come up again in a later context. </a:t>
            </a:r>
          </a:p>
        </p:txBody>
      </p:sp>
    </p:spTree>
    <p:extLst>
      <p:ext uri="{BB962C8B-B14F-4D97-AF65-F5344CB8AC3E}">
        <p14:creationId xmlns:p14="http://schemas.microsoft.com/office/powerpoint/2010/main" val="406210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testable question</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p:txBody>
          <a:bodyPr>
            <a:normAutofit fontScale="92500" lnSpcReduction="20000"/>
          </a:bodyPr>
          <a:lstStyle/>
          <a:p>
            <a:pPr marL="0" indent="0">
              <a:buNone/>
            </a:pPr>
            <a:r>
              <a:rPr lang="en-US" sz="2400" dirty="0"/>
              <a:t>Once you have your independent and dependent variables, you can write your </a:t>
            </a:r>
            <a:r>
              <a:rPr lang="en-US" sz="2400" b="1" dirty="0">
                <a:latin typeface="+mj-lt"/>
              </a:rPr>
              <a:t>testable question</a:t>
            </a:r>
            <a:r>
              <a:rPr lang="en-US" sz="2400" dirty="0"/>
              <a:t> using one of the following formats to guide you:</a:t>
            </a:r>
          </a:p>
          <a:p>
            <a:r>
              <a:rPr lang="en-CA" sz="2400" dirty="0"/>
              <a:t>What is the effect of [</a:t>
            </a:r>
            <a:r>
              <a:rPr lang="en-CA" sz="2400" dirty="0" err="1"/>
              <a:t>i.v.</a:t>
            </a:r>
            <a:r>
              <a:rPr lang="en-CA" sz="2400" dirty="0"/>
              <a:t>] on [</a:t>
            </a:r>
            <a:r>
              <a:rPr lang="en-CA" sz="2400" dirty="0" err="1"/>
              <a:t>d.v</a:t>
            </a:r>
            <a:r>
              <a:rPr lang="en-CA" sz="2400" dirty="0"/>
              <a:t>.]?</a:t>
            </a:r>
          </a:p>
          <a:p>
            <a:r>
              <a:rPr lang="en-CA" sz="2400" dirty="0"/>
              <a:t>How is [</a:t>
            </a:r>
            <a:r>
              <a:rPr lang="en-CA" sz="2400" dirty="0" err="1"/>
              <a:t>d.v</a:t>
            </a:r>
            <a:r>
              <a:rPr lang="en-CA" sz="2400" dirty="0"/>
              <a:t>.] affected by [</a:t>
            </a:r>
            <a:r>
              <a:rPr lang="en-CA" sz="2400" dirty="0" err="1"/>
              <a:t>i.v.</a:t>
            </a:r>
            <a:r>
              <a:rPr lang="en-CA" sz="2400" dirty="0"/>
              <a:t>]?</a:t>
            </a:r>
          </a:p>
          <a:p>
            <a:pPr marL="0" indent="0">
              <a:buNone/>
            </a:pPr>
            <a:endParaRPr lang="en-CA" sz="2400" dirty="0"/>
          </a:p>
          <a:p>
            <a:pPr marL="0" indent="0">
              <a:buNone/>
            </a:pPr>
            <a:r>
              <a:rPr lang="en-CA" sz="2400" dirty="0"/>
              <a:t>Examples:</a:t>
            </a:r>
          </a:p>
          <a:p>
            <a:r>
              <a:rPr lang="en-CA" sz="2400" dirty="0"/>
              <a:t>What is the effect of after-school tutoring on university admission rates?</a:t>
            </a:r>
          </a:p>
          <a:p>
            <a:r>
              <a:rPr lang="en-CA" sz="2400" dirty="0"/>
              <a:t>How is the height of a marigold (</a:t>
            </a:r>
            <a:r>
              <a:rPr lang="en-CA" sz="2400" i="1" dirty="0"/>
              <a:t>Tagetes </a:t>
            </a:r>
            <a:r>
              <a:rPr lang="en-CA" sz="2400" dirty="0"/>
              <a:t>spp.) plant affected by the quality of sunlight it receives?</a:t>
            </a:r>
          </a:p>
          <a:p>
            <a:endParaRPr lang="en-CA" dirty="0"/>
          </a:p>
        </p:txBody>
      </p:sp>
    </p:spTree>
    <p:extLst>
      <p:ext uri="{BB962C8B-B14F-4D97-AF65-F5344CB8AC3E}">
        <p14:creationId xmlns:p14="http://schemas.microsoft.com/office/powerpoint/2010/main" val="2726442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testable question</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p:txBody>
          <a:bodyPr>
            <a:normAutofit/>
          </a:bodyPr>
          <a:lstStyle/>
          <a:p>
            <a:pPr marL="0" indent="0">
              <a:buNone/>
            </a:pPr>
            <a:r>
              <a:rPr lang="en-CA" sz="2400" dirty="0"/>
              <a:t>Consider:</a:t>
            </a:r>
          </a:p>
          <a:p>
            <a:r>
              <a:rPr lang="en-CA" sz="2400" dirty="0"/>
              <a:t>Is your variable specific enough? E.g. “height” is too vague…”height” of what? </a:t>
            </a:r>
          </a:p>
          <a:p>
            <a:r>
              <a:rPr lang="en-CA" sz="2400" dirty="0"/>
              <a:t>If your variables don’t slot nicely into the sentence examples on the previous slide, you may need to take another look at how they are worded. Ask for help if unsure. </a:t>
            </a:r>
          </a:p>
        </p:txBody>
      </p:sp>
    </p:spTree>
    <p:extLst>
      <p:ext uri="{BB962C8B-B14F-4D97-AF65-F5344CB8AC3E}">
        <p14:creationId xmlns:p14="http://schemas.microsoft.com/office/powerpoint/2010/main" val="379948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hypothesis</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a:xfrm>
            <a:off x="6713277" y="4093456"/>
            <a:ext cx="4828244" cy="1559532"/>
          </a:xfrm>
        </p:spPr>
        <p:txBody>
          <a:bodyPr>
            <a:normAutofit fontScale="70000" lnSpcReduction="20000"/>
          </a:bodyPr>
          <a:lstStyle/>
          <a:p>
            <a:pPr marL="0" indent="0">
              <a:buNone/>
            </a:pPr>
            <a:r>
              <a:rPr lang="en-US" sz="2400" dirty="0"/>
              <a:t>e.g. </a:t>
            </a:r>
            <a:r>
              <a:rPr lang="en-US" sz="2400" b="1" dirty="0"/>
              <a:t>If</a:t>
            </a:r>
            <a:r>
              <a:rPr lang="en-US" sz="2400" dirty="0"/>
              <a:t> a Gr 9 student’s attendance improves, </a:t>
            </a:r>
            <a:r>
              <a:rPr lang="en-US" sz="2400" b="1" dirty="0"/>
              <a:t>then</a:t>
            </a:r>
            <a:r>
              <a:rPr lang="en-US" sz="2400" dirty="0"/>
              <a:t> their exam scores will improve, </a:t>
            </a:r>
            <a:r>
              <a:rPr lang="en-US" sz="2400" b="1" dirty="0"/>
              <a:t>because </a:t>
            </a:r>
            <a:r>
              <a:rPr lang="en-US" sz="2400" dirty="0"/>
              <a:t>increased exposure to in-class material and learning opportunities should lead to increased understanding and better retention. </a:t>
            </a:r>
          </a:p>
        </p:txBody>
      </p:sp>
      <p:sp>
        <p:nvSpPr>
          <p:cNvPr id="5" name="TextBox 4">
            <a:extLst>
              <a:ext uri="{FF2B5EF4-FFF2-40B4-BE49-F238E27FC236}">
                <a16:creationId xmlns:a16="http://schemas.microsoft.com/office/drawing/2014/main" id="{A6FA2205-CC7A-4914-B7F6-07BCC2192D15}"/>
              </a:ext>
            </a:extLst>
          </p:cNvPr>
          <p:cNvSpPr txBox="1"/>
          <p:nvPr/>
        </p:nvSpPr>
        <p:spPr>
          <a:xfrm>
            <a:off x="4650657" y="6322142"/>
            <a:ext cx="8190271" cy="412973"/>
          </a:xfrm>
          <a:prstGeom prst="rect">
            <a:avLst/>
          </a:prstGeom>
          <a:noFill/>
        </p:spPr>
        <p:txBody>
          <a:bodyPr wrap="square">
            <a:spAutoFit/>
          </a:bodyPr>
          <a:lstStyle/>
          <a:p>
            <a:r>
              <a:rPr lang="en-CA" sz="1000" dirty="0"/>
              <a:t>https://www.scribbr.com/research-process/hypotheses/#:~:text=Phrase%20your%20hypothesis%20in%20three,part%20states%20the%20dependent%20variable.</a:t>
            </a:r>
          </a:p>
        </p:txBody>
      </p:sp>
      <p:sp>
        <p:nvSpPr>
          <p:cNvPr id="7" name="TextBox 6">
            <a:extLst>
              <a:ext uri="{FF2B5EF4-FFF2-40B4-BE49-F238E27FC236}">
                <a16:creationId xmlns:a16="http://schemas.microsoft.com/office/drawing/2014/main" id="{B07D3E5D-7C1D-48D4-BCCB-33826B5301D1}"/>
              </a:ext>
            </a:extLst>
          </p:cNvPr>
          <p:cNvSpPr txBox="1"/>
          <p:nvPr/>
        </p:nvSpPr>
        <p:spPr>
          <a:xfrm>
            <a:off x="422787" y="4109548"/>
            <a:ext cx="5673213" cy="1384995"/>
          </a:xfrm>
          <a:custGeom>
            <a:avLst/>
            <a:gdLst>
              <a:gd name="connsiteX0" fmla="*/ 0 w 5673213"/>
              <a:gd name="connsiteY0" fmla="*/ 0 h 1384995"/>
              <a:gd name="connsiteX1" fmla="*/ 687089 w 5673213"/>
              <a:gd name="connsiteY1" fmla="*/ 0 h 1384995"/>
              <a:gd name="connsiteX2" fmla="*/ 1203982 w 5673213"/>
              <a:gd name="connsiteY2" fmla="*/ 0 h 1384995"/>
              <a:gd name="connsiteX3" fmla="*/ 1777607 w 5673213"/>
              <a:gd name="connsiteY3" fmla="*/ 0 h 1384995"/>
              <a:gd name="connsiteX4" fmla="*/ 2294499 w 5673213"/>
              <a:gd name="connsiteY4" fmla="*/ 0 h 1384995"/>
              <a:gd name="connsiteX5" fmla="*/ 2811392 w 5673213"/>
              <a:gd name="connsiteY5" fmla="*/ 0 h 1384995"/>
              <a:gd name="connsiteX6" fmla="*/ 3441749 w 5673213"/>
              <a:gd name="connsiteY6" fmla="*/ 0 h 1384995"/>
              <a:gd name="connsiteX7" fmla="*/ 4128838 w 5673213"/>
              <a:gd name="connsiteY7" fmla="*/ 0 h 1384995"/>
              <a:gd name="connsiteX8" fmla="*/ 4815927 w 5673213"/>
              <a:gd name="connsiteY8" fmla="*/ 0 h 1384995"/>
              <a:gd name="connsiteX9" fmla="*/ 5673213 w 5673213"/>
              <a:gd name="connsiteY9" fmla="*/ 0 h 1384995"/>
              <a:gd name="connsiteX10" fmla="*/ 5673213 w 5673213"/>
              <a:gd name="connsiteY10" fmla="*/ 720197 h 1384995"/>
              <a:gd name="connsiteX11" fmla="*/ 5673213 w 5673213"/>
              <a:gd name="connsiteY11" fmla="*/ 1384995 h 1384995"/>
              <a:gd name="connsiteX12" fmla="*/ 5042856 w 5673213"/>
              <a:gd name="connsiteY12" fmla="*/ 1384995 h 1384995"/>
              <a:gd name="connsiteX13" fmla="*/ 4582695 w 5673213"/>
              <a:gd name="connsiteY13" fmla="*/ 1384995 h 1384995"/>
              <a:gd name="connsiteX14" fmla="*/ 3952338 w 5673213"/>
              <a:gd name="connsiteY14" fmla="*/ 1384995 h 1384995"/>
              <a:gd name="connsiteX15" fmla="*/ 3208517 w 5673213"/>
              <a:gd name="connsiteY15" fmla="*/ 1384995 h 1384995"/>
              <a:gd name="connsiteX16" fmla="*/ 2578160 w 5673213"/>
              <a:gd name="connsiteY16" fmla="*/ 1384995 h 1384995"/>
              <a:gd name="connsiteX17" fmla="*/ 2061267 w 5673213"/>
              <a:gd name="connsiteY17" fmla="*/ 1384995 h 1384995"/>
              <a:gd name="connsiteX18" fmla="*/ 1487643 w 5673213"/>
              <a:gd name="connsiteY18" fmla="*/ 1384995 h 1384995"/>
              <a:gd name="connsiteX19" fmla="*/ 743821 w 5673213"/>
              <a:gd name="connsiteY19" fmla="*/ 1384995 h 1384995"/>
              <a:gd name="connsiteX20" fmla="*/ 0 w 5673213"/>
              <a:gd name="connsiteY20" fmla="*/ 1384995 h 1384995"/>
              <a:gd name="connsiteX21" fmla="*/ 0 w 5673213"/>
              <a:gd name="connsiteY21" fmla="*/ 664798 h 1384995"/>
              <a:gd name="connsiteX22" fmla="*/ 0 w 5673213"/>
              <a:gd name="connsiteY2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3213" h="1384995" fill="none" extrusionOk="0">
                <a:moveTo>
                  <a:pt x="0" y="0"/>
                </a:moveTo>
                <a:cubicBezTo>
                  <a:pt x="142627" y="-29607"/>
                  <a:pt x="519011" y="12388"/>
                  <a:pt x="687089" y="0"/>
                </a:cubicBezTo>
                <a:cubicBezTo>
                  <a:pt x="855167" y="-12388"/>
                  <a:pt x="988865" y="-19621"/>
                  <a:pt x="1203982" y="0"/>
                </a:cubicBezTo>
                <a:cubicBezTo>
                  <a:pt x="1419099" y="19621"/>
                  <a:pt x="1527492" y="-4054"/>
                  <a:pt x="1777607" y="0"/>
                </a:cubicBezTo>
                <a:cubicBezTo>
                  <a:pt x="2027723" y="4054"/>
                  <a:pt x="2177540" y="11411"/>
                  <a:pt x="2294499" y="0"/>
                </a:cubicBezTo>
                <a:cubicBezTo>
                  <a:pt x="2411458" y="-11411"/>
                  <a:pt x="2614324" y="6997"/>
                  <a:pt x="2811392" y="0"/>
                </a:cubicBezTo>
                <a:cubicBezTo>
                  <a:pt x="3008460" y="-6997"/>
                  <a:pt x="3299434" y="-5740"/>
                  <a:pt x="3441749" y="0"/>
                </a:cubicBezTo>
                <a:cubicBezTo>
                  <a:pt x="3584064" y="5740"/>
                  <a:pt x="3878843" y="32677"/>
                  <a:pt x="4128838" y="0"/>
                </a:cubicBezTo>
                <a:cubicBezTo>
                  <a:pt x="4378833" y="-32677"/>
                  <a:pt x="4643404" y="13682"/>
                  <a:pt x="4815927" y="0"/>
                </a:cubicBezTo>
                <a:cubicBezTo>
                  <a:pt x="4988450" y="-13682"/>
                  <a:pt x="5439571" y="-21214"/>
                  <a:pt x="5673213" y="0"/>
                </a:cubicBezTo>
                <a:cubicBezTo>
                  <a:pt x="5695722" y="352304"/>
                  <a:pt x="5681284" y="386217"/>
                  <a:pt x="5673213" y="720197"/>
                </a:cubicBezTo>
                <a:cubicBezTo>
                  <a:pt x="5665142" y="1054177"/>
                  <a:pt x="5666189" y="1177723"/>
                  <a:pt x="5673213" y="1384995"/>
                </a:cubicBezTo>
                <a:cubicBezTo>
                  <a:pt x="5512385" y="1409711"/>
                  <a:pt x="5358030" y="1354120"/>
                  <a:pt x="5042856" y="1384995"/>
                </a:cubicBezTo>
                <a:cubicBezTo>
                  <a:pt x="4727682" y="1415870"/>
                  <a:pt x="4797523" y="1363513"/>
                  <a:pt x="4582695" y="1384995"/>
                </a:cubicBezTo>
                <a:cubicBezTo>
                  <a:pt x="4367867" y="1406477"/>
                  <a:pt x="4103182" y="1378205"/>
                  <a:pt x="3952338" y="1384995"/>
                </a:cubicBezTo>
                <a:cubicBezTo>
                  <a:pt x="3801494" y="1391785"/>
                  <a:pt x="3529065" y="1408454"/>
                  <a:pt x="3208517" y="1384995"/>
                </a:cubicBezTo>
                <a:cubicBezTo>
                  <a:pt x="2887969" y="1361536"/>
                  <a:pt x="2823920" y="1372002"/>
                  <a:pt x="2578160" y="1384995"/>
                </a:cubicBezTo>
                <a:cubicBezTo>
                  <a:pt x="2332400" y="1397988"/>
                  <a:pt x="2273914" y="1373158"/>
                  <a:pt x="2061267" y="1384995"/>
                </a:cubicBezTo>
                <a:cubicBezTo>
                  <a:pt x="1848620" y="1396832"/>
                  <a:pt x="1659252" y="1392823"/>
                  <a:pt x="1487643" y="1384995"/>
                </a:cubicBezTo>
                <a:cubicBezTo>
                  <a:pt x="1316034" y="1377167"/>
                  <a:pt x="976878" y="1375112"/>
                  <a:pt x="743821" y="1384995"/>
                </a:cubicBezTo>
                <a:cubicBezTo>
                  <a:pt x="510764" y="1394878"/>
                  <a:pt x="206101" y="1385981"/>
                  <a:pt x="0" y="1384995"/>
                </a:cubicBezTo>
                <a:cubicBezTo>
                  <a:pt x="11217" y="1141763"/>
                  <a:pt x="-11115" y="898318"/>
                  <a:pt x="0" y="664798"/>
                </a:cubicBezTo>
                <a:cubicBezTo>
                  <a:pt x="11115" y="431278"/>
                  <a:pt x="-29451" y="318891"/>
                  <a:pt x="0" y="0"/>
                </a:cubicBezTo>
                <a:close/>
              </a:path>
              <a:path w="5673213" h="1384995" stroke="0" extrusionOk="0">
                <a:moveTo>
                  <a:pt x="0" y="0"/>
                </a:moveTo>
                <a:cubicBezTo>
                  <a:pt x="132604" y="13175"/>
                  <a:pt x="319179" y="-21566"/>
                  <a:pt x="516893" y="0"/>
                </a:cubicBezTo>
                <a:cubicBezTo>
                  <a:pt x="714607" y="21566"/>
                  <a:pt x="833247" y="-16803"/>
                  <a:pt x="977053" y="0"/>
                </a:cubicBezTo>
                <a:cubicBezTo>
                  <a:pt x="1120859" y="16803"/>
                  <a:pt x="1329199" y="4718"/>
                  <a:pt x="1493946" y="0"/>
                </a:cubicBezTo>
                <a:cubicBezTo>
                  <a:pt x="1658693" y="-4718"/>
                  <a:pt x="1937097" y="2211"/>
                  <a:pt x="2067571" y="0"/>
                </a:cubicBezTo>
                <a:cubicBezTo>
                  <a:pt x="2198046" y="-2211"/>
                  <a:pt x="2599459" y="21990"/>
                  <a:pt x="2754660" y="0"/>
                </a:cubicBezTo>
                <a:cubicBezTo>
                  <a:pt x="2909861" y="-21990"/>
                  <a:pt x="3198316" y="-17837"/>
                  <a:pt x="3441749" y="0"/>
                </a:cubicBezTo>
                <a:cubicBezTo>
                  <a:pt x="3685182" y="17837"/>
                  <a:pt x="3754299" y="-13873"/>
                  <a:pt x="3901910" y="0"/>
                </a:cubicBezTo>
                <a:cubicBezTo>
                  <a:pt x="4049521" y="13873"/>
                  <a:pt x="4247777" y="-4000"/>
                  <a:pt x="4418803" y="0"/>
                </a:cubicBezTo>
                <a:cubicBezTo>
                  <a:pt x="4589829" y="4000"/>
                  <a:pt x="4831037" y="-19269"/>
                  <a:pt x="4935695" y="0"/>
                </a:cubicBezTo>
                <a:cubicBezTo>
                  <a:pt x="5040353" y="19269"/>
                  <a:pt x="5305529" y="13154"/>
                  <a:pt x="5673213" y="0"/>
                </a:cubicBezTo>
                <a:cubicBezTo>
                  <a:pt x="5679710" y="205367"/>
                  <a:pt x="5647393" y="532896"/>
                  <a:pt x="5673213" y="706347"/>
                </a:cubicBezTo>
                <a:cubicBezTo>
                  <a:pt x="5699033" y="879798"/>
                  <a:pt x="5640100" y="1207097"/>
                  <a:pt x="5673213" y="1384995"/>
                </a:cubicBezTo>
                <a:cubicBezTo>
                  <a:pt x="5485630" y="1374376"/>
                  <a:pt x="5403554" y="1392144"/>
                  <a:pt x="5213052" y="1384995"/>
                </a:cubicBezTo>
                <a:cubicBezTo>
                  <a:pt x="5022550" y="1377846"/>
                  <a:pt x="4784461" y="1403218"/>
                  <a:pt x="4525963" y="1384995"/>
                </a:cubicBezTo>
                <a:cubicBezTo>
                  <a:pt x="4267465" y="1366772"/>
                  <a:pt x="3982402" y="1387361"/>
                  <a:pt x="3782142" y="1384995"/>
                </a:cubicBezTo>
                <a:cubicBezTo>
                  <a:pt x="3581882" y="1382629"/>
                  <a:pt x="3434280" y="1407346"/>
                  <a:pt x="3208517" y="1384995"/>
                </a:cubicBezTo>
                <a:cubicBezTo>
                  <a:pt x="2982755" y="1362644"/>
                  <a:pt x="2729857" y="1403808"/>
                  <a:pt x="2521428" y="1384995"/>
                </a:cubicBezTo>
                <a:cubicBezTo>
                  <a:pt x="2312999" y="1366182"/>
                  <a:pt x="2093262" y="1410211"/>
                  <a:pt x="1777607" y="1384995"/>
                </a:cubicBezTo>
                <a:cubicBezTo>
                  <a:pt x="1461952" y="1359779"/>
                  <a:pt x="1489377" y="1403011"/>
                  <a:pt x="1260714" y="1384995"/>
                </a:cubicBezTo>
                <a:cubicBezTo>
                  <a:pt x="1032051" y="1366979"/>
                  <a:pt x="884993" y="1384673"/>
                  <a:pt x="743821" y="1384995"/>
                </a:cubicBezTo>
                <a:cubicBezTo>
                  <a:pt x="602649" y="1385317"/>
                  <a:pt x="314273" y="1391667"/>
                  <a:pt x="0" y="1384995"/>
                </a:cubicBezTo>
                <a:cubicBezTo>
                  <a:pt x="-24718" y="1228775"/>
                  <a:pt x="-24040" y="900533"/>
                  <a:pt x="0" y="706347"/>
                </a:cubicBezTo>
                <a:cubicBezTo>
                  <a:pt x="24040" y="512161"/>
                  <a:pt x="13707" y="290103"/>
                  <a:pt x="0" y="0"/>
                </a:cubicBezTo>
                <a:close/>
              </a:path>
            </a:pathLst>
          </a:custGeom>
          <a:solidFill>
            <a:schemeClr val="accent1">
              <a:lumMod val="40000"/>
              <a:lumOff val="60000"/>
            </a:schemeClr>
          </a:solid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r>
              <a:rPr lang="en-US" sz="2800" b="1" dirty="0">
                <a:latin typeface="+mj-lt"/>
              </a:rPr>
              <a:t>If</a:t>
            </a:r>
            <a:r>
              <a:rPr lang="en-US" sz="2800" dirty="0"/>
              <a:t> … [independent variable] … </a:t>
            </a:r>
            <a:r>
              <a:rPr lang="en-US" sz="2800" b="1" dirty="0">
                <a:latin typeface="+mj-lt"/>
              </a:rPr>
              <a:t>then</a:t>
            </a:r>
            <a:r>
              <a:rPr lang="en-US" sz="2800" dirty="0"/>
              <a:t> … [dependent variable] … </a:t>
            </a:r>
            <a:r>
              <a:rPr lang="en-US" sz="2800" dirty="0">
                <a:latin typeface="+mj-lt"/>
              </a:rPr>
              <a:t>because</a:t>
            </a:r>
            <a:r>
              <a:rPr lang="en-US" sz="2800" dirty="0"/>
              <a:t> …</a:t>
            </a:r>
          </a:p>
        </p:txBody>
      </p:sp>
      <p:sp>
        <p:nvSpPr>
          <p:cNvPr id="8" name="Content Placeholder 2">
            <a:extLst>
              <a:ext uri="{FF2B5EF4-FFF2-40B4-BE49-F238E27FC236}">
                <a16:creationId xmlns:a16="http://schemas.microsoft.com/office/drawing/2014/main" id="{33ED473C-37A2-4E19-BF12-4CD8E5E187D9}"/>
              </a:ext>
            </a:extLst>
          </p:cNvPr>
          <p:cNvSpPr txBox="1">
            <a:spLocks/>
          </p:cNvSpPr>
          <p:nvPr/>
        </p:nvSpPr>
        <p:spPr>
          <a:xfrm>
            <a:off x="1592826" y="2261142"/>
            <a:ext cx="10240903" cy="272269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mj-lt"/>
              </a:rPr>
              <a:t>Hypothesis: </a:t>
            </a:r>
          </a:p>
          <a:p>
            <a:r>
              <a:rPr lang="en-US" dirty="0"/>
              <a:t>The expected relationship between the independent and dependent variables</a:t>
            </a:r>
          </a:p>
          <a:p>
            <a:r>
              <a:rPr lang="en-US" dirty="0"/>
              <a:t>Should be an educated guess supported by observations and/or research</a:t>
            </a:r>
          </a:p>
        </p:txBody>
      </p:sp>
      <p:sp>
        <p:nvSpPr>
          <p:cNvPr id="9" name="Content Placeholder 2">
            <a:extLst>
              <a:ext uri="{FF2B5EF4-FFF2-40B4-BE49-F238E27FC236}">
                <a16:creationId xmlns:a16="http://schemas.microsoft.com/office/drawing/2014/main" id="{42986DEF-8991-47C1-BF1F-31CF5494FF53}"/>
              </a:ext>
            </a:extLst>
          </p:cNvPr>
          <p:cNvSpPr txBox="1">
            <a:spLocks/>
          </p:cNvSpPr>
          <p:nvPr/>
        </p:nvSpPr>
        <p:spPr>
          <a:xfrm>
            <a:off x="314633" y="5636204"/>
            <a:ext cx="8190271" cy="772739"/>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1">
                    <a:lumMod val="75000"/>
                  </a:schemeClr>
                </a:solidFill>
              </a:rPr>
              <a:t>Note: this is not the only way you can state your hypothesis. You can rearrange and reword as necessary, but the same basic elements should be there. </a:t>
            </a:r>
          </a:p>
        </p:txBody>
      </p:sp>
      <p:sp>
        <p:nvSpPr>
          <p:cNvPr id="11" name="TextBox 10">
            <a:extLst>
              <a:ext uri="{FF2B5EF4-FFF2-40B4-BE49-F238E27FC236}">
                <a16:creationId xmlns:a16="http://schemas.microsoft.com/office/drawing/2014/main" id="{5285058B-C222-4CBC-BF34-EADBCAF8F84C}"/>
              </a:ext>
            </a:extLst>
          </p:cNvPr>
          <p:cNvSpPr txBox="1"/>
          <p:nvPr/>
        </p:nvSpPr>
        <p:spPr>
          <a:xfrm>
            <a:off x="6290792" y="4093456"/>
            <a:ext cx="5673213" cy="1384995"/>
          </a:xfrm>
          <a:custGeom>
            <a:avLst/>
            <a:gdLst>
              <a:gd name="connsiteX0" fmla="*/ 0 w 5673213"/>
              <a:gd name="connsiteY0" fmla="*/ 0 h 1384995"/>
              <a:gd name="connsiteX1" fmla="*/ 516893 w 5673213"/>
              <a:gd name="connsiteY1" fmla="*/ 0 h 1384995"/>
              <a:gd name="connsiteX2" fmla="*/ 977053 w 5673213"/>
              <a:gd name="connsiteY2" fmla="*/ 0 h 1384995"/>
              <a:gd name="connsiteX3" fmla="*/ 1493946 w 5673213"/>
              <a:gd name="connsiteY3" fmla="*/ 0 h 1384995"/>
              <a:gd name="connsiteX4" fmla="*/ 2067571 w 5673213"/>
              <a:gd name="connsiteY4" fmla="*/ 0 h 1384995"/>
              <a:gd name="connsiteX5" fmla="*/ 2754660 w 5673213"/>
              <a:gd name="connsiteY5" fmla="*/ 0 h 1384995"/>
              <a:gd name="connsiteX6" fmla="*/ 3441749 w 5673213"/>
              <a:gd name="connsiteY6" fmla="*/ 0 h 1384995"/>
              <a:gd name="connsiteX7" fmla="*/ 3901910 w 5673213"/>
              <a:gd name="connsiteY7" fmla="*/ 0 h 1384995"/>
              <a:gd name="connsiteX8" fmla="*/ 4418803 w 5673213"/>
              <a:gd name="connsiteY8" fmla="*/ 0 h 1384995"/>
              <a:gd name="connsiteX9" fmla="*/ 4935695 w 5673213"/>
              <a:gd name="connsiteY9" fmla="*/ 0 h 1384995"/>
              <a:gd name="connsiteX10" fmla="*/ 5673213 w 5673213"/>
              <a:gd name="connsiteY10" fmla="*/ 0 h 1384995"/>
              <a:gd name="connsiteX11" fmla="*/ 5673213 w 5673213"/>
              <a:gd name="connsiteY11" fmla="*/ 706347 h 1384995"/>
              <a:gd name="connsiteX12" fmla="*/ 5673213 w 5673213"/>
              <a:gd name="connsiteY12" fmla="*/ 1384995 h 1384995"/>
              <a:gd name="connsiteX13" fmla="*/ 5213052 w 5673213"/>
              <a:gd name="connsiteY13" fmla="*/ 1384995 h 1384995"/>
              <a:gd name="connsiteX14" fmla="*/ 4525963 w 5673213"/>
              <a:gd name="connsiteY14" fmla="*/ 1384995 h 1384995"/>
              <a:gd name="connsiteX15" fmla="*/ 3782142 w 5673213"/>
              <a:gd name="connsiteY15" fmla="*/ 1384995 h 1384995"/>
              <a:gd name="connsiteX16" fmla="*/ 3208517 w 5673213"/>
              <a:gd name="connsiteY16" fmla="*/ 1384995 h 1384995"/>
              <a:gd name="connsiteX17" fmla="*/ 2521428 w 5673213"/>
              <a:gd name="connsiteY17" fmla="*/ 1384995 h 1384995"/>
              <a:gd name="connsiteX18" fmla="*/ 1777607 w 5673213"/>
              <a:gd name="connsiteY18" fmla="*/ 1384995 h 1384995"/>
              <a:gd name="connsiteX19" fmla="*/ 1260714 w 5673213"/>
              <a:gd name="connsiteY19" fmla="*/ 1384995 h 1384995"/>
              <a:gd name="connsiteX20" fmla="*/ 743821 w 5673213"/>
              <a:gd name="connsiteY20" fmla="*/ 1384995 h 1384995"/>
              <a:gd name="connsiteX21" fmla="*/ 0 w 5673213"/>
              <a:gd name="connsiteY21" fmla="*/ 1384995 h 1384995"/>
              <a:gd name="connsiteX22" fmla="*/ 0 w 5673213"/>
              <a:gd name="connsiteY22" fmla="*/ 706347 h 1384995"/>
              <a:gd name="connsiteX23" fmla="*/ 0 w 5673213"/>
              <a:gd name="connsiteY23"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3213" h="1384995" extrusionOk="0">
                <a:moveTo>
                  <a:pt x="0" y="0"/>
                </a:moveTo>
                <a:cubicBezTo>
                  <a:pt x="132604" y="13175"/>
                  <a:pt x="319179" y="-21566"/>
                  <a:pt x="516893" y="0"/>
                </a:cubicBezTo>
                <a:cubicBezTo>
                  <a:pt x="714607" y="21566"/>
                  <a:pt x="833247" y="-16803"/>
                  <a:pt x="977053" y="0"/>
                </a:cubicBezTo>
                <a:cubicBezTo>
                  <a:pt x="1120859" y="16803"/>
                  <a:pt x="1329199" y="4718"/>
                  <a:pt x="1493946" y="0"/>
                </a:cubicBezTo>
                <a:cubicBezTo>
                  <a:pt x="1658693" y="-4718"/>
                  <a:pt x="1937097" y="2211"/>
                  <a:pt x="2067571" y="0"/>
                </a:cubicBezTo>
                <a:cubicBezTo>
                  <a:pt x="2198046" y="-2211"/>
                  <a:pt x="2599459" y="21990"/>
                  <a:pt x="2754660" y="0"/>
                </a:cubicBezTo>
                <a:cubicBezTo>
                  <a:pt x="2909861" y="-21990"/>
                  <a:pt x="3198316" y="-17837"/>
                  <a:pt x="3441749" y="0"/>
                </a:cubicBezTo>
                <a:cubicBezTo>
                  <a:pt x="3685182" y="17837"/>
                  <a:pt x="3754299" y="-13873"/>
                  <a:pt x="3901910" y="0"/>
                </a:cubicBezTo>
                <a:cubicBezTo>
                  <a:pt x="4049521" y="13873"/>
                  <a:pt x="4247777" y="-4000"/>
                  <a:pt x="4418803" y="0"/>
                </a:cubicBezTo>
                <a:cubicBezTo>
                  <a:pt x="4589829" y="4000"/>
                  <a:pt x="4831037" y="-19269"/>
                  <a:pt x="4935695" y="0"/>
                </a:cubicBezTo>
                <a:cubicBezTo>
                  <a:pt x="5040353" y="19269"/>
                  <a:pt x="5305529" y="13154"/>
                  <a:pt x="5673213" y="0"/>
                </a:cubicBezTo>
                <a:cubicBezTo>
                  <a:pt x="5679710" y="205367"/>
                  <a:pt x="5647393" y="532896"/>
                  <a:pt x="5673213" y="706347"/>
                </a:cubicBezTo>
                <a:cubicBezTo>
                  <a:pt x="5699033" y="879798"/>
                  <a:pt x="5640100" y="1207097"/>
                  <a:pt x="5673213" y="1384995"/>
                </a:cubicBezTo>
                <a:cubicBezTo>
                  <a:pt x="5485630" y="1374376"/>
                  <a:pt x="5403554" y="1392144"/>
                  <a:pt x="5213052" y="1384995"/>
                </a:cubicBezTo>
                <a:cubicBezTo>
                  <a:pt x="5022550" y="1377846"/>
                  <a:pt x="4784461" y="1403218"/>
                  <a:pt x="4525963" y="1384995"/>
                </a:cubicBezTo>
                <a:cubicBezTo>
                  <a:pt x="4267465" y="1366772"/>
                  <a:pt x="3982402" y="1387361"/>
                  <a:pt x="3782142" y="1384995"/>
                </a:cubicBezTo>
                <a:cubicBezTo>
                  <a:pt x="3581882" y="1382629"/>
                  <a:pt x="3434280" y="1407346"/>
                  <a:pt x="3208517" y="1384995"/>
                </a:cubicBezTo>
                <a:cubicBezTo>
                  <a:pt x="2982755" y="1362644"/>
                  <a:pt x="2729857" y="1403808"/>
                  <a:pt x="2521428" y="1384995"/>
                </a:cubicBezTo>
                <a:cubicBezTo>
                  <a:pt x="2312999" y="1366182"/>
                  <a:pt x="2093262" y="1410211"/>
                  <a:pt x="1777607" y="1384995"/>
                </a:cubicBezTo>
                <a:cubicBezTo>
                  <a:pt x="1461952" y="1359779"/>
                  <a:pt x="1489377" y="1403011"/>
                  <a:pt x="1260714" y="1384995"/>
                </a:cubicBezTo>
                <a:cubicBezTo>
                  <a:pt x="1032051" y="1366979"/>
                  <a:pt x="884993" y="1384673"/>
                  <a:pt x="743821" y="1384995"/>
                </a:cubicBezTo>
                <a:cubicBezTo>
                  <a:pt x="602649" y="1385317"/>
                  <a:pt x="314273" y="1391667"/>
                  <a:pt x="0" y="1384995"/>
                </a:cubicBezTo>
                <a:cubicBezTo>
                  <a:pt x="-24718" y="1228775"/>
                  <a:pt x="-24040" y="900533"/>
                  <a:pt x="0" y="706347"/>
                </a:cubicBezTo>
                <a:cubicBezTo>
                  <a:pt x="24040" y="512161"/>
                  <a:pt x="13707" y="290103"/>
                  <a:pt x="0" y="0"/>
                </a:cubicBezTo>
                <a:close/>
              </a:path>
            </a:pathLst>
          </a:custGeom>
          <a:no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02706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91C4-5DE9-40FB-AE71-F616F48F3AC0}"/>
              </a:ext>
            </a:extLst>
          </p:cNvPr>
          <p:cNvSpPr>
            <a:spLocks noGrp="1"/>
          </p:cNvSpPr>
          <p:nvPr>
            <p:ph type="title"/>
          </p:nvPr>
        </p:nvSpPr>
        <p:spPr/>
        <p:txBody>
          <a:bodyPr/>
          <a:lstStyle/>
          <a:p>
            <a:r>
              <a:rPr lang="en-US" dirty="0"/>
              <a:t>Experimental Design</a:t>
            </a:r>
            <a:endParaRPr lang="en-CA" dirty="0"/>
          </a:p>
        </p:txBody>
      </p:sp>
      <p:sp>
        <p:nvSpPr>
          <p:cNvPr id="3" name="Text Placeholder 2">
            <a:extLst>
              <a:ext uri="{FF2B5EF4-FFF2-40B4-BE49-F238E27FC236}">
                <a16:creationId xmlns:a16="http://schemas.microsoft.com/office/drawing/2014/main" id="{84DB6BD1-4820-4FCB-8B6E-8CD7E807C701}"/>
              </a:ext>
            </a:extLst>
          </p:cNvPr>
          <p:cNvSpPr>
            <a:spLocks noGrp="1"/>
          </p:cNvSpPr>
          <p:nvPr>
            <p:ph type="body" idx="1"/>
          </p:nvPr>
        </p:nvSpPr>
        <p:spPr/>
        <p:txBody>
          <a:bodyPr/>
          <a:lstStyle/>
          <a:p>
            <a:r>
              <a:rPr lang="en-US" dirty="0"/>
              <a:t>Module 3</a:t>
            </a:r>
            <a:endParaRPr lang="en-CA" dirty="0"/>
          </a:p>
        </p:txBody>
      </p:sp>
    </p:spTree>
    <p:extLst>
      <p:ext uri="{BB962C8B-B14F-4D97-AF65-F5344CB8AC3E}">
        <p14:creationId xmlns:p14="http://schemas.microsoft.com/office/powerpoint/2010/main" val="518457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C743-D8E6-405D-8515-EB26ABD8373C}"/>
              </a:ext>
            </a:extLst>
          </p:cNvPr>
          <p:cNvSpPr>
            <a:spLocks noGrp="1"/>
          </p:cNvSpPr>
          <p:nvPr>
            <p:ph type="title"/>
          </p:nvPr>
        </p:nvSpPr>
        <p:spPr>
          <a:xfrm>
            <a:off x="1371600" y="285080"/>
            <a:ext cx="10240903" cy="1233488"/>
          </a:xfrm>
        </p:spPr>
        <p:txBody>
          <a:bodyPr/>
          <a:lstStyle/>
          <a:p>
            <a:r>
              <a:rPr lang="en-CA" dirty="0"/>
              <a:t>Independent Variable</a:t>
            </a:r>
          </a:p>
        </p:txBody>
      </p:sp>
      <p:sp>
        <p:nvSpPr>
          <p:cNvPr id="3" name="Content Placeholder 2">
            <a:extLst>
              <a:ext uri="{FF2B5EF4-FFF2-40B4-BE49-F238E27FC236}">
                <a16:creationId xmlns:a16="http://schemas.microsoft.com/office/drawing/2014/main" id="{E5D3020E-8B6C-43EE-82A3-3660C3209236}"/>
              </a:ext>
            </a:extLst>
          </p:cNvPr>
          <p:cNvSpPr>
            <a:spLocks noGrp="1"/>
          </p:cNvSpPr>
          <p:nvPr>
            <p:ph idx="1"/>
          </p:nvPr>
        </p:nvSpPr>
        <p:spPr>
          <a:xfrm>
            <a:off x="1371600" y="1606939"/>
            <a:ext cx="10240903" cy="3956179"/>
          </a:xfrm>
        </p:spPr>
        <p:txBody>
          <a:bodyPr>
            <a:noAutofit/>
          </a:bodyPr>
          <a:lstStyle/>
          <a:p>
            <a:r>
              <a:rPr lang="en-CA" sz="2400" dirty="0"/>
              <a:t>Your independent variable should be a general category of something that you can manipulate or change about the experiment.</a:t>
            </a:r>
          </a:p>
          <a:p>
            <a:r>
              <a:rPr lang="en-CA" sz="2400" dirty="0"/>
              <a:t>Now it is time to determine the ‘levels’ of your independent variable. Suppose your independent variable is “amount of water”. Then your levels could be:</a:t>
            </a:r>
          </a:p>
          <a:p>
            <a:pPr lvl="1"/>
            <a:r>
              <a:rPr lang="en-CA" sz="2400" dirty="0"/>
              <a:t>50 mL water per day</a:t>
            </a:r>
          </a:p>
          <a:p>
            <a:pPr lvl="1"/>
            <a:r>
              <a:rPr lang="en-CA" sz="2400" dirty="0"/>
              <a:t>100 mL water per day</a:t>
            </a:r>
          </a:p>
          <a:p>
            <a:pPr lvl="1"/>
            <a:r>
              <a:rPr lang="en-CA" sz="2400" dirty="0"/>
              <a:t>150 mL water per day</a:t>
            </a:r>
          </a:p>
          <a:p>
            <a:r>
              <a:rPr lang="en-CA" sz="2400" dirty="0"/>
              <a:t>But wait! Are we forgetting something?</a:t>
            </a:r>
          </a:p>
        </p:txBody>
      </p:sp>
    </p:spTree>
    <p:extLst>
      <p:ext uri="{BB962C8B-B14F-4D97-AF65-F5344CB8AC3E}">
        <p14:creationId xmlns:p14="http://schemas.microsoft.com/office/powerpoint/2010/main" val="29974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CF8-9DA0-410D-8132-B6A07EC55657}"/>
              </a:ext>
            </a:extLst>
          </p:cNvPr>
          <p:cNvSpPr>
            <a:spLocks noGrp="1"/>
          </p:cNvSpPr>
          <p:nvPr>
            <p:ph type="title"/>
          </p:nvPr>
        </p:nvSpPr>
        <p:spPr>
          <a:xfrm>
            <a:off x="1371600" y="244440"/>
            <a:ext cx="10240903" cy="1233488"/>
          </a:xfrm>
        </p:spPr>
        <p:txBody>
          <a:bodyPr/>
          <a:lstStyle/>
          <a:p>
            <a:r>
              <a:rPr lang="en-CA" dirty="0"/>
              <a:t>Independent Variable</a:t>
            </a:r>
          </a:p>
        </p:txBody>
      </p:sp>
      <p:sp>
        <p:nvSpPr>
          <p:cNvPr id="3" name="Content Placeholder 2">
            <a:extLst>
              <a:ext uri="{FF2B5EF4-FFF2-40B4-BE49-F238E27FC236}">
                <a16:creationId xmlns:a16="http://schemas.microsoft.com/office/drawing/2014/main" id="{F7823A19-CA2C-4C94-B560-5A99E68A4F9F}"/>
              </a:ext>
            </a:extLst>
          </p:cNvPr>
          <p:cNvSpPr>
            <a:spLocks noGrp="1"/>
          </p:cNvSpPr>
          <p:nvPr>
            <p:ph idx="1"/>
          </p:nvPr>
        </p:nvSpPr>
        <p:spPr>
          <a:xfrm>
            <a:off x="1371600" y="1667899"/>
            <a:ext cx="10240903" cy="5291701"/>
          </a:xfrm>
        </p:spPr>
        <p:txBody>
          <a:bodyPr>
            <a:normAutofit/>
          </a:bodyPr>
          <a:lstStyle/>
          <a:p>
            <a:pPr marL="0" indent="0">
              <a:buNone/>
            </a:pPr>
            <a:r>
              <a:rPr lang="en-CA" sz="2400" dirty="0"/>
              <a:t>Often, we should have some idea of what is ‘normal’ for an independent variable. Examples for plants:</a:t>
            </a:r>
          </a:p>
          <a:p>
            <a:pPr lvl="1"/>
            <a:r>
              <a:rPr lang="en-CA" sz="2400" dirty="0"/>
              <a:t>Water amount </a:t>
            </a:r>
            <a:r>
              <a:rPr lang="en-CA" sz="2400" dirty="0">
                <a:sym typeface="Wingdings" panose="05000000000000000000" pitchFamily="2" charset="2"/>
              </a:rPr>
              <a:t> research how much that plant is supposed to receive per day</a:t>
            </a:r>
          </a:p>
          <a:p>
            <a:pPr lvl="1"/>
            <a:r>
              <a:rPr lang="en-CA" sz="2400" dirty="0">
                <a:sym typeface="Wingdings" panose="05000000000000000000" pitchFamily="2" charset="2"/>
              </a:rPr>
              <a:t>Soil type  research the best type of soil to grow that plant</a:t>
            </a:r>
          </a:p>
          <a:p>
            <a:pPr marL="0" indent="0">
              <a:buNone/>
            </a:pPr>
            <a:r>
              <a:rPr lang="en-CA" sz="2400" dirty="0">
                <a:sym typeface="Wingdings" panose="05000000000000000000" pitchFamily="2" charset="2"/>
              </a:rPr>
              <a:t>Examples for other studies:</a:t>
            </a:r>
          </a:p>
          <a:p>
            <a:pPr lvl="1"/>
            <a:r>
              <a:rPr lang="en-CA" sz="2400" dirty="0">
                <a:sym typeface="Wingdings" panose="05000000000000000000" pitchFamily="2" charset="2"/>
              </a:rPr>
              <a:t>Calorie intake  research how many calories are recommended for an adult of that size and build</a:t>
            </a:r>
          </a:p>
        </p:txBody>
      </p:sp>
      <p:sp>
        <p:nvSpPr>
          <p:cNvPr id="5" name="TextBox 4">
            <a:extLst>
              <a:ext uri="{FF2B5EF4-FFF2-40B4-BE49-F238E27FC236}">
                <a16:creationId xmlns:a16="http://schemas.microsoft.com/office/drawing/2014/main" id="{78A5EA85-7DDE-48E8-8EAA-DE52BD5714B5}"/>
              </a:ext>
            </a:extLst>
          </p:cNvPr>
          <p:cNvSpPr txBox="1"/>
          <p:nvPr/>
        </p:nvSpPr>
        <p:spPr>
          <a:xfrm>
            <a:off x="868868" y="5796108"/>
            <a:ext cx="10454263" cy="461665"/>
          </a:xfrm>
          <a:custGeom>
            <a:avLst/>
            <a:gdLst>
              <a:gd name="connsiteX0" fmla="*/ 0 w 10454263"/>
              <a:gd name="connsiteY0" fmla="*/ 0 h 461665"/>
              <a:gd name="connsiteX1" fmla="*/ 906036 w 10454263"/>
              <a:gd name="connsiteY1" fmla="*/ 0 h 461665"/>
              <a:gd name="connsiteX2" fmla="*/ 1707530 w 10454263"/>
              <a:gd name="connsiteY2" fmla="*/ 0 h 461665"/>
              <a:gd name="connsiteX3" fmla="*/ 2299938 w 10454263"/>
              <a:gd name="connsiteY3" fmla="*/ 0 h 461665"/>
              <a:gd name="connsiteX4" fmla="*/ 2787803 w 10454263"/>
              <a:gd name="connsiteY4" fmla="*/ 0 h 461665"/>
              <a:gd name="connsiteX5" fmla="*/ 3171126 w 10454263"/>
              <a:gd name="connsiteY5" fmla="*/ 0 h 461665"/>
              <a:gd name="connsiteX6" fmla="*/ 3554449 w 10454263"/>
              <a:gd name="connsiteY6" fmla="*/ 0 h 461665"/>
              <a:gd name="connsiteX7" fmla="*/ 4355943 w 10454263"/>
              <a:gd name="connsiteY7" fmla="*/ 0 h 461665"/>
              <a:gd name="connsiteX8" fmla="*/ 5052894 w 10454263"/>
              <a:gd name="connsiteY8" fmla="*/ 0 h 461665"/>
              <a:gd name="connsiteX9" fmla="*/ 5749845 w 10454263"/>
              <a:gd name="connsiteY9" fmla="*/ 0 h 461665"/>
              <a:gd name="connsiteX10" fmla="*/ 6446796 w 10454263"/>
              <a:gd name="connsiteY10" fmla="*/ 0 h 461665"/>
              <a:gd name="connsiteX11" fmla="*/ 6934661 w 10454263"/>
              <a:gd name="connsiteY11" fmla="*/ 0 h 461665"/>
              <a:gd name="connsiteX12" fmla="*/ 7527069 w 10454263"/>
              <a:gd name="connsiteY12" fmla="*/ 0 h 461665"/>
              <a:gd name="connsiteX13" fmla="*/ 8433105 w 10454263"/>
              <a:gd name="connsiteY13" fmla="*/ 0 h 461665"/>
              <a:gd name="connsiteX14" fmla="*/ 8920971 w 10454263"/>
              <a:gd name="connsiteY14" fmla="*/ 0 h 461665"/>
              <a:gd name="connsiteX15" fmla="*/ 9304294 w 10454263"/>
              <a:gd name="connsiteY15" fmla="*/ 0 h 461665"/>
              <a:gd name="connsiteX16" fmla="*/ 10454263 w 10454263"/>
              <a:gd name="connsiteY16" fmla="*/ 0 h 461665"/>
              <a:gd name="connsiteX17" fmla="*/ 10454263 w 10454263"/>
              <a:gd name="connsiteY17" fmla="*/ 461665 h 461665"/>
              <a:gd name="connsiteX18" fmla="*/ 9652770 w 10454263"/>
              <a:gd name="connsiteY18" fmla="*/ 461665 h 461665"/>
              <a:gd name="connsiteX19" fmla="*/ 9164904 w 10454263"/>
              <a:gd name="connsiteY19" fmla="*/ 461665 h 461665"/>
              <a:gd name="connsiteX20" fmla="*/ 8467953 w 10454263"/>
              <a:gd name="connsiteY20" fmla="*/ 461665 h 461665"/>
              <a:gd name="connsiteX21" fmla="*/ 7666460 w 10454263"/>
              <a:gd name="connsiteY21" fmla="*/ 461665 h 461665"/>
              <a:gd name="connsiteX22" fmla="*/ 6864966 w 10454263"/>
              <a:gd name="connsiteY22" fmla="*/ 461665 h 461665"/>
              <a:gd name="connsiteX23" fmla="*/ 5958930 w 10454263"/>
              <a:gd name="connsiteY23" fmla="*/ 461665 h 461665"/>
              <a:gd name="connsiteX24" fmla="*/ 5261979 w 10454263"/>
              <a:gd name="connsiteY24" fmla="*/ 461665 h 461665"/>
              <a:gd name="connsiteX25" fmla="*/ 4774113 w 10454263"/>
              <a:gd name="connsiteY25" fmla="*/ 461665 h 461665"/>
              <a:gd name="connsiteX26" fmla="*/ 4181705 w 10454263"/>
              <a:gd name="connsiteY26" fmla="*/ 461665 h 461665"/>
              <a:gd name="connsiteX27" fmla="*/ 3798382 w 10454263"/>
              <a:gd name="connsiteY27" fmla="*/ 461665 h 461665"/>
              <a:gd name="connsiteX28" fmla="*/ 3101431 w 10454263"/>
              <a:gd name="connsiteY28" fmla="*/ 461665 h 461665"/>
              <a:gd name="connsiteX29" fmla="*/ 2404480 w 10454263"/>
              <a:gd name="connsiteY29" fmla="*/ 461665 h 461665"/>
              <a:gd name="connsiteX30" fmla="*/ 1812072 w 10454263"/>
              <a:gd name="connsiteY30" fmla="*/ 461665 h 461665"/>
              <a:gd name="connsiteX31" fmla="*/ 1324207 w 10454263"/>
              <a:gd name="connsiteY31" fmla="*/ 461665 h 461665"/>
              <a:gd name="connsiteX32" fmla="*/ 731798 w 10454263"/>
              <a:gd name="connsiteY32" fmla="*/ 461665 h 461665"/>
              <a:gd name="connsiteX33" fmla="*/ 0 w 10454263"/>
              <a:gd name="connsiteY33" fmla="*/ 461665 h 461665"/>
              <a:gd name="connsiteX34" fmla="*/ 0 w 10454263"/>
              <a:gd name="connsiteY3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54263" h="461665" fill="none" extrusionOk="0">
                <a:moveTo>
                  <a:pt x="0" y="0"/>
                </a:moveTo>
                <a:cubicBezTo>
                  <a:pt x="449554" y="-2959"/>
                  <a:pt x="474775" y="-21647"/>
                  <a:pt x="906036" y="0"/>
                </a:cubicBezTo>
                <a:cubicBezTo>
                  <a:pt x="1337297" y="21647"/>
                  <a:pt x="1371078" y="30409"/>
                  <a:pt x="1707530" y="0"/>
                </a:cubicBezTo>
                <a:cubicBezTo>
                  <a:pt x="2043982" y="-30409"/>
                  <a:pt x="2075992" y="10516"/>
                  <a:pt x="2299938" y="0"/>
                </a:cubicBezTo>
                <a:cubicBezTo>
                  <a:pt x="2523884" y="-10516"/>
                  <a:pt x="2655912" y="4527"/>
                  <a:pt x="2787803" y="0"/>
                </a:cubicBezTo>
                <a:cubicBezTo>
                  <a:pt x="2919695" y="-4527"/>
                  <a:pt x="3007250" y="3820"/>
                  <a:pt x="3171126" y="0"/>
                </a:cubicBezTo>
                <a:cubicBezTo>
                  <a:pt x="3335002" y="-3820"/>
                  <a:pt x="3411228" y="6272"/>
                  <a:pt x="3554449" y="0"/>
                </a:cubicBezTo>
                <a:cubicBezTo>
                  <a:pt x="3697670" y="-6272"/>
                  <a:pt x="4079435" y="12047"/>
                  <a:pt x="4355943" y="0"/>
                </a:cubicBezTo>
                <a:cubicBezTo>
                  <a:pt x="4632451" y="-12047"/>
                  <a:pt x="4722470" y="-27948"/>
                  <a:pt x="5052894" y="0"/>
                </a:cubicBezTo>
                <a:cubicBezTo>
                  <a:pt x="5383318" y="27948"/>
                  <a:pt x="5442436" y="-25392"/>
                  <a:pt x="5749845" y="0"/>
                </a:cubicBezTo>
                <a:cubicBezTo>
                  <a:pt x="6057254" y="25392"/>
                  <a:pt x="6102899" y="-17697"/>
                  <a:pt x="6446796" y="0"/>
                </a:cubicBezTo>
                <a:cubicBezTo>
                  <a:pt x="6790693" y="17697"/>
                  <a:pt x="6788383" y="-11540"/>
                  <a:pt x="6934661" y="0"/>
                </a:cubicBezTo>
                <a:cubicBezTo>
                  <a:pt x="7080940" y="11540"/>
                  <a:pt x="7377491" y="-15877"/>
                  <a:pt x="7527069" y="0"/>
                </a:cubicBezTo>
                <a:cubicBezTo>
                  <a:pt x="7676647" y="15877"/>
                  <a:pt x="8033641" y="35061"/>
                  <a:pt x="8433105" y="0"/>
                </a:cubicBezTo>
                <a:cubicBezTo>
                  <a:pt x="8832569" y="-35061"/>
                  <a:pt x="8775928" y="335"/>
                  <a:pt x="8920971" y="0"/>
                </a:cubicBezTo>
                <a:cubicBezTo>
                  <a:pt x="9066014" y="-335"/>
                  <a:pt x="9119090" y="3814"/>
                  <a:pt x="9304294" y="0"/>
                </a:cubicBezTo>
                <a:cubicBezTo>
                  <a:pt x="9489498" y="-3814"/>
                  <a:pt x="10137217" y="9778"/>
                  <a:pt x="10454263" y="0"/>
                </a:cubicBezTo>
                <a:cubicBezTo>
                  <a:pt x="10454034" y="93784"/>
                  <a:pt x="10452027" y="270446"/>
                  <a:pt x="10454263" y="461665"/>
                </a:cubicBezTo>
                <a:cubicBezTo>
                  <a:pt x="10185098" y="496447"/>
                  <a:pt x="9916716" y="464024"/>
                  <a:pt x="9652770" y="461665"/>
                </a:cubicBezTo>
                <a:cubicBezTo>
                  <a:pt x="9388824" y="459306"/>
                  <a:pt x="9350058" y="456990"/>
                  <a:pt x="9164904" y="461665"/>
                </a:cubicBezTo>
                <a:cubicBezTo>
                  <a:pt x="8979750" y="466340"/>
                  <a:pt x="8617307" y="473792"/>
                  <a:pt x="8467953" y="461665"/>
                </a:cubicBezTo>
                <a:cubicBezTo>
                  <a:pt x="8318599" y="449538"/>
                  <a:pt x="7843891" y="459367"/>
                  <a:pt x="7666460" y="461665"/>
                </a:cubicBezTo>
                <a:cubicBezTo>
                  <a:pt x="7489029" y="463963"/>
                  <a:pt x="7202057" y="482564"/>
                  <a:pt x="6864966" y="461665"/>
                </a:cubicBezTo>
                <a:cubicBezTo>
                  <a:pt x="6527875" y="440766"/>
                  <a:pt x="6346837" y="450080"/>
                  <a:pt x="5958930" y="461665"/>
                </a:cubicBezTo>
                <a:cubicBezTo>
                  <a:pt x="5571023" y="473250"/>
                  <a:pt x="5467723" y="429004"/>
                  <a:pt x="5261979" y="461665"/>
                </a:cubicBezTo>
                <a:cubicBezTo>
                  <a:pt x="5056235" y="494326"/>
                  <a:pt x="4991699" y="474118"/>
                  <a:pt x="4774113" y="461665"/>
                </a:cubicBezTo>
                <a:cubicBezTo>
                  <a:pt x="4556527" y="449212"/>
                  <a:pt x="4342880" y="438653"/>
                  <a:pt x="4181705" y="461665"/>
                </a:cubicBezTo>
                <a:cubicBezTo>
                  <a:pt x="4020530" y="484677"/>
                  <a:pt x="3984315" y="454928"/>
                  <a:pt x="3798382" y="461665"/>
                </a:cubicBezTo>
                <a:cubicBezTo>
                  <a:pt x="3612449" y="468402"/>
                  <a:pt x="3304613" y="463933"/>
                  <a:pt x="3101431" y="461665"/>
                </a:cubicBezTo>
                <a:cubicBezTo>
                  <a:pt x="2898249" y="459397"/>
                  <a:pt x="2666335" y="437812"/>
                  <a:pt x="2404480" y="461665"/>
                </a:cubicBezTo>
                <a:cubicBezTo>
                  <a:pt x="2142625" y="485518"/>
                  <a:pt x="2100661" y="458147"/>
                  <a:pt x="1812072" y="461665"/>
                </a:cubicBezTo>
                <a:cubicBezTo>
                  <a:pt x="1523483" y="465183"/>
                  <a:pt x="1423125" y="464531"/>
                  <a:pt x="1324207" y="461665"/>
                </a:cubicBezTo>
                <a:cubicBezTo>
                  <a:pt x="1225289" y="458799"/>
                  <a:pt x="858999" y="482271"/>
                  <a:pt x="731798" y="461665"/>
                </a:cubicBezTo>
                <a:cubicBezTo>
                  <a:pt x="604597" y="441059"/>
                  <a:pt x="262327" y="432690"/>
                  <a:pt x="0" y="461665"/>
                </a:cubicBezTo>
                <a:cubicBezTo>
                  <a:pt x="-14374" y="287274"/>
                  <a:pt x="-15370" y="120596"/>
                  <a:pt x="0" y="0"/>
                </a:cubicBezTo>
                <a:close/>
              </a:path>
              <a:path w="10454263" h="461665" stroke="0" extrusionOk="0">
                <a:moveTo>
                  <a:pt x="0" y="0"/>
                </a:moveTo>
                <a:cubicBezTo>
                  <a:pt x="97880" y="15339"/>
                  <a:pt x="244681" y="-23438"/>
                  <a:pt x="487866" y="0"/>
                </a:cubicBezTo>
                <a:cubicBezTo>
                  <a:pt x="731051" y="23438"/>
                  <a:pt x="724658" y="10309"/>
                  <a:pt x="871189" y="0"/>
                </a:cubicBezTo>
                <a:cubicBezTo>
                  <a:pt x="1017720" y="-10309"/>
                  <a:pt x="1192686" y="17194"/>
                  <a:pt x="1359054" y="0"/>
                </a:cubicBezTo>
                <a:cubicBezTo>
                  <a:pt x="1525422" y="-17194"/>
                  <a:pt x="1773545" y="-5415"/>
                  <a:pt x="1951462" y="0"/>
                </a:cubicBezTo>
                <a:cubicBezTo>
                  <a:pt x="2129379" y="5415"/>
                  <a:pt x="2429343" y="-28939"/>
                  <a:pt x="2752956" y="0"/>
                </a:cubicBezTo>
                <a:cubicBezTo>
                  <a:pt x="3076569" y="28939"/>
                  <a:pt x="3231545" y="-17623"/>
                  <a:pt x="3554449" y="0"/>
                </a:cubicBezTo>
                <a:cubicBezTo>
                  <a:pt x="3877353" y="17623"/>
                  <a:pt x="3785897" y="-1069"/>
                  <a:pt x="3937772" y="0"/>
                </a:cubicBezTo>
                <a:cubicBezTo>
                  <a:pt x="4089647" y="1069"/>
                  <a:pt x="4257802" y="13364"/>
                  <a:pt x="4425638" y="0"/>
                </a:cubicBezTo>
                <a:cubicBezTo>
                  <a:pt x="4593474" y="-13364"/>
                  <a:pt x="4742390" y="-9332"/>
                  <a:pt x="4913504" y="0"/>
                </a:cubicBezTo>
                <a:cubicBezTo>
                  <a:pt x="5084618" y="9332"/>
                  <a:pt x="5538017" y="-3998"/>
                  <a:pt x="5714997" y="0"/>
                </a:cubicBezTo>
                <a:cubicBezTo>
                  <a:pt x="5891977" y="3998"/>
                  <a:pt x="6331414" y="-33246"/>
                  <a:pt x="6516491" y="0"/>
                </a:cubicBezTo>
                <a:cubicBezTo>
                  <a:pt x="6701568" y="33246"/>
                  <a:pt x="6978930" y="-23283"/>
                  <a:pt x="7317984" y="0"/>
                </a:cubicBezTo>
                <a:cubicBezTo>
                  <a:pt x="7657038" y="23283"/>
                  <a:pt x="7823084" y="-28626"/>
                  <a:pt x="8014935" y="0"/>
                </a:cubicBezTo>
                <a:cubicBezTo>
                  <a:pt x="8206786" y="28626"/>
                  <a:pt x="8370376" y="-11204"/>
                  <a:pt x="8502801" y="0"/>
                </a:cubicBezTo>
                <a:cubicBezTo>
                  <a:pt x="8635226" y="11204"/>
                  <a:pt x="8881348" y="-2195"/>
                  <a:pt x="8990666" y="0"/>
                </a:cubicBezTo>
                <a:cubicBezTo>
                  <a:pt x="9099984" y="2195"/>
                  <a:pt x="9208911" y="19023"/>
                  <a:pt x="9373989" y="0"/>
                </a:cubicBezTo>
                <a:cubicBezTo>
                  <a:pt x="9539067" y="-19023"/>
                  <a:pt x="10150360" y="-29225"/>
                  <a:pt x="10454263" y="0"/>
                </a:cubicBezTo>
                <a:cubicBezTo>
                  <a:pt x="10453069" y="100812"/>
                  <a:pt x="10470023" y="240299"/>
                  <a:pt x="10454263" y="461665"/>
                </a:cubicBezTo>
                <a:cubicBezTo>
                  <a:pt x="10363644" y="446891"/>
                  <a:pt x="10149253" y="449441"/>
                  <a:pt x="10070940" y="461665"/>
                </a:cubicBezTo>
                <a:cubicBezTo>
                  <a:pt x="9992627" y="473889"/>
                  <a:pt x="9698818" y="474463"/>
                  <a:pt x="9583074" y="461665"/>
                </a:cubicBezTo>
                <a:cubicBezTo>
                  <a:pt x="9467330" y="448867"/>
                  <a:pt x="9148879" y="451372"/>
                  <a:pt x="8886124" y="461665"/>
                </a:cubicBezTo>
                <a:cubicBezTo>
                  <a:pt x="8623369" y="471959"/>
                  <a:pt x="8512554" y="433526"/>
                  <a:pt x="8293715" y="461665"/>
                </a:cubicBezTo>
                <a:cubicBezTo>
                  <a:pt x="8074876" y="489804"/>
                  <a:pt x="7931703" y="449217"/>
                  <a:pt x="7701307" y="461665"/>
                </a:cubicBezTo>
                <a:cubicBezTo>
                  <a:pt x="7470911" y="474113"/>
                  <a:pt x="7329353" y="443283"/>
                  <a:pt x="7213441" y="461665"/>
                </a:cubicBezTo>
                <a:cubicBezTo>
                  <a:pt x="7097529" y="480047"/>
                  <a:pt x="6882276" y="477193"/>
                  <a:pt x="6621033" y="461665"/>
                </a:cubicBezTo>
                <a:cubicBezTo>
                  <a:pt x="6359790" y="446137"/>
                  <a:pt x="6040238" y="425957"/>
                  <a:pt x="5819540" y="461665"/>
                </a:cubicBezTo>
                <a:cubicBezTo>
                  <a:pt x="5598842" y="497373"/>
                  <a:pt x="5443946" y="465204"/>
                  <a:pt x="5331674" y="461665"/>
                </a:cubicBezTo>
                <a:cubicBezTo>
                  <a:pt x="5219402" y="458126"/>
                  <a:pt x="5055871" y="468882"/>
                  <a:pt x="4948351" y="461665"/>
                </a:cubicBezTo>
                <a:cubicBezTo>
                  <a:pt x="4840831" y="454448"/>
                  <a:pt x="4736893" y="462543"/>
                  <a:pt x="4565028" y="461665"/>
                </a:cubicBezTo>
                <a:cubicBezTo>
                  <a:pt x="4393163" y="460787"/>
                  <a:pt x="3979986" y="494492"/>
                  <a:pt x="3763535" y="461665"/>
                </a:cubicBezTo>
                <a:cubicBezTo>
                  <a:pt x="3547084" y="428838"/>
                  <a:pt x="3208122" y="462306"/>
                  <a:pt x="3066584" y="461665"/>
                </a:cubicBezTo>
                <a:cubicBezTo>
                  <a:pt x="2925046" y="461024"/>
                  <a:pt x="2462174" y="492879"/>
                  <a:pt x="2160548" y="461665"/>
                </a:cubicBezTo>
                <a:cubicBezTo>
                  <a:pt x="1858922" y="430451"/>
                  <a:pt x="1496832" y="458613"/>
                  <a:pt x="1254512" y="461665"/>
                </a:cubicBezTo>
                <a:cubicBezTo>
                  <a:pt x="1012192" y="464717"/>
                  <a:pt x="413391" y="500057"/>
                  <a:pt x="0" y="461665"/>
                </a:cubicBezTo>
                <a:cubicBezTo>
                  <a:pt x="22912" y="341777"/>
                  <a:pt x="-21760" y="189791"/>
                  <a:pt x="0" y="0"/>
                </a:cubicBezTo>
                <a:close/>
              </a:path>
            </a:pathLst>
          </a:custGeom>
          <a:solidFill>
            <a:schemeClr val="accent1">
              <a:lumMod val="40000"/>
              <a:lumOff val="60000"/>
            </a:schemeClr>
          </a:solid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r>
              <a:rPr lang="en-US" sz="2400" b="1" dirty="0">
                <a:latin typeface="+mj-lt"/>
              </a:rPr>
              <a:t>Build this ‘normal’ into our experiment…so we know what to expect. </a:t>
            </a:r>
            <a:endParaRPr lang="en-US" sz="2400" dirty="0"/>
          </a:p>
        </p:txBody>
      </p:sp>
    </p:spTree>
    <p:extLst>
      <p:ext uri="{BB962C8B-B14F-4D97-AF65-F5344CB8AC3E}">
        <p14:creationId xmlns:p14="http://schemas.microsoft.com/office/powerpoint/2010/main" val="29976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pPr marL="0" indent="0">
              <a:buNone/>
            </a:pPr>
            <a:r>
              <a:rPr lang="en-CA" sz="2400" dirty="0"/>
              <a:t>Our independent variable is “amount of water”. Research tells us:</a:t>
            </a:r>
          </a:p>
          <a:p>
            <a:pPr lvl="1"/>
            <a:r>
              <a:rPr lang="en-CA" sz="2400" dirty="0"/>
              <a:t>Keep soil evenly moist at all times. </a:t>
            </a:r>
            <a:r>
              <a:rPr lang="en-CA" sz="1050" dirty="0"/>
              <a:t>(</a:t>
            </a:r>
            <a:r>
              <a:rPr lang="en-CA" sz="1050" dirty="0">
                <a:hlinkClick r:id="rId2"/>
              </a:rPr>
              <a:t>https://www.gardenmanage.com/statuses/1000264091.html</a:t>
            </a:r>
            <a:r>
              <a:rPr lang="en-CA" sz="1050" dirty="0"/>
              <a:t> )</a:t>
            </a:r>
          </a:p>
          <a:p>
            <a:pPr lvl="1"/>
            <a:r>
              <a:rPr lang="en-CA" sz="2400" dirty="0"/>
              <a:t>Water to a depth of 4-6 inches. </a:t>
            </a:r>
            <a:r>
              <a:rPr lang="en-CA" sz="1050" dirty="0"/>
              <a:t>(</a:t>
            </a:r>
            <a:r>
              <a:rPr lang="en-CA" sz="1050" dirty="0">
                <a:hlinkClick r:id="rId3"/>
              </a:rPr>
              <a:t>https://garden.org/learn/articles/view/454/</a:t>
            </a:r>
            <a:r>
              <a:rPr lang="en-CA" sz="1050" dirty="0"/>
              <a:t> ) (</a:t>
            </a:r>
            <a:r>
              <a:rPr lang="en-CA" sz="1050" dirty="0">
                <a:hlinkClick r:id="rId4"/>
              </a:rPr>
              <a:t>https://homeguides.sfgate.com/much-should-bean-plants-watered-32642.html#:~:text=Water%20Needs,system%20during%20the%20development%20period</a:t>
            </a:r>
            <a:r>
              <a:rPr lang="en-CA" sz="1050" dirty="0"/>
              <a:t>. )</a:t>
            </a:r>
          </a:p>
          <a:p>
            <a:pPr lvl="1"/>
            <a:r>
              <a:rPr lang="en-CA" sz="2400" dirty="0"/>
              <a:t>Use sprinkler or drip irrigation.</a:t>
            </a:r>
          </a:p>
        </p:txBody>
      </p:sp>
    </p:spTree>
    <p:extLst>
      <p:ext uri="{BB962C8B-B14F-4D97-AF65-F5344CB8AC3E}">
        <p14:creationId xmlns:p14="http://schemas.microsoft.com/office/powerpoint/2010/main" val="1427178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r>
              <a:rPr lang="en-CA" sz="2400" dirty="0"/>
              <a:t>After playing around a bit with the materials we have, we determine that to meet these requirements, 15 mL of water per day per container, using a spritz bottle (because we don’t have a sprinkler or irrigation system), will be our control group. </a:t>
            </a:r>
          </a:p>
          <a:p>
            <a:r>
              <a:rPr lang="en-CA" sz="2400" dirty="0"/>
              <a:t>We </a:t>
            </a:r>
            <a:r>
              <a:rPr lang="en-CA" sz="2400" i="1" dirty="0"/>
              <a:t>expect </a:t>
            </a:r>
            <a:r>
              <a:rPr lang="en-CA" sz="2400" dirty="0"/>
              <a:t>that in our </a:t>
            </a:r>
            <a:r>
              <a:rPr lang="en-CA" sz="2400" b="1" dirty="0">
                <a:latin typeface="+mj-lt"/>
              </a:rPr>
              <a:t>control group</a:t>
            </a:r>
            <a:r>
              <a:rPr lang="en-CA" sz="2400" dirty="0"/>
              <a:t>, our plants will grow at a ‘normal’ rate, because we have followed growing advice from our research. </a:t>
            </a:r>
          </a:p>
        </p:txBody>
      </p:sp>
    </p:spTree>
    <p:extLst>
      <p:ext uri="{BB962C8B-B14F-4D97-AF65-F5344CB8AC3E}">
        <p14:creationId xmlns:p14="http://schemas.microsoft.com/office/powerpoint/2010/main" val="349846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pPr marL="0" indent="0">
              <a:buNone/>
            </a:pPr>
            <a:r>
              <a:rPr lang="en-CA" sz="2400" b="1" dirty="0">
                <a:latin typeface="+mj-lt"/>
              </a:rPr>
              <a:t>Treatment group(s) </a:t>
            </a:r>
            <a:r>
              <a:rPr lang="en-CA" sz="2400" dirty="0"/>
              <a:t>are where we manipulate the independent variable, and are testing the [unknown] effect on the dependent variable. We will compare these groups to our control. </a:t>
            </a:r>
          </a:p>
          <a:p>
            <a:pPr lvl="1"/>
            <a:r>
              <a:rPr lang="en-CA" sz="2400" dirty="0"/>
              <a:t>30 mL a day</a:t>
            </a:r>
          </a:p>
          <a:p>
            <a:pPr lvl="1"/>
            <a:r>
              <a:rPr lang="en-CA" sz="2400" dirty="0"/>
              <a:t>45 mL a day</a:t>
            </a:r>
          </a:p>
        </p:txBody>
      </p:sp>
    </p:spTree>
    <p:extLst>
      <p:ext uri="{BB962C8B-B14F-4D97-AF65-F5344CB8AC3E}">
        <p14:creationId xmlns:p14="http://schemas.microsoft.com/office/powerpoint/2010/main" val="302264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A0A8-E860-446B-8929-1A402FE63CAD}"/>
              </a:ext>
            </a:extLst>
          </p:cNvPr>
          <p:cNvSpPr>
            <a:spLocks noGrp="1"/>
          </p:cNvSpPr>
          <p:nvPr>
            <p:ph type="title"/>
          </p:nvPr>
        </p:nvSpPr>
        <p:spPr/>
        <p:txBody>
          <a:bodyPr/>
          <a:lstStyle/>
          <a:p>
            <a:r>
              <a:rPr lang="en-US" dirty="0"/>
              <a:t>Vocabulary</a:t>
            </a:r>
            <a:endParaRPr lang="en-CA" dirty="0"/>
          </a:p>
        </p:txBody>
      </p:sp>
      <p:sp>
        <p:nvSpPr>
          <p:cNvPr id="3" name="Content Placeholder 2">
            <a:extLst>
              <a:ext uri="{FF2B5EF4-FFF2-40B4-BE49-F238E27FC236}">
                <a16:creationId xmlns:a16="http://schemas.microsoft.com/office/drawing/2014/main" id="{0A062429-7134-4F7F-A6DE-CCF331ABEBE5}"/>
              </a:ext>
            </a:extLst>
          </p:cNvPr>
          <p:cNvSpPr>
            <a:spLocks noGrp="1"/>
          </p:cNvSpPr>
          <p:nvPr>
            <p:ph idx="1"/>
          </p:nvPr>
        </p:nvSpPr>
        <p:spPr/>
        <p:txBody>
          <a:bodyPr>
            <a:normAutofit fontScale="92500" lnSpcReduction="20000"/>
          </a:bodyPr>
          <a:lstStyle/>
          <a:p>
            <a:r>
              <a:rPr lang="en-US" dirty="0"/>
              <a:t>Testable question</a:t>
            </a:r>
          </a:p>
          <a:p>
            <a:r>
              <a:rPr lang="en-US" dirty="0"/>
              <a:t>Hypothesis</a:t>
            </a:r>
          </a:p>
          <a:p>
            <a:r>
              <a:rPr lang="en-US" dirty="0"/>
              <a:t>Prediction</a:t>
            </a:r>
          </a:p>
          <a:p>
            <a:r>
              <a:rPr lang="en-US" dirty="0"/>
              <a:t>Variables:</a:t>
            </a:r>
          </a:p>
          <a:p>
            <a:pPr lvl="1"/>
            <a:r>
              <a:rPr lang="en-US" dirty="0"/>
              <a:t>Control variable</a:t>
            </a:r>
          </a:p>
          <a:p>
            <a:pPr lvl="1"/>
            <a:r>
              <a:rPr lang="en-US" dirty="0"/>
              <a:t>Independent variable</a:t>
            </a:r>
          </a:p>
          <a:p>
            <a:pPr lvl="1"/>
            <a:r>
              <a:rPr lang="en-US" dirty="0"/>
              <a:t>Dependent variable</a:t>
            </a:r>
          </a:p>
          <a:p>
            <a:pPr lvl="1"/>
            <a:r>
              <a:rPr lang="en-CA" dirty="0"/>
              <a:t>Confounding variable</a:t>
            </a:r>
          </a:p>
          <a:p>
            <a:r>
              <a:rPr lang="en-US" dirty="0"/>
              <a:t>Control group</a:t>
            </a:r>
          </a:p>
          <a:p>
            <a:r>
              <a:rPr lang="en-US" dirty="0"/>
              <a:t>Treatment/experimental group</a:t>
            </a:r>
          </a:p>
        </p:txBody>
      </p:sp>
    </p:spTree>
    <p:extLst>
      <p:ext uri="{BB962C8B-B14F-4D97-AF65-F5344CB8AC3E}">
        <p14:creationId xmlns:p14="http://schemas.microsoft.com/office/powerpoint/2010/main" val="9714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58B-DED6-4955-AFA0-41ED46569C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6D986AA-C8E9-4165-B3D6-E940933A7E74}"/>
              </a:ext>
            </a:extLst>
          </p:cNvPr>
          <p:cNvSpPr>
            <a:spLocks noGrp="1"/>
          </p:cNvSpPr>
          <p:nvPr>
            <p:ph idx="1"/>
          </p:nvPr>
        </p:nvSpPr>
        <p:spPr/>
        <p:txBody>
          <a:bodyPr/>
          <a:lstStyle/>
          <a:p>
            <a:endParaRPr lang="en-CA"/>
          </a:p>
        </p:txBody>
      </p:sp>
      <p:pic>
        <p:nvPicPr>
          <p:cNvPr id="2050" name="Picture 2" descr="Controlled experiments (article) | Khan Academy">
            <a:extLst>
              <a:ext uri="{FF2B5EF4-FFF2-40B4-BE49-F238E27FC236}">
                <a16:creationId xmlns:a16="http://schemas.microsoft.com/office/drawing/2014/main" id="{92617BA0-96D6-4DBD-B389-C07DC0C4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5" y="887668"/>
            <a:ext cx="9035847" cy="508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ADA0FE-B5E1-4BC3-81CE-092C8292A8D8}"/>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941884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7B4-21C6-426D-AD8E-152D3CFF634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C73BEF-D22D-44F2-8444-016E89BDF4E7}"/>
              </a:ext>
            </a:extLst>
          </p:cNvPr>
          <p:cNvSpPr>
            <a:spLocks noGrp="1"/>
          </p:cNvSpPr>
          <p:nvPr>
            <p:ph idx="1"/>
          </p:nvPr>
        </p:nvSpPr>
        <p:spPr/>
        <p:txBody>
          <a:bodyPr/>
          <a:lstStyle/>
          <a:p>
            <a:endParaRPr lang="en-CA"/>
          </a:p>
        </p:txBody>
      </p:sp>
      <p:pic>
        <p:nvPicPr>
          <p:cNvPr id="3074" name="Picture 2" descr="Controlled experiments (article) | Khan Academy">
            <a:extLst>
              <a:ext uri="{FF2B5EF4-FFF2-40B4-BE49-F238E27FC236}">
                <a16:creationId xmlns:a16="http://schemas.microsoft.com/office/drawing/2014/main" id="{10A8FB9D-D18B-48FD-A704-90281498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22" y="372959"/>
            <a:ext cx="8501785" cy="586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27FE9E-D391-4AC9-A9A3-CFBFB9299CB9}"/>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75185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0AD3-2AA0-4E0E-9B51-DC2D69972E7F}"/>
              </a:ext>
            </a:extLst>
          </p:cNvPr>
          <p:cNvSpPr>
            <a:spLocks noGrp="1"/>
          </p:cNvSpPr>
          <p:nvPr>
            <p:ph type="title"/>
          </p:nvPr>
        </p:nvSpPr>
        <p:spPr/>
        <p:txBody>
          <a:bodyPr/>
          <a:lstStyle/>
          <a:p>
            <a:r>
              <a:rPr lang="en-CA" dirty="0"/>
              <a:t>exercise</a:t>
            </a:r>
          </a:p>
        </p:txBody>
      </p:sp>
      <p:sp>
        <p:nvSpPr>
          <p:cNvPr id="3" name="Content Placeholder 2">
            <a:extLst>
              <a:ext uri="{FF2B5EF4-FFF2-40B4-BE49-F238E27FC236}">
                <a16:creationId xmlns:a16="http://schemas.microsoft.com/office/drawing/2014/main" id="{CA84A4F9-5FB1-468E-A123-0CC57BDCECB7}"/>
              </a:ext>
            </a:extLst>
          </p:cNvPr>
          <p:cNvSpPr>
            <a:spLocks noGrp="1"/>
          </p:cNvSpPr>
          <p:nvPr>
            <p:ph idx="1"/>
          </p:nvPr>
        </p:nvSpPr>
        <p:spPr/>
        <p:txBody>
          <a:bodyPr>
            <a:normAutofit/>
          </a:bodyPr>
          <a:lstStyle/>
          <a:p>
            <a:pPr marL="0" indent="0">
              <a:buNone/>
            </a:pPr>
            <a:r>
              <a:rPr lang="en-CA" sz="2400" dirty="0"/>
              <a:t>Suppose your dependent variable is each of the following. How would you measure it? Brainstorm all the ways you can think of.  </a:t>
            </a:r>
          </a:p>
          <a:p>
            <a:r>
              <a:rPr lang="en-CA" sz="2400" dirty="0"/>
              <a:t>Rate at which incense burns</a:t>
            </a:r>
          </a:p>
          <a:p>
            <a:r>
              <a:rPr lang="en-CA" sz="2400" dirty="0"/>
              <a:t>Intelligence (of teenager)</a:t>
            </a:r>
          </a:p>
          <a:p>
            <a:r>
              <a:rPr lang="en-CA" sz="2400" dirty="0"/>
              <a:t>Intelligence (of baby)</a:t>
            </a:r>
          </a:p>
          <a:p>
            <a:r>
              <a:rPr lang="en-CA" sz="2400" dirty="0"/>
              <a:t>Soil moisture preference (of earthworm)</a:t>
            </a:r>
          </a:p>
          <a:p>
            <a:endParaRPr lang="en-CA" sz="2400" dirty="0"/>
          </a:p>
        </p:txBody>
      </p:sp>
    </p:spTree>
    <p:extLst>
      <p:ext uri="{BB962C8B-B14F-4D97-AF65-F5344CB8AC3E}">
        <p14:creationId xmlns:p14="http://schemas.microsoft.com/office/powerpoint/2010/main" val="328882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58C9-2923-4E2D-84D8-28D3AF589DFB}"/>
              </a:ext>
            </a:extLst>
          </p:cNvPr>
          <p:cNvSpPr>
            <a:spLocks noGrp="1"/>
          </p:cNvSpPr>
          <p:nvPr>
            <p:ph type="title"/>
          </p:nvPr>
        </p:nvSpPr>
        <p:spPr/>
        <p:txBody>
          <a:bodyPr/>
          <a:lstStyle/>
          <a:p>
            <a:r>
              <a:rPr lang="en-CA" dirty="0"/>
              <a:t>Draft your experimental design</a:t>
            </a:r>
          </a:p>
        </p:txBody>
      </p:sp>
      <p:sp>
        <p:nvSpPr>
          <p:cNvPr id="3" name="Content Placeholder 2">
            <a:extLst>
              <a:ext uri="{FF2B5EF4-FFF2-40B4-BE49-F238E27FC236}">
                <a16:creationId xmlns:a16="http://schemas.microsoft.com/office/drawing/2014/main" id="{59C8D818-8227-4D0C-8A77-8443C999CE76}"/>
              </a:ext>
            </a:extLst>
          </p:cNvPr>
          <p:cNvSpPr>
            <a:spLocks noGrp="1"/>
          </p:cNvSpPr>
          <p:nvPr>
            <p:ph idx="1"/>
          </p:nvPr>
        </p:nvSpPr>
        <p:spPr/>
        <p:txBody>
          <a:bodyPr>
            <a:normAutofit/>
          </a:bodyPr>
          <a:lstStyle/>
          <a:p>
            <a:pPr marL="0" indent="0">
              <a:buNone/>
            </a:pPr>
            <a:r>
              <a:rPr lang="en-CA" sz="2800" dirty="0"/>
              <a:t>Dependent variable: </a:t>
            </a:r>
          </a:p>
          <a:p>
            <a:pPr lvl="1"/>
            <a:r>
              <a:rPr lang="en-CA" sz="2800" dirty="0"/>
              <a:t>How will you measure this? When will you measure it?</a:t>
            </a:r>
          </a:p>
          <a:p>
            <a:pPr lvl="1"/>
            <a:r>
              <a:rPr lang="en-CA" sz="2800" dirty="0"/>
              <a:t>Be specific. </a:t>
            </a:r>
          </a:p>
          <a:p>
            <a:pPr marL="0" indent="0">
              <a:buNone/>
            </a:pPr>
            <a:r>
              <a:rPr lang="en-CA" sz="2800" dirty="0"/>
              <a:t>Materials:</a:t>
            </a:r>
          </a:p>
          <a:p>
            <a:pPr lvl="1"/>
            <a:r>
              <a:rPr lang="en-CA" sz="2800" dirty="0"/>
              <a:t>What will you use to grow your plant? How will the plants be planted?</a:t>
            </a:r>
          </a:p>
          <a:p>
            <a:pPr lvl="1"/>
            <a:r>
              <a:rPr lang="en-CA" sz="2800" dirty="0"/>
              <a:t>Design a care regimen for your plant. </a:t>
            </a:r>
          </a:p>
        </p:txBody>
      </p:sp>
    </p:spTree>
    <p:extLst>
      <p:ext uri="{BB962C8B-B14F-4D97-AF65-F5344CB8AC3E}">
        <p14:creationId xmlns:p14="http://schemas.microsoft.com/office/powerpoint/2010/main" val="190141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6361-F0B6-4366-85AA-E88EEBDB71C6}"/>
              </a:ext>
            </a:extLst>
          </p:cNvPr>
          <p:cNvSpPr>
            <a:spLocks noGrp="1"/>
          </p:cNvSpPr>
          <p:nvPr>
            <p:ph type="title"/>
          </p:nvPr>
        </p:nvSpPr>
        <p:spPr/>
        <p:txBody>
          <a:bodyPr/>
          <a:lstStyle/>
          <a:p>
            <a:r>
              <a:rPr lang="en-US" dirty="0"/>
              <a:t>Module 4 Summary</a:t>
            </a:r>
            <a:endParaRPr lang="en-CA" dirty="0"/>
          </a:p>
        </p:txBody>
      </p:sp>
      <p:sp>
        <p:nvSpPr>
          <p:cNvPr id="3" name="Content Placeholder 2">
            <a:extLst>
              <a:ext uri="{FF2B5EF4-FFF2-40B4-BE49-F238E27FC236}">
                <a16:creationId xmlns:a16="http://schemas.microsoft.com/office/drawing/2014/main" id="{1CC96509-A189-45C0-ACAA-0D148D5C2C6F}"/>
              </a:ext>
            </a:extLst>
          </p:cNvPr>
          <p:cNvSpPr>
            <a:spLocks noGrp="1"/>
          </p:cNvSpPr>
          <p:nvPr>
            <p:ph idx="1"/>
          </p:nvPr>
        </p:nvSpPr>
        <p:spPr/>
        <p:txBody>
          <a:bodyPr/>
          <a:lstStyle/>
          <a:p>
            <a:r>
              <a:rPr lang="en-US" dirty="0"/>
              <a:t>Characteristics of a good experimental design</a:t>
            </a:r>
          </a:p>
          <a:p>
            <a:r>
              <a:rPr lang="en-US" dirty="0"/>
              <a:t>Trials, replicates</a:t>
            </a:r>
          </a:p>
          <a:p>
            <a:r>
              <a:rPr lang="en-US" dirty="0"/>
              <a:t>Experimental Setup:</a:t>
            </a:r>
          </a:p>
          <a:p>
            <a:pPr lvl="1"/>
            <a:r>
              <a:rPr lang="en-US" dirty="0"/>
              <a:t>Diagram</a:t>
            </a:r>
          </a:p>
          <a:p>
            <a:pPr lvl="1"/>
            <a:r>
              <a:rPr lang="en-US" dirty="0"/>
              <a:t>Procedure Write-up</a:t>
            </a:r>
          </a:p>
          <a:p>
            <a:r>
              <a:rPr lang="en-US" dirty="0"/>
              <a:t>Critiquing experimental design</a:t>
            </a:r>
          </a:p>
        </p:txBody>
      </p:sp>
    </p:spTree>
    <p:extLst>
      <p:ext uri="{BB962C8B-B14F-4D97-AF65-F5344CB8AC3E}">
        <p14:creationId xmlns:p14="http://schemas.microsoft.com/office/powerpoint/2010/main" val="378815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5B7A-2993-4F57-84F7-ED9A5D04F6AA}"/>
              </a:ext>
            </a:extLst>
          </p:cNvPr>
          <p:cNvSpPr>
            <a:spLocks noGrp="1"/>
          </p:cNvSpPr>
          <p:nvPr>
            <p:ph type="title"/>
          </p:nvPr>
        </p:nvSpPr>
        <p:spPr/>
        <p:txBody>
          <a:bodyPr/>
          <a:lstStyle/>
          <a:p>
            <a:r>
              <a:rPr lang="en-US" dirty="0"/>
              <a:t>Characteristics of Good Experimental design</a:t>
            </a:r>
            <a:endParaRPr lang="en-CA" dirty="0"/>
          </a:p>
        </p:txBody>
      </p:sp>
      <p:sp>
        <p:nvSpPr>
          <p:cNvPr id="3" name="Content Placeholder 2">
            <a:extLst>
              <a:ext uri="{FF2B5EF4-FFF2-40B4-BE49-F238E27FC236}">
                <a16:creationId xmlns:a16="http://schemas.microsoft.com/office/drawing/2014/main" id="{B21454F4-7C6A-43D4-BFEF-93645AF8AE84}"/>
              </a:ext>
            </a:extLst>
          </p:cNvPr>
          <p:cNvSpPr>
            <a:spLocks noGrp="1"/>
          </p:cNvSpPr>
          <p:nvPr>
            <p:ph idx="1"/>
          </p:nvPr>
        </p:nvSpPr>
        <p:spPr/>
        <p:txBody>
          <a:bodyPr>
            <a:normAutofit/>
          </a:bodyPr>
          <a:lstStyle/>
          <a:p>
            <a:r>
              <a:rPr lang="en-US" dirty="0"/>
              <a:t>Large sample size</a:t>
            </a:r>
          </a:p>
          <a:p>
            <a:r>
              <a:rPr lang="en-US" dirty="0"/>
              <a:t>Has a control group</a:t>
            </a:r>
          </a:p>
          <a:p>
            <a:r>
              <a:rPr lang="en-US" dirty="0"/>
              <a:t>Manipulates only the independent variable. Controls for everything else. Minimizes the number of confounding variables. </a:t>
            </a:r>
          </a:p>
          <a:p>
            <a:r>
              <a:rPr lang="en-US" dirty="0"/>
              <a:t>Avoids bias</a:t>
            </a:r>
          </a:p>
          <a:p>
            <a:r>
              <a:rPr lang="en-US" dirty="0"/>
              <a:t>Has a clear-cut methodology that is replicable</a:t>
            </a:r>
          </a:p>
          <a:p>
            <a:r>
              <a:rPr lang="en-US" dirty="0"/>
              <a:t>Systematically records observations in an objective, well-defined, and replicable way. Observations are not subject to observer bias.</a:t>
            </a:r>
            <a:endParaRPr lang="en-CA" dirty="0"/>
          </a:p>
        </p:txBody>
      </p:sp>
    </p:spTree>
    <p:extLst>
      <p:ext uri="{BB962C8B-B14F-4D97-AF65-F5344CB8AC3E}">
        <p14:creationId xmlns:p14="http://schemas.microsoft.com/office/powerpoint/2010/main" val="3867233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5B7A-2993-4F57-84F7-ED9A5D04F6AA}"/>
              </a:ext>
            </a:extLst>
          </p:cNvPr>
          <p:cNvSpPr>
            <a:spLocks noGrp="1"/>
          </p:cNvSpPr>
          <p:nvPr>
            <p:ph type="title"/>
          </p:nvPr>
        </p:nvSpPr>
        <p:spPr>
          <a:xfrm>
            <a:off x="1371600" y="0"/>
            <a:ext cx="10240903" cy="1233488"/>
          </a:xfrm>
        </p:spPr>
        <p:txBody>
          <a:bodyPr/>
          <a:lstStyle/>
          <a:p>
            <a:r>
              <a:rPr lang="en-US" dirty="0"/>
              <a:t>Case Study: Count my beans</a:t>
            </a:r>
            <a:endParaRPr lang="en-CA" dirty="0"/>
          </a:p>
        </p:txBody>
      </p:sp>
      <p:sp>
        <p:nvSpPr>
          <p:cNvPr id="3" name="Content Placeholder 2">
            <a:extLst>
              <a:ext uri="{FF2B5EF4-FFF2-40B4-BE49-F238E27FC236}">
                <a16:creationId xmlns:a16="http://schemas.microsoft.com/office/drawing/2014/main" id="{B21454F4-7C6A-43D4-BFEF-93645AF8AE84}"/>
              </a:ext>
            </a:extLst>
          </p:cNvPr>
          <p:cNvSpPr>
            <a:spLocks noGrp="1"/>
          </p:cNvSpPr>
          <p:nvPr>
            <p:ph idx="1"/>
          </p:nvPr>
        </p:nvSpPr>
        <p:spPr>
          <a:xfrm>
            <a:off x="1371600" y="1321860"/>
            <a:ext cx="10240903" cy="2329242"/>
          </a:xfrm>
        </p:spPr>
        <p:txBody>
          <a:bodyPr>
            <a:normAutofit/>
          </a:bodyPr>
          <a:lstStyle/>
          <a:p>
            <a:pPr marL="0" indent="0">
              <a:buNone/>
            </a:pPr>
            <a:r>
              <a:rPr lang="en-US" dirty="0"/>
              <a:t>Natasha and her three friends drink 250 mL of Starbucks medium roast coffee (no sugar, no cream) right before doing a practice math test. On a different day, they do a different (but same level difficulty) practice math test, but do not drink coffee. On average, they performed 25% better when they had had coffee.</a:t>
            </a:r>
          </a:p>
          <a:p>
            <a:pPr marL="0" indent="0">
              <a:buNone/>
            </a:pPr>
            <a:r>
              <a:rPr lang="en-US" dirty="0"/>
              <a:t>Their conclusion: Drinking coffee before math tests increases performance. </a:t>
            </a:r>
          </a:p>
          <a:p>
            <a:pPr marL="0" indent="0">
              <a:buNone/>
            </a:pPr>
            <a:endParaRPr lang="en-CA" dirty="0"/>
          </a:p>
          <a:p>
            <a:endParaRPr lang="en-CA" dirty="0"/>
          </a:p>
          <a:p>
            <a:endParaRPr lang="en-CA" dirty="0"/>
          </a:p>
        </p:txBody>
      </p:sp>
      <p:sp>
        <p:nvSpPr>
          <p:cNvPr id="9" name="TextBox 8">
            <a:extLst>
              <a:ext uri="{FF2B5EF4-FFF2-40B4-BE49-F238E27FC236}">
                <a16:creationId xmlns:a16="http://schemas.microsoft.com/office/drawing/2014/main" id="{0000BB40-7AB4-4808-8DDE-84C2B559443B}"/>
              </a:ext>
            </a:extLst>
          </p:cNvPr>
          <p:cNvSpPr txBox="1"/>
          <p:nvPr/>
        </p:nvSpPr>
        <p:spPr>
          <a:xfrm>
            <a:off x="1371600" y="3428999"/>
            <a:ext cx="10092813" cy="2862322"/>
          </a:xfrm>
          <a:prstGeom prst="rect">
            <a:avLst/>
          </a:prstGeom>
          <a:noFill/>
        </p:spPr>
        <p:txBody>
          <a:bodyPr wrap="square">
            <a:spAutoFit/>
          </a:bodyPr>
          <a:lstStyle/>
          <a:p>
            <a:pPr marL="342900" indent="-342900">
              <a:buFont typeface="+mj-lt"/>
              <a:buAutoNum type="arabicPeriod"/>
            </a:pPr>
            <a:r>
              <a:rPr lang="en-CA" sz="2000" dirty="0"/>
              <a:t>What was the testable question?</a:t>
            </a:r>
          </a:p>
          <a:p>
            <a:pPr marL="342900" indent="-342900">
              <a:buFont typeface="+mj-lt"/>
              <a:buAutoNum type="arabicPeriod"/>
            </a:pPr>
            <a:r>
              <a:rPr lang="en-CA" sz="2000" dirty="0"/>
              <a:t>What could the group’s hypothesis have been?</a:t>
            </a:r>
          </a:p>
          <a:p>
            <a:pPr marL="342900" indent="-342900">
              <a:buFont typeface="+mj-lt"/>
              <a:buAutoNum type="arabicPeriod"/>
            </a:pPr>
            <a:r>
              <a:rPr lang="en-CA" sz="2000" dirty="0"/>
              <a:t>What was the independent variable?</a:t>
            </a:r>
          </a:p>
          <a:p>
            <a:pPr marL="342900" indent="-342900">
              <a:buFont typeface="+mj-lt"/>
              <a:buAutoNum type="arabicPeriod"/>
            </a:pPr>
            <a:r>
              <a:rPr lang="en-CA" sz="2000" dirty="0"/>
              <a:t>What was the dependent variable?</a:t>
            </a:r>
          </a:p>
          <a:p>
            <a:pPr marL="342900" indent="-342900">
              <a:buFont typeface="+mj-lt"/>
              <a:buAutoNum type="arabicPeriod"/>
            </a:pPr>
            <a:r>
              <a:rPr lang="en-CA" sz="2000" dirty="0"/>
              <a:t>What were some control variables? Are there any confounding variables that are not accounted for by this experimental design?</a:t>
            </a:r>
          </a:p>
          <a:p>
            <a:pPr marL="342900" indent="-342900">
              <a:buFont typeface="+mj-lt"/>
              <a:buAutoNum type="arabicPeriod"/>
            </a:pPr>
            <a:r>
              <a:rPr lang="en-CA" sz="2000" dirty="0"/>
              <a:t>Which was the control group? Treatment group?</a:t>
            </a:r>
          </a:p>
          <a:p>
            <a:pPr marL="342900" indent="-342900">
              <a:buFont typeface="+mj-lt"/>
              <a:buAutoNum type="arabicPeriod"/>
            </a:pPr>
            <a:r>
              <a:rPr lang="en-CA" sz="2000" dirty="0"/>
              <a:t>What questions do you have about the conclusion that they drew from this experiment?</a:t>
            </a:r>
          </a:p>
        </p:txBody>
      </p:sp>
    </p:spTree>
    <p:extLst>
      <p:ext uri="{BB962C8B-B14F-4D97-AF65-F5344CB8AC3E}">
        <p14:creationId xmlns:p14="http://schemas.microsoft.com/office/powerpoint/2010/main" val="4067736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p:txBody>
          <a:bodyPr>
            <a:normAutofit/>
          </a:bodyPr>
          <a:lstStyle/>
          <a:p>
            <a:r>
              <a:rPr lang="en-US" sz="2400" dirty="0"/>
              <a:t>The more times you repeat your experiment, the more likely your results are to be true (instead of the result of random chance, luck)</a:t>
            </a:r>
          </a:p>
          <a:p>
            <a:r>
              <a:rPr lang="en-US" sz="2400" dirty="0"/>
              <a:t>Necessary for statistical analysis (calculating averages and standard deviation)</a:t>
            </a:r>
          </a:p>
        </p:txBody>
      </p:sp>
    </p:spTree>
    <p:extLst>
      <p:ext uri="{BB962C8B-B14F-4D97-AF65-F5344CB8AC3E}">
        <p14:creationId xmlns:p14="http://schemas.microsoft.com/office/powerpoint/2010/main" val="2505863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a:xfrm>
            <a:off x="1371600" y="2114939"/>
            <a:ext cx="10240903" cy="2030423"/>
          </a:xfrm>
        </p:spPr>
        <p:txBody>
          <a:bodyPr>
            <a:normAutofit/>
          </a:bodyPr>
          <a:lstStyle/>
          <a:p>
            <a:r>
              <a:rPr lang="en-CA" sz="2400" dirty="0"/>
              <a:t>Goal: At </a:t>
            </a:r>
            <a:r>
              <a:rPr lang="en-CA" sz="2400" i="1" dirty="0"/>
              <a:t>least </a:t>
            </a:r>
            <a:r>
              <a:rPr lang="en-CA" sz="2400" dirty="0"/>
              <a:t>10 subjects per treatment or control group. More if your experiment is easy/fast to conduct.</a:t>
            </a:r>
          </a:p>
          <a:p>
            <a:pPr lvl="1"/>
            <a:r>
              <a:rPr lang="en-CA" sz="2400" dirty="0"/>
              <a:t>Subjects need to be alive! Err on the side of caution…have to account for germination rate </a:t>
            </a:r>
            <a:r>
              <a:rPr lang="en-CA" sz="2400" dirty="0">
                <a:sym typeface="Wingdings" panose="05000000000000000000" pitchFamily="2" charset="2"/>
              </a:rPr>
              <a:t> research!</a:t>
            </a:r>
            <a:endParaRPr lang="en-US" sz="2400" dirty="0"/>
          </a:p>
        </p:txBody>
      </p:sp>
      <p:pic>
        <p:nvPicPr>
          <p:cNvPr id="1028" name="Picture 4" descr="Plant Growth Cartoon stock photos and royalty-free images, vectors and  illustrations | Adobe Stock">
            <a:extLst>
              <a:ext uri="{FF2B5EF4-FFF2-40B4-BE49-F238E27FC236}">
                <a16:creationId xmlns:a16="http://schemas.microsoft.com/office/drawing/2014/main" id="{623095D1-6683-4CCE-801D-3AA400FE23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4214748"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lant Growth Cartoon stock photos and royalty-free images, vectors and  illustrations | Adobe Stock">
            <a:extLst>
              <a:ext uri="{FF2B5EF4-FFF2-40B4-BE49-F238E27FC236}">
                <a16:creationId xmlns:a16="http://schemas.microsoft.com/office/drawing/2014/main" id="{4E7A6491-3381-4243-8FE6-A4B495471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809847"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lant Growth Cartoon stock photos and royalty-free images, vectors and  illustrations | Adobe Stock">
            <a:extLst>
              <a:ext uri="{FF2B5EF4-FFF2-40B4-BE49-F238E27FC236}">
                <a16:creationId xmlns:a16="http://schemas.microsoft.com/office/drawing/2014/main" id="{F4FBA87B-A2FC-4BB2-982C-C5D0E4A49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358974"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lant Growth Cartoon stock photos and royalty-free images, vectors and  illustrations | Adobe Stock">
            <a:extLst>
              <a:ext uri="{FF2B5EF4-FFF2-40B4-BE49-F238E27FC236}">
                <a16:creationId xmlns:a16="http://schemas.microsoft.com/office/drawing/2014/main" id="{D5CB35F4-9E91-4DF3-967E-EE5BC1445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955013" y="5386133"/>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lant Growth Cartoon stock photos and royalty-free images, vectors and  illustrations | Adobe Stock">
            <a:extLst>
              <a:ext uri="{FF2B5EF4-FFF2-40B4-BE49-F238E27FC236}">
                <a16:creationId xmlns:a16="http://schemas.microsoft.com/office/drawing/2014/main" id="{FF392ECC-3BEC-48E5-9594-76C63921D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527126" y="538613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lant Growth Cartoon stock photos and royalty-free images, vectors and  illustrations | Adobe Stock">
            <a:extLst>
              <a:ext uri="{FF2B5EF4-FFF2-40B4-BE49-F238E27FC236}">
                <a16:creationId xmlns:a16="http://schemas.microsoft.com/office/drawing/2014/main" id="{AAD66925-BA2C-4CEE-9A02-C7E26E87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4214748"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Plant Growth Cartoon stock photos and royalty-free images, vectors and  illustrations | Adobe Stock">
            <a:extLst>
              <a:ext uri="{FF2B5EF4-FFF2-40B4-BE49-F238E27FC236}">
                <a16:creationId xmlns:a16="http://schemas.microsoft.com/office/drawing/2014/main" id="{FFC7D657-D367-4609-B46D-6FA2C3AAD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809847"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lant Growth Cartoon stock photos and royalty-free images, vectors and  illustrations | Adobe Stock">
            <a:extLst>
              <a:ext uri="{FF2B5EF4-FFF2-40B4-BE49-F238E27FC236}">
                <a16:creationId xmlns:a16="http://schemas.microsoft.com/office/drawing/2014/main" id="{BFAA8768-C361-41C6-8A22-6B41C992D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358974"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Plant Growth Cartoon stock photos and royalty-free images, vectors and  illustrations | Adobe Stock">
            <a:extLst>
              <a:ext uri="{FF2B5EF4-FFF2-40B4-BE49-F238E27FC236}">
                <a16:creationId xmlns:a16="http://schemas.microsoft.com/office/drawing/2014/main" id="{BE49C413-1CDF-4DCB-BCD2-B40DC31B6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955013" y="4576883"/>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Plant Growth Cartoon stock photos and royalty-free images, vectors and  illustrations | Adobe Stock">
            <a:extLst>
              <a:ext uri="{FF2B5EF4-FFF2-40B4-BE49-F238E27FC236}">
                <a16:creationId xmlns:a16="http://schemas.microsoft.com/office/drawing/2014/main" id="{89CA8ADF-BE53-452F-8312-9D77CD1F9B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527126" y="457688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Plant Growth Cartoon stock photos and royalty-free images, vectors and  illustrations | Adobe Stock">
            <a:extLst>
              <a:ext uri="{FF2B5EF4-FFF2-40B4-BE49-F238E27FC236}">
                <a16:creationId xmlns:a16="http://schemas.microsoft.com/office/drawing/2014/main" id="{93C2D174-6DAF-4031-B5B5-08A375747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427187"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Plant Growth Cartoon stock photos and royalty-free images, vectors and  illustrations | Adobe Stock">
            <a:extLst>
              <a:ext uri="{FF2B5EF4-FFF2-40B4-BE49-F238E27FC236}">
                <a16:creationId xmlns:a16="http://schemas.microsoft.com/office/drawing/2014/main" id="{98583768-97BF-49FF-BAAE-E09DF68ED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022286"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Plant Growth Cartoon stock photos and royalty-free images, vectors and  illustrations | Adobe Stock">
            <a:extLst>
              <a:ext uri="{FF2B5EF4-FFF2-40B4-BE49-F238E27FC236}">
                <a16:creationId xmlns:a16="http://schemas.microsoft.com/office/drawing/2014/main" id="{EE3A761F-8154-4070-9966-0DCD5416B4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571413"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Plant Growth Cartoon stock photos and royalty-free images, vectors and  illustrations | Adobe Stock">
            <a:extLst>
              <a:ext uri="{FF2B5EF4-FFF2-40B4-BE49-F238E27FC236}">
                <a16:creationId xmlns:a16="http://schemas.microsoft.com/office/drawing/2014/main" id="{3EE18734-EC91-485A-A08E-5DC2B769A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167452"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Plant Growth Cartoon stock photos and royalty-free images, vectors and  illustrations | Adobe Stock">
            <a:extLst>
              <a:ext uri="{FF2B5EF4-FFF2-40B4-BE49-F238E27FC236}">
                <a16:creationId xmlns:a16="http://schemas.microsoft.com/office/drawing/2014/main" id="{C6B7BAF1-45A3-47A8-9E8C-C0AEED4EA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6739565" y="537419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Plant Growth Cartoon stock photos and royalty-free images, vectors and  illustrations | Adobe Stock">
            <a:extLst>
              <a:ext uri="{FF2B5EF4-FFF2-40B4-BE49-F238E27FC236}">
                <a16:creationId xmlns:a16="http://schemas.microsoft.com/office/drawing/2014/main" id="{45C32660-B3ED-4C9C-A300-E447C81B8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427187"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Plant Growth Cartoon stock photos and royalty-free images, vectors and  illustrations | Adobe Stock">
            <a:extLst>
              <a:ext uri="{FF2B5EF4-FFF2-40B4-BE49-F238E27FC236}">
                <a16:creationId xmlns:a16="http://schemas.microsoft.com/office/drawing/2014/main" id="{F6DDC0E1-C6F2-455B-A025-19A194B35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022286"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Plant Growth Cartoon stock photos and royalty-free images, vectors and  illustrations | Adobe Stock">
            <a:extLst>
              <a:ext uri="{FF2B5EF4-FFF2-40B4-BE49-F238E27FC236}">
                <a16:creationId xmlns:a16="http://schemas.microsoft.com/office/drawing/2014/main" id="{6C432159-AD6A-47B7-BDED-7C1ED2CB2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571413"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Plant Growth Cartoon stock photos and royalty-free images, vectors and  illustrations | Adobe Stock">
            <a:extLst>
              <a:ext uri="{FF2B5EF4-FFF2-40B4-BE49-F238E27FC236}">
                <a16:creationId xmlns:a16="http://schemas.microsoft.com/office/drawing/2014/main" id="{6620A67D-7561-4210-9400-FC6F20ECAA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167452"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Plant Growth Cartoon stock photos and royalty-free images, vectors and  illustrations | Adobe Stock">
            <a:extLst>
              <a:ext uri="{FF2B5EF4-FFF2-40B4-BE49-F238E27FC236}">
                <a16:creationId xmlns:a16="http://schemas.microsoft.com/office/drawing/2014/main" id="{5358817C-0DF9-408D-A42E-8D5C77925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6739565" y="4564941"/>
            <a:ext cx="404901" cy="590635"/>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8D8A373B-1825-4512-ADA6-AE371C47E0F2}"/>
              </a:ext>
            </a:extLst>
          </p:cNvPr>
          <p:cNvSpPr txBox="1">
            <a:spLocks/>
          </p:cNvSpPr>
          <p:nvPr/>
        </p:nvSpPr>
        <p:spPr>
          <a:xfrm>
            <a:off x="2509543" y="5952886"/>
            <a:ext cx="2967613" cy="108881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Control group</a:t>
            </a:r>
            <a:endParaRPr lang="en-US" sz="2400" dirty="0"/>
          </a:p>
        </p:txBody>
      </p:sp>
      <p:sp>
        <p:nvSpPr>
          <p:cNvPr id="52" name="Content Placeholder 2">
            <a:extLst>
              <a:ext uri="{FF2B5EF4-FFF2-40B4-BE49-F238E27FC236}">
                <a16:creationId xmlns:a16="http://schemas.microsoft.com/office/drawing/2014/main" id="{D8B46B73-37E0-41FD-BF9D-9969A312CEDD}"/>
              </a:ext>
            </a:extLst>
          </p:cNvPr>
          <p:cNvSpPr txBox="1">
            <a:spLocks/>
          </p:cNvSpPr>
          <p:nvPr/>
        </p:nvSpPr>
        <p:spPr>
          <a:xfrm>
            <a:off x="6492507" y="5964826"/>
            <a:ext cx="2967613" cy="108881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Experimental group</a:t>
            </a:r>
            <a:endParaRPr lang="en-US" sz="2400" dirty="0"/>
          </a:p>
        </p:txBody>
      </p:sp>
    </p:spTree>
    <p:extLst>
      <p:ext uri="{BB962C8B-B14F-4D97-AF65-F5344CB8AC3E}">
        <p14:creationId xmlns:p14="http://schemas.microsoft.com/office/powerpoint/2010/main" val="3213912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 Practical considerations</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a:xfrm>
            <a:off x="1371601" y="2114939"/>
            <a:ext cx="2466870" cy="3733201"/>
          </a:xfrm>
        </p:spPr>
        <p:txBody>
          <a:bodyPr>
            <a:normAutofit/>
          </a:bodyPr>
          <a:lstStyle/>
          <a:p>
            <a:pPr marL="0" indent="0">
              <a:buNone/>
            </a:pPr>
            <a:r>
              <a:rPr lang="en-CA" sz="2400" dirty="0">
                <a:sym typeface="Wingdings" panose="05000000000000000000" pitchFamily="2" charset="2"/>
              </a:rPr>
              <a:t>…But not so many subjects that they take up too much room. Each pod gets ~1 meter of windowsill. </a:t>
            </a:r>
            <a:endParaRPr lang="en-US" sz="2400" dirty="0"/>
          </a:p>
        </p:txBody>
      </p:sp>
      <p:pic>
        <p:nvPicPr>
          <p:cNvPr id="2050" name="Picture 2">
            <a:extLst>
              <a:ext uri="{FF2B5EF4-FFF2-40B4-BE49-F238E27FC236}">
                <a16:creationId xmlns:a16="http://schemas.microsoft.com/office/drawing/2014/main" id="{996BDF4E-2434-4A64-8C11-E2056A0DF6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59" b="16483"/>
          <a:stretch/>
        </p:blipFill>
        <p:spPr bwMode="auto">
          <a:xfrm>
            <a:off x="4463101" y="2291012"/>
            <a:ext cx="7420708" cy="38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3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3230-B4CC-4E8B-8307-94982F0090C4}"/>
              </a:ext>
            </a:extLst>
          </p:cNvPr>
          <p:cNvSpPr>
            <a:spLocks noGrp="1"/>
          </p:cNvSpPr>
          <p:nvPr>
            <p:ph type="title"/>
          </p:nvPr>
        </p:nvSpPr>
        <p:spPr/>
        <p:txBody>
          <a:bodyPr/>
          <a:lstStyle/>
          <a:p>
            <a:r>
              <a:rPr lang="en-US" dirty="0"/>
              <a:t>Table of Contents</a:t>
            </a:r>
            <a:endParaRPr lang="en-CA" dirty="0"/>
          </a:p>
        </p:txBody>
      </p:sp>
      <p:sp>
        <p:nvSpPr>
          <p:cNvPr id="3" name="Content Placeholder 2">
            <a:extLst>
              <a:ext uri="{FF2B5EF4-FFF2-40B4-BE49-F238E27FC236}">
                <a16:creationId xmlns:a16="http://schemas.microsoft.com/office/drawing/2014/main" id="{7EEED350-A0C9-4390-8289-F724B1338C67}"/>
              </a:ext>
            </a:extLst>
          </p:cNvPr>
          <p:cNvSpPr>
            <a:spLocks noGrp="1"/>
          </p:cNvSpPr>
          <p:nvPr>
            <p:ph idx="1"/>
          </p:nvPr>
        </p:nvSpPr>
        <p:spPr/>
        <p:txBody>
          <a:bodyPr>
            <a:normAutofit fontScale="32500" lnSpcReduction="20000"/>
          </a:bodyPr>
          <a:lstStyle/>
          <a:p>
            <a:r>
              <a:rPr lang="en-US" dirty="0"/>
              <a:t>Types of Science Fair Projects</a:t>
            </a:r>
          </a:p>
          <a:p>
            <a:r>
              <a:rPr lang="en-US" dirty="0"/>
              <a:t>Getting Ideas for your Project</a:t>
            </a:r>
          </a:p>
          <a:p>
            <a:r>
              <a:rPr lang="en-US" dirty="0"/>
              <a:t>Speed Dating</a:t>
            </a:r>
          </a:p>
          <a:p>
            <a:r>
              <a:rPr lang="en-US" dirty="0"/>
              <a:t>Background Research</a:t>
            </a:r>
          </a:p>
          <a:p>
            <a:r>
              <a:rPr lang="en-US" dirty="0"/>
              <a:t>Testable Question:</a:t>
            </a:r>
          </a:p>
          <a:p>
            <a:pPr lvl="1"/>
            <a:r>
              <a:rPr lang="en-US" dirty="0"/>
              <a:t>Correlation vs Causation</a:t>
            </a:r>
          </a:p>
          <a:p>
            <a:pPr lvl="1"/>
            <a:r>
              <a:rPr lang="en-US" dirty="0"/>
              <a:t>Variables: Independent, Dependent, Control</a:t>
            </a:r>
          </a:p>
          <a:p>
            <a:r>
              <a:rPr lang="en-US" dirty="0"/>
              <a:t>Hypothesis Creation</a:t>
            </a:r>
          </a:p>
          <a:p>
            <a:r>
              <a:rPr lang="en-US" dirty="0"/>
              <a:t>Experimental Design</a:t>
            </a:r>
          </a:p>
          <a:p>
            <a:r>
              <a:rPr lang="en-US" dirty="0"/>
              <a:t>Guidelines for Designing a Controlled Experiment</a:t>
            </a:r>
          </a:p>
          <a:p>
            <a:r>
              <a:rPr lang="en-US" dirty="0"/>
              <a:t>D</a:t>
            </a:r>
            <a:r>
              <a:rPr lang="en-CA" dirty="0" err="1"/>
              <a:t>ata</a:t>
            </a:r>
            <a:r>
              <a:rPr lang="en-CA" dirty="0"/>
              <a:t> Collection: </a:t>
            </a:r>
          </a:p>
          <a:p>
            <a:pPr lvl="1"/>
            <a:r>
              <a:rPr lang="en-CA" dirty="0"/>
              <a:t>Organization</a:t>
            </a:r>
          </a:p>
          <a:p>
            <a:pPr lvl="1"/>
            <a:r>
              <a:rPr lang="en-CA" dirty="0"/>
              <a:t>Qualitative vs Quantitative Observations</a:t>
            </a:r>
          </a:p>
          <a:p>
            <a:pPr lvl="1"/>
            <a:r>
              <a:rPr lang="en-CA" dirty="0"/>
              <a:t>Replication of Results</a:t>
            </a:r>
          </a:p>
          <a:p>
            <a:r>
              <a:rPr lang="en-CA" dirty="0"/>
              <a:t>Statistical Analysis</a:t>
            </a:r>
          </a:p>
          <a:p>
            <a:r>
              <a:rPr lang="en-CA" dirty="0"/>
              <a:t>Communicating Your Results</a:t>
            </a:r>
          </a:p>
          <a:p>
            <a:pPr lvl="1"/>
            <a:r>
              <a:rPr lang="en-CA" dirty="0"/>
              <a:t>Graphing</a:t>
            </a:r>
          </a:p>
          <a:p>
            <a:pPr marL="0" indent="0">
              <a:buNone/>
            </a:pPr>
            <a:r>
              <a:rPr lang="en-CA" dirty="0"/>
              <a:t>Shark Tank</a:t>
            </a:r>
          </a:p>
          <a:p>
            <a:endParaRPr lang="en-CA" dirty="0"/>
          </a:p>
          <a:p>
            <a:endParaRPr lang="en-CA" dirty="0"/>
          </a:p>
        </p:txBody>
      </p:sp>
    </p:spTree>
    <p:extLst>
      <p:ext uri="{BB962C8B-B14F-4D97-AF65-F5344CB8AC3E}">
        <p14:creationId xmlns:p14="http://schemas.microsoft.com/office/powerpoint/2010/main" val="17561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6CA-0C2A-4382-8692-8B031D4CBA21}"/>
              </a:ext>
            </a:extLst>
          </p:cNvPr>
          <p:cNvSpPr>
            <a:spLocks noGrp="1"/>
          </p:cNvSpPr>
          <p:nvPr>
            <p:ph type="title"/>
          </p:nvPr>
        </p:nvSpPr>
        <p:spPr>
          <a:xfrm>
            <a:off x="1371600" y="793080"/>
            <a:ext cx="10240903" cy="603101"/>
          </a:xfrm>
        </p:spPr>
        <p:txBody>
          <a:bodyPr/>
          <a:lstStyle/>
          <a:p>
            <a:r>
              <a:rPr lang="en-US" dirty="0"/>
              <a:t>Case Study: singing + plants</a:t>
            </a:r>
            <a:endParaRPr lang="en-CA" dirty="0"/>
          </a:p>
        </p:txBody>
      </p:sp>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450910"/>
            <a:ext cx="10240903" cy="3956179"/>
          </a:xfrm>
        </p:spPr>
        <p:txBody>
          <a:bodyPr>
            <a:normAutofit/>
          </a:bodyPr>
          <a:lstStyle/>
          <a:p>
            <a:pPr marL="0" indent="0">
              <a:buNone/>
            </a:pPr>
            <a:r>
              <a:rPr lang="en-US" dirty="0"/>
              <a:t>Timothy and Oscar are investigating whether singing to plants helps them grow faster. They plant bean plants into two plots: A and B. Each plot has 10 plants in it. They water the plants regularly and all the plants have the same exposure to sunlight. They sing to the plants in plot B only. Then, after three months, they record the growth rates of the plants. They conclude that singing to plants helps them grow faster. </a:t>
            </a:r>
          </a:p>
        </p:txBody>
      </p:sp>
      <p:sp>
        <p:nvSpPr>
          <p:cNvPr id="5" name="TextBox 4">
            <a:extLst>
              <a:ext uri="{FF2B5EF4-FFF2-40B4-BE49-F238E27FC236}">
                <a16:creationId xmlns:a16="http://schemas.microsoft.com/office/drawing/2014/main" id="{D9747687-256A-41E8-B374-4ADC82B7DDF7}"/>
              </a:ext>
            </a:extLst>
          </p:cNvPr>
          <p:cNvSpPr txBox="1"/>
          <p:nvPr/>
        </p:nvSpPr>
        <p:spPr>
          <a:xfrm>
            <a:off x="1371600" y="3428999"/>
            <a:ext cx="10092813" cy="2862322"/>
          </a:xfrm>
          <a:prstGeom prst="rect">
            <a:avLst/>
          </a:prstGeom>
          <a:noFill/>
        </p:spPr>
        <p:txBody>
          <a:bodyPr wrap="square">
            <a:spAutoFit/>
          </a:bodyPr>
          <a:lstStyle/>
          <a:p>
            <a:pPr marL="342900" indent="-342900">
              <a:buFont typeface="+mj-lt"/>
              <a:buAutoNum type="arabicPeriod"/>
            </a:pPr>
            <a:r>
              <a:rPr lang="en-CA" sz="2000" dirty="0"/>
              <a:t>What was the testable question?</a:t>
            </a:r>
          </a:p>
          <a:p>
            <a:pPr marL="342900" indent="-342900">
              <a:buFont typeface="+mj-lt"/>
              <a:buAutoNum type="arabicPeriod"/>
            </a:pPr>
            <a:r>
              <a:rPr lang="en-CA" sz="2000" dirty="0"/>
              <a:t>What could the group’s hypothesis have been?</a:t>
            </a:r>
          </a:p>
          <a:p>
            <a:pPr marL="342900" indent="-342900">
              <a:buFont typeface="+mj-lt"/>
              <a:buAutoNum type="arabicPeriod"/>
            </a:pPr>
            <a:r>
              <a:rPr lang="en-CA" sz="2000" dirty="0"/>
              <a:t>What was the independent variable?</a:t>
            </a:r>
          </a:p>
          <a:p>
            <a:pPr marL="342900" indent="-342900">
              <a:buFont typeface="+mj-lt"/>
              <a:buAutoNum type="arabicPeriod"/>
            </a:pPr>
            <a:r>
              <a:rPr lang="en-CA" sz="2000" dirty="0"/>
              <a:t>What was the dependent variable?</a:t>
            </a:r>
          </a:p>
          <a:p>
            <a:pPr marL="342900" indent="-342900">
              <a:buFont typeface="+mj-lt"/>
              <a:buAutoNum type="arabicPeriod"/>
            </a:pPr>
            <a:r>
              <a:rPr lang="en-CA" sz="2000" dirty="0"/>
              <a:t>What were some control variables? Are there any confounding variables that are not accounted for by this experimental design?</a:t>
            </a:r>
          </a:p>
          <a:p>
            <a:pPr marL="342900" indent="-342900">
              <a:buFont typeface="+mj-lt"/>
              <a:buAutoNum type="arabicPeriod"/>
            </a:pPr>
            <a:r>
              <a:rPr lang="en-CA" sz="2000" dirty="0"/>
              <a:t>Which was the control group? Treatment group?</a:t>
            </a:r>
          </a:p>
          <a:p>
            <a:pPr marL="342900" indent="-342900">
              <a:buFont typeface="+mj-lt"/>
              <a:buAutoNum type="arabicPeriod"/>
            </a:pPr>
            <a:r>
              <a:rPr lang="en-CA" sz="2000" dirty="0"/>
              <a:t>What questions do you have about the conclusion that they drew from this experiment?</a:t>
            </a:r>
          </a:p>
        </p:txBody>
      </p:sp>
    </p:spTree>
    <p:extLst>
      <p:ext uri="{BB962C8B-B14F-4D97-AF65-F5344CB8AC3E}">
        <p14:creationId xmlns:p14="http://schemas.microsoft.com/office/powerpoint/2010/main" val="2239596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450910"/>
            <a:ext cx="10240903" cy="3956179"/>
          </a:xfrm>
        </p:spPr>
        <p:txBody>
          <a:bodyPr>
            <a:normAutofit/>
          </a:bodyPr>
          <a:lstStyle/>
          <a:p>
            <a:pPr marL="0" indent="0">
              <a:buNone/>
            </a:pPr>
            <a:r>
              <a:rPr lang="en-US" dirty="0"/>
              <a:t>Timothy and Oscar are investigating whether singing to plants helps them grow faster. They plant bean plants into two plots: A and B. Each plot has 10 plants in it. They water the plants regularly and all the plants have the same exposure to sunlight. They sing to the plants in plot B only. Then, after three months, they record the growth rates of the plants. They conclude that singing to plants helps them grow faster. </a:t>
            </a:r>
          </a:p>
          <a:p>
            <a:pPr marL="0" indent="0">
              <a:buNone/>
            </a:pPr>
            <a:endParaRPr lang="en-US" dirty="0"/>
          </a:p>
          <a:p>
            <a:pPr marL="0" indent="0">
              <a:buNone/>
            </a:pPr>
            <a:r>
              <a:rPr lang="en-CA" dirty="0"/>
              <a:t>8. Given only the information from the experiment above, could you repeat this experiment? What information are you missing, that you would need? </a:t>
            </a:r>
          </a:p>
          <a:p>
            <a:pPr lvl="2"/>
            <a:endParaRPr lang="en-US" dirty="0"/>
          </a:p>
        </p:txBody>
      </p:sp>
      <p:sp>
        <p:nvSpPr>
          <p:cNvPr id="6" name="Title 1">
            <a:extLst>
              <a:ext uri="{FF2B5EF4-FFF2-40B4-BE49-F238E27FC236}">
                <a16:creationId xmlns:a16="http://schemas.microsoft.com/office/drawing/2014/main" id="{0AFD10EF-8015-421B-918C-4BB77D671C95}"/>
              </a:ext>
            </a:extLst>
          </p:cNvPr>
          <p:cNvSpPr txBox="1">
            <a:spLocks/>
          </p:cNvSpPr>
          <p:nvPr/>
        </p:nvSpPr>
        <p:spPr>
          <a:xfrm>
            <a:off x="1371600" y="793080"/>
            <a:ext cx="10240903" cy="603101"/>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t>Case Study: singing + plants</a:t>
            </a:r>
            <a:endParaRPr lang="en-CA" dirty="0"/>
          </a:p>
        </p:txBody>
      </p:sp>
    </p:spTree>
    <p:extLst>
      <p:ext uri="{BB962C8B-B14F-4D97-AF65-F5344CB8AC3E}">
        <p14:creationId xmlns:p14="http://schemas.microsoft.com/office/powerpoint/2010/main" val="784268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633159"/>
            <a:ext cx="10240903" cy="4590660"/>
          </a:xfrm>
        </p:spPr>
        <p:txBody>
          <a:bodyPr>
            <a:normAutofit fontScale="92500" lnSpcReduction="20000"/>
          </a:bodyPr>
          <a:lstStyle/>
          <a:p>
            <a:pPr marL="0" indent="0">
              <a:buNone/>
            </a:pPr>
            <a:r>
              <a:rPr lang="en-CA" dirty="0"/>
              <a:t>8. Given only the information from the experiment above, could you repeat this experiment? What information are you missing, that you would need? </a:t>
            </a:r>
          </a:p>
          <a:p>
            <a:pPr lvl="1"/>
            <a:r>
              <a:rPr lang="en-US" dirty="0"/>
              <a:t>What bean species?</a:t>
            </a:r>
          </a:p>
          <a:p>
            <a:pPr lvl="1"/>
            <a:r>
              <a:rPr lang="en-US" dirty="0"/>
              <a:t>How much water? What pH of water? What temperature of water? How frequently do they water?</a:t>
            </a:r>
          </a:p>
          <a:p>
            <a:pPr lvl="1"/>
            <a:r>
              <a:rPr lang="en-US" dirty="0"/>
              <a:t>Where is this experiment conducted? What is the climate of the experiment? </a:t>
            </a:r>
          </a:p>
          <a:p>
            <a:pPr lvl="1"/>
            <a:r>
              <a:rPr lang="en-US" dirty="0"/>
              <a:t>How do they sing? What song do they sing? How do they ensure the singing is the same every time? Is every plant getting the same musical experience? How is the music delivered: is there a confounding variable based on the fact that they have to walk around the vicinity of the plants? </a:t>
            </a:r>
          </a:p>
          <a:p>
            <a:pPr lvl="1"/>
            <a:r>
              <a:rPr lang="en-US" dirty="0"/>
              <a:t>How are the plants protected from predation and other environmental factors?</a:t>
            </a:r>
          </a:p>
          <a:p>
            <a:pPr lvl="1"/>
            <a:r>
              <a:rPr lang="en-US" dirty="0"/>
              <a:t>Is the soil the same in both plots? How do they know?</a:t>
            </a:r>
          </a:p>
          <a:p>
            <a:pPr lvl="1"/>
            <a:r>
              <a:rPr lang="en-US" dirty="0"/>
              <a:t>How do they record growth rates?*</a:t>
            </a:r>
          </a:p>
          <a:p>
            <a:pPr lvl="2"/>
            <a:r>
              <a:rPr lang="en-US" dirty="0"/>
              <a:t>*What are some ways you could think of that they could have measured growth rate?</a:t>
            </a:r>
          </a:p>
          <a:p>
            <a:pPr marL="457200" indent="-457200">
              <a:buFont typeface="+mj-lt"/>
              <a:buAutoNum type="arabicPeriod"/>
            </a:pPr>
            <a:endParaRPr lang="en-US" dirty="0"/>
          </a:p>
        </p:txBody>
      </p:sp>
      <p:sp>
        <p:nvSpPr>
          <p:cNvPr id="6" name="Title 1">
            <a:extLst>
              <a:ext uri="{FF2B5EF4-FFF2-40B4-BE49-F238E27FC236}">
                <a16:creationId xmlns:a16="http://schemas.microsoft.com/office/drawing/2014/main" id="{86C6A342-1D9A-48B3-B98B-C8C291D2978C}"/>
              </a:ext>
            </a:extLst>
          </p:cNvPr>
          <p:cNvSpPr>
            <a:spLocks noGrp="1"/>
          </p:cNvSpPr>
          <p:nvPr>
            <p:ph type="title"/>
          </p:nvPr>
        </p:nvSpPr>
        <p:spPr>
          <a:xfrm>
            <a:off x="1371600" y="793080"/>
            <a:ext cx="10240903" cy="603101"/>
          </a:xfrm>
        </p:spPr>
        <p:txBody>
          <a:bodyPr/>
          <a:lstStyle/>
          <a:p>
            <a:r>
              <a:rPr lang="en-US" dirty="0"/>
              <a:t>Case Study: singing + plants</a:t>
            </a:r>
            <a:endParaRPr lang="en-CA" dirty="0"/>
          </a:p>
        </p:txBody>
      </p:sp>
    </p:spTree>
    <p:extLst>
      <p:ext uri="{BB962C8B-B14F-4D97-AF65-F5344CB8AC3E}">
        <p14:creationId xmlns:p14="http://schemas.microsoft.com/office/powerpoint/2010/main" val="1431690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0963-8EB8-48D1-ABA2-336F8F090762}"/>
              </a:ext>
            </a:extLst>
          </p:cNvPr>
          <p:cNvSpPr>
            <a:spLocks noGrp="1"/>
          </p:cNvSpPr>
          <p:nvPr>
            <p:ph type="title"/>
          </p:nvPr>
        </p:nvSpPr>
        <p:spPr/>
        <p:txBody>
          <a:bodyPr/>
          <a:lstStyle/>
          <a:p>
            <a:r>
              <a:rPr lang="en-US" dirty="0"/>
              <a:t>Case Study: Bean Science Fair</a:t>
            </a:r>
            <a:endParaRPr lang="en-CA" dirty="0"/>
          </a:p>
        </p:txBody>
      </p:sp>
      <p:sp>
        <p:nvSpPr>
          <p:cNvPr id="3" name="Content Placeholder 2">
            <a:extLst>
              <a:ext uri="{FF2B5EF4-FFF2-40B4-BE49-F238E27FC236}">
                <a16:creationId xmlns:a16="http://schemas.microsoft.com/office/drawing/2014/main" id="{2E33BF50-B9DE-4792-A4AC-66B1F4488E8E}"/>
              </a:ext>
            </a:extLst>
          </p:cNvPr>
          <p:cNvSpPr>
            <a:spLocks noGrp="1"/>
          </p:cNvSpPr>
          <p:nvPr>
            <p:ph idx="1"/>
          </p:nvPr>
        </p:nvSpPr>
        <p:spPr/>
        <p:txBody>
          <a:bodyPr/>
          <a:lstStyle/>
          <a:p>
            <a:r>
              <a:rPr lang="en-CA" dirty="0"/>
              <a:t>https://www.education.com/science-fair/article/making-plants-grow/</a:t>
            </a:r>
          </a:p>
        </p:txBody>
      </p:sp>
    </p:spTree>
    <p:extLst>
      <p:ext uri="{BB962C8B-B14F-4D97-AF65-F5344CB8AC3E}">
        <p14:creationId xmlns:p14="http://schemas.microsoft.com/office/powerpoint/2010/main" val="918420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6F2D-8122-4444-98B6-9FDFF702ED46}"/>
              </a:ext>
            </a:extLst>
          </p:cNvPr>
          <p:cNvSpPr>
            <a:spLocks noGrp="1"/>
          </p:cNvSpPr>
          <p:nvPr>
            <p:ph type="title"/>
          </p:nvPr>
        </p:nvSpPr>
        <p:spPr/>
        <p:txBody>
          <a:bodyPr/>
          <a:lstStyle/>
          <a:p>
            <a:r>
              <a:rPr lang="en-US" dirty="0"/>
              <a:t>Clear-cut Methodology</a:t>
            </a:r>
            <a:endParaRPr lang="en-CA" dirty="0"/>
          </a:p>
        </p:txBody>
      </p:sp>
      <p:sp>
        <p:nvSpPr>
          <p:cNvPr id="3" name="Content Placeholder 2">
            <a:extLst>
              <a:ext uri="{FF2B5EF4-FFF2-40B4-BE49-F238E27FC236}">
                <a16:creationId xmlns:a16="http://schemas.microsoft.com/office/drawing/2014/main" id="{EBF9F3E5-7F77-4DC0-AAA0-318902EE5B37}"/>
              </a:ext>
            </a:extLst>
          </p:cNvPr>
          <p:cNvSpPr>
            <a:spLocks noGrp="1"/>
          </p:cNvSpPr>
          <p:nvPr>
            <p:ph idx="1"/>
          </p:nvPr>
        </p:nvSpPr>
        <p:spPr/>
        <p:txBody>
          <a:bodyPr>
            <a:normAutofit fontScale="77500" lnSpcReduction="20000"/>
          </a:bodyPr>
          <a:lstStyle/>
          <a:p>
            <a:r>
              <a:rPr lang="en-US" sz="2600" dirty="0"/>
              <a:t>A well-written Procedure means you have carefully thought through your experiment and all the variables that could affect your results.</a:t>
            </a:r>
          </a:p>
          <a:p>
            <a:r>
              <a:rPr lang="en-US" sz="2900" dirty="0"/>
              <a:t>Detail, detail, detail! Examples of things that could affect your experiment:</a:t>
            </a:r>
          </a:p>
          <a:p>
            <a:pPr lvl="1"/>
            <a:r>
              <a:rPr lang="en-US" sz="1500" dirty="0"/>
              <a:t>Ambient temperature, climate, time of day, location</a:t>
            </a:r>
          </a:p>
          <a:p>
            <a:pPr lvl="1"/>
            <a:r>
              <a:rPr lang="en-US" sz="1500" dirty="0"/>
              <a:t>Identity of the experimenter</a:t>
            </a:r>
          </a:p>
          <a:p>
            <a:pPr lvl="1"/>
            <a:r>
              <a:rPr lang="en-US" sz="1500" dirty="0"/>
              <a:t>Size and material of apparatus (e.g. 500 mL glass beaker)</a:t>
            </a:r>
          </a:p>
          <a:p>
            <a:pPr lvl="1"/>
            <a:r>
              <a:rPr lang="en-US" sz="1500" dirty="0"/>
              <a:t>Species name (for biological experiments; no need for human experiments though)</a:t>
            </a:r>
          </a:p>
          <a:p>
            <a:pPr lvl="1"/>
            <a:r>
              <a:rPr lang="en-US" sz="1500" dirty="0"/>
              <a:t>Defining things precisely</a:t>
            </a:r>
          </a:p>
          <a:p>
            <a:pPr lvl="2"/>
            <a:r>
              <a:rPr lang="en-US" sz="1500" dirty="0"/>
              <a:t>E.g. Brown rabbits vs white rabbits. What if you had a white rabbit with two brown spots? What would this count as?</a:t>
            </a:r>
          </a:p>
          <a:p>
            <a:pPr lvl="2"/>
            <a:r>
              <a:rPr lang="en-US" sz="1500" dirty="0"/>
              <a:t>E.g. “added enough milk until the mixture turned cloudy” vs “added 150 mL of 2% Lucerne brand milk”</a:t>
            </a:r>
          </a:p>
          <a:p>
            <a:r>
              <a:rPr lang="en-US" sz="2600" dirty="0"/>
              <a:t>Tip: Give your Procedure to someone else to read and see whether they have any questions about how you did something.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16712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5498-E53B-430D-82CE-4A98A7C9E92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E6C35B5-DFF8-4B04-BCD3-3FFF228688B6}"/>
              </a:ext>
            </a:extLst>
          </p:cNvPr>
          <p:cNvSpPr>
            <a:spLocks noGrp="1"/>
          </p:cNvSpPr>
          <p:nvPr>
            <p:ph idx="1"/>
          </p:nvPr>
        </p:nvSpPr>
        <p:spPr/>
        <p:txBody>
          <a:bodyPr/>
          <a:lstStyle/>
          <a:p>
            <a:r>
              <a:rPr lang="en-US" dirty="0"/>
              <a:t>/ end slides proper</a:t>
            </a:r>
            <a:endParaRPr lang="en-CA" dirty="0"/>
          </a:p>
        </p:txBody>
      </p:sp>
    </p:spTree>
    <p:extLst>
      <p:ext uri="{BB962C8B-B14F-4D97-AF65-F5344CB8AC3E}">
        <p14:creationId xmlns:p14="http://schemas.microsoft.com/office/powerpoint/2010/main" val="32515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3182-D6DF-480F-A25F-2FC81F217892}"/>
              </a:ext>
            </a:extLst>
          </p:cNvPr>
          <p:cNvSpPr>
            <a:spLocks noGrp="1"/>
          </p:cNvSpPr>
          <p:nvPr>
            <p:ph type="title"/>
          </p:nvPr>
        </p:nvSpPr>
        <p:spPr/>
        <p:txBody>
          <a:bodyPr/>
          <a:lstStyle/>
          <a:p>
            <a:r>
              <a:rPr lang="en-US" dirty="0"/>
              <a:t>Preliminary Research</a:t>
            </a:r>
            <a:endParaRPr lang="en-CA" dirty="0"/>
          </a:p>
        </p:txBody>
      </p:sp>
      <p:sp>
        <p:nvSpPr>
          <p:cNvPr id="3" name="Content Placeholder 2">
            <a:extLst>
              <a:ext uri="{FF2B5EF4-FFF2-40B4-BE49-F238E27FC236}">
                <a16:creationId xmlns:a16="http://schemas.microsoft.com/office/drawing/2014/main" id="{E194AE8A-EA14-48D0-81E7-C8C98437AA35}"/>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observations you have made about plants?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things you already know (or think you know) about plants and how they grow?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questions you have, or things you have always wondered, about plants and how they grow?</a:t>
            </a:r>
          </a:p>
          <a:p>
            <a:r>
              <a:rPr lang="en-CA" sz="1800" dirty="0">
                <a:latin typeface="Calibri" panose="020F0502020204030204" pitchFamily="34" charset="0"/>
                <a:ea typeface="Calibri" panose="020F0502020204030204" pitchFamily="34" charset="0"/>
                <a:cs typeface="Times New Roman" panose="02020603050405020304" pitchFamily="18" charset="0"/>
              </a:rPr>
              <a:t>What plant does our group want to investigate the most, and why? (Pick fast-growing plants; kidney beans and marigold will be available…any other seeds, you will have to source and pay for yourselves.)</a:t>
            </a:r>
          </a:p>
          <a:p>
            <a:pPr lvl="1"/>
            <a:r>
              <a:rPr lang="en-CA" sz="1800" dirty="0">
                <a:effectLst/>
                <a:latin typeface="Calibri" panose="020F0502020204030204" pitchFamily="34" charset="0"/>
                <a:ea typeface="Calibri" panose="020F0502020204030204" pitchFamily="34" charset="0"/>
                <a:cs typeface="Times New Roman" panose="02020603050405020304" pitchFamily="18" charset="0"/>
              </a:rPr>
              <a:t>What is the best way to grow the plant we have chosen?</a:t>
            </a:r>
          </a:p>
          <a:p>
            <a:r>
              <a:rPr lang="en-US" sz="1800" dirty="0">
                <a:latin typeface="Calibri" panose="020F0502020204030204" pitchFamily="34" charset="0"/>
                <a:ea typeface="Calibri" panose="020F0502020204030204" pitchFamily="34" charset="0"/>
                <a:cs typeface="Times New Roman" panose="02020603050405020304" pitchFamily="18" charset="0"/>
              </a:rPr>
              <a:t>Which variables would you be most interested in researching?</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Narrow it down to 3 variables</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25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FB39-F82A-4F2F-ABB2-AF4CC03977C3}"/>
              </a:ext>
            </a:extLst>
          </p:cNvPr>
          <p:cNvSpPr>
            <a:spLocks noGrp="1"/>
          </p:cNvSpPr>
          <p:nvPr>
            <p:ph type="title"/>
          </p:nvPr>
        </p:nvSpPr>
        <p:spPr/>
        <p:txBody>
          <a:bodyPr/>
          <a:lstStyle/>
          <a:p>
            <a:r>
              <a:rPr lang="en-US" dirty="0"/>
              <a:t>Warm-up Discussion</a:t>
            </a:r>
            <a:endParaRPr lang="en-CA" dirty="0"/>
          </a:p>
        </p:txBody>
      </p:sp>
      <p:sp>
        <p:nvSpPr>
          <p:cNvPr id="3" name="Content Placeholder 2">
            <a:extLst>
              <a:ext uri="{FF2B5EF4-FFF2-40B4-BE49-F238E27FC236}">
                <a16:creationId xmlns:a16="http://schemas.microsoft.com/office/drawing/2014/main" id="{EEA6AA1F-542E-462D-BB7C-3808E5BFD4EC}"/>
              </a:ext>
            </a:extLst>
          </p:cNvPr>
          <p:cNvSpPr>
            <a:spLocks noGrp="1"/>
          </p:cNvSpPr>
          <p:nvPr>
            <p:ph idx="1"/>
          </p:nvPr>
        </p:nvSpPr>
        <p:spPr/>
        <p:txBody>
          <a:bodyPr>
            <a:normAutofit/>
          </a:bodyPr>
          <a:lstStyle/>
          <a:p>
            <a:pPr marL="457200" indent="-457200">
              <a:buFont typeface="+mj-lt"/>
              <a:buAutoNum type="arabicPeriod"/>
            </a:pPr>
            <a:r>
              <a:rPr lang="en-US" sz="2800" dirty="0"/>
              <a:t>What is science? Why is it important?</a:t>
            </a:r>
          </a:p>
          <a:p>
            <a:pPr marL="457200" indent="-457200">
              <a:buFont typeface="+mj-lt"/>
              <a:buAutoNum type="arabicPeriod"/>
            </a:pPr>
            <a:r>
              <a:rPr lang="en-US" sz="2800" dirty="0"/>
              <a:t>Describe the scientific method in your own words.</a:t>
            </a:r>
          </a:p>
          <a:p>
            <a:pPr marL="457200" indent="-457200">
              <a:buFont typeface="+mj-lt"/>
              <a:buAutoNum type="arabicPeriod"/>
            </a:pPr>
            <a:r>
              <a:rPr lang="en-US" sz="2800" dirty="0"/>
              <a:t>Distinguish between a scientific theory and an everyday “theory”.</a:t>
            </a:r>
            <a:endParaRPr lang="en-CA" sz="2800" dirty="0"/>
          </a:p>
        </p:txBody>
      </p:sp>
    </p:spTree>
    <p:extLst>
      <p:ext uri="{BB962C8B-B14F-4D97-AF65-F5344CB8AC3E}">
        <p14:creationId xmlns:p14="http://schemas.microsoft.com/office/powerpoint/2010/main" val="143849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9D9A-7B5D-463F-8218-E12C15389DAF}"/>
              </a:ext>
            </a:extLst>
          </p:cNvPr>
          <p:cNvSpPr>
            <a:spLocks noGrp="1"/>
          </p:cNvSpPr>
          <p:nvPr>
            <p:ph type="title"/>
          </p:nvPr>
        </p:nvSpPr>
        <p:spPr/>
        <p:txBody>
          <a:bodyPr/>
          <a:lstStyle/>
          <a:p>
            <a:r>
              <a:rPr lang="en-US" dirty="0"/>
              <a:t>The need for science: correlation vs causation</a:t>
            </a:r>
            <a:endParaRPr lang="en-CA" dirty="0"/>
          </a:p>
        </p:txBody>
      </p:sp>
      <p:sp>
        <p:nvSpPr>
          <p:cNvPr id="3" name="Text Placeholder 2">
            <a:extLst>
              <a:ext uri="{FF2B5EF4-FFF2-40B4-BE49-F238E27FC236}">
                <a16:creationId xmlns:a16="http://schemas.microsoft.com/office/drawing/2014/main" id="{CE7F7012-02CB-4CD9-9ABA-061027D92B00}"/>
              </a:ext>
            </a:extLst>
          </p:cNvPr>
          <p:cNvSpPr>
            <a:spLocks noGrp="1"/>
          </p:cNvSpPr>
          <p:nvPr>
            <p:ph type="body" idx="1"/>
          </p:nvPr>
        </p:nvSpPr>
        <p:spPr/>
        <p:txBody>
          <a:bodyPr/>
          <a:lstStyle/>
          <a:p>
            <a:r>
              <a:rPr lang="en-US" dirty="0"/>
              <a:t>Module 1</a:t>
            </a:r>
            <a:endParaRPr lang="en-CA" dirty="0"/>
          </a:p>
        </p:txBody>
      </p:sp>
    </p:spTree>
    <p:extLst>
      <p:ext uri="{BB962C8B-B14F-4D97-AF65-F5344CB8AC3E}">
        <p14:creationId xmlns:p14="http://schemas.microsoft.com/office/powerpoint/2010/main" val="215789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Fact: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441799"/>
          </a:xfrm>
        </p:spPr>
        <p:txBody>
          <a:bodyPr/>
          <a:lstStyle/>
          <a:p>
            <a:pPr marL="0" indent="0">
              <a:buNone/>
            </a:pPr>
            <a:r>
              <a:rPr lang="en-US" dirty="0"/>
              <a:t>Source: The Science Page </a:t>
            </a:r>
            <a:endParaRPr lang="en-CA" dirty="0"/>
          </a:p>
        </p:txBody>
      </p:sp>
      <p:pic>
        <p:nvPicPr>
          <p:cNvPr id="5" name="Picture 4">
            <a:extLst>
              <a:ext uri="{FF2B5EF4-FFF2-40B4-BE49-F238E27FC236}">
                <a16:creationId xmlns:a16="http://schemas.microsoft.com/office/drawing/2014/main" id="{BF15F242-E47B-462D-8672-160A65B48366}"/>
              </a:ext>
            </a:extLst>
          </p:cNvPr>
          <p:cNvPicPr/>
          <p:nvPr/>
        </p:nvPicPr>
        <p:blipFill rotWithShape="1">
          <a:blip r:embed="rId3">
            <a:extLst>
              <a:ext uri="{28A0092B-C50C-407E-A947-70E740481C1C}">
                <a14:useLocalDpi xmlns:a14="http://schemas.microsoft.com/office/drawing/2010/main" val="0"/>
              </a:ext>
            </a:extLst>
          </a:blip>
          <a:srcRect l="2417" t="9598" r="54493" b="66099"/>
          <a:stretch/>
        </p:blipFill>
        <p:spPr bwMode="auto">
          <a:xfrm>
            <a:off x="5110318" y="575008"/>
            <a:ext cx="6167282" cy="5516251"/>
          </a:xfrm>
          <a:prstGeom prst="rect">
            <a:avLst/>
          </a:prstGeom>
          <a:noFill/>
          <a:ln>
            <a:noFill/>
          </a:ln>
        </p:spPr>
      </p:pic>
    </p:spTree>
    <p:extLst>
      <p:ext uri="{BB962C8B-B14F-4D97-AF65-F5344CB8AC3E}">
        <p14:creationId xmlns:p14="http://schemas.microsoft.com/office/powerpoint/2010/main" val="9269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Fact: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441799"/>
          </a:xfrm>
        </p:spPr>
        <p:txBody>
          <a:bodyPr/>
          <a:lstStyle/>
          <a:p>
            <a:pPr marL="0" indent="0">
              <a:buNone/>
            </a:pPr>
            <a:r>
              <a:rPr lang="en-US" dirty="0"/>
              <a:t>Source: iAfrikan.com</a:t>
            </a:r>
            <a:endParaRPr lang="en-CA" dirty="0"/>
          </a:p>
        </p:txBody>
      </p:sp>
      <p:pic>
        <p:nvPicPr>
          <p:cNvPr id="1026" name="Picture 2" descr="Does 5G cause the spread of COVID-19?">
            <a:extLst>
              <a:ext uri="{FF2B5EF4-FFF2-40B4-BE49-F238E27FC236}">
                <a16:creationId xmlns:a16="http://schemas.microsoft.com/office/drawing/2014/main" id="{83E093B3-E0D5-487F-8ED9-2792659E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083" y="95867"/>
            <a:ext cx="6098822" cy="667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5035"/>
      </p:ext>
    </p:extLst>
  </p:cSld>
  <p:clrMapOvr>
    <a:masterClrMapping/>
  </p:clrMapOvr>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4634</TotalTime>
  <Words>3329</Words>
  <Application>Microsoft Office PowerPoint</Application>
  <PresentationFormat>Widescreen</PresentationFormat>
  <Paragraphs>309</Paragraphs>
  <Slides>56</Slides>
  <Notes>8</Notes>
  <HiddenSlides>3</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Avenir Next LT Pro</vt:lpstr>
      <vt:lpstr>Avenir Next LT Pro Light</vt:lpstr>
      <vt:lpstr>Calibri</vt:lpstr>
      <vt:lpstr>Lato</vt:lpstr>
      <vt:lpstr>Signika Negative Bold</vt:lpstr>
      <vt:lpstr>GradientRiseVTI</vt:lpstr>
      <vt:lpstr>Science Fair Inquiry Project</vt:lpstr>
      <vt:lpstr>What is the best way to grow a plant?</vt:lpstr>
      <vt:lpstr>Project Overview</vt:lpstr>
      <vt:lpstr>Vocabulary</vt:lpstr>
      <vt:lpstr>Table of Contents</vt:lpstr>
      <vt:lpstr>Warm-up Discussion</vt:lpstr>
      <vt:lpstr>The need for science: correlation vs causation</vt:lpstr>
      <vt:lpstr>Fact: 5G caused COVID-19</vt:lpstr>
      <vt:lpstr>Fact: 5G caused COVID-19</vt:lpstr>
      <vt:lpstr>Fact: 5G caused COVID-19</vt:lpstr>
      <vt:lpstr>Correlation is not causation</vt:lpstr>
      <vt:lpstr>PowerPoint Presentation</vt:lpstr>
      <vt:lpstr>PowerPoint Presentation</vt:lpstr>
      <vt:lpstr>Correlation is not  Causation</vt:lpstr>
      <vt:lpstr>Variables</vt:lpstr>
      <vt:lpstr>Thought Experiment</vt:lpstr>
      <vt:lpstr>Thought Experiment</vt:lpstr>
      <vt:lpstr>Thought Experiment</vt:lpstr>
      <vt:lpstr>Variables</vt:lpstr>
      <vt:lpstr>Variables</vt:lpstr>
      <vt:lpstr>Dependent Variable(s)</vt:lpstr>
      <vt:lpstr>Dependent Variable(s)</vt:lpstr>
      <vt:lpstr>Independent Variable</vt:lpstr>
      <vt:lpstr>PowerPoint Presentation</vt:lpstr>
      <vt:lpstr>PowerPoint Presentation</vt:lpstr>
      <vt:lpstr>Control variables and confounds</vt:lpstr>
      <vt:lpstr>Math Test Example</vt:lpstr>
      <vt:lpstr>Math Test Example #1</vt:lpstr>
      <vt:lpstr>Math test example #2</vt:lpstr>
      <vt:lpstr>Common mistakes</vt:lpstr>
      <vt:lpstr>Using Variables to write a testable question</vt:lpstr>
      <vt:lpstr>Using Variables to write a testable question</vt:lpstr>
      <vt:lpstr>Using Variables to write a hypothesis</vt:lpstr>
      <vt:lpstr>Experimental Design</vt:lpstr>
      <vt:lpstr>Independent Variable</vt:lpstr>
      <vt:lpstr>Independent Variable</vt:lpstr>
      <vt:lpstr>Control Group vs Treatment Groups</vt:lpstr>
      <vt:lpstr>Control Group vs Treatment Groups</vt:lpstr>
      <vt:lpstr>Control Group vs Treatment Groups</vt:lpstr>
      <vt:lpstr>PowerPoint Presentation</vt:lpstr>
      <vt:lpstr>PowerPoint Presentation</vt:lpstr>
      <vt:lpstr>exercise</vt:lpstr>
      <vt:lpstr>Draft your experimental design</vt:lpstr>
      <vt:lpstr>Module 4 Summary</vt:lpstr>
      <vt:lpstr>Characteristics of Good Experimental design</vt:lpstr>
      <vt:lpstr>Case Study: Count my beans</vt:lpstr>
      <vt:lpstr>Sample Size</vt:lpstr>
      <vt:lpstr>Sample Size</vt:lpstr>
      <vt:lpstr>Sample Size: Practical considerations</vt:lpstr>
      <vt:lpstr>Case Study: singing + plants</vt:lpstr>
      <vt:lpstr>PowerPoint Presentation</vt:lpstr>
      <vt:lpstr>Case Study: singing + plants</vt:lpstr>
      <vt:lpstr>Case Study: Bean Science Fair</vt:lpstr>
      <vt:lpstr>Clear-cut Methodology</vt:lpstr>
      <vt:lpstr>PowerPoint Presentation</vt:lpstr>
      <vt:lpstr>Preliminary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Inquiry Project</dc:title>
  <dc:creator>Linda Au</dc:creator>
  <cp:lastModifiedBy>Linda Au</cp:lastModifiedBy>
  <cp:revision>40</cp:revision>
  <dcterms:created xsi:type="dcterms:W3CDTF">2020-09-10T21:00:30Z</dcterms:created>
  <dcterms:modified xsi:type="dcterms:W3CDTF">2020-09-24T15:26:08Z</dcterms:modified>
</cp:coreProperties>
</file>