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80"/>
  </p:notesMasterIdLst>
  <p:sldIdLst>
    <p:sldId id="256" r:id="rId2"/>
    <p:sldId id="261" r:id="rId3"/>
    <p:sldId id="309" r:id="rId4"/>
    <p:sldId id="296" r:id="rId5"/>
    <p:sldId id="294" r:id="rId6"/>
    <p:sldId id="295" r:id="rId7"/>
    <p:sldId id="297" r:id="rId8"/>
    <p:sldId id="298" r:id="rId9"/>
    <p:sldId id="293" r:id="rId10"/>
    <p:sldId id="308" r:id="rId11"/>
    <p:sldId id="343" r:id="rId12"/>
    <p:sldId id="338" r:id="rId13"/>
    <p:sldId id="340" r:id="rId14"/>
    <p:sldId id="341" r:id="rId15"/>
    <p:sldId id="347" r:id="rId16"/>
    <p:sldId id="321" r:id="rId17"/>
    <p:sldId id="322" r:id="rId18"/>
    <p:sldId id="324" r:id="rId19"/>
    <p:sldId id="323" r:id="rId20"/>
    <p:sldId id="325" r:id="rId21"/>
    <p:sldId id="326" r:id="rId22"/>
    <p:sldId id="344" r:id="rId23"/>
    <p:sldId id="345" r:id="rId24"/>
    <p:sldId id="327" r:id="rId25"/>
    <p:sldId id="328" r:id="rId26"/>
    <p:sldId id="330" r:id="rId27"/>
    <p:sldId id="331" r:id="rId28"/>
    <p:sldId id="329" r:id="rId29"/>
    <p:sldId id="332" r:id="rId30"/>
    <p:sldId id="333" r:id="rId31"/>
    <p:sldId id="348" r:id="rId32"/>
    <p:sldId id="334" r:id="rId33"/>
    <p:sldId id="346" r:id="rId34"/>
    <p:sldId id="336" r:id="rId35"/>
    <p:sldId id="337" r:id="rId36"/>
    <p:sldId id="263" r:id="rId37"/>
    <p:sldId id="278" r:id="rId38"/>
    <p:sldId id="301" r:id="rId39"/>
    <p:sldId id="277" r:id="rId40"/>
    <p:sldId id="279" r:id="rId41"/>
    <p:sldId id="302" r:id="rId42"/>
    <p:sldId id="303" r:id="rId43"/>
    <p:sldId id="299" r:id="rId44"/>
    <p:sldId id="300" r:id="rId45"/>
    <p:sldId id="319" r:id="rId46"/>
    <p:sldId id="304" r:id="rId47"/>
    <p:sldId id="280" r:id="rId48"/>
    <p:sldId id="320" r:id="rId49"/>
    <p:sldId id="282" r:id="rId50"/>
    <p:sldId id="306" r:id="rId51"/>
    <p:sldId id="284" r:id="rId52"/>
    <p:sldId id="286" r:id="rId53"/>
    <p:sldId id="285" r:id="rId54"/>
    <p:sldId id="307" r:id="rId55"/>
    <p:sldId id="310" r:id="rId56"/>
    <p:sldId id="264" r:id="rId57"/>
    <p:sldId id="289" r:id="rId58"/>
    <p:sldId id="290" r:id="rId59"/>
    <p:sldId id="291" r:id="rId60"/>
    <p:sldId id="292" r:id="rId61"/>
    <p:sldId id="311" r:id="rId62"/>
    <p:sldId id="312" r:id="rId63"/>
    <p:sldId id="313" r:id="rId64"/>
    <p:sldId id="288" r:id="rId65"/>
    <p:sldId id="287" r:id="rId66"/>
    <p:sldId id="265" r:id="rId67"/>
    <p:sldId id="266" r:id="rId68"/>
    <p:sldId id="267" r:id="rId69"/>
    <p:sldId id="268" r:id="rId70"/>
    <p:sldId id="316" r:id="rId71"/>
    <p:sldId id="317" r:id="rId72"/>
    <p:sldId id="270" r:id="rId73"/>
    <p:sldId id="271" r:id="rId74"/>
    <p:sldId id="315" r:id="rId75"/>
    <p:sldId id="274" r:id="rId76"/>
    <p:sldId id="269" r:id="rId77"/>
    <p:sldId id="314" r:id="rId78"/>
    <p:sldId id="275"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DD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000" autoAdjust="0"/>
  </p:normalViewPr>
  <p:slideViewPr>
    <p:cSldViewPr snapToGrid="0">
      <p:cViewPr>
        <p:scale>
          <a:sx n="75" d="100"/>
          <a:sy n="75" d="100"/>
        </p:scale>
        <p:origin x="931"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8529C-9003-434A-8D44-98BCB965988B}" type="datetimeFigureOut">
              <a:rPr lang="en-CA" smtClean="0"/>
              <a:t>2022-09-14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5CB93-3789-4E3D-B4F5-D9ECC346F734}" type="slidenum">
              <a:rPr lang="en-CA" smtClean="0"/>
              <a:t>‹#›</a:t>
            </a:fld>
            <a:endParaRPr lang="en-CA"/>
          </a:p>
        </p:txBody>
      </p:sp>
    </p:spTree>
    <p:extLst>
      <p:ext uri="{BB962C8B-B14F-4D97-AF65-F5344CB8AC3E}">
        <p14:creationId xmlns:p14="http://schemas.microsoft.com/office/powerpoint/2010/main" val="361916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4</a:t>
            </a:fld>
            <a:endParaRPr lang="en-CA"/>
          </a:p>
        </p:txBody>
      </p:sp>
    </p:spTree>
    <p:extLst>
      <p:ext uri="{BB962C8B-B14F-4D97-AF65-F5344CB8AC3E}">
        <p14:creationId xmlns:p14="http://schemas.microsoft.com/office/powerpoint/2010/main" val="687675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46</a:t>
            </a:fld>
            <a:endParaRPr lang="en-CA"/>
          </a:p>
        </p:txBody>
      </p:sp>
    </p:spTree>
    <p:extLst>
      <p:ext uri="{BB962C8B-B14F-4D97-AF65-F5344CB8AC3E}">
        <p14:creationId xmlns:p14="http://schemas.microsoft.com/office/powerpoint/2010/main" val="6677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we give our plants the normal amount of something, and they still don’t grow properly?</a:t>
            </a:r>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58</a:t>
            </a:fld>
            <a:endParaRPr lang="en-CA"/>
          </a:p>
        </p:txBody>
      </p:sp>
    </p:spTree>
    <p:extLst>
      <p:ext uri="{BB962C8B-B14F-4D97-AF65-F5344CB8AC3E}">
        <p14:creationId xmlns:p14="http://schemas.microsoft.com/office/powerpoint/2010/main" val="2280220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70</a:t>
            </a:fld>
            <a:endParaRPr lang="en-CA"/>
          </a:p>
        </p:txBody>
      </p:sp>
    </p:spTree>
    <p:extLst>
      <p:ext uri="{BB962C8B-B14F-4D97-AF65-F5344CB8AC3E}">
        <p14:creationId xmlns:p14="http://schemas.microsoft.com/office/powerpoint/2010/main" val="4020200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71</a:t>
            </a:fld>
            <a:endParaRPr lang="en-CA"/>
          </a:p>
        </p:txBody>
      </p:sp>
    </p:spTree>
    <p:extLst>
      <p:ext uri="{BB962C8B-B14F-4D97-AF65-F5344CB8AC3E}">
        <p14:creationId xmlns:p14="http://schemas.microsoft.com/office/powerpoint/2010/main" val="1262892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Growth rate possibilities:</a:t>
            </a:r>
          </a:p>
          <a:p>
            <a:pPr marL="171450" indent="-171450">
              <a:buFontTx/>
              <a:buChar char="-"/>
            </a:pPr>
            <a:r>
              <a:rPr lang="en-US" dirty="0"/>
              <a:t>Time plant takes to grow past 10 cm tall</a:t>
            </a:r>
          </a:p>
          <a:p>
            <a:pPr marL="171450" indent="-171450">
              <a:buFontTx/>
              <a:buChar char="-"/>
            </a:pPr>
            <a:r>
              <a:rPr lang="en-US" dirty="0"/>
              <a:t>Difference in plant height 2 months after it first reaches 1 cm (to account for germination differences)</a:t>
            </a:r>
          </a:p>
          <a:p>
            <a:pPr marL="171450" indent="-171450">
              <a:buFontTx/>
              <a:buChar char="-"/>
            </a:pPr>
            <a:r>
              <a:rPr lang="en-US" dirty="0"/>
              <a:t>Height after 2 months</a:t>
            </a:r>
          </a:p>
          <a:p>
            <a:pPr marL="171450" indent="-171450">
              <a:buFontTx/>
              <a:buChar char="-"/>
            </a:pPr>
            <a:r>
              <a:rPr lang="en-US" dirty="0"/>
              <a:t>Measure every week; take average of growth rate per week</a:t>
            </a:r>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73</a:t>
            </a:fld>
            <a:endParaRPr lang="en-CA"/>
          </a:p>
        </p:txBody>
      </p:sp>
    </p:spTree>
    <p:extLst>
      <p:ext uri="{BB962C8B-B14F-4D97-AF65-F5344CB8AC3E}">
        <p14:creationId xmlns:p14="http://schemas.microsoft.com/office/powerpoint/2010/main" val="4240873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74</a:t>
            </a:fld>
            <a:endParaRPr lang="en-CA"/>
          </a:p>
        </p:txBody>
      </p:sp>
    </p:spTree>
    <p:extLst>
      <p:ext uri="{BB962C8B-B14F-4D97-AF65-F5344CB8AC3E}">
        <p14:creationId xmlns:p14="http://schemas.microsoft.com/office/powerpoint/2010/main" val="369749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https://www.iafrikan.com/2020/04/04/coronavirus-5g-covid-19-telecommunications-health-fake-news/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solidFill>
                  <a:srgbClr val="161616"/>
                </a:solidFill>
                <a:effectLst/>
                <a:latin typeface="Lato"/>
              </a:rPr>
              <a:t>5G does not cause the spread of COVID-19</a:t>
            </a:r>
          </a:p>
          <a:p>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5</a:t>
            </a:fld>
            <a:endParaRPr lang="en-CA"/>
          </a:p>
        </p:txBody>
      </p:sp>
    </p:spTree>
    <p:extLst>
      <p:ext uri="{BB962C8B-B14F-4D97-AF65-F5344CB8AC3E}">
        <p14:creationId xmlns:p14="http://schemas.microsoft.com/office/powerpoint/2010/main" val="117864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https://www.manchestereveningnews.co.uk/news/greater-manchester-news/political-leaders-warn-spreading-irresponsible-17954482</a:t>
            </a:r>
          </a:p>
          <a:p>
            <a:r>
              <a:rPr lang="en-CA" b="0" i="0" dirty="0">
                <a:solidFill>
                  <a:srgbClr val="141414"/>
                </a:solidFill>
                <a:effectLst/>
                <a:latin typeface="Signika Negative Bold"/>
              </a:rPr>
              <a:t>Political leaders warn that spreading 'irresponsible disinformation' about coronavirus 'puts lives at risk' after councillor shares conspiracy theories</a:t>
            </a:r>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6</a:t>
            </a:fld>
            <a:endParaRPr lang="en-CA"/>
          </a:p>
        </p:txBody>
      </p:sp>
    </p:spTree>
    <p:extLst>
      <p:ext uri="{BB962C8B-B14F-4D97-AF65-F5344CB8AC3E}">
        <p14:creationId xmlns:p14="http://schemas.microsoft.com/office/powerpoint/2010/main" val="3162963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idea: the scientific method loops back on itself. </a:t>
            </a:r>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23</a:t>
            </a:fld>
            <a:endParaRPr lang="en-CA"/>
          </a:p>
        </p:txBody>
      </p:sp>
    </p:spTree>
    <p:extLst>
      <p:ext uri="{BB962C8B-B14F-4D97-AF65-F5344CB8AC3E}">
        <p14:creationId xmlns:p14="http://schemas.microsoft.com/office/powerpoint/2010/main" val="4022907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the inquiry template after this. Consider showing the requirements for lab reports sheet</a:t>
            </a:r>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24</a:t>
            </a:fld>
            <a:endParaRPr lang="en-CA"/>
          </a:p>
        </p:txBody>
      </p:sp>
    </p:spTree>
    <p:extLst>
      <p:ext uri="{BB962C8B-B14F-4D97-AF65-F5344CB8AC3E}">
        <p14:creationId xmlns:p14="http://schemas.microsoft.com/office/powerpoint/2010/main" val="428732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 return back to the spicy video and describe why it was not ideal…they were using qualitative observations and using it to arbitrarily assign a seemingly quantitative value to it</a:t>
            </a:r>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30</a:t>
            </a:fld>
            <a:endParaRPr lang="en-CA"/>
          </a:p>
        </p:txBody>
      </p:sp>
    </p:spTree>
    <p:extLst>
      <p:ext uri="{BB962C8B-B14F-4D97-AF65-F5344CB8AC3E}">
        <p14:creationId xmlns:p14="http://schemas.microsoft.com/office/powerpoint/2010/main" val="29636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 return back to the spicy video and describe why it was not ideal…they were using qualitative observations and using it to arbitrarily assign a seemingly quantitative value to it</a:t>
            </a:r>
            <a:endParaRPr lang="en-CA" dirty="0"/>
          </a:p>
        </p:txBody>
      </p:sp>
      <p:sp>
        <p:nvSpPr>
          <p:cNvPr id="4" name="Slide Number Placeholder 3"/>
          <p:cNvSpPr>
            <a:spLocks noGrp="1"/>
          </p:cNvSpPr>
          <p:nvPr>
            <p:ph type="sldNum" sz="quarter" idx="5"/>
          </p:nvPr>
        </p:nvSpPr>
        <p:spPr/>
        <p:txBody>
          <a:bodyPr/>
          <a:lstStyle/>
          <a:p>
            <a:fld id="{1535CB93-3789-4E3D-B4F5-D9ECC346F734}" type="slidenum">
              <a:rPr lang="en-CA" smtClean="0"/>
              <a:t>31</a:t>
            </a:fld>
            <a:endParaRPr lang="en-CA"/>
          </a:p>
        </p:txBody>
      </p:sp>
    </p:spTree>
    <p:extLst>
      <p:ext uri="{BB962C8B-B14F-4D97-AF65-F5344CB8AC3E}">
        <p14:creationId xmlns:p14="http://schemas.microsoft.com/office/powerpoint/2010/main" val="366639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Each size of fry was purchased in 3 different cities. The values were averaged. </a:t>
            </a:r>
          </a:p>
          <a:p>
            <a:pPr marL="228600" indent="-228600">
              <a:buAutoNum type="arabicParenR"/>
            </a:pPr>
            <a:r>
              <a:rPr lang="en-CA" dirty="0"/>
              <a:t>All are qualitative.</a:t>
            </a:r>
          </a:p>
          <a:p>
            <a:pPr marL="228600" indent="-228600">
              <a:buAutoNum type="arabicParenR"/>
            </a:pPr>
            <a:r>
              <a:rPr lang="en-CA" dirty="0"/>
              <a:t>He was trying to determine how effectively each order of fry filled its container. He wanted to know which type of packaging was most effective for its container and also which chain(s) were being deceptive with their packaging. (Slight variations in answers acceptable here.) (6:10)</a:t>
            </a:r>
          </a:p>
          <a:p>
            <a:pPr marL="228600" indent="-228600">
              <a:buAutoNum type="arabicParenR"/>
            </a:pPr>
            <a:r>
              <a:rPr lang="en-CA" dirty="0"/>
              <a:t>He measured it by taping any holes in the container, then filled with sifted all purpose flour to determine total volume of each container. (6:10)</a:t>
            </a:r>
          </a:p>
        </p:txBody>
      </p:sp>
      <p:sp>
        <p:nvSpPr>
          <p:cNvPr id="4" name="Slide Number Placeholder 3"/>
          <p:cNvSpPr>
            <a:spLocks noGrp="1"/>
          </p:cNvSpPr>
          <p:nvPr>
            <p:ph type="sldNum" sz="quarter" idx="5"/>
          </p:nvPr>
        </p:nvSpPr>
        <p:spPr/>
        <p:txBody>
          <a:bodyPr/>
          <a:lstStyle/>
          <a:p>
            <a:fld id="{1535CB93-3789-4E3D-B4F5-D9ECC346F734}" type="slidenum">
              <a:rPr lang="en-CA" smtClean="0"/>
              <a:t>33</a:t>
            </a:fld>
            <a:endParaRPr lang="en-CA"/>
          </a:p>
        </p:txBody>
      </p:sp>
    </p:spTree>
    <p:extLst>
      <p:ext uri="{BB962C8B-B14F-4D97-AF65-F5344CB8AC3E}">
        <p14:creationId xmlns:p14="http://schemas.microsoft.com/office/powerpoint/2010/main" val="2287232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Note…6 inch square aluminum foil can hold about 250 g of beans. But beans challenging to extricate from water…coins definitely better….denser too. </a:t>
            </a:r>
          </a:p>
        </p:txBody>
      </p:sp>
      <p:sp>
        <p:nvSpPr>
          <p:cNvPr id="4" name="Slide Number Placeholder 3"/>
          <p:cNvSpPr>
            <a:spLocks noGrp="1"/>
          </p:cNvSpPr>
          <p:nvPr>
            <p:ph type="sldNum" sz="quarter" idx="5"/>
          </p:nvPr>
        </p:nvSpPr>
        <p:spPr/>
        <p:txBody>
          <a:bodyPr/>
          <a:lstStyle/>
          <a:p>
            <a:fld id="{1535CB93-3789-4E3D-B4F5-D9ECC346F734}" type="slidenum">
              <a:rPr lang="en-CA" smtClean="0"/>
              <a:t>34</a:t>
            </a:fld>
            <a:endParaRPr lang="en-CA"/>
          </a:p>
        </p:txBody>
      </p:sp>
    </p:spTree>
    <p:extLst>
      <p:ext uri="{BB962C8B-B14F-4D97-AF65-F5344CB8AC3E}">
        <p14:creationId xmlns:p14="http://schemas.microsoft.com/office/powerpoint/2010/main" val="163866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Wednesday, September 14, 2022</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22886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Wednesday, September 14, 2022</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5109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Wednesday, September 14, 2022</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9932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339856"/>
            <a:ext cx="10240903" cy="123348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1717483"/>
            <a:ext cx="10240903" cy="43536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Wednesday, September 14, 2022</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1043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Wednesday, September 14, 2022</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97540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Wednesday, September 14, 2022</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5627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Wednesday, September 14, 2022</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4211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Wednesday, September 14, 2022</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78826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Wednesday, September 14, 2022</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274974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Wednesday, September 14, 2022</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8247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Wednesday, September 14, 2022</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63687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Wednesday, September 14, 2022</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5411729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ylervigen.com/spurious-correla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v0So51Q6GLg&amp;ab_channel=TheFoodTheorist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jfFD1c2H9Ek&amp;ab_channel=VarietiE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c_jnZkVlNtw&amp;t=466s&amp;ab_channel=TheFoodTheoris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iaewZmc4TYQ&amp;t=5s&amp;ab_channel=HighSchoolScience101" TargetMode="External"/><Relationship Id="rId2" Type="http://schemas.openxmlformats.org/officeDocument/2006/relationships/hyperlink" Target="https://www.youtube.com/watch?v=_VdOB4JJE_8&amp;ab_channel=BrainSTE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garden.org/learn/articles/view/454/" TargetMode="External"/><Relationship Id="rId2" Type="http://schemas.openxmlformats.org/officeDocument/2006/relationships/hyperlink" Target="https://www.gardenmanage.com/statuses/1000264091.html" TargetMode="External"/><Relationship Id="rId1" Type="http://schemas.openxmlformats.org/officeDocument/2006/relationships/slideLayout" Target="../slideLayouts/slideLayout2.xml"/><Relationship Id="rId4" Type="http://schemas.openxmlformats.org/officeDocument/2006/relationships/hyperlink" Target="https://homeguides.sfgate.com/much-should-bean-plants-watered-32642.html#:~:text=Water%20Needs,system%20during%20the%20development%20perio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VMUQSMFGBDo?feature=oembed" TargetMode="External"/><Relationship Id="rId4" Type="http://schemas.openxmlformats.org/officeDocument/2006/relationships/hyperlink" Target="https://www.youtube.com/watch?v=VMUQSMFGBDo&amp;ab_channel=DecisionSkil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flag&#10;&#10;Description automatically generated">
            <a:extLst>
              <a:ext uri="{FF2B5EF4-FFF2-40B4-BE49-F238E27FC236}">
                <a16:creationId xmlns:a16="http://schemas.microsoft.com/office/drawing/2014/main" id="{DCCB00BC-C51D-4C0D-BB10-522002B4AF1E}"/>
              </a:ext>
            </a:extLst>
          </p:cNvPr>
          <p:cNvPicPr>
            <a:picLocks noChangeAspect="1"/>
          </p:cNvPicPr>
          <p:nvPr/>
        </p:nvPicPr>
        <p:blipFill rotWithShape="1">
          <a:blip r:embed="rId2"/>
          <a:srcRect t="26404" r="9091" b="2077"/>
          <a:stretch/>
        </p:blipFill>
        <p:spPr>
          <a:xfrm>
            <a:off x="20" y="10"/>
            <a:ext cx="12191980" cy="6857990"/>
          </a:xfrm>
          <a:prstGeom prst="rect">
            <a:avLst/>
          </a:prstGeom>
        </p:spPr>
      </p:pic>
      <p:sp>
        <p:nvSpPr>
          <p:cNvPr id="27" name="Rectangle 21">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0C65A3-78B9-42EF-8B3F-2BA39A393F6B}"/>
              </a:ext>
            </a:extLst>
          </p:cNvPr>
          <p:cNvSpPr>
            <a:spLocks noGrp="1"/>
          </p:cNvSpPr>
          <p:nvPr>
            <p:ph type="ctrTitle"/>
          </p:nvPr>
        </p:nvSpPr>
        <p:spPr>
          <a:xfrm>
            <a:off x="751114" y="620486"/>
            <a:ext cx="5344886" cy="4062547"/>
          </a:xfrm>
        </p:spPr>
        <p:txBody>
          <a:bodyPr anchor="b">
            <a:normAutofit/>
          </a:bodyPr>
          <a:lstStyle/>
          <a:p>
            <a:pPr algn="l"/>
            <a:r>
              <a:rPr lang="en-US" dirty="0">
                <a:solidFill>
                  <a:schemeClr val="bg1"/>
                </a:solidFill>
              </a:rPr>
              <a:t>Scientific Inquiry</a:t>
            </a:r>
            <a:endParaRPr lang="en-CA" dirty="0">
              <a:solidFill>
                <a:schemeClr val="bg1"/>
              </a:solidFill>
            </a:endParaRPr>
          </a:p>
        </p:txBody>
      </p:sp>
      <p:sp>
        <p:nvSpPr>
          <p:cNvPr id="3" name="Subtitle 2">
            <a:extLst>
              <a:ext uri="{FF2B5EF4-FFF2-40B4-BE49-F238E27FC236}">
                <a16:creationId xmlns:a16="http://schemas.microsoft.com/office/drawing/2014/main" id="{16A276D4-3CDD-4753-B0D3-AD61AA0377DC}"/>
              </a:ext>
            </a:extLst>
          </p:cNvPr>
          <p:cNvSpPr>
            <a:spLocks noGrp="1"/>
          </p:cNvSpPr>
          <p:nvPr>
            <p:ph type="subTitle" idx="1"/>
          </p:nvPr>
        </p:nvSpPr>
        <p:spPr>
          <a:xfrm>
            <a:off x="751114" y="4918166"/>
            <a:ext cx="4781006" cy="1136468"/>
          </a:xfrm>
        </p:spPr>
        <p:txBody>
          <a:bodyPr>
            <a:normAutofit/>
          </a:bodyPr>
          <a:lstStyle/>
          <a:p>
            <a:pPr algn="l"/>
            <a:endParaRPr lang="en-CA">
              <a:solidFill>
                <a:schemeClr val="bg1"/>
              </a:solidFill>
            </a:endParaRPr>
          </a:p>
        </p:txBody>
      </p:sp>
      <p:sp>
        <p:nvSpPr>
          <p:cNvPr id="26" name="Rectangle 25">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96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683B-D943-4A62-851E-E43727770AFB}"/>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95AA72EB-7C82-4F54-80D6-FED5B8AD4F0C}"/>
              </a:ext>
            </a:extLst>
          </p:cNvPr>
          <p:cNvSpPr>
            <a:spLocks noGrp="1"/>
          </p:cNvSpPr>
          <p:nvPr>
            <p:ph idx="1"/>
          </p:nvPr>
        </p:nvSpPr>
        <p:spPr>
          <a:xfrm>
            <a:off x="1371600" y="277106"/>
            <a:ext cx="10240903" cy="3956179"/>
          </a:xfrm>
        </p:spPr>
        <p:txBody>
          <a:bodyPr/>
          <a:lstStyle/>
          <a:p>
            <a:pPr marL="0" indent="0">
              <a:buNone/>
            </a:pPr>
            <a:r>
              <a:rPr lang="en-CA" dirty="0">
                <a:hlinkClick r:id="rId2"/>
              </a:rPr>
              <a:t>https://www.tylervigen.com/spurious-correlations</a:t>
            </a:r>
            <a:r>
              <a:rPr lang="en-CA" dirty="0"/>
              <a:t> </a:t>
            </a:r>
          </a:p>
        </p:txBody>
      </p:sp>
      <p:pic>
        <p:nvPicPr>
          <p:cNvPr id="5" name="Picture 4">
            <a:extLst>
              <a:ext uri="{FF2B5EF4-FFF2-40B4-BE49-F238E27FC236}">
                <a16:creationId xmlns:a16="http://schemas.microsoft.com/office/drawing/2014/main" id="{934615DD-5E64-047B-EF7C-BD76EDF43E4F}"/>
              </a:ext>
            </a:extLst>
          </p:cNvPr>
          <p:cNvPicPr>
            <a:picLocks noChangeAspect="1"/>
          </p:cNvPicPr>
          <p:nvPr/>
        </p:nvPicPr>
        <p:blipFill>
          <a:blip r:embed="rId3"/>
          <a:stretch>
            <a:fillRect/>
          </a:stretch>
        </p:blipFill>
        <p:spPr>
          <a:xfrm>
            <a:off x="265839" y="761999"/>
            <a:ext cx="11660322" cy="5543107"/>
          </a:xfrm>
          <a:prstGeom prst="rect">
            <a:avLst/>
          </a:prstGeom>
        </p:spPr>
      </p:pic>
    </p:spTree>
    <p:extLst>
      <p:ext uri="{BB962C8B-B14F-4D97-AF65-F5344CB8AC3E}">
        <p14:creationId xmlns:p14="http://schemas.microsoft.com/office/powerpoint/2010/main" val="3650363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F316-412A-0731-672B-34900BAE5F22}"/>
              </a:ext>
            </a:extLst>
          </p:cNvPr>
          <p:cNvSpPr>
            <a:spLocks noGrp="1"/>
          </p:cNvSpPr>
          <p:nvPr>
            <p:ph type="title"/>
          </p:nvPr>
        </p:nvSpPr>
        <p:spPr/>
        <p:txBody>
          <a:bodyPr/>
          <a:lstStyle/>
          <a:p>
            <a:r>
              <a:rPr lang="en-US" dirty="0"/>
              <a:t>Your Turn!</a:t>
            </a:r>
            <a:endParaRPr lang="en-CA" dirty="0"/>
          </a:p>
        </p:txBody>
      </p:sp>
      <p:sp>
        <p:nvSpPr>
          <p:cNvPr id="3" name="Content Placeholder 2">
            <a:extLst>
              <a:ext uri="{FF2B5EF4-FFF2-40B4-BE49-F238E27FC236}">
                <a16:creationId xmlns:a16="http://schemas.microsoft.com/office/drawing/2014/main" id="{7A7316B8-7DFE-3879-73F5-EEA06917D297}"/>
              </a:ext>
            </a:extLst>
          </p:cNvPr>
          <p:cNvSpPr>
            <a:spLocks noGrp="1"/>
          </p:cNvSpPr>
          <p:nvPr>
            <p:ph idx="1"/>
          </p:nvPr>
        </p:nvSpPr>
        <p:spPr/>
        <p:txBody>
          <a:bodyPr>
            <a:normAutofit/>
          </a:bodyPr>
          <a:lstStyle/>
          <a:p>
            <a:pPr marL="0" indent="0">
              <a:buNone/>
            </a:pPr>
            <a:r>
              <a:rPr lang="en-US" sz="3200" dirty="0"/>
              <a:t>On a sheet of paper, define correlation and causation in your own words. </a:t>
            </a:r>
          </a:p>
          <a:p>
            <a:pPr marL="0" indent="0">
              <a:buNone/>
            </a:pPr>
            <a:r>
              <a:rPr lang="en-US" sz="3200" dirty="0"/>
              <a:t>Give an example of each to help you understand them.</a:t>
            </a:r>
            <a:endParaRPr lang="en-CA" sz="3200" dirty="0"/>
          </a:p>
        </p:txBody>
      </p:sp>
    </p:spTree>
    <p:extLst>
      <p:ext uri="{BB962C8B-B14F-4D97-AF65-F5344CB8AC3E}">
        <p14:creationId xmlns:p14="http://schemas.microsoft.com/office/powerpoint/2010/main" val="414732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E75-46FB-7188-1C4B-FFA94F2CD810}"/>
              </a:ext>
            </a:extLst>
          </p:cNvPr>
          <p:cNvSpPr>
            <a:spLocks noGrp="1"/>
          </p:cNvSpPr>
          <p:nvPr>
            <p:ph type="title"/>
          </p:nvPr>
        </p:nvSpPr>
        <p:spPr>
          <a:xfrm>
            <a:off x="265813" y="-491800"/>
            <a:ext cx="10240903" cy="1233488"/>
          </a:xfrm>
        </p:spPr>
        <p:txBody>
          <a:bodyPr/>
          <a:lstStyle/>
          <a:p>
            <a:r>
              <a:rPr lang="en-CA" dirty="0"/>
              <a:t>Experimental Design: Basics</a:t>
            </a:r>
          </a:p>
        </p:txBody>
      </p:sp>
      <p:sp>
        <p:nvSpPr>
          <p:cNvPr id="9" name="Oval 8">
            <a:extLst>
              <a:ext uri="{FF2B5EF4-FFF2-40B4-BE49-F238E27FC236}">
                <a16:creationId xmlns:a16="http://schemas.microsoft.com/office/drawing/2014/main" id="{5CD68C81-5893-CF2A-F0EA-3BA4C8CCCBCE}"/>
              </a:ext>
            </a:extLst>
          </p:cNvPr>
          <p:cNvSpPr/>
          <p:nvPr/>
        </p:nvSpPr>
        <p:spPr>
          <a:xfrm>
            <a:off x="563526" y="2296633"/>
            <a:ext cx="1864242" cy="123348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t>X</a:t>
            </a:r>
          </a:p>
        </p:txBody>
      </p:sp>
      <p:sp>
        <p:nvSpPr>
          <p:cNvPr id="12" name="TextBox 11">
            <a:extLst>
              <a:ext uri="{FF2B5EF4-FFF2-40B4-BE49-F238E27FC236}">
                <a16:creationId xmlns:a16="http://schemas.microsoft.com/office/drawing/2014/main" id="{EF910A6F-A95C-E8EE-7149-B93D41125B1E}"/>
              </a:ext>
            </a:extLst>
          </p:cNvPr>
          <p:cNvSpPr txBox="1"/>
          <p:nvPr/>
        </p:nvSpPr>
        <p:spPr>
          <a:xfrm>
            <a:off x="3765697" y="881066"/>
            <a:ext cx="4660605" cy="584775"/>
          </a:xfrm>
          <a:prstGeom prst="rect">
            <a:avLst/>
          </a:prstGeom>
          <a:solidFill>
            <a:schemeClr val="accent6">
              <a:lumMod val="60000"/>
              <a:lumOff val="40000"/>
            </a:schemeClr>
          </a:solidFill>
          <a:ln w="38100">
            <a:solidFill>
              <a:schemeClr val="accent6">
                <a:lumMod val="75000"/>
              </a:schemeClr>
            </a:solidFill>
          </a:ln>
        </p:spPr>
        <p:txBody>
          <a:bodyPr wrap="square" rtlCol="0">
            <a:spAutoFit/>
          </a:bodyPr>
          <a:lstStyle/>
          <a:p>
            <a:r>
              <a:rPr lang="en-CA" sz="3200" b="1" dirty="0"/>
              <a:t>Hypothesis: X Causes Y</a:t>
            </a:r>
          </a:p>
        </p:txBody>
      </p:sp>
      <p:cxnSp>
        <p:nvCxnSpPr>
          <p:cNvPr id="15" name="Straight Arrow Connector 14">
            <a:extLst>
              <a:ext uri="{FF2B5EF4-FFF2-40B4-BE49-F238E27FC236}">
                <a16:creationId xmlns:a16="http://schemas.microsoft.com/office/drawing/2014/main" id="{08580926-7F57-A4B7-2C7A-3C8C0AB5AA06}"/>
              </a:ext>
            </a:extLst>
          </p:cNvPr>
          <p:cNvCxnSpPr>
            <a:cxnSpLocks/>
            <a:stCxn id="9" idx="6"/>
            <a:endCxn id="20" idx="2"/>
          </p:cNvCxnSpPr>
          <p:nvPr/>
        </p:nvCxnSpPr>
        <p:spPr>
          <a:xfrm>
            <a:off x="2427768" y="2913376"/>
            <a:ext cx="932121"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F0A8617-BDEF-A60F-FCF1-B4F90BBAF196}"/>
              </a:ext>
            </a:extLst>
          </p:cNvPr>
          <p:cNvSpPr/>
          <p:nvPr/>
        </p:nvSpPr>
        <p:spPr>
          <a:xfrm>
            <a:off x="3359889" y="2296632"/>
            <a:ext cx="1864242" cy="1233487"/>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t>Y</a:t>
            </a:r>
          </a:p>
        </p:txBody>
      </p:sp>
      <p:sp>
        <p:nvSpPr>
          <p:cNvPr id="30" name="TextBox 29">
            <a:extLst>
              <a:ext uri="{FF2B5EF4-FFF2-40B4-BE49-F238E27FC236}">
                <a16:creationId xmlns:a16="http://schemas.microsoft.com/office/drawing/2014/main" id="{7AB6A206-18A8-6482-4468-3ED50CC09131}"/>
              </a:ext>
            </a:extLst>
          </p:cNvPr>
          <p:cNvSpPr txBox="1"/>
          <p:nvPr/>
        </p:nvSpPr>
        <p:spPr>
          <a:xfrm>
            <a:off x="753165" y="5592616"/>
            <a:ext cx="4660605" cy="523220"/>
          </a:xfrm>
          <a:prstGeom prst="rect">
            <a:avLst/>
          </a:prstGeom>
          <a:solidFill>
            <a:schemeClr val="accent6">
              <a:lumMod val="60000"/>
              <a:lumOff val="40000"/>
            </a:schemeClr>
          </a:solidFill>
          <a:ln w="38100">
            <a:solidFill>
              <a:schemeClr val="accent6">
                <a:lumMod val="75000"/>
              </a:schemeClr>
            </a:solidFill>
          </a:ln>
        </p:spPr>
        <p:txBody>
          <a:bodyPr wrap="square" rtlCol="0">
            <a:spAutoFit/>
          </a:bodyPr>
          <a:lstStyle/>
          <a:p>
            <a:r>
              <a:rPr lang="en-CA" sz="2800" b="1" dirty="0"/>
              <a:t>Conclusion: X Causes Y.</a:t>
            </a:r>
          </a:p>
        </p:txBody>
      </p:sp>
      <p:sp>
        <p:nvSpPr>
          <p:cNvPr id="31" name="Oval 30">
            <a:extLst>
              <a:ext uri="{FF2B5EF4-FFF2-40B4-BE49-F238E27FC236}">
                <a16:creationId xmlns:a16="http://schemas.microsoft.com/office/drawing/2014/main" id="{981380E9-9C31-B0DA-EB97-2324F7FB09C6}"/>
              </a:ext>
            </a:extLst>
          </p:cNvPr>
          <p:cNvSpPr/>
          <p:nvPr/>
        </p:nvSpPr>
        <p:spPr>
          <a:xfrm>
            <a:off x="563526" y="3944625"/>
            <a:ext cx="1864242" cy="123348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No X</a:t>
            </a:r>
          </a:p>
        </p:txBody>
      </p:sp>
      <p:cxnSp>
        <p:nvCxnSpPr>
          <p:cNvPr id="32" name="Straight Arrow Connector 31">
            <a:extLst>
              <a:ext uri="{FF2B5EF4-FFF2-40B4-BE49-F238E27FC236}">
                <a16:creationId xmlns:a16="http://schemas.microsoft.com/office/drawing/2014/main" id="{B6603D71-2482-BF68-F395-019F9FDDD56F}"/>
              </a:ext>
            </a:extLst>
          </p:cNvPr>
          <p:cNvCxnSpPr>
            <a:cxnSpLocks/>
            <a:stCxn id="31" idx="6"/>
            <a:endCxn id="33" idx="2"/>
          </p:cNvCxnSpPr>
          <p:nvPr/>
        </p:nvCxnSpPr>
        <p:spPr>
          <a:xfrm>
            <a:off x="2427768" y="4561368"/>
            <a:ext cx="932121"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9576FABD-4CC6-EC7E-B1A5-0E8C9EBCDE55}"/>
              </a:ext>
            </a:extLst>
          </p:cNvPr>
          <p:cNvSpPr/>
          <p:nvPr/>
        </p:nvSpPr>
        <p:spPr>
          <a:xfrm>
            <a:off x="3359889" y="3944624"/>
            <a:ext cx="1864242" cy="1233487"/>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No Y</a:t>
            </a:r>
          </a:p>
        </p:txBody>
      </p:sp>
      <p:cxnSp>
        <p:nvCxnSpPr>
          <p:cNvPr id="35" name="Straight Connector 34">
            <a:extLst>
              <a:ext uri="{FF2B5EF4-FFF2-40B4-BE49-F238E27FC236}">
                <a16:creationId xmlns:a16="http://schemas.microsoft.com/office/drawing/2014/main" id="{AB51B44C-B491-FE29-94D4-65D444A3D525}"/>
              </a:ext>
            </a:extLst>
          </p:cNvPr>
          <p:cNvCxnSpPr>
            <a:cxnSpLocks/>
          </p:cNvCxnSpPr>
          <p:nvPr/>
        </p:nvCxnSpPr>
        <p:spPr>
          <a:xfrm>
            <a:off x="6096000" y="1903228"/>
            <a:ext cx="0" cy="4403757"/>
          </a:xfrm>
          <a:prstGeom prst="line">
            <a:avLst/>
          </a:prstGeom>
          <a:ln w="381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F5392D4-4149-D016-7BCF-74A13028287D}"/>
              </a:ext>
            </a:extLst>
          </p:cNvPr>
          <p:cNvSpPr/>
          <p:nvPr/>
        </p:nvSpPr>
        <p:spPr>
          <a:xfrm>
            <a:off x="6778232" y="2296633"/>
            <a:ext cx="1864242" cy="123348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t>X</a:t>
            </a:r>
          </a:p>
        </p:txBody>
      </p:sp>
      <p:cxnSp>
        <p:nvCxnSpPr>
          <p:cNvPr id="38" name="Straight Arrow Connector 37">
            <a:extLst>
              <a:ext uri="{FF2B5EF4-FFF2-40B4-BE49-F238E27FC236}">
                <a16:creationId xmlns:a16="http://schemas.microsoft.com/office/drawing/2014/main" id="{642A33C3-7760-80EB-84B2-7C05628D3D28}"/>
              </a:ext>
            </a:extLst>
          </p:cNvPr>
          <p:cNvCxnSpPr>
            <a:cxnSpLocks/>
            <a:stCxn id="37" idx="6"/>
            <a:endCxn id="39" idx="2"/>
          </p:cNvCxnSpPr>
          <p:nvPr/>
        </p:nvCxnSpPr>
        <p:spPr>
          <a:xfrm>
            <a:off x="8642474" y="2913376"/>
            <a:ext cx="932121" cy="77862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B32B3A6B-8C7B-8CF7-276C-307C41B1F24F}"/>
              </a:ext>
            </a:extLst>
          </p:cNvPr>
          <p:cNvSpPr/>
          <p:nvPr/>
        </p:nvSpPr>
        <p:spPr>
          <a:xfrm>
            <a:off x="9574595" y="3075261"/>
            <a:ext cx="1864242" cy="1233487"/>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t>Y</a:t>
            </a:r>
          </a:p>
        </p:txBody>
      </p:sp>
      <p:sp>
        <p:nvSpPr>
          <p:cNvPr id="40" name="Oval 39">
            <a:extLst>
              <a:ext uri="{FF2B5EF4-FFF2-40B4-BE49-F238E27FC236}">
                <a16:creationId xmlns:a16="http://schemas.microsoft.com/office/drawing/2014/main" id="{E38E2CD5-2CD3-ED6F-E243-D81B76D93B61}"/>
              </a:ext>
            </a:extLst>
          </p:cNvPr>
          <p:cNvSpPr/>
          <p:nvPr/>
        </p:nvSpPr>
        <p:spPr>
          <a:xfrm>
            <a:off x="6778232" y="3944625"/>
            <a:ext cx="1864242" cy="123348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No X</a:t>
            </a:r>
          </a:p>
        </p:txBody>
      </p:sp>
      <p:cxnSp>
        <p:nvCxnSpPr>
          <p:cNvPr id="41" name="Straight Arrow Connector 40">
            <a:extLst>
              <a:ext uri="{FF2B5EF4-FFF2-40B4-BE49-F238E27FC236}">
                <a16:creationId xmlns:a16="http://schemas.microsoft.com/office/drawing/2014/main" id="{965C3094-7F9D-26C5-9E76-F89B11EA5FB7}"/>
              </a:ext>
            </a:extLst>
          </p:cNvPr>
          <p:cNvCxnSpPr>
            <a:cxnSpLocks/>
            <a:stCxn id="40" idx="6"/>
            <a:endCxn id="39" idx="2"/>
          </p:cNvCxnSpPr>
          <p:nvPr/>
        </p:nvCxnSpPr>
        <p:spPr>
          <a:xfrm flipV="1">
            <a:off x="8642474" y="3692005"/>
            <a:ext cx="932121" cy="86936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AE20D14-F904-341E-C957-E9A84E9D424C}"/>
              </a:ext>
            </a:extLst>
          </p:cNvPr>
          <p:cNvSpPr txBox="1"/>
          <p:nvPr/>
        </p:nvSpPr>
        <p:spPr>
          <a:xfrm>
            <a:off x="6778231" y="5468111"/>
            <a:ext cx="5000847" cy="830997"/>
          </a:xfrm>
          <a:prstGeom prst="rect">
            <a:avLst/>
          </a:prstGeom>
          <a:solidFill>
            <a:schemeClr val="accent6">
              <a:lumMod val="60000"/>
              <a:lumOff val="40000"/>
            </a:schemeClr>
          </a:solidFill>
          <a:ln w="38100">
            <a:solidFill>
              <a:schemeClr val="accent6">
                <a:lumMod val="75000"/>
              </a:schemeClr>
            </a:solidFill>
          </a:ln>
        </p:spPr>
        <p:txBody>
          <a:bodyPr wrap="square" rtlCol="0">
            <a:spAutoFit/>
          </a:bodyPr>
          <a:lstStyle/>
          <a:p>
            <a:r>
              <a:rPr lang="en-CA" sz="2400" b="1" dirty="0"/>
              <a:t>Conclusion: X does not cause Y. Something else causes Y. </a:t>
            </a:r>
          </a:p>
        </p:txBody>
      </p:sp>
    </p:spTree>
    <p:extLst>
      <p:ext uri="{BB962C8B-B14F-4D97-AF65-F5344CB8AC3E}">
        <p14:creationId xmlns:p14="http://schemas.microsoft.com/office/powerpoint/2010/main" val="231185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30" grpId="0" animBg="1"/>
      <p:bldP spid="31" grpId="0" animBg="1"/>
      <p:bldP spid="33" grpId="0" animBg="1"/>
      <p:bldP spid="37" grpId="0" animBg="1"/>
      <p:bldP spid="39" grpId="0" animBg="1"/>
      <p:bldP spid="40"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E75-46FB-7188-1C4B-FFA94F2CD810}"/>
              </a:ext>
            </a:extLst>
          </p:cNvPr>
          <p:cNvSpPr>
            <a:spLocks noGrp="1"/>
          </p:cNvSpPr>
          <p:nvPr>
            <p:ph type="title"/>
          </p:nvPr>
        </p:nvSpPr>
        <p:spPr>
          <a:xfrm>
            <a:off x="265813" y="-491800"/>
            <a:ext cx="10240903" cy="1233488"/>
          </a:xfrm>
        </p:spPr>
        <p:txBody>
          <a:bodyPr/>
          <a:lstStyle/>
          <a:p>
            <a:r>
              <a:rPr lang="en-CA" dirty="0"/>
              <a:t>Experimental Design: Basics</a:t>
            </a:r>
          </a:p>
        </p:txBody>
      </p:sp>
      <p:sp>
        <p:nvSpPr>
          <p:cNvPr id="9" name="Oval 8">
            <a:extLst>
              <a:ext uri="{FF2B5EF4-FFF2-40B4-BE49-F238E27FC236}">
                <a16:creationId xmlns:a16="http://schemas.microsoft.com/office/drawing/2014/main" id="{5CD68C81-5893-CF2A-F0EA-3BA4C8CCCBCE}"/>
              </a:ext>
            </a:extLst>
          </p:cNvPr>
          <p:cNvSpPr/>
          <p:nvPr/>
        </p:nvSpPr>
        <p:spPr>
          <a:xfrm>
            <a:off x="563526" y="2296633"/>
            <a:ext cx="1864242" cy="123348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t>X</a:t>
            </a:r>
          </a:p>
        </p:txBody>
      </p:sp>
      <p:sp>
        <p:nvSpPr>
          <p:cNvPr id="12" name="TextBox 11">
            <a:extLst>
              <a:ext uri="{FF2B5EF4-FFF2-40B4-BE49-F238E27FC236}">
                <a16:creationId xmlns:a16="http://schemas.microsoft.com/office/drawing/2014/main" id="{EF910A6F-A95C-E8EE-7149-B93D41125B1E}"/>
              </a:ext>
            </a:extLst>
          </p:cNvPr>
          <p:cNvSpPr txBox="1"/>
          <p:nvPr/>
        </p:nvSpPr>
        <p:spPr>
          <a:xfrm>
            <a:off x="3765697" y="881066"/>
            <a:ext cx="4660605" cy="584775"/>
          </a:xfrm>
          <a:prstGeom prst="rect">
            <a:avLst/>
          </a:prstGeom>
          <a:solidFill>
            <a:schemeClr val="accent6">
              <a:lumMod val="60000"/>
              <a:lumOff val="40000"/>
            </a:schemeClr>
          </a:solidFill>
          <a:ln w="38100">
            <a:solidFill>
              <a:schemeClr val="accent6">
                <a:lumMod val="75000"/>
              </a:schemeClr>
            </a:solidFill>
          </a:ln>
        </p:spPr>
        <p:txBody>
          <a:bodyPr wrap="square" rtlCol="0">
            <a:spAutoFit/>
          </a:bodyPr>
          <a:lstStyle/>
          <a:p>
            <a:r>
              <a:rPr lang="en-CA" sz="3200" b="1" dirty="0"/>
              <a:t>Hypothesis: X Causes Y</a:t>
            </a:r>
          </a:p>
        </p:txBody>
      </p:sp>
      <p:cxnSp>
        <p:nvCxnSpPr>
          <p:cNvPr id="15" name="Straight Arrow Connector 14">
            <a:extLst>
              <a:ext uri="{FF2B5EF4-FFF2-40B4-BE49-F238E27FC236}">
                <a16:creationId xmlns:a16="http://schemas.microsoft.com/office/drawing/2014/main" id="{08580926-7F57-A4B7-2C7A-3C8C0AB5AA06}"/>
              </a:ext>
            </a:extLst>
          </p:cNvPr>
          <p:cNvCxnSpPr>
            <a:cxnSpLocks/>
            <a:stCxn id="9" idx="6"/>
            <a:endCxn id="20" idx="2"/>
          </p:cNvCxnSpPr>
          <p:nvPr/>
        </p:nvCxnSpPr>
        <p:spPr>
          <a:xfrm>
            <a:off x="2427768" y="2913376"/>
            <a:ext cx="932121"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F0A8617-BDEF-A60F-FCF1-B4F90BBAF196}"/>
              </a:ext>
            </a:extLst>
          </p:cNvPr>
          <p:cNvSpPr/>
          <p:nvPr/>
        </p:nvSpPr>
        <p:spPr>
          <a:xfrm>
            <a:off x="3359889" y="2296632"/>
            <a:ext cx="1864242" cy="1233487"/>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t>Y</a:t>
            </a:r>
          </a:p>
        </p:txBody>
      </p:sp>
      <p:sp>
        <p:nvSpPr>
          <p:cNvPr id="30" name="TextBox 29">
            <a:extLst>
              <a:ext uri="{FF2B5EF4-FFF2-40B4-BE49-F238E27FC236}">
                <a16:creationId xmlns:a16="http://schemas.microsoft.com/office/drawing/2014/main" id="{7AB6A206-18A8-6482-4468-3ED50CC09131}"/>
              </a:ext>
            </a:extLst>
          </p:cNvPr>
          <p:cNvSpPr txBox="1"/>
          <p:nvPr/>
        </p:nvSpPr>
        <p:spPr>
          <a:xfrm>
            <a:off x="753165" y="5592616"/>
            <a:ext cx="4660605" cy="523220"/>
          </a:xfrm>
          <a:prstGeom prst="rect">
            <a:avLst/>
          </a:prstGeom>
          <a:solidFill>
            <a:schemeClr val="accent6">
              <a:lumMod val="60000"/>
              <a:lumOff val="40000"/>
            </a:schemeClr>
          </a:solidFill>
          <a:ln w="38100">
            <a:solidFill>
              <a:schemeClr val="accent6">
                <a:lumMod val="75000"/>
              </a:schemeClr>
            </a:solidFill>
          </a:ln>
        </p:spPr>
        <p:txBody>
          <a:bodyPr wrap="square" rtlCol="0">
            <a:spAutoFit/>
          </a:bodyPr>
          <a:lstStyle/>
          <a:p>
            <a:r>
              <a:rPr lang="en-CA" sz="2800" b="1" dirty="0"/>
              <a:t>Conclusion: X Causes Y.</a:t>
            </a:r>
          </a:p>
        </p:txBody>
      </p:sp>
      <p:sp>
        <p:nvSpPr>
          <p:cNvPr id="31" name="Oval 30">
            <a:extLst>
              <a:ext uri="{FF2B5EF4-FFF2-40B4-BE49-F238E27FC236}">
                <a16:creationId xmlns:a16="http://schemas.microsoft.com/office/drawing/2014/main" id="{981380E9-9C31-B0DA-EB97-2324F7FB09C6}"/>
              </a:ext>
            </a:extLst>
          </p:cNvPr>
          <p:cNvSpPr/>
          <p:nvPr/>
        </p:nvSpPr>
        <p:spPr>
          <a:xfrm>
            <a:off x="563526" y="3944625"/>
            <a:ext cx="1864242" cy="123348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No X</a:t>
            </a:r>
          </a:p>
        </p:txBody>
      </p:sp>
      <p:cxnSp>
        <p:nvCxnSpPr>
          <p:cNvPr id="32" name="Straight Arrow Connector 31">
            <a:extLst>
              <a:ext uri="{FF2B5EF4-FFF2-40B4-BE49-F238E27FC236}">
                <a16:creationId xmlns:a16="http://schemas.microsoft.com/office/drawing/2014/main" id="{B6603D71-2482-BF68-F395-019F9FDDD56F}"/>
              </a:ext>
            </a:extLst>
          </p:cNvPr>
          <p:cNvCxnSpPr>
            <a:cxnSpLocks/>
            <a:stCxn id="31" idx="6"/>
            <a:endCxn id="33" idx="2"/>
          </p:cNvCxnSpPr>
          <p:nvPr/>
        </p:nvCxnSpPr>
        <p:spPr>
          <a:xfrm>
            <a:off x="2427768" y="4561368"/>
            <a:ext cx="932121"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9576FABD-4CC6-EC7E-B1A5-0E8C9EBCDE55}"/>
              </a:ext>
            </a:extLst>
          </p:cNvPr>
          <p:cNvSpPr/>
          <p:nvPr/>
        </p:nvSpPr>
        <p:spPr>
          <a:xfrm>
            <a:off x="3359889" y="3944624"/>
            <a:ext cx="1864242" cy="1233487"/>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No Y</a:t>
            </a:r>
          </a:p>
        </p:txBody>
      </p:sp>
      <p:cxnSp>
        <p:nvCxnSpPr>
          <p:cNvPr id="35" name="Straight Connector 34">
            <a:extLst>
              <a:ext uri="{FF2B5EF4-FFF2-40B4-BE49-F238E27FC236}">
                <a16:creationId xmlns:a16="http://schemas.microsoft.com/office/drawing/2014/main" id="{AB51B44C-B491-FE29-94D4-65D444A3D525}"/>
              </a:ext>
            </a:extLst>
          </p:cNvPr>
          <p:cNvCxnSpPr>
            <a:cxnSpLocks/>
          </p:cNvCxnSpPr>
          <p:nvPr/>
        </p:nvCxnSpPr>
        <p:spPr>
          <a:xfrm>
            <a:off x="6096000" y="1903228"/>
            <a:ext cx="0" cy="4403757"/>
          </a:xfrm>
          <a:prstGeom prst="line">
            <a:avLst/>
          </a:prstGeom>
          <a:ln w="381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F5392D4-4149-D016-7BCF-74A13028287D}"/>
              </a:ext>
            </a:extLst>
          </p:cNvPr>
          <p:cNvSpPr/>
          <p:nvPr/>
        </p:nvSpPr>
        <p:spPr>
          <a:xfrm>
            <a:off x="6778232" y="2296633"/>
            <a:ext cx="1864242" cy="123348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t>X</a:t>
            </a:r>
          </a:p>
        </p:txBody>
      </p:sp>
      <p:cxnSp>
        <p:nvCxnSpPr>
          <p:cNvPr id="38" name="Straight Arrow Connector 37">
            <a:extLst>
              <a:ext uri="{FF2B5EF4-FFF2-40B4-BE49-F238E27FC236}">
                <a16:creationId xmlns:a16="http://schemas.microsoft.com/office/drawing/2014/main" id="{642A33C3-7760-80EB-84B2-7C05628D3D28}"/>
              </a:ext>
            </a:extLst>
          </p:cNvPr>
          <p:cNvCxnSpPr>
            <a:cxnSpLocks/>
            <a:stCxn id="37" idx="6"/>
            <a:endCxn id="39" idx="2"/>
          </p:cNvCxnSpPr>
          <p:nvPr/>
        </p:nvCxnSpPr>
        <p:spPr>
          <a:xfrm>
            <a:off x="8642474" y="2913376"/>
            <a:ext cx="932121" cy="76002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B32B3A6B-8C7B-8CF7-276C-307C41B1F24F}"/>
              </a:ext>
            </a:extLst>
          </p:cNvPr>
          <p:cNvSpPr/>
          <p:nvPr/>
        </p:nvSpPr>
        <p:spPr>
          <a:xfrm>
            <a:off x="9574595" y="3056652"/>
            <a:ext cx="1864242" cy="1233487"/>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t>No Y</a:t>
            </a:r>
          </a:p>
        </p:txBody>
      </p:sp>
      <p:sp>
        <p:nvSpPr>
          <p:cNvPr id="40" name="Oval 39">
            <a:extLst>
              <a:ext uri="{FF2B5EF4-FFF2-40B4-BE49-F238E27FC236}">
                <a16:creationId xmlns:a16="http://schemas.microsoft.com/office/drawing/2014/main" id="{E38E2CD5-2CD3-ED6F-E243-D81B76D93B61}"/>
              </a:ext>
            </a:extLst>
          </p:cNvPr>
          <p:cNvSpPr/>
          <p:nvPr/>
        </p:nvSpPr>
        <p:spPr>
          <a:xfrm>
            <a:off x="6778232" y="3944625"/>
            <a:ext cx="1864242" cy="123348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No X</a:t>
            </a:r>
          </a:p>
        </p:txBody>
      </p:sp>
      <p:cxnSp>
        <p:nvCxnSpPr>
          <p:cNvPr id="41" name="Straight Arrow Connector 40">
            <a:extLst>
              <a:ext uri="{FF2B5EF4-FFF2-40B4-BE49-F238E27FC236}">
                <a16:creationId xmlns:a16="http://schemas.microsoft.com/office/drawing/2014/main" id="{965C3094-7F9D-26C5-9E76-F89B11EA5FB7}"/>
              </a:ext>
            </a:extLst>
          </p:cNvPr>
          <p:cNvCxnSpPr>
            <a:cxnSpLocks/>
            <a:stCxn id="40" idx="6"/>
            <a:endCxn id="39" idx="2"/>
          </p:cNvCxnSpPr>
          <p:nvPr/>
        </p:nvCxnSpPr>
        <p:spPr>
          <a:xfrm flipV="1">
            <a:off x="8642474" y="3673396"/>
            <a:ext cx="932121" cy="88797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AE20D14-F904-341E-C957-E9A84E9D424C}"/>
              </a:ext>
            </a:extLst>
          </p:cNvPr>
          <p:cNvSpPr txBox="1"/>
          <p:nvPr/>
        </p:nvSpPr>
        <p:spPr>
          <a:xfrm>
            <a:off x="6778231" y="5468111"/>
            <a:ext cx="5000847" cy="830997"/>
          </a:xfrm>
          <a:prstGeom prst="rect">
            <a:avLst/>
          </a:prstGeom>
          <a:solidFill>
            <a:schemeClr val="accent6">
              <a:lumMod val="60000"/>
              <a:lumOff val="40000"/>
            </a:schemeClr>
          </a:solidFill>
          <a:ln w="38100">
            <a:solidFill>
              <a:schemeClr val="accent6">
                <a:lumMod val="75000"/>
              </a:schemeClr>
            </a:solidFill>
          </a:ln>
        </p:spPr>
        <p:txBody>
          <a:bodyPr wrap="square" rtlCol="0">
            <a:spAutoFit/>
          </a:bodyPr>
          <a:lstStyle/>
          <a:p>
            <a:r>
              <a:rPr lang="en-CA" sz="2400" b="1" dirty="0"/>
              <a:t>Conclusion: X does not cause Y. Something else causes Y. </a:t>
            </a:r>
          </a:p>
        </p:txBody>
      </p:sp>
    </p:spTree>
    <p:extLst>
      <p:ext uri="{BB962C8B-B14F-4D97-AF65-F5344CB8AC3E}">
        <p14:creationId xmlns:p14="http://schemas.microsoft.com/office/powerpoint/2010/main" val="37979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E75-46FB-7188-1C4B-FFA94F2CD810}"/>
              </a:ext>
            </a:extLst>
          </p:cNvPr>
          <p:cNvSpPr>
            <a:spLocks noGrp="1"/>
          </p:cNvSpPr>
          <p:nvPr>
            <p:ph type="title"/>
          </p:nvPr>
        </p:nvSpPr>
        <p:spPr>
          <a:xfrm>
            <a:off x="265813" y="-491800"/>
            <a:ext cx="10240903" cy="1233488"/>
          </a:xfrm>
        </p:spPr>
        <p:txBody>
          <a:bodyPr/>
          <a:lstStyle/>
          <a:p>
            <a:r>
              <a:rPr lang="en-CA" dirty="0"/>
              <a:t>Experimental Design: Basics</a:t>
            </a:r>
          </a:p>
        </p:txBody>
      </p:sp>
      <p:sp>
        <p:nvSpPr>
          <p:cNvPr id="9" name="Oval 8">
            <a:extLst>
              <a:ext uri="{FF2B5EF4-FFF2-40B4-BE49-F238E27FC236}">
                <a16:creationId xmlns:a16="http://schemas.microsoft.com/office/drawing/2014/main" id="{5CD68C81-5893-CF2A-F0EA-3BA4C8CCCBCE}"/>
              </a:ext>
            </a:extLst>
          </p:cNvPr>
          <p:cNvSpPr/>
          <p:nvPr/>
        </p:nvSpPr>
        <p:spPr>
          <a:xfrm>
            <a:off x="563526" y="2296633"/>
            <a:ext cx="1864242" cy="123348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Kids with vaccine</a:t>
            </a:r>
          </a:p>
        </p:txBody>
      </p:sp>
      <p:sp>
        <p:nvSpPr>
          <p:cNvPr id="12" name="TextBox 11">
            <a:extLst>
              <a:ext uri="{FF2B5EF4-FFF2-40B4-BE49-F238E27FC236}">
                <a16:creationId xmlns:a16="http://schemas.microsoft.com/office/drawing/2014/main" id="{EF910A6F-A95C-E8EE-7149-B93D41125B1E}"/>
              </a:ext>
            </a:extLst>
          </p:cNvPr>
          <p:cNvSpPr txBox="1"/>
          <p:nvPr/>
        </p:nvSpPr>
        <p:spPr>
          <a:xfrm>
            <a:off x="2833577" y="881066"/>
            <a:ext cx="6741018" cy="584775"/>
          </a:xfrm>
          <a:prstGeom prst="rect">
            <a:avLst/>
          </a:prstGeom>
          <a:solidFill>
            <a:schemeClr val="accent6">
              <a:lumMod val="60000"/>
              <a:lumOff val="40000"/>
            </a:schemeClr>
          </a:solidFill>
          <a:ln w="38100">
            <a:solidFill>
              <a:schemeClr val="accent6">
                <a:lumMod val="75000"/>
              </a:schemeClr>
            </a:solidFill>
          </a:ln>
        </p:spPr>
        <p:txBody>
          <a:bodyPr wrap="square" rtlCol="0">
            <a:spAutoFit/>
          </a:bodyPr>
          <a:lstStyle/>
          <a:p>
            <a:r>
              <a:rPr lang="en-CA" sz="3200" b="1" dirty="0"/>
              <a:t>Hypothesis: Vaccines cause Autism</a:t>
            </a:r>
          </a:p>
        </p:txBody>
      </p:sp>
      <p:cxnSp>
        <p:nvCxnSpPr>
          <p:cNvPr id="15" name="Straight Arrow Connector 14">
            <a:extLst>
              <a:ext uri="{FF2B5EF4-FFF2-40B4-BE49-F238E27FC236}">
                <a16:creationId xmlns:a16="http://schemas.microsoft.com/office/drawing/2014/main" id="{08580926-7F57-A4B7-2C7A-3C8C0AB5AA06}"/>
              </a:ext>
            </a:extLst>
          </p:cNvPr>
          <p:cNvCxnSpPr>
            <a:cxnSpLocks/>
            <a:stCxn id="9" idx="6"/>
            <a:endCxn id="20" idx="2"/>
          </p:cNvCxnSpPr>
          <p:nvPr/>
        </p:nvCxnSpPr>
        <p:spPr>
          <a:xfrm>
            <a:off x="2427768" y="2913376"/>
            <a:ext cx="932121"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F0A8617-BDEF-A60F-FCF1-B4F90BBAF196}"/>
              </a:ext>
            </a:extLst>
          </p:cNvPr>
          <p:cNvSpPr/>
          <p:nvPr/>
        </p:nvSpPr>
        <p:spPr>
          <a:xfrm>
            <a:off x="3359889" y="2296632"/>
            <a:ext cx="1864242" cy="1233487"/>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Kids with autism</a:t>
            </a:r>
          </a:p>
        </p:txBody>
      </p:sp>
      <p:sp>
        <p:nvSpPr>
          <p:cNvPr id="30" name="TextBox 29">
            <a:extLst>
              <a:ext uri="{FF2B5EF4-FFF2-40B4-BE49-F238E27FC236}">
                <a16:creationId xmlns:a16="http://schemas.microsoft.com/office/drawing/2014/main" id="{7AB6A206-18A8-6482-4468-3ED50CC09131}"/>
              </a:ext>
            </a:extLst>
          </p:cNvPr>
          <p:cNvSpPr txBox="1"/>
          <p:nvPr/>
        </p:nvSpPr>
        <p:spPr>
          <a:xfrm>
            <a:off x="412922" y="5645097"/>
            <a:ext cx="5138350" cy="461665"/>
          </a:xfrm>
          <a:prstGeom prst="rect">
            <a:avLst/>
          </a:prstGeom>
          <a:solidFill>
            <a:schemeClr val="accent6">
              <a:lumMod val="60000"/>
              <a:lumOff val="40000"/>
            </a:schemeClr>
          </a:solidFill>
          <a:ln w="38100">
            <a:solidFill>
              <a:schemeClr val="accent6">
                <a:lumMod val="75000"/>
              </a:schemeClr>
            </a:solidFill>
          </a:ln>
        </p:spPr>
        <p:txBody>
          <a:bodyPr wrap="square" rtlCol="0">
            <a:spAutoFit/>
          </a:bodyPr>
          <a:lstStyle/>
          <a:p>
            <a:r>
              <a:rPr lang="en-CA" sz="2400" b="1" dirty="0"/>
              <a:t>Conclusion: Vaccines cause autism.</a:t>
            </a:r>
          </a:p>
        </p:txBody>
      </p:sp>
      <p:sp>
        <p:nvSpPr>
          <p:cNvPr id="31" name="Oval 30">
            <a:extLst>
              <a:ext uri="{FF2B5EF4-FFF2-40B4-BE49-F238E27FC236}">
                <a16:creationId xmlns:a16="http://schemas.microsoft.com/office/drawing/2014/main" id="{981380E9-9C31-B0DA-EB97-2324F7FB09C6}"/>
              </a:ext>
            </a:extLst>
          </p:cNvPr>
          <p:cNvSpPr/>
          <p:nvPr/>
        </p:nvSpPr>
        <p:spPr>
          <a:xfrm>
            <a:off x="563526" y="3944625"/>
            <a:ext cx="1864242" cy="123348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Kids without vaccine</a:t>
            </a:r>
          </a:p>
        </p:txBody>
      </p:sp>
      <p:cxnSp>
        <p:nvCxnSpPr>
          <p:cNvPr id="32" name="Straight Arrow Connector 31">
            <a:extLst>
              <a:ext uri="{FF2B5EF4-FFF2-40B4-BE49-F238E27FC236}">
                <a16:creationId xmlns:a16="http://schemas.microsoft.com/office/drawing/2014/main" id="{B6603D71-2482-BF68-F395-019F9FDDD56F}"/>
              </a:ext>
            </a:extLst>
          </p:cNvPr>
          <p:cNvCxnSpPr>
            <a:cxnSpLocks/>
            <a:stCxn id="31" idx="6"/>
            <a:endCxn id="33" idx="2"/>
          </p:cNvCxnSpPr>
          <p:nvPr/>
        </p:nvCxnSpPr>
        <p:spPr>
          <a:xfrm>
            <a:off x="2427768" y="4561368"/>
            <a:ext cx="932121"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9576FABD-4CC6-EC7E-B1A5-0E8C9EBCDE55}"/>
              </a:ext>
            </a:extLst>
          </p:cNvPr>
          <p:cNvSpPr/>
          <p:nvPr/>
        </p:nvSpPr>
        <p:spPr>
          <a:xfrm>
            <a:off x="3359889" y="3944624"/>
            <a:ext cx="1864242" cy="1233487"/>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Kids without autism</a:t>
            </a:r>
          </a:p>
        </p:txBody>
      </p:sp>
      <p:cxnSp>
        <p:nvCxnSpPr>
          <p:cNvPr id="35" name="Straight Connector 34">
            <a:extLst>
              <a:ext uri="{FF2B5EF4-FFF2-40B4-BE49-F238E27FC236}">
                <a16:creationId xmlns:a16="http://schemas.microsoft.com/office/drawing/2014/main" id="{AB51B44C-B491-FE29-94D4-65D444A3D525}"/>
              </a:ext>
            </a:extLst>
          </p:cNvPr>
          <p:cNvCxnSpPr>
            <a:cxnSpLocks/>
          </p:cNvCxnSpPr>
          <p:nvPr/>
        </p:nvCxnSpPr>
        <p:spPr>
          <a:xfrm>
            <a:off x="6096000" y="1903228"/>
            <a:ext cx="0" cy="4403757"/>
          </a:xfrm>
          <a:prstGeom prst="line">
            <a:avLst/>
          </a:prstGeom>
          <a:ln w="381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F5392D4-4149-D016-7BCF-74A13028287D}"/>
              </a:ext>
            </a:extLst>
          </p:cNvPr>
          <p:cNvSpPr/>
          <p:nvPr/>
        </p:nvSpPr>
        <p:spPr>
          <a:xfrm>
            <a:off x="6778232" y="2296633"/>
            <a:ext cx="1864242" cy="123348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Kids with vaccine</a:t>
            </a:r>
          </a:p>
        </p:txBody>
      </p:sp>
      <p:cxnSp>
        <p:nvCxnSpPr>
          <p:cNvPr id="38" name="Straight Arrow Connector 37">
            <a:extLst>
              <a:ext uri="{FF2B5EF4-FFF2-40B4-BE49-F238E27FC236}">
                <a16:creationId xmlns:a16="http://schemas.microsoft.com/office/drawing/2014/main" id="{642A33C3-7760-80EB-84B2-7C05628D3D28}"/>
              </a:ext>
            </a:extLst>
          </p:cNvPr>
          <p:cNvCxnSpPr>
            <a:cxnSpLocks/>
            <a:stCxn id="37" idx="6"/>
            <a:endCxn id="39" idx="2"/>
          </p:cNvCxnSpPr>
          <p:nvPr/>
        </p:nvCxnSpPr>
        <p:spPr>
          <a:xfrm>
            <a:off x="8642474" y="2913376"/>
            <a:ext cx="932121" cy="93883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B32B3A6B-8C7B-8CF7-276C-307C41B1F24F}"/>
              </a:ext>
            </a:extLst>
          </p:cNvPr>
          <p:cNvSpPr/>
          <p:nvPr/>
        </p:nvSpPr>
        <p:spPr>
          <a:xfrm>
            <a:off x="9574595" y="3016577"/>
            <a:ext cx="1864242" cy="1671260"/>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1% of all kids have autism</a:t>
            </a:r>
          </a:p>
        </p:txBody>
      </p:sp>
      <p:sp>
        <p:nvSpPr>
          <p:cNvPr id="40" name="Oval 39">
            <a:extLst>
              <a:ext uri="{FF2B5EF4-FFF2-40B4-BE49-F238E27FC236}">
                <a16:creationId xmlns:a16="http://schemas.microsoft.com/office/drawing/2014/main" id="{E38E2CD5-2CD3-ED6F-E243-D81B76D93B61}"/>
              </a:ext>
            </a:extLst>
          </p:cNvPr>
          <p:cNvSpPr/>
          <p:nvPr/>
        </p:nvSpPr>
        <p:spPr>
          <a:xfrm>
            <a:off x="6778232" y="3944625"/>
            <a:ext cx="1864242" cy="1233486"/>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Kids without vaccine</a:t>
            </a:r>
          </a:p>
        </p:txBody>
      </p:sp>
      <p:cxnSp>
        <p:nvCxnSpPr>
          <p:cNvPr id="41" name="Straight Arrow Connector 40">
            <a:extLst>
              <a:ext uri="{FF2B5EF4-FFF2-40B4-BE49-F238E27FC236}">
                <a16:creationId xmlns:a16="http://schemas.microsoft.com/office/drawing/2014/main" id="{965C3094-7F9D-26C5-9E76-F89B11EA5FB7}"/>
              </a:ext>
            </a:extLst>
          </p:cNvPr>
          <p:cNvCxnSpPr>
            <a:cxnSpLocks/>
            <a:stCxn id="40" idx="6"/>
            <a:endCxn id="39" idx="2"/>
          </p:cNvCxnSpPr>
          <p:nvPr/>
        </p:nvCxnSpPr>
        <p:spPr>
          <a:xfrm flipV="1">
            <a:off x="8642474" y="3852207"/>
            <a:ext cx="932121" cy="70916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AE20D14-F904-341E-C957-E9A84E9D424C}"/>
              </a:ext>
            </a:extLst>
          </p:cNvPr>
          <p:cNvSpPr txBox="1"/>
          <p:nvPr/>
        </p:nvSpPr>
        <p:spPr>
          <a:xfrm>
            <a:off x="6396895" y="5468111"/>
            <a:ext cx="5467156" cy="830997"/>
          </a:xfrm>
          <a:prstGeom prst="rect">
            <a:avLst/>
          </a:prstGeom>
          <a:solidFill>
            <a:schemeClr val="accent6">
              <a:lumMod val="60000"/>
              <a:lumOff val="40000"/>
            </a:schemeClr>
          </a:solidFill>
          <a:ln w="38100">
            <a:solidFill>
              <a:schemeClr val="accent6">
                <a:lumMod val="75000"/>
              </a:schemeClr>
            </a:solidFill>
          </a:ln>
        </p:spPr>
        <p:txBody>
          <a:bodyPr wrap="square" rtlCol="0">
            <a:spAutoFit/>
          </a:bodyPr>
          <a:lstStyle/>
          <a:p>
            <a:r>
              <a:rPr lang="en-CA" sz="2400" b="1" dirty="0"/>
              <a:t>Conclusion: Vaccines do not cause autism. Something else causes autism.</a:t>
            </a:r>
          </a:p>
        </p:txBody>
      </p:sp>
    </p:spTree>
    <p:extLst>
      <p:ext uri="{BB962C8B-B14F-4D97-AF65-F5344CB8AC3E}">
        <p14:creationId xmlns:p14="http://schemas.microsoft.com/office/powerpoint/2010/main" val="24013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30" grpId="0" animBg="1"/>
      <p:bldP spid="31" grpId="0" animBg="1"/>
      <p:bldP spid="33" grpId="0" animBg="1"/>
      <p:bldP spid="37" grpId="0" animBg="1"/>
      <p:bldP spid="39" grpId="0" animBg="1"/>
      <p:bldP spid="40"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6AE488-CF85-6E4B-E9D6-2385CC791F6E}"/>
              </a:ext>
            </a:extLst>
          </p:cNvPr>
          <p:cNvSpPr/>
          <p:nvPr/>
        </p:nvSpPr>
        <p:spPr>
          <a:xfrm>
            <a:off x="0" y="4945166"/>
            <a:ext cx="12192000" cy="1445166"/>
          </a:xfrm>
          <a:prstGeom prst="rect">
            <a:avLst/>
          </a:prstGeom>
          <a:solidFill>
            <a:srgbClr val="CA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B1E8592F-7660-5E41-CDA1-E4B9A017563F}"/>
              </a:ext>
            </a:extLst>
          </p:cNvPr>
          <p:cNvSpPr/>
          <p:nvPr/>
        </p:nvSpPr>
        <p:spPr>
          <a:xfrm>
            <a:off x="0" y="3151512"/>
            <a:ext cx="12192000" cy="15712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68575B00-DB7F-4E56-347A-4B12E9750045}"/>
              </a:ext>
            </a:extLst>
          </p:cNvPr>
          <p:cNvSpPr/>
          <p:nvPr/>
        </p:nvSpPr>
        <p:spPr>
          <a:xfrm>
            <a:off x="0" y="1633009"/>
            <a:ext cx="12192000" cy="12334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8958F4B6-4D8C-40E3-990A-645A8AD775D7}"/>
              </a:ext>
            </a:extLst>
          </p:cNvPr>
          <p:cNvSpPr>
            <a:spLocks noGrp="1"/>
          </p:cNvSpPr>
          <p:nvPr>
            <p:ph type="title"/>
          </p:nvPr>
        </p:nvSpPr>
        <p:spPr/>
        <p:txBody>
          <a:bodyPr/>
          <a:lstStyle/>
          <a:p>
            <a:r>
              <a:rPr lang="en-US" dirty="0"/>
              <a:t>different ‘experiment’ Types</a:t>
            </a:r>
            <a:endParaRPr lang="en-CA" dirty="0"/>
          </a:p>
        </p:txBody>
      </p:sp>
      <p:sp>
        <p:nvSpPr>
          <p:cNvPr id="3" name="Content Placeholder 2">
            <a:extLst>
              <a:ext uri="{FF2B5EF4-FFF2-40B4-BE49-F238E27FC236}">
                <a16:creationId xmlns:a16="http://schemas.microsoft.com/office/drawing/2014/main" id="{049FC143-F13D-47C9-BFC4-220FDD73E92A}"/>
              </a:ext>
            </a:extLst>
          </p:cNvPr>
          <p:cNvSpPr>
            <a:spLocks noGrp="1"/>
          </p:cNvSpPr>
          <p:nvPr>
            <p:ph idx="1"/>
          </p:nvPr>
        </p:nvSpPr>
        <p:spPr>
          <a:xfrm>
            <a:off x="1851200" y="1762377"/>
            <a:ext cx="9443235" cy="4644406"/>
          </a:xfrm>
        </p:spPr>
        <p:txBody>
          <a:bodyPr>
            <a:normAutofit lnSpcReduction="10000"/>
          </a:bodyPr>
          <a:lstStyle/>
          <a:p>
            <a:pPr marL="0" indent="0">
              <a:buNone/>
            </a:pPr>
            <a:r>
              <a:rPr lang="en-US" b="1" dirty="0">
                <a:latin typeface="+mj-lt"/>
              </a:rPr>
              <a:t>Observations: making observations in an unstructured way; is not a real experiment but can lead to formation of an experiment</a:t>
            </a:r>
          </a:p>
          <a:p>
            <a:pPr marL="457200" lvl="1" indent="0">
              <a:buNone/>
            </a:pPr>
            <a:r>
              <a:rPr lang="en-US" dirty="0">
                <a:latin typeface="+mj-lt"/>
              </a:rPr>
              <a:t>“What </a:t>
            </a:r>
            <a:r>
              <a:rPr lang="en-US" dirty="0" err="1">
                <a:latin typeface="+mj-lt"/>
              </a:rPr>
              <a:t>colour</a:t>
            </a:r>
            <a:r>
              <a:rPr lang="en-US" dirty="0">
                <a:latin typeface="+mj-lt"/>
              </a:rPr>
              <a:t> is ___?” “What does ___look like?” “What happens if I do ___?”</a:t>
            </a:r>
          </a:p>
          <a:p>
            <a:pPr marL="457200" lvl="1" indent="0">
              <a:buNone/>
            </a:pPr>
            <a:endParaRPr lang="en-US" dirty="0">
              <a:latin typeface="+mj-lt"/>
            </a:endParaRPr>
          </a:p>
          <a:p>
            <a:pPr marL="457200" lvl="1" indent="0">
              <a:buNone/>
            </a:pPr>
            <a:endParaRPr lang="en-US" dirty="0">
              <a:latin typeface="+mj-lt"/>
            </a:endParaRPr>
          </a:p>
          <a:p>
            <a:pPr marL="457200" lvl="1" indent="0">
              <a:buNone/>
            </a:pPr>
            <a:endParaRPr lang="en-US" dirty="0">
              <a:latin typeface="+mj-lt"/>
            </a:endParaRPr>
          </a:p>
          <a:p>
            <a:pPr marL="457200" lvl="1" indent="0">
              <a:buNone/>
            </a:pPr>
            <a:endParaRPr lang="en-US" dirty="0">
              <a:latin typeface="+mj-lt"/>
            </a:endParaRPr>
          </a:p>
          <a:p>
            <a:pPr marL="457200" lvl="1" indent="0">
              <a:buNone/>
            </a:pPr>
            <a:endParaRPr lang="en-US" dirty="0">
              <a:latin typeface="+mj-lt"/>
            </a:endParaRPr>
          </a:p>
          <a:p>
            <a:pPr marL="0" indent="0">
              <a:buNone/>
            </a:pPr>
            <a:r>
              <a:rPr lang="en-US" b="1" dirty="0">
                <a:latin typeface="+mj-lt"/>
              </a:rPr>
              <a:t>Controlled Experiment: controls all variables except independent variable; can claim causative relationship between x and y</a:t>
            </a:r>
          </a:p>
          <a:p>
            <a:pPr marL="457200" lvl="1" indent="0">
              <a:buNone/>
            </a:pPr>
            <a:r>
              <a:rPr lang="en-CA" dirty="0">
                <a:latin typeface="+mj-lt"/>
              </a:rPr>
              <a:t>“How does watering amount affect plant growth?” </a:t>
            </a:r>
            <a:br>
              <a:rPr lang="en-CA" dirty="0">
                <a:latin typeface="+mj-lt"/>
              </a:rPr>
            </a:br>
            <a:r>
              <a:rPr lang="en-CA" dirty="0">
                <a:latin typeface="+mj-lt"/>
              </a:rPr>
              <a:t>“Does the vaccine reduce the risk of catching COVID-19?”</a:t>
            </a:r>
          </a:p>
        </p:txBody>
      </p:sp>
      <p:pic>
        <p:nvPicPr>
          <p:cNvPr id="3076" name="Picture 4" descr="Gold Star - At Least You Tried by demonfairie on DeviantArt">
            <a:extLst>
              <a:ext uri="{FF2B5EF4-FFF2-40B4-BE49-F238E27FC236}">
                <a16:creationId xmlns:a16="http://schemas.microsoft.com/office/drawing/2014/main" id="{B387DCAF-3D13-6293-368E-B626D595B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0548" y="3297468"/>
            <a:ext cx="1165632" cy="12793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ector Hand Painted Gold Stars, Gold Star Clipart, Hand Vector, Gold Vector  PNG Transparent Clipart Image and PSD File for Free Download | Gold stars,  Purple background images, Gold wallpaper background">
            <a:extLst>
              <a:ext uri="{FF2B5EF4-FFF2-40B4-BE49-F238E27FC236}">
                <a16:creationId xmlns:a16="http://schemas.microsoft.com/office/drawing/2014/main" id="{A5D23250-A5B9-6D79-4270-6517EEB6F2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 r="-4" b="-4"/>
          <a:stretch/>
        </p:blipFill>
        <p:spPr bwMode="auto">
          <a:xfrm>
            <a:off x="359978" y="1656096"/>
            <a:ext cx="1187314" cy="118731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34B675B4-0C6E-6896-B3A4-581A674E54D6}"/>
              </a:ext>
            </a:extLst>
          </p:cNvPr>
          <p:cNvSpPr txBox="1">
            <a:spLocks/>
          </p:cNvSpPr>
          <p:nvPr/>
        </p:nvSpPr>
        <p:spPr>
          <a:xfrm>
            <a:off x="723302" y="3161369"/>
            <a:ext cx="9443235" cy="1846422"/>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mj-lt"/>
              </a:rPr>
              <a:t>Correlational Experiment: examines the correlation between two variables where manipulation is not possible; cannot claim causation</a:t>
            </a:r>
          </a:p>
          <a:p>
            <a:pPr marL="457200" lvl="1" indent="0">
              <a:buFont typeface="Arial" panose="020B0604020202020204" pitchFamily="34" charset="0"/>
              <a:buNone/>
            </a:pPr>
            <a:r>
              <a:rPr lang="en-US" dirty="0">
                <a:latin typeface="+mj-lt"/>
              </a:rPr>
              <a:t>“How does ethnicity affect salary?” </a:t>
            </a:r>
            <a:br>
              <a:rPr lang="en-US" dirty="0">
                <a:latin typeface="+mj-lt"/>
              </a:rPr>
            </a:br>
            <a:r>
              <a:rPr lang="en-US" dirty="0">
                <a:latin typeface="+mj-lt"/>
              </a:rPr>
              <a:t>“How does being dropped on the head at birth affect intelligence?”</a:t>
            </a:r>
          </a:p>
        </p:txBody>
      </p:sp>
      <p:pic>
        <p:nvPicPr>
          <p:cNvPr id="9" name="Picture 8" descr="A picture containing clipart&#10;&#10;Description automatically generated">
            <a:extLst>
              <a:ext uri="{FF2B5EF4-FFF2-40B4-BE49-F238E27FC236}">
                <a16:creationId xmlns:a16="http://schemas.microsoft.com/office/drawing/2014/main" id="{ABE4DA24-CF55-B76E-3C66-5FA2119B8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78" y="5087252"/>
            <a:ext cx="1208489" cy="1160994"/>
          </a:xfrm>
          <a:prstGeom prst="rect">
            <a:avLst/>
          </a:prstGeom>
        </p:spPr>
      </p:pic>
    </p:spTree>
    <p:extLst>
      <p:ext uri="{BB962C8B-B14F-4D97-AF65-F5344CB8AC3E}">
        <p14:creationId xmlns:p14="http://schemas.microsoft.com/office/powerpoint/2010/main" val="372213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F4B6-4D8C-40E3-990A-645A8AD775D7}"/>
              </a:ext>
            </a:extLst>
          </p:cNvPr>
          <p:cNvSpPr>
            <a:spLocks noGrp="1"/>
          </p:cNvSpPr>
          <p:nvPr>
            <p:ph type="title"/>
          </p:nvPr>
        </p:nvSpPr>
        <p:spPr/>
        <p:txBody>
          <a:bodyPr/>
          <a:lstStyle/>
          <a:p>
            <a:r>
              <a:rPr lang="en-US" dirty="0"/>
              <a:t>Good Experimental Design</a:t>
            </a:r>
            <a:endParaRPr lang="en-CA" dirty="0"/>
          </a:p>
        </p:txBody>
      </p:sp>
      <p:sp>
        <p:nvSpPr>
          <p:cNvPr id="3" name="Content Placeholder 2">
            <a:extLst>
              <a:ext uri="{FF2B5EF4-FFF2-40B4-BE49-F238E27FC236}">
                <a16:creationId xmlns:a16="http://schemas.microsoft.com/office/drawing/2014/main" id="{049FC143-F13D-47C9-BFC4-220FDD73E92A}"/>
              </a:ext>
            </a:extLst>
          </p:cNvPr>
          <p:cNvSpPr>
            <a:spLocks noGrp="1"/>
          </p:cNvSpPr>
          <p:nvPr>
            <p:ph idx="1"/>
          </p:nvPr>
        </p:nvSpPr>
        <p:spPr/>
        <p:txBody>
          <a:bodyPr>
            <a:normAutofit/>
          </a:bodyPr>
          <a:lstStyle/>
          <a:p>
            <a:r>
              <a:rPr lang="en-CA" sz="2800" dirty="0"/>
              <a:t>Other than “X”, everything else is the same in your two versions of the experiment</a:t>
            </a:r>
          </a:p>
          <a:p>
            <a:r>
              <a:rPr lang="en-CA" sz="2800" dirty="0"/>
              <a:t>Repeat the experiment in different settings, with different subjects (if applicable)</a:t>
            </a:r>
          </a:p>
          <a:p>
            <a:r>
              <a:rPr lang="en-CA" sz="2800" dirty="0"/>
              <a:t>Measurement is objective and free of bias</a:t>
            </a:r>
          </a:p>
        </p:txBody>
      </p:sp>
    </p:spTree>
    <p:extLst>
      <p:ext uri="{BB962C8B-B14F-4D97-AF65-F5344CB8AC3E}">
        <p14:creationId xmlns:p14="http://schemas.microsoft.com/office/powerpoint/2010/main" val="18751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Rectangle 205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3" name="Rectangle 2062">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F924A2B7-F121-57ED-586A-F0E10ECA44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4">
            <a:extLst>
              <a:ext uri="{FF2B5EF4-FFF2-40B4-BE49-F238E27FC236}">
                <a16:creationId xmlns:a16="http://schemas.microsoft.com/office/drawing/2014/main" id="{1145F121-7DB3-4C20-B960-333CE2967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BE4C7E-2D06-53D9-623F-8B3E02A6C10C}"/>
              </a:ext>
            </a:extLst>
          </p:cNvPr>
          <p:cNvSpPr>
            <a:spLocks noGrp="1"/>
          </p:cNvSpPr>
          <p:nvPr>
            <p:ph type="title"/>
          </p:nvPr>
        </p:nvSpPr>
        <p:spPr>
          <a:xfrm>
            <a:off x="1524000" y="1028701"/>
            <a:ext cx="9144000" cy="3850276"/>
          </a:xfrm>
        </p:spPr>
        <p:txBody>
          <a:bodyPr vert="horz" lIns="0" tIns="0" rIns="0" bIns="0" rtlCol="0" anchor="b">
            <a:normAutofit/>
          </a:bodyPr>
          <a:lstStyle/>
          <a:p>
            <a:pPr algn="ctr"/>
            <a:r>
              <a:rPr lang="en-US" sz="4000" dirty="0">
                <a:solidFill>
                  <a:schemeClr val="bg1"/>
                </a:solidFill>
              </a:rPr>
              <a:t>Experimental design: simplified</a:t>
            </a:r>
          </a:p>
        </p:txBody>
      </p:sp>
      <p:sp>
        <p:nvSpPr>
          <p:cNvPr id="3" name="Text Placeholder 2">
            <a:extLst>
              <a:ext uri="{FF2B5EF4-FFF2-40B4-BE49-F238E27FC236}">
                <a16:creationId xmlns:a16="http://schemas.microsoft.com/office/drawing/2014/main" id="{FC6D7376-C940-80EA-A33D-7995BCA547B8}"/>
              </a:ext>
            </a:extLst>
          </p:cNvPr>
          <p:cNvSpPr>
            <a:spLocks noGrp="1"/>
          </p:cNvSpPr>
          <p:nvPr>
            <p:ph type="body" idx="1"/>
          </p:nvPr>
        </p:nvSpPr>
        <p:spPr>
          <a:xfrm>
            <a:off x="1524000" y="5048793"/>
            <a:ext cx="9144000" cy="836023"/>
          </a:xfrm>
        </p:spPr>
        <p:txBody>
          <a:bodyPr vert="horz" lIns="0" tIns="0" rIns="0" bIns="0" rtlCol="0">
            <a:normAutofit/>
          </a:bodyPr>
          <a:lstStyle/>
          <a:p>
            <a:pPr algn="ctr">
              <a:lnSpc>
                <a:spcPct val="150000"/>
              </a:lnSpc>
            </a:pPr>
            <a:r>
              <a:rPr lang="en-US" sz="1600" b="1" cap="all" dirty="0">
                <a:solidFill>
                  <a:schemeClr val="bg1"/>
                </a:solidFill>
              </a:rPr>
              <a:t>Module 2</a:t>
            </a:r>
          </a:p>
        </p:txBody>
      </p:sp>
    </p:spTree>
    <p:extLst>
      <p:ext uri="{BB962C8B-B14F-4D97-AF65-F5344CB8AC3E}">
        <p14:creationId xmlns:p14="http://schemas.microsoft.com/office/powerpoint/2010/main" val="1217013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C5D048-A589-903F-2108-86D54667AE4E}"/>
              </a:ext>
            </a:extLst>
          </p:cNvPr>
          <p:cNvSpPr>
            <a:spLocks noGrp="1"/>
          </p:cNvSpPr>
          <p:nvPr>
            <p:ph type="title"/>
          </p:nvPr>
        </p:nvSpPr>
        <p:spPr/>
        <p:txBody>
          <a:bodyPr/>
          <a:lstStyle/>
          <a:p>
            <a:r>
              <a:rPr lang="en-CA" dirty="0"/>
              <a:t>Warm-up</a:t>
            </a:r>
          </a:p>
        </p:txBody>
      </p:sp>
      <p:sp>
        <p:nvSpPr>
          <p:cNvPr id="5" name="Content Placeholder 4">
            <a:extLst>
              <a:ext uri="{FF2B5EF4-FFF2-40B4-BE49-F238E27FC236}">
                <a16:creationId xmlns:a16="http://schemas.microsoft.com/office/drawing/2014/main" id="{6D7BF287-45DD-0861-7F9D-8054DE17F794}"/>
              </a:ext>
            </a:extLst>
          </p:cNvPr>
          <p:cNvSpPr>
            <a:spLocks noGrp="1"/>
          </p:cNvSpPr>
          <p:nvPr>
            <p:ph idx="1"/>
          </p:nvPr>
        </p:nvSpPr>
        <p:spPr>
          <a:xfrm>
            <a:off x="1371600" y="1717483"/>
            <a:ext cx="10240903" cy="4662052"/>
          </a:xfrm>
        </p:spPr>
        <p:txBody>
          <a:bodyPr>
            <a:normAutofit fontScale="92500" lnSpcReduction="10000"/>
          </a:bodyPr>
          <a:lstStyle/>
          <a:p>
            <a:pPr marL="0" indent="0">
              <a:buNone/>
            </a:pPr>
            <a:r>
              <a:rPr lang="en-CA" sz="2600" dirty="0"/>
              <a:t>What would you do in each of the following scenarios? Discuss the steps you would take, in the order you would take them.</a:t>
            </a:r>
          </a:p>
          <a:p>
            <a:pPr marL="457200" indent="-457200">
              <a:buFont typeface="+mj-lt"/>
              <a:buAutoNum type="arabicPeriod"/>
            </a:pPr>
            <a:r>
              <a:rPr lang="en-CA" sz="2600" dirty="0"/>
              <a:t>You have a cough and are feeling sick. </a:t>
            </a:r>
          </a:p>
          <a:p>
            <a:pPr marL="457200" indent="-457200">
              <a:buFont typeface="+mj-lt"/>
              <a:buAutoNum type="arabicPeriod"/>
            </a:pPr>
            <a:r>
              <a:rPr lang="en-CA" sz="2600" dirty="0"/>
              <a:t>You typed in the URL but you cannot access Ms. Au’s website on your phone. </a:t>
            </a:r>
          </a:p>
          <a:p>
            <a:pPr marL="457200" indent="-457200">
              <a:buFont typeface="+mj-lt"/>
              <a:buAutoNum type="arabicPeriod"/>
            </a:pPr>
            <a:r>
              <a:rPr lang="en-CA" sz="2600" dirty="0"/>
              <a:t>Your favourite phone game just released a new update! But when you updated the app, the game does not start up on your phone anymore.</a:t>
            </a:r>
          </a:p>
          <a:p>
            <a:pPr marL="457200" indent="-457200">
              <a:buFont typeface="+mj-lt"/>
              <a:buAutoNum type="arabicPeriod"/>
            </a:pPr>
            <a:r>
              <a:rPr lang="en-CA" sz="2600" dirty="0"/>
              <a:t>Your combination lock on your locker is not opening.</a:t>
            </a:r>
          </a:p>
          <a:p>
            <a:pPr marL="457200" indent="-457200">
              <a:buFont typeface="+mj-lt"/>
              <a:buAutoNum type="arabicPeriod"/>
            </a:pPr>
            <a:r>
              <a:rPr lang="en-CA" sz="2600" dirty="0"/>
              <a:t>You have plugged in and turned on the hot plate, but it is not getting hot even after waiting 10 minutes. </a:t>
            </a:r>
          </a:p>
          <a:p>
            <a:pPr marL="457200" indent="-457200">
              <a:buFont typeface="+mj-lt"/>
              <a:buAutoNum type="arabicPeriod"/>
            </a:pPr>
            <a:endParaRPr lang="en-CA" dirty="0"/>
          </a:p>
        </p:txBody>
      </p:sp>
    </p:spTree>
    <p:extLst>
      <p:ext uri="{BB962C8B-B14F-4D97-AF65-F5344CB8AC3E}">
        <p14:creationId xmlns:p14="http://schemas.microsoft.com/office/powerpoint/2010/main" val="3180433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E6DEF7-1EED-28C2-AE61-BD729D075D9D}"/>
              </a:ext>
            </a:extLst>
          </p:cNvPr>
          <p:cNvSpPr>
            <a:spLocks noGrp="1"/>
          </p:cNvSpPr>
          <p:nvPr>
            <p:ph type="title"/>
          </p:nvPr>
        </p:nvSpPr>
        <p:spPr/>
        <p:txBody>
          <a:bodyPr/>
          <a:lstStyle/>
          <a:p>
            <a:r>
              <a:rPr lang="en-CA" dirty="0"/>
              <a:t>The Scientific Method</a:t>
            </a:r>
          </a:p>
        </p:txBody>
      </p:sp>
      <p:sp>
        <p:nvSpPr>
          <p:cNvPr id="7" name="Content Placeholder 6">
            <a:extLst>
              <a:ext uri="{FF2B5EF4-FFF2-40B4-BE49-F238E27FC236}">
                <a16:creationId xmlns:a16="http://schemas.microsoft.com/office/drawing/2014/main" id="{7042CB69-5CA4-3F73-2BAC-7CD93E90A298}"/>
              </a:ext>
            </a:extLst>
          </p:cNvPr>
          <p:cNvSpPr>
            <a:spLocks noGrp="1"/>
          </p:cNvSpPr>
          <p:nvPr>
            <p:ph idx="1"/>
          </p:nvPr>
        </p:nvSpPr>
        <p:spPr/>
        <p:txBody>
          <a:bodyPr/>
          <a:lstStyle/>
          <a:p>
            <a:endParaRPr lang="en-CA" dirty="0"/>
          </a:p>
        </p:txBody>
      </p:sp>
      <p:pic>
        <p:nvPicPr>
          <p:cNvPr id="1026" name="Picture 2" descr="The Scientific Method and Psychology Research">
            <a:extLst>
              <a:ext uri="{FF2B5EF4-FFF2-40B4-BE49-F238E27FC236}">
                <a16:creationId xmlns:a16="http://schemas.microsoft.com/office/drawing/2014/main" id="{673325F4-51A8-2FEA-85E8-C2DD4C82E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99" y="1"/>
            <a:ext cx="10287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30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dels if molecules in science classroom">
            <a:extLst>
              <a:ext uri="{FF2B5EF4-FFF2-40B4-BE49-F238E27FC236}">
                <a16:creationId xmlns:a16="http://schemas.microsoft.com/office/drawing/2014/main" id="{76E0DE04-2751-609B-B678-B9926EFD3F47}"/>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1145F121-7DB3-4C20-B960-333CE2967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C9D9A-7B5D-463F-8218-E12C15389DAF}"/>
              </a:ext>
            </a:extLst>
          </p:cNvPr>
          <p:cNvSpPr>
            <a:spLocks noGrp="1"/>
          </p:cNvSpPr>
          <p:nvPr>
            <p:ph type="title"/>
          </p:nvPr>
        </p:nvSpPr>
        <p:spPr>
          <a:xfrm>
            <a:off x="1524000" y="1028701"/>
            <a:ext cx="9144000" cy="3850276"/>
          </a:xfrm>
        </p:spPr>
        <p:txBody>
          <a:bodyPr vert="horz" lIns="0" tIns="0" rIns="0" bIns="0" rtlCol="0" anchor="b">
            <a:normAutofit/>
          </a:bodyPr>
          <a:lstStyle/>
          <a:p>
            <a:pPr algn="ctr"/>
            <a:r>
              <a:rPr lang="en-US" sz="4000">
                <a:solidFill>
                  <a:schemeClr val="bg1"/>
                </a:solidFill>
              </a:rPr>
              <a:t>The need for science: correlation vs causation</a:t>
            </a:r>
          </a:p>
        </p:txBody>
      </p:sp>
      <p:sp>
        <p:nvSpPr>
          <p:cNvPr id="3" name="Text Placeholder 2">
            <a:extLst>
              <a:ext uri="{FF2B5EF4-FFF2-40B4-BE49-F238E27FC236}">
                <a16:creationId xmlns:a16="http://schemas.microsoft.com/office/drawing/2014/main" id="{CE7F7012-02CB-4CD9-9ABA-061027D92B00}"/>
              </a:ext>
            </a:extLst>
          </p:cNvPr>
          <p:cNvSpPr>
            <a:spLocks noGrp="1"/>
          </p:cNvSpPr>
          <p:nvPr>
            <p:ph type="body" idx="1"/>
          </p:nvPr>
        </p:nvSpPr>
        <p:spPr>
          <a:xfrm>
            <a:off x="1524000" y="5048793"/>
            <a:ext cx="9144000" cy="836023"/>
          </a:xfrm>
        </p:spPr>
        <p:txBody>
          <a:bodyPr vert="horz" lIns="0" tIns="0" rIns="0" bIns="0" rtlCol="0">
            <a:normAutofit/>
          </a:bodyPr>
          <a:lstStyle/>
          <a:p>
            <a:pPr algn="ctr">
              <a:lnSpc>
                <a:spcPct val="150000"/>
              </a:lnSpc>
            </a:pPr>
            <a:r>
              <a:rPr lang="en-US" sz="1600" b="1" cap="all">
                <a:solidFill>
                  <a:schemeClr val="bg1"/>
                </a:solidFill>
              </a:rPr>
              <a:t>Module 1</a:t>
            </a:r>
          </a:p>
        </p:txBody>
      </p:sp>
    </p:spTree>
    <p:extLst>
      <p:ext uri="{BB962C8B-B14F-4D97-AF65-F5344CB8AC3E}">
        <p14:creationId xmlns:p14="http://schemas.microsoft.com/office/powerpoint/2010/main" val="2157893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1CEA-AFF9-12D7-52C2-4F2F44FAF379}"/>
              </a:ext>
            </a:extLst>
          </p:cNvPr>
          <p:cNvSpPr>
            <a:spLocks noGrp="1"/>
          </p:cNvSpPr>
          <p:nvPr>
            <p:ph type="title"/>
          </p:nvPr>
        </p:nvSpPr>
        <p:spPr/>
        <p:txBody>
          <a:bodyPr/>
          <a:lstStyle/>
          <a:p>
            <a:r>
              <a:rPr lang="en-CA" dirty="0"/>
              <a:t>Case Study: Feeling Sick</a:t>
            </a:r>
          </a:p>
        </p:txBody>
      </p:sp>
      <p:sp>
        <p:nvSpPr>
          <p:cNvPr id="3" name="Content Placeholder 2">
            <a:extLst>
              <a:ext uri="{FF2B5EF4-FFF2-40B4-BE49-F238E27FC236}">
                <a16:creationId xmlns:a16="http://schemas.microsoft.com/office/drawing/2014/main" id="{7C990E84-62D3-54F4-EF4E-7FD9A822E199}"/>
              </a:ext>
            </a:extLst>
          </p:cNvPr>
          <p:cNvSpPr>
            <a:spLocks noGrp="1"/>
          </p:cNvSpPr>
          <p:nvPr>
            <p:ph idx="1"/>
          </p:nvPr>
        </p:nvSpPr>
        <p:spPr/>
        <p:txBody>
          <a:bodyPr/>
          <a:lstStyle/>
          <a:p>
            <a:pPr marL="0" indent="0">
              <a:buNone/>
            </a:pPr>
            <a:r>
              <a:rPr lang="en-CA" sz="2400" dirty="0"/>
              <a:t>OBSERVATION: You have a cough and are feeling sick. </a:t>
            </a:r>
          </a:p>
          <a:p>
            <a:pPr marL="0" indent="0">
              <a:buNone/>
            </a:pPr>
            <a:r>
              <a:rPr lang="en-CA" sz="2400" dirty="0"/>
              <a:t>QUESTION: Why am I sick?</a:t>
            </a:r>
          </a:p>
          <a:p>
            <a:pPr marL="0" indent="0">
              <a:buNone/>
            </a:pPr>
            <a:r>
              <a:rPr lang="en-CA" sz="2400" dirty="0"/>
              <a:t>-research-</a:t>
            </a:r>
          </a:p>
          <a:p>
            <a:pPr marL="0" indent="0">
              <a:buNone/>
            </a:pPr>
            <a:r>
              <a:rPr lang="en-CA" sz="2400" dirty="0"/>
              <a:t>HYPOTHESIS: Maybe I have COVID-19.</a:t>
            </a:r>
          </a:p>
          <a:p>
            <a:pPr marL="0" indent="0">
              <a:buNone/>
            </a:pPr>
            <a:r>
              <a:rPr lang="en-CA" sz="2400" dirty="0"/>
              <a:t>EXPERIMENT: Do a rapid test. </a:t>
            </a:r>
          </a:p>
          <a:p>
            <a:pPr marL="0" indent="0">
              <a:buNone/>
            </a:pPr>
            <a:r>
              <a:rPr lang="en-CA" sz="2400" dirty="0"/>
              <a:t>RESULT: Positive.</a:t>
            </a:r>
          </a:p>
          <a:p>
            <a:pPr marL="0" indent="0">
              <a:buNone/>
            </a:pPr>
            <a:r>
              <a:rPr lang="en-CA" sz="2400" dirty="0"/>
              <a:t>Multiple courses of action you could take at this point…</a:t>
            </a:r>
          </a:p>
          <a:p>
            <a:pPr marL="0" indent="0">
              <a:buNone/>
            </a:pPr>
            <a:endParaRPr lang="en-CA" dirty="0"/>
          </a:p>
        </p:txBody>
      </p:sp>
    </p:spTree>
    <p:extLst>
      <p:ext uri="{BB962C8B-B14F-4D97-AF65-F5344CB8AC3E}">
        <p14:creationId xmlns:p14="http://schemas.microsoft.com/office/powerpoint/2010/main" val="10032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EDC2-EB7F-511D-26EC-D16F3CE73EE1}"/>
              </a:ext>
            </a:extLst>
          </p:cNvPr>
          <p:cNvSpPr>
            <a:spLocks noGrp="1"/>
          </p:cNvSpPr>
          <p:nvPr>
            <p:ph type="title"/>
          </p:nvPr>
        </p:nvSpPr>
        <p:spPr/>
        <p:txBody>
          <a:bodyPr/>
          <a:lstStyle/>
          <a:p>
            <a:r>
              <a:rPr lang="en-CA" dirty="0"/>
              <a:t>CASE STUDY: Website Woes 1</a:t>
            </a:r>
          </a:p>
        </p:txBody>
      </p:sp>
      <p:sp>
        <p:nvSpPr>
          <p:cNvPr id="3" name="Content Placeholder 2">
            <a:extLst>
              <a:ext uri="{FF2B5EF4-FFF2-40B4-BE49-F238E27FC236}">
                <a16:creationId xmlns:a16="http://schemas.microsoft.com/office/drawing/2014/main" id="{CE763193-EA29-1CB8-C8D5-2796D9E7659E}"/>
              </a:ext>
            </a:extLst>
          </p:cNvPr>
          <p:cNvSpPr>
            <a:spLocks noGrp="1"/>
          </p:cNvSpPr>
          <p:nvPr>
            <p:ph idx="1"/>
          </p:nvPr>
        </p:nvSpPr>
        <p:spPr/>
        <p:txBody>
          <a:bodyPr>
            <a:normAutofit/>
          </a:bodyPr>
          <a:lstStyle/>
          <a:p>
            <a:pPr marL="0" indent="0">
              <a:buNone/>
            </a:pPr>
            <a:r>
              <a:rPr lang="en-CA" sz="2400" dirty="0"/>
              <a:t>OBSERVATION: You typed in the URL but you cannot access Ms. Au’s website on your phone. </a:t>
            </a:r>
          </a:p>
          <a:p>
            <a:pPr marL="0" indent="0">
              <a:buNone/>
            </a:pPr>
            <a:r>
              <a:rPr lang="en-CA" sz="2400" dirty="0"/>
              <a:t>QUESTION: Why can’t I access Ms. Au’s website?</a:t>
            </a:r>
          </a:p>
          <a:p>
            <a:pPr marL="0" indent="0">
              <a:buNone/>
            </a:pPr>
            <a:r>
              <a:rPr lang="en-CA" sz="2400" dirty="0"/>
              <a:t>-research-</a:t>
            </a:r>
          </a:p>
          <a:p>
            <a:pPr marL="0" indent="0">
              <a:buNone/>
            </a:pPr>
            <a:r>
              <a:rPr lang="en-CA" sz="2400" dirty="0"/>
              <a:t>HYPOTHESIS 1: Maybe the website is down.</a:t>
            </a:r>
          </a:p>
          <a:p>
            <a:pPr marL="0" indent="0">
              <a:buNone/>
            </a:pPr>
            <a:r>
              <a:rPr lang="en-CA" sz="2400" dirty="0"/>
              <a:t>EXPERIMENT 1: Try on a different device or ask a friend. </a:t>
            </a:r>
          </a:p>
          <a:p>
            <a:pPr marL="0" indent="0">
              <a:buNone/>
            </a:pPr>
            <a:r>
              <a:rPr lang="en-CA" sz="2400" dirty="0"/>
              <a:t>RESULT 1: Ms. Au’s website works on other device. </a:t>
            </a:r>
          </a:p>
          <a:p>
            <a:pPr marL="0" indent="0">
              <a:buNone/>
            </a:pPr>
            <a:r>
              <a:rPr lang="en-CA" sz="2400" dirty="0"/>
              <a:t>CONCLUSION 1: Website is not down. Must be something else. </a:t>
            </a:r>
          </a:p>
        </p:txBody>
      </p:sp>
    </p:spTree>
    <p:extLst>
      <p:ext uri="{BB962C8B-B14F-4D97-AF65-F5344CB8AC3E}">
        <p14:creationId xmlns:p14="http://schemas.microsoft.com/office/powerpoint/2010/main" val="279932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EDC2-EB7F-511D-26EC-D16F3CE73EE1}"/>
              </a:ext>
            </a:extLst>
          </p:cNvPr>
          <p:cNvSpPr>
            <a:spLocks noGrp="1"/>
          </p:cNvSpPr>
          <p:nvPr>
            <p:ph type="title"/>
          </p:nvPr>
        </p:nvSpPr>
        <p:spPr/>
        <p:txBody>
          <a:bodyPr/>
          <a:lstStyle/>
          <a:p>
            <a:r>
              <a:rPr lang="en-CA" dirty="0"/>
              <a:t>CASE STUDY: Website Woes 2</a:t>
            </a:r>
          </a:p>
        </p:txBody>
      </p:sp>
      <p:sp>
        <p:nvSpPr>
          <p:cNvPr id="3" name="Content Placeholder 2">
            <a:extLst>
              <a:ext uri="{FF2B5EF4-FFF2-40B4-BE49-F238E27FC236}">
                <a16:creationId xmlns:a16="http://schemas.microsoft.com/office/drawing/2014/main" id="{CE763193-EA29-1CB8-C8D5-2796D9E7659E}"/>
              </a:ext>
            </a:extLst>
          </p:cNvPr>
          <p:cNvSpPr>
            <a:spLocks noGrp="1"/>
          </p:cNvSpPr>
          <p:nvPr>
            <p:ph idx="1"/>
          </p:nvPr>
        </p:nvSpPr>
        <p:spPr/>
        <p:txBody>
          <a:bodyPr>
            <a:normAutofit/>
          </a:bodyPr>
          <a:lstStyle/>
          <a:p>
            <a:pPr marL="0" indent="0">
              <a:buNone/>
            </a:pPr>
            <a:r>
              <a:rPr lang="en-CA" sz="2400" dirty="0"/>
              <a:t>HYPOTHESIS 2: Maybe my </a:t>
            </a:r>
            <a:r>
              <a:rPr lang="en-CA" sz="2400" dirty="0" err="1"/>
              <a:t>wifi</a:t>
            </a:r>
            <a:r>
              <a:rPr lang="en-CA" sz="2400" dirty="0"/>
              <a:t> is not working. </a:t>
            </a:r>
          </a:p>
          <a:p>
            <a:pPr marL="0" indent="0">
              <a:buNone/>
            </a:pPr>
            <a:r>
              <a:rPr lang="en-CA" sz="2400" dirty="0"/>
              <a:t>EXPERIMENT 2: Try to visit a different webpage. </a:t>
            </a:r>
          </a:p>
          <a:p>
            <a:pPr marL="0" indent="0">
              <a:buNone/>
            </a:pPr>
            <a:r>
              <a:rPr lang="en-CA" sz="2400" dirty="0"/>
              <a:t>RESULT 2: Other webpage works fine. </a:t>
            </a:r>
          </a:p>
          <a:p>
            <a:pPr marL="0" indent="0">
              <a:buNone/>
            </a:pPr>
            <a:r>
              <a:rPr lang="en-CA" sz="2400" dirty="0"/>
              <a:t>CONCLUSION 2: My </a:t>
            </a:r>
            <a:r>
              <a:rPr lang="en-CA" sz="2400" dirty="0" err="1"/>
              <a:t>wifi</a:t>
            </a:r>
            <a:r>
              <a:rPr lang="en-CA" sz="2400" dirty="0"/>
              <a:t> is fine. Must be something else.</a:t>
            </a:r>
          </a:p>
          <a:p>
            <a:pPr marL="0" indent="0">
              <a:buNone/>
            </a:pPr>
            <a:r>
              <a:rPr lang="en-CA" sz="2400" dirty="0"/>
              <a:t>…</a:t>
            </a:r>
          </a:p>
        </p:txBody>
      </p:sp>
    </p:spTree>
    <p:extLst>
      <p:ext uri="{BB962C8B-B14F-4D97-AF65-F5344CB8AC3E}">
        <p14:creationId xmlns:p14="http://schemas.microsoft.com/office/powerpoint/2010/main" val="88763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5" name="Rectangle 1034">
            <a:extLst>
              <a:ext uri="{FF2B5EF4-FFF2-40B4-BE49-F238E27FC236}">
                <a16:creationId xmlns:a16="http://schemas.microsoft.com/office/drawing/2014/main" id="{8F1DA978-2FF0-4E09-976F-91C6D4AA5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5488" y="125488"/>
            <a:ext cx="6346209" cy="6095235"/>
          </a:xfrm>
          <a:prstGeom prst="rect">
            <a:avLst/>
          </a:prstGeom>
          <a:gradFill>
            <a:gsLst>
              <a:gs pos="0">
                <a:schemeClr val="accent5">
                  <a:lumMod val="60000"/>
                  <a:lumOff val="40000"/>
                  <a:alpha val="0"/>
                </a:schemeClr>
              </a:gs>
              <a:gs pos="99000">
                <a:schemeClr val="accent2">
                  <a:alpha val="9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104" y="2550870"/>
            <a:ext cx="2501979" cy="6112279"/>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a:extLst>
              <a:ext uri="{FF2B5EF4-FFF2-40B4-BE49-F238E27FC236}">
                <a16:creationId xmlns:a16="http://schemas.microsoft.com/office/drawing/2014/main" id="{579BBB12-9455-421B-86B2-0EA775202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72450" y="728296"/>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D11AEEE-605E-908F-A449-DBD81595866B}"/>
              </a:ext>
            </a:extLst>
          </p:cNvPr>
          <p:cNvSpPr>
            <a:spLocks noGrp="1"/>
          </p:cNvSpPr>
          <p:nvPr>
            <p:ph type="title"/>
          </p:nvPr>
        </p:nvSpPr>
        <p:spPr>
          <a:xfrm>
            <a:off x="872556" y="740563"/>
            <a:ext cx="4688488" cy="3232560"/>
          </a:xfrm>
        </p:spPr>
        <p:txBody>
          <a:bodyPr vert="horz" lIns="0" tIns="0" rIns="0" bIns="0" rtlCol="0" anchor="b">
            <a:normAutofit/>
          </a:bodyPr>
          <a:lstStyle/>
          <a:p>
            <a:r>
              <a:rPr lang="en-US" sz="4000">
                <a:solidFill>
                  <a:schemeClr val="bg1"/>
                </a:solidFill>
              </a:rPr>
              <a:t>The Scientific Method</a:t>
            </a:r>
          </a:p>
        </p:txBody>
      </p:sp>
      <p:sp>
        <p:nvSpPr>
          <p:cNvPr id="5" name="Text Placeholder 4">
            <a:extLst>
              <a:ext uri="{FF2B5EF4-FFF2-40B4-BE49-F238E27FC236}">
                <a16:creationId xmlns:a16="http://schemas.microsoft.com/office/drawing/2014/main" id="{BCFB38A7-E328-6F4A-EA22-BCA56BBD67CD}"/>
              </a:ext>
            </a:extLst>
          </p:cNvPr>
          <p:cNvSpPr>
            <a:spLocks noGrp="1"/>
          </p:cNvSpPr>
          <p:nvPr>
            <p:ph type="body" idx="1"/>
          </p:nvPr>
        </p:nvSpPr>
        <p:spPr>
          <a:xfrm>
            <a:off x="872556" y="4484913"/>
            <a:ext cx="4688488" cy="1360853"/>
          </a:xfrm>
        </p:spPr>
        <p:txBody>
          <a:bodyPr vert="horz" lIns="0" tIns="0" rIns="0" bIns="0" rtlCol="0">
            <a:normAutofit/>
          </a:bodyPr>
          <a:lstStyle/>
          <a:p>
            <a:pPr>
              <a:lnSpc>
                <a:spcPct val="150000"/>
              </a:lnSpc>
            </a:pPr>
            <a:endParaRPr lang="en-US" sz="1400" b="1" cap="all">
              <a:solidFill>
                <a:schemeClr val="bg1"/>
              </a:solidFill>
            </a:endParaRPr>
          </a:p>
        </p:txBody>
      </p:sp>
      <p:pic>
        <p:nvPicPr>
          <p:cNvPr id="1026" name="Picture 2" descr="Steps of the Scientific Method">
            <a:extLst>
              <a:ext uri="{FF2B5EF4-FFF2-40B4-BE49-F238E27FC236}">
                <a16:creationId xmlns:a16="http://schemas.microsoft.com/office/drawing/2014/main" id="{186304EE-5422-F822-11F1-22A31850D10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0753" y="70632"/>
            <a:ext cx="5678947" cy="678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29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6B77-CD71-A4BC-F262-DA72CC2959DC}"/>
              </a:ext>
            </a:extLst>
          </p:cNvPr>
          <p:cNvSpPr>
            <a:spLocks noGrp="1"/>
          </p:cNvSpPr>
          <p:nvPr>
            <p:ph type="title"/>
          </p:nvPr>
        </p:nvSpPr>
        <p:spPr/>
        <p:txBody>
          <a:bodyPr/>
          <a:lstStyle/>
          <a:p>
            <a:r>
              <a:rPr lang="en-CA" dirty="0"/>
              <a:t>The Scientific Method</a:t>
            </a:r>
          </a:p>
        </p:txBody>
      </p:sp>
      <p:sp>
        <p:nvSpPr>
          <p:cNvPr id="3" name="Content Placeholder 2">
            <a:extLst>
              <a:ext uri="{FF2B5EF4-FFF2-40B4-BE49-F238E27FC236}">
                <a16:creationId xmlns:a16="http://schemas.microsoft.com/office/drawing/2014/main" id="{D190BBE1-4B4D-2503-224C-6A9FA7983B95}"/>
              </a:ext>
            </a:extLst>
          </p:cNvPr>
          <p:cNvSpPr>
            <a:spLocks noGrp="1"/>
          </p:cNvSpPr>
          <p:nvPr>
            <p:ph idx="1"/>
          </p:nvPr>
        </p:nvSpPr>
        <p:spPr>
          <a:xfrm>
            <a:off x="1371600" y="1717483"/>
            <a:ext cx="9574306" cy="4353636"/>
          </a:xfrm>
        </p:spPr>
        <p:txBody>
          <a:bodyPr>
            <a:normAutofit fontScale="92500" lnSpcReduction="10000"/>
          </a:bodyPr>
          <a:lstStyle/>
          <a:p>
            <a:pPr marL="0" indent="0">
              <a:buNone/>
            </a:pPr>
            <a:r>
              <a:rPr lang="en-CA" sz="2800" dirty="0"/>
              <a:t>You use the scientific method in your everyday life, even if you are not thinking about it!</a:t>
            </a:r>
          </a:p>
          <a:p>
            <a:pPr marL="457200" indent="-457200">
              <a:buFont typeface="+mj-lt"/>
              <a:buAutoNum type="arabicPeriod"/>
            </a:pPr>
            <a:r>
              <a:rPr lang="en-CA" sz="2800" dirty="0"/>
              <a:t> </a:t>
            </a:r>
            <a:r>
              <a:rPr lang="en-CA" sz="2800" b="1" dirty="0">
                <a:solidFill>
                  <a:srgbClr val="00B0F0"/>
                </a:solidFill>
              </a:rPr>
              <a:t>Observe</a:t>
            </a:r>
            <a:r>
              <a:rPr lang="en-CA" sz="2800" dirty="0"/>
              <a:t> something that prompts you to ask a </a:t>
            </a:r>
            <a:r>
              <a:rPr lang="en-CA" sz="2800" b="1" dirty="0">
                <a:solidFill>
                  <a:srgbClr val="00B0F0"/>
                </a:solidFill>
              </a:rPr>
              <a:t>question</a:t>
            </a:r>
            <a:r>
              <a:rPr lang="en-CA" sz="2800" dirty="0"/>
              <a:t>. </a:t>
            </a:r>
          </a:p>
          <a:p>
            <a:pPr marL="457200" indent="-457200">
              <a:buFont typeface="+mj-lt"/>
              <a:buAutoNum type="arabicPeriod"/>
            </a:pPr>
            <a:r>
              <a:rPr lang="en-CA" sz="2800" dirty="0"/>
              <a:t> Conduct extra </a:t>
            </a:r>
            <a:r>
              <a:rPr lang="en-CA" sz="2800" b="1" dirty="0">
                <a:solidFill>
                  <a:srgbClr val="00B0F0"/>
                </a:solidFill>
              </a:rPr>
              <a:t>research</a:t>
            </a:r>
            <a:r>
              <a:rPr lang="en-CA" sz="2800" dirty="0"/>
              <a:t>. Create a </a:t>
            </a:r>
            <a:r>
              <a:rPr lang="en-CA" sz="2800" b="1" dirty="0">
                <a:solidFill>
                  <a:srgbClr val="00B0F0"/>
                </a:solidFill>
              </a:rPr>
              <a:t>hypothesis</a:t>
            </a:r>
            <a:r>
              <a:rPr lang="en-CA" sz="2800" dirty="0"/>
              <a:t>. </a:t>
            </a:r>
          </a:p>
          <a:p>
            <a:pPr marL="457200" indent="-457200">
              <a:buFont typeface="+mj-lt"/>
              <a:buAutoNum type="arabicPeriod"/>
            </a:pPr>
            <a:r>
              <a:rPr lang="en-CA" sz="2800" dirty="0"/>
              <a:t> Design and carry out an </a:t>
            </a:r>
            <a:r>
              <a:rPr lang="en-CA" sz="2800" b="1" dirty="0">
                <a:solidFill>
                  <a:srgbClr val="00B0F0"/>
                </a:solidFill>
              </a:rPr>
              <a:t>experiment</a:t>
            </a:r>
            <a:r>
              <a:rPr lang="en-CA" sz="2800" b="1" dirty="0"/>
              <a:t> </a:t>
            </a:r>
            <a:r>
              <a:rPr lang="en-CA" sz="2800" dirty="0"/>
              <a:t>that will help you test your hypothesis. </a:t>
            </a:r>
          </a:p>
          <a:p>
            <a:pPr marL="457200" indent="-457200">
              <a:buFont typeface="+mj-lt"/>
              <a:buAutoNum type="arabicPeriod"/>
            </a:pPr>
            <a:r>
              <a:rPr lang="en-CA" sz="2800" dirty="0"/>
              <a:t> Interpret the </a:t>
            </a:r>
            <a:r>
              <a:rPr lang="en-CA" sz="2800" b="1" dirty="0">
                <a:solidFill>
                  <a:srgbClr val="00B0F0"/>
                </a:solidFill>
              </a:rPr>
              <a:t>results</a:t>
            </a:r>
            <a:r>
              <a:rPr lang="en-CA" sz="2800" dirty="0"/>
              <a:t> and draw a </a:t>
            </a:r>
            <a:r>
              <a:rPr lang="en-CA" sz="2800" b="1" dirty="0">
                <a:solidFill>
                  <a:srgbClr val="00B0F0"/>
                </a:solidFill>
              </a:rPr>
              <a:t>conclusion</a:t>
            </a:r>
            <a:r>
              <a:rPr lang="en-CA" sz="2800" dirty="0"/>
              <a:t>.</a:t>
            </a:r>
          </a:p>
          <a:p>
            <a:pPr marL="457200" indent="-457200">
              <a:buFont typeface="+mj-lt"/>
              <a:buAutoNum type="arabicPeriod"/>
            </a:pPr>
            <a:r>
              <a:rPr lang="en-CA" sz="2800" dirty="0"/>
              <a:t> Repeat, if necessary!</a:t>
            </a:r>
          </a:p>
        </p:txBody>
      </p:sp>
    </p:spTree>
    <p:extLst>
      <p:ext uri="{BB962C8B-B14F-4D97-AF65-F5344CB8AC3E}">
        <p14:creationId xmlns:p14="http://schemas.microsoft.com/office/powerpoint/2010/main" val="217193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6B77-CD71-A4BC-F262-DA72CC2959DC}"/>
              </a:ext>
            </a:extLst>
          </p:cNvPr>
          <p:cNvSpPr>
            <a:spLocks noGrp="1"/>
          </p:cNvSpPr>
          <p:nvPr>
            <p:ph type="title"/>
          </p:nvPr>
        </p:nvSpPr>
        <p:spPr/>
        <p:txBody>
          <a:bodyPr/>
          <a:lstStyle/>
          <a:p>
            <a:r>
              <a:rPr lang="en-CA" dirty="0"/>
              <a:t>The Scientific Method</a:t>
            </a:r>
          </a:p>
        </p:txBody>
      </p:sp>
      <p:sp>
        <p:nvSpPr>
          <p:cNvPr id="3" name="Content Placeholder 2">
            <a:extLst>
              <a:ext uri="{FF2B5EF4-FFF2-40B4-BE49-F238E27FC236}">
                <a16:creationId xmlns:a16="http://schemas.microsoft.com/office/drawing/2014/main" id="{D190BBE1-4B4D-2503-224C-6A9FA7983B95}"/>
              </a:ext>
            </a:extLst>
          </p:cNvPr>
          <p:cNvSpPr>
            <a:spLocks noGrp="1"/>
          </p:cNvSpPr>
          <p:nvPr>
            <p:ph idx="1"/>
          </p:nvPr>
        </p:nvSpPr>
        <p:spPr>
          <a:xfrm>
            <a:off x="1371600" y="1717483"/>
            <a:ext cx="9574306" cy="1312588"/>
          </a:xfrm>
        </p:spPr>
        <p:txBody>
          <a:bodyPr>
            <a:normAutofit fontScale="92500"/>
          </a:bodyPr>
          <a:lstStyle/>
          <a:p>
            <a:pPr marL="0" indent="0">
              <a:buNone/>
            </a:pPr>
            <a:r>
              <a:rPr lang="en-CA" sz="2800" b="1" dirty="0">
                <a:solidFill>
                  <a:srgbClr val="00B0F0"/>
                </a:solidFill>
              </a:rPr>
              <a:t>Hypothesis: </a:t>
            </a:r>
            <a:r>
              <a:rPr lang="en-CA" sz="2800" dirty="0"/>
              <a:t>a research-based explanation that can be proven </a:t>
            </a:r>
            <a:br>
              <a:rPr lang="en-CA" sz="2800" dirty="0"/>
            </a:br>
            <a:r>
              <a:rPr lang="en-CA" sz="2800" dirty="0"/>
              <a:t>(or disproved) using an experiment</a:t>
            </a:r>
          </a:p>
        </p:txBody>
      </p:sp>
      <p:graphicFrame>
        <p:nvGraphicFramePr>
          <p:cNvPr id="4" name="Table 4">
            <a:extLst>
              <a:ext uri="{FF2B5EF4-FFF2-40B4-BE49-F238E27FC236}">
                <a16:creationId xmlns:a16="http://schemas.microsoft.com/office/drawing/2014/main" id="{8062817C-1F43-9309-F167-B6E227A97ED0}"/>
              </a:ext>
            </a:extLst>
          </p:cNvPr>
          <p:cNvGraphicFramePr>
            <a:graphicFrameLocks noGrp="1"/>
          </p:cNvGraphicFramePr>
          <p:nvPr>
            <p:extLst>
              <p:ext uri="{D42A27DB-BD31-4B8C-83A1-F6EECF244321}">
                <p14:modId xmlns:p14="http://schemas.microsoft.com/office/powerpoint/2010/main" val="1402280434"/>
              </p:ext>
            </p:extLst>
          </p:nvPr>
        </p:nvGraphicFramePr>
        <p:xfrm>
          <a:off x="443346" y="2802070"/>
          <a:ext cx="11388436" cy="3198086"/>
        </p:xfrm>
        <a:graphic>
          <a:graphicData uri="http://schemas.openxmlformats.org/drawingml/2006/table">
            <a:tbl>
              <a:tblPr firstRow="1" bandRow="1">
                <a:tableStyleId>{5C22544A-7EE6-4342-B048-85BDC9FD1C3A}</a:tableStyleId>
              </a:tblPr>
              <a:tblGrid>
                <a:gridCol w="2233109">
                  <a:extLst>
                    <a:ext uri="{9D8B030D-6E8A-4147-A177-3AD203B41FA5}">
                      <a16:colId xmlns:a16="http://schemas.microsoft.com/office/drawing/2014/main" val="1780693346"/>
                    </a:ext>
                  </a:extLst>
                </a:gridCol>
                <a:gridCol w="3414588">
                  <a:extLst>
                    <a:ext uri="{9D8B030D-6E8A-4147-A177-3AD203B41FA5}">
                      <a16:colId xmlns:a16="http://schemas.microsoft.com/office/drawing/2014/main" val="1701693060"/>
                    </a:ext>
                  </a:extLst>
                </a:gridCol>
                <a:gridCol w="5740739">
                  <a:extLst>
                    <a:ext uri="{9D8B030D-6E8A-4147-A177-3AD203B41FA5}">
                      <a16:colId xmlns:a16="http://schemas.microsoft.com/office/drawing/2014/main" val="9697117"/>
                    </a:ext>
                  </a:extLst>
                </a:gridCol>
              </a:tblGrid>
              <a:tr h="612656">
                <a:tc>
                  <a:txBody>
                    <a:bodyPr/>
                    <a:lstStyle/>
                    <a:p>
                      <a:r>
                        <a:rPr lang="en-CA" sz="2400" dirty="0"/>
                        <a:t>Observation</a:t>
                      </a:r>
                    </a:p>
                  </a:txBody>
                  <a:tcPr/>
                </a:tc>
                <a:tc>
                  <a:txBody>
                    <a:bodyPr/>
                    <a:lstStyle/>
                    <a:p>
                      <a:r>
                        <a:rPr lang="en-CA" sz="2400" dirty="0"/>
                        <a:t>Good Hypothesis</a:t>
                      </a:r>
                    </a:p>
                  </a:txBody>
                  <a:tcPr/>
                </a:tc>
                <a:tc>
                  <a:txBody>
                    <a:bodyPr/>
                    <a:lstStyle/>
                    <a:p>
                      <a:r>
                        <a:rPr lang="en-CA" sz="2400" dirty="0"/>
                        <a:t>Bad Hypothesis</a:t>
                      </a:r>
                    </a:p>
                  </a:txBody>
                  <a:tcPr/>
                </a:tc>
                <a:extLst>
                  <a:ext uri="{0D108BD9-81ED-4DB2-BD59-A6C34878D82A}">
                    <a16:rowId xmlns:a16="http://schemas.microsoft.com/office/drawing/2014/main" val="813428653"/>
                  </a:ext>
                </a:extLst>
              </a:tr>
              <a:tr h="789795">
                <a:tc>
                  <a:txBody>
                    <a:bodyPr/>
                    <a:lstStyle/>
                    <a:p>
                      <a:r>
                        <a:rPr lang="en-CA" sz="2000" dirty="0"/>
                        <a:t>The sky is blue.</a:t>
                      </a:r>
                    </a:p>
                  </a:txBody>
                  <a:tcPr/>
                </a:tc>
                <a:tc>
                  <a:txBody>
                    <a:bodyPr/>
                    <a:lstStyle/>
                    <a:p>
                      <a:r>
                        <a:rPr lang="en-CA" sz="2000" dirty="0"/>
                        <a:t>Dust particles in the sky scatter blue light into the atmosphere.</a:t>
                      </a:r>
                    </a:p>
                  </a:txBody>
                  <a:tcPr/>
                </a:tc>
                <a:tc>
                  <a:txBody>
                    <a:bodyPr/>
                    <a:lstStyle/>
                    <a:p>
                      <a:r>
                        <a:rPr lang="en-CA" sz="2000" dirty="0"/>
                        <a:t>1000 years ago, an invisible Blue Whale god threw up in the sky. Its vomit was blue.</a:t>
                      </a:r>
                    </a:p>
                  </a:txBody>
                  <a:tcPr/>
                </a:tc>
                <a:extLst>
                  <a:ext uri="{0D108BD9-81ED-4DB2-BD59-A6C34878D82A}">
                    <a16:rowId xmlns:a16="http://schemas.microsoft.com/office/drawing/2014/main" val="2540469142"/>
                  </a:ext>
                </a:extLst>
              </a:tr>
              <a:tr h="789795">
                <a:tc>
                  <a:txBody>
                    <a:bodyPr/>
                    <a:lstStyle/>
                    <a:p>
                      <a:r>
                        <a:rPr lang="en-CA" sz="2000" dirty="0"/>
                        <a:t>My phone won’t turn on.</a:t>
                      </a:r>
                    </a:p>
                  </a:txBody>
                  <a:tcPr/>
                </a:tc>
                <a:tc>
                  <a:txBody>
                    <a:bodyPr/>
                    <a:lstStyle/>
                    <a:p>
                      <a:r>
                        <a:rPr lang="en-CA" sz="2000" dirty="0"/>
                        <a:t>The phone is out of battery.</a:t>
                      </a:r>
                    </a:p>
                  </a:txBody>
                  <a:tcPr/>
                </a:tc>
                <a:tc>
                  <a:txBody>
                    <a:bodyPr/>
                    <a:lstStyle/>
                    <a:p>
                      <a:r>
                        <a:rPr lang="en-CA" sz="2000" dirty="0"/>
                        <a:t>The ghost of Steve Jobs is haunting my phone and cursing it because I have an android phone.</a:t>
                      </a:r>
                    </a:p>
                  </a:txBody>
                  <a:tcPr/>
                </a:tc>
                <a:extLst>
                  <a:ext uri="{0D108BD9-81ED-4DB2-BD59-A6C34878D82A}">
                    <a16:rowId xmlns:a16="http://schemas.microsoft.com/office/drawing/2014/main" val="4193954256"/>
                  </a:ext>
                </a:extLst>
              </a:tr>
              <a:tr h="789795">
                <a:tc>
                  <a:txBody>
                    <a:bodyPr/>
                    <a:lstStyle/>
                    <a:p>
                      <a:r>
                        <a:rPr lang="en-CA" sz="2000" dirty="0"/>
                        <a:t>I am struggling in school.</a:t>
                      </a:r>
                    </a:p>
                  </a:txBody>
                  <a:tcPr/>
                </a:tc>
                <a:tc>
                  <a:txBody>
                    <a:bodyPr/>
                    <a:lstStyle/>
                    <a:p>
                      <a:r>
                        <a:rPr lang="en-CA" sz="2000" dirty="0"/>
                        <a:t>I am not studying enough.</a:t>
                      </a:r>
                    </a:p>
                  </a:txBody>
                  <a:tcPr/>
                </a:tc>
                <a:tc>
                  <a:txBody>
                    <a:bodyPr/>
                    <a:lstStyle/>
                    <a:p>
                      <a:r>
                        <a:rPr lang="en-CA" sz="2000" dirty="0"/>
                        <a:t>I was dropped on the head as a baby.*</a:t>
                      </a:r>
                    </a:p>
                  </a:txBody>
                  <a:tcPr/>
                </a:tc>
                <a:extLst>
                  <a:ext uri="{0D108BD9-81ED-4DB2-BD59-A6C34878D82A}">
                    <a16:rowId xmlns:a16="http://schemas.microsoft.com/office/drawing/2014/main" val="1206434096"/>
                  </a:ext>
                </a:extLst>
              </a:tr>
            </a:tbl>
          </a:graphicData>
        </a:graphic>
      </p:graphicFrame>
      <p:sp>
        <p:nvSpPr>
          <p:cNvPr id="5" name="TextBox 4">
            <a:extLst>
              <a:ext uri="{FF2B5EF4-FFF2-40B4-BE49-F238E27FC236}">
                <a16:creationId xmlns:a16="http://schemas.microsoft.com/office/drawing/2014/main" id="{0DEA4BC6-E47D-0577-1516-2180E51E9629}"/>
              </a:ext>
            </a:extLst>
          </p:cNvPr>
          <p:cNvSpPr txBox="1"/>
          <p:nvPr/>
        </p:nvSpPr>
        <p:spPr>
          <a:xfrm>
            <a:off x="443346" y="6170352"/>
            <a:ext cx="11388436" cy="523220"/>
          </a:xfrm>
          <a:prstGeom prst="rect">
            <a:avLst/>
          </a:prstGeom>
          <a:solidFill>
            <a:schemeClr val="accent6">
              <a:lumMod val="20000"/>
              <a:lumOff val="80000"/>
            </a:schemeClr>
          </a:solidFill>
          <a:ln w="28575">
            <a:solidFill>
              <a:schemeClr val="accent6">
                <a:lumMod val="75000"/>
              </a:schemeClr>
            </a:solidFill>
          </a:ln>
        </p:spPr>
        <p:txBody>
          <a:bodyPr wrap="square" rtlCol="0">
            <a:spAutoFit/>
          </a:bodyPr>
          <a:lstStyle/>
          <a:p>
            <a:r>
              <a:rPr lang="en-CA" sz="1400" dirty="0"/>
              <a:t>* While it is impossible to prove that the reason YOU are struggling in school is because YOU were dropped on the head as a baby, it is possible to answer a different question…e.g. Do babies who are dropped on their heads go on to struggle more in school than average?</a:t>
            </a:r>
          </a:p>
        </p:txBody>
      </p:sp>
    </p:spTree>
    <p:extLst>
      <p:ext uri="{BB962C8B-B14F-4D97-AF65-F5344CB8AC3E}">
        <p14:creationId xmlns:p14="http://schemas.microsoft.com/office/powerpoint/2010/main" val="262634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91A9-1C3F-14C7-D6C6-781F0462522A}"/>
              </a:ext>
            </a:extLst>
          </p:cNvPr>
          <p:cNvSpPr>
            <a:spLocks noGrp="1"/>
          </p:cNvSpPr>
          <p:nvPr>
            <p:ph type="title"/>
          </p:nvPr>
        </p:nvSpPr>
        <p:spPr/>
        <p:txBody>
          <a:bodyPr/>
          <a:lstStyle/>
          <a:p>
            <a:r>
              <a:rPr lang="en-CA" dirty="0"/>
              <a:t>Case Study: “How to Survive Spicy Food!” video</a:t>
            </a:r>
          </a:p>
        </p:txBody>
      </p:sp>
      <p:sp>
        <p:nvSpPr>
          <p:cNvPr id="3" name="Content Placeholder 2">
            <a:extLst>
              <a:ext uri="{FF2B5EF4-FFF2-40B4-BE49-F238E27FC236}">
                <a16:creationId xmlns:a16="http://schemas.microsoft.com/office/drawing/2014/main" id="{CD4A3018-6EC2-3601-6518-3E294A3B5075}"/>
              </a:ext>
            </a:extLst>
          </p:cNvPr>
          <p:cNvSpPr>
            <a:spLocks noGrp="1"/>
          </p:cNvSpPr>
          <p:nvPr>
            <p:ph idx="1"/>
          </p:nvPr>
        </p:nvSpPr>
        <p:spPr>
          <a:xfrm>
            <a:off x="1371600" y="1717483"/>
            <a:ext cx="10240903" cy="4938498"/>
          </a:xfrm>
        </p:spPr>
        <p:txBody>
          <a:bodyPr>
            <a:normAutofit lnSpcReduction="10000"/>
          </a:bodyPr>
          <a:lstStyle/>
          <a:p>
            <a:pPr marL="0" indent="0">
              <a:buNone/>
            </a:pPr>
            <a:r>
              <a:rPr lang="en-CA" dirty="0">
                <a:hlinkClick r:id="rId2"/>
              </a:rPr>
              <a:t>https://www.youtube.com/watch?v=v0So51Q6GLg&amp;ab_channel=TheFoodTheorists</a:t>
            </a:r>
            <a:r>
              <a:rPr lang="en-CA" dirty="0"/>
              <a:t> </a:t>
            </a:r>
          </a:p>
          <a:p>
            <a:pPr marL="342900" lvl="0" indent="-342900">
              <a:lnSpc>
                <a:spcPct val="107000"/>
              </a:lnSpc>
              <a:buFont typeface="+mj-lt"/>
              <a:buAutoNum type="arabicParenR"/>
            </a:pPr>
            <a:r>
              <a:rPr lang="en-CA" dirty="0">
                <a:effectLst/>
                <a:latin typeface="Calibri" panose="020F0502020204030204" pitchFamily="34" charset="0"/>
                <a:ea typeface="Calibri" panose="020F0502020204030204" pitchFamily="34" charset="0"/>
                <a:cs typeface="Times New Roman" panose="02020603050405020304" pitchFamily="18" charset="0"/>
              </a:rPr>
              <a:t>What question is being investigated here? (Hint: Be </a:t>
            </a:r>
            <a:r>
              <a:rPr lang="en-CA" b="1" i="1" dirty="0">
                <a:effectLst/>
                <a:latin typeface="Calibri" panose="020F0502020204030204" pitchFamily="34" charset="0"/>
                <a:ea typeface="Calibri" panose="020F0502020204030204" pitchFamily="34" charset="0"/>
                <a:cs typeface="Times New Roman" panose="02020603050405020304" pitchFamily="18" charset="0"/>
              </a:rPr>
              <a:t>specific </a:t>
            </a:r>
            <a:r>
              <a:rPr lang="en-CA" dirty="0">
                <a:effectLst/>
                <a:latin typeface="Calibri" panose="020F0502020204030204" pitchFamily="34" charset="0"/>
                <a:ea typeface="Calibri" panose="020F0502020204030204" pitchFamily="34" charset="0"/>
                <a:cs typeface="Times New Roman" panose="02020603050405020304" pitchFamily="18" charset="0"/>
              </a:rPr>
              <a:t>about what is being investigated in this particular series of experiments. The answer is NOT “How to survive spicy food?”)</a:t>
            </a:r>
          </a:p>
          <a:p>
            <a:pPr marL="342900" lvl="0" indent="-342900">
              <a:lnSpc>
                <a:spcPct val="107000"/>
              </a:lnSpc>
              <a:buFont typeface="+mj-lt"/>
              <a:buAutoNum type="arabicParenR"/>
            </a:pPr>
            <a:r>
              <a:rPr lang="en-CA" dirty="0">
                <a:effectLst/>
                <a:latin typeface="Calibri" panose="020F0502020204030204" pitchFamily="34" charset="0"/>
                <a:ea typeface="Calibri" panose="020F0502020204030204" pitchFamily="34" charset="0"/>
                <a:cs typeface="Times New Roman" panose="02020603050405020304" pitchFamily="18" charset="0"/>
              </a:rPr>
              <a:t>What molecule is found in spicy foods?</a:t>
            </a:r>
          </a:p>
          <a:p>
            <a:pPr marL="342900" lvl="0" indent="-342900">
              <a:lnSpc>
                <a:spcPct val="107000"/>
              </a:lnSpc>
              <a:buFont typeface="+mj-lt"/>
              <a:buAutoNum type="arabicParenR"/>
            </a:pPr>
            <a:r>
              <a:rPr lang="en-CA" dirty="0">
                <a:effectLst/>
                <a:latin typeface="Calibri" panose="020F0502020204030204" pitchFamily="34" charset="0"/>
                <a:ea typeface="Calibri" panose="020F0502020204030204" pitchFamily="34" charset="0"/>
                <a:cs typeface="Times New Roman" panose="02020603050405020304" pitchFamily="18" charset="0"/>
              </a:rPr>
              <a:t>What is the name of the receptor in your body that detects spiciness?</a:t>
            </a:r>
          </a:p>
          <a:p>
            <a:pPr marL="342900" lvl="0" indent="-342900">
              <a:lnSpc>
                <a:spcPct val="107000"/>
              </a:lnSpc>
              <a:buFont typeface="+mj-lt"/>
              <a:buAutoNum type="arabicParenR"/>
            </a:pPr>
            <a:r>
              <a:rPr lang="en-CA" dirty="0">
                <a:effectLst/>
                <a:latin typeface="Calibri" panose="020F0502020204030204" pitchFamily="34" charset="0"/>
                <a:ea typeface="Calibri" panose="020F0502020204030204" pitchFamily="34" charset="0"/>
                <a:cs typeface="Times New Roman" panose="02020603050405020304" pitchFamily="18" charset="0"/>
              </a:rPr>
              <a:t>Experimental Design:</a:t>
            </a:r>
          </a:p>
          <a:p>
            <a:pPr marL="742950" lvl="1" indent="-285750">
              <a:lnSpc>
                <a:spcPct val="107000"/>
              </a:lnSpc>
              <a:buFont typeface="+mj-lt"/>
              <a:buAutoNum type="alphaLcPeriod"/>
            </a:pPr>
            <a:r>
              <a:rPr lang="en-CA" dirty="0">
                <a:effectLst/>
                <a:latin typeface="Calibri" panose="020F0502020204030204" pitchFamily="34" charset="0"/>
                <a:ea typeface="Calibri" panose="020F0502020204030204" pitchFamily="34" charset="0"/>
                <a:cs typeface="Times New Roman" panose="02020603050405020304" pitchFamily="18" charset="0"/>
              </a:rPr>
              <a:t>What is the one thing that is changing every time they do a new ‘round’ of experimentation?</a:t>
            </a:r>
          </a:p>
          <a:p>
            <a:pPr marL="742950" lvl="1" indent="-285750">
              <a:lnSpc>
                <a:spcPct val="107000"/>
              </a:lnSpc>
              <a:buFont typeface="+mj-lt"/>
              <a:buAutoNum type="alphaLcPeriod"/>
            </a:pPr>
            <a:r>
              <a:rPr lang="en-CA" dirty="0">
                <a:effectLst/>
                <a:latin typeface="Calibri" panose="020F0502020204030204" pitchFamily="34" charset="0"/>
                <a:ea typeface="Calibri" panose="020F0502020204030204" pitchFamily="34" charset="0"/>
                <a:cs typeface="Times New Roman" panose="02020603050405020304" pitchFamily="18" charset="0"/>
              </a:rPr>
              <a:t> What are some things that stay the same throughout all the rounds of experimentation? Extension: why is it important that these things are not changing?</a:t>
            </a:r>
          </a:p>
          <a:p>
            <a:pPr marL="342900" lvl="0" indent="-342900">
              <a:lnSpc>
                <a:spcPct val="107000"/>
              </a:lnSpc>
              <a:buFont typeface="+mj-lt"/>
              <a:buAutoNum type="arabicParenR"/>
            </a:pPr>
            <a:r>
              <a:rPr lang="en-CA" dirty="0">
                <a:effectLst/>
                <a:latin typeface="Calibri" panose="020F0502020204030204" pitchFamily="34" charset="0"/>
                <a:ea typeface="Calibri" panose="020F0502020204030204" pitchFamily="34" charset="0"/>
                <a:cs typeface="Times New Roman" panose="02020603050405020304" pitchFamily="18" charset="0"/>
              </a:rPr>
              <a:t>How did the experimenters determine which chaser was the most effective? Propose a </a:t>
            </a:r>
            <a:r>
              <a:rPr lang="en-CA" b="1" i="1" dirty="0">
                <a:effectLst/>
                <a:latin typeface="Calibri" panose="020F0502020204030204" pitchFamily="34" charset="0"/>
                <a:ea typeface="Calibri" panose="020F0502020204030204" pitchFamily="34" charset="0"/>
                <a:cs typeface="Times New Roman" panose="02020603050405020304" pitchFamily="18" charset="0"/>
              </a:rPr>
              <a:t>better way</a:t>
            </a:r>
            <a:r>
              <a:rPr lang="en-CA" dirty="0">
                <a:effectLst/>
                <a:latin typeface="Calibri" panose="020F0502020204030204" pitchFamily="34" charset="0"/>
                <a:ea typeface="Calibri" panose="020F0502020204030204" pitchFamily="34" charset="0"/>
                <a:cs typeface="Times New Roman" panose="02020603050405020304" pitchFamily="18" charset="0"/>
              </a:rPr>
              <a:t> of measuring chaser effectiveness. (You may need to think outside the box for this question.)</a:t>
            </a:r>
          </a:p>
        </p:txBody>
      </p:sp>
    </p:spTree>
    <p:extLst>
      <p:ext uri="{BB962C8B-B14F-4D97-AF65-F5344CB8AC3E}">
        <p14:creationId xmlns:p14="http://schemas.microsoft.com/office/powerpoint/2010/main" val="2591791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6DB2-B4D0-FB88-18D4-28D770DA68A8}"/>
              </a:ext>
            </a:extLst>
          </p:cNvPr>
          <p:cNvSpPr>
            <a:spLocks noGrp="1"/>
          </p:cNvSpPr>
          <p:nvPr>
            <p:ph type="title"/>
          </p:nvPr>
        </p:nvSpPr>
        <p:spPr/>
        <p:txBody>
          <a:bodyPr/>
          <a:lstStyle/>
          <a:p>
            <a:r>
              <a:rPr lang="en-CA" dirty="0"/>
              <a:t>Case Study: Competitive Eater video</a:t>
            </a:r>
          </a:p>
        </p:txBody>
      </p:sp>
      <p:sp>
        <p:nvSpPr>
          <p:cNvPr id="3" name="Content Placeholder 2">
            <a:extLst>
              <a:ext uri="{FF2B5EF4-FFF2-40B4-BE49-F238E27FC236}">
                <a16:creationId xmlns:a16="http://schemas.microsoft.com/office/drawing/2014/main" id="{5D30D72F-7860-FF13-73BC-D5E80F6C77E9}"/>
              </a:ext>
            </a:extLst>
          </p:cNvPr>
          <p:cNvSpPr>
            <a:spLocks noGrp="1"/>
          </p:cNvSpPr>
          <p:nvPr>
            <p:ph idx="1"/>
          </p:nvPr>
        </p:nvSpPr>
        <p:spPr/>
        <p:txBody>
          <a:bodyPr/>
          <a:lstStyle/>
          <a:p>
            <a:pPr marL="0" indent="0">
              <a:buNone/>
            </a:pPr>
            <a:r>
              <a:rPr lang="en-CA" dirty="0">
                <a:hlinkClick r:id="rId2"/>
              </a:rPr>
              <a:t>https://www.youtube.com/watch?v=jfFD1c2H9Ek&amp;ab_channel=VarietiED</a:t>
            </a:r>
            <a:r>
              <a:rPr lang="en-CA" dirty="0"/>
              <a:t> </a:t>
            </a:r>
          </a:p>
        </p:txBody>
      </p:sp>
    </p:spTree>
    <p:extLst>
      <p:ext uri="{BB962C8B-B14F-4D97-AF65-F5344CB8AC3E}">
        <p14:creationId xmlns:p14="http://schemas.microsoft.com/office/powerpoint/2010/main" val="995677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3C41-A8F9-B8EE-4FD2-21EFB31E56AB}"/>
              </a:ext>
            </a:extLst>
          </p:cNvPr>
          <p:cNvSpPr>
            <a:spLocks noGrp="1"/>
          </p:cNvSpPr>
          <p:nvPr>
            <p:ph type="title"/>
          </p:nvPr>
        </p:nvSpPr>
        <p:spPr/>
        <p:txBody>
          <a:bodyPr/>
          <a:lstStyle/>
          <a:p>
            <a:r>
              <a:rPr lang="en-CA" dirty="0"/>
              <a:t>Experimental Design</a:t>
            </a:r>
          </a:p>
        </p:txBody>
      </p:sp>
      <p:sp>
        <p:nvSpPr>
          <p:cNvPr id="3" name="Content Placeholder 2">
            <a:extLst>
              <a:ext uri="{FF2B5EF4-FFF2-40B4-BE49-F238E27FC236}">
                <a16:creationId xmlns:a16="http://schemas.microsoft.com/office/drawing/2014/main" id="{0E874F6E-11CE-43C9-7949-9881CADBD8C3}"/>
              </a:ext>
            </a:extLst>
          </p:cNvPr>
          <p:cNvSpPr>
            <a:spLocks noGrp="1"/>
          </p:cNvSpPr>
          <p:nvPr>
            <p:ph idx="1"/>
          </p:nvPr>
        </p:nvSpPr>
        <p:spPr/>
        <p:txBody>
          <a:bodyPr>
            <a:normAutofit lnSpcReduction="10000"/>
          </a:bodyPr>
          <a:lstStyle/>
          <a:p>
            <a:pPr marL="0" indent="0">
              <a:buNone/>
            </a:pPr>
            <a:r>
              <a:rPr lang="en-CA" sz="2400" b="1" dirty="0">
                <a:latin typeface="+mj-lt"/>
              </a:rPr>
              <a:t>Question: </a:t>
            </a:r>
            <a:r>
              <a:rPr lang="en-CA" sz="2400" dirty="0"/>
              <a:t>How can you make a paper airplane that flies the farthest horizontal distance?</a:t>
            </a:r>
          </a:p>
          <a:p>
            <a:pPr marL="0" indent="0">
              <a:buNone/>
            </a:pPr>
            <a:endParaRPr lang="en-CA" sz="2400" dirty="0"/>
          </a:p>
          <a:p>
            <a:pPr marL="0" indent="0">
              <a:buNone/>
            </a:pPr>
            <a:r>
              <a:rPr lang="en-CA" sz="2400" b="1" dirty="0">
                <a:latin typeface="+mj-lt"/>
              </a:rPr>
              <a:t>Task</a:t>
            </a:r>
            <a:r>
              <a:rPr lang="en-CA" sz="2400" b="1" dirty="0"/>
              <a:t>:</a:t>
            </a:r>
            <a:r>
              <a:rPr lang="en-CA" sz="2400" dirty="0"/>
              <a:t> Use the scientific method at least twice to come up with the best airplane design.</a:t>
            </a:r>
          </a:p>
          <a:p>
            <a:pPr marL="0" indent="0">
              <a:buNone/>
            </a:pPr>
            <a:endParaRPr lang="en-CA" sz="2400" dirty="0"/>
          </a:p>
          <a:p>
            <a:pPr marL="0" indent="0">
              <a:buNone/>
            </a:pPr>
            <a:r>
              <a:rPr lang="en-CA" sz="2400" dirty="0"/>
              <a:t>Important Note: Every time you do a new experiment, only change ONE thing at a time. E.g. if you change paper to cardstock AND change the way you fold your airplane, you won’t know why the result is different. </a:t>
            </a:r>
          </a:p>
        </p:txBody>
      </p:sp>
    </p:spTree>
    <p:extLst>
      <p:ext uri="{BB962C8B-B14F-4D97-AF65-F5344CB8AC3E}">
        <p14:creationId xmlns:p14="http://schemas.microsoft.com/office/powerpoint/2010/main" val="1180751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E276E2-C168-8CC5-ACA2-3342C9B7C11D}"/>
              </a:ext>
            </a:extLst>
          </p:cNvPr>
          <p:cNvSpPr>
            <a:spLocks noGrp="1"/>
          </p:cNvSpPr>
          <p:nvPr>
            <p:ph type="title"/>
          </p:nvPr>
        </p:nvSpPr>
        <p:spPr/>
        <p:txBody>
          <a:bodyPr/>
          <a:lstStyle/>
          <a:p>
            <a:r>
              <a:rPr lang="en-CA" dirty="0"/>
              <a:t>Making Observations and Measurements Like a Champ</a:t>
            </a:r>
          </a:p>
        </p:txBody>
      </p:sp>
      <p:sp>
        <p:nvSpPr>
          <p:cNvPr id="5" name="Text Placeholder 4">
            <a:extLst>
              <a:ext uri="{FF2B5EF4-FFF2-40B4-BE49-F238E27FC236}">
                <a16:creationId xmlns:a16="http://schemas.microsoft.com/office/drawing/2014/main" id="{B80C9615-7E31-2932-3670-79F71CFEABBA}"/>
              </a:ext>
            </a:extLst>
          </p:cNvPr>
          <p:cNvSpPr>
            <a:spLocks noGrp="1"/>
          </p:cNvSpPr>
          <p:nvPr>
            <p:ph type="body" idx="1"/>
          </p:nvPr>
        </p:nvSpPr>
        <p:spPr/>
        <p:txBody>
          <a:bodyPr/>
          <a:lstStyle/>
          <a:p>
            <a:r>
              <a:rPr lang="en-US" dirty="0"/>
              <a:t>Module 3</a:t>
            </a:r>
            <a:endParaRPr lang="en-CA" dirty="0"/>
          </a:p>
        </p:txBody>
      </p:sp>
    </p:spTree>
    <p:extLst>
      <p:ext uri="{BB962C8B-B14F-4D97-AF65-F5344CB8AC3E}">
        <p14:creationId xmlns:p14="http://schemas.microsoft.com/office/powerpoint/2010/main" val="2291294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FB39-F82A-4F2F-ABB2-AF4CC03977C3}"/>
              </a:ext>
            </a:extLst>
          </p:cNvPr>
          <p:cNvSpPr>
            <a:spLocks noGrp="1"/>
          </p:cNvSpPr>
          <p:nvPr>
            <p:ph type="title"/>
          </p:nvPr>
        </p:nvSpPr>
        <p:spPr/>
        <p:txBody>
          <a:bodyPr/>
          <a:lstStyle/>
          <a:p>
            <a:r>
              <a:rPr lang="en-US" dirty="0"/>
              <a:t>Warm-up Discussion</a:t>
            </a:r>
            <a:endParaRPr lang="en-CA" dirty="0"/>
          </a:p>
        </p:txBody>
      </p:sp>
      <p:sp>
        <p:nvSpPr>
          <p:cNvPr id="3" name="Content Placeholder 2">
            <a:extLst>
              <a:ext uri="{FF2B5EF4-FFF2-40B4-BE49-F238E27FC236}">
                <a16:creationId xmlns:a16="http://schemas.microsoft.com/office/drawing/2014/main" id="{EEA6AA1F-542E-462D-BB7C-3808E5BFD4EC}"/>
              </a:ext>
            </a:extLst>
          </p:cNvPr>
          <p:cNvSpPr>
            <a:spLocks noGrp="1"/>
          </p:cNvSpPr>
          <p:nvPr>
            <p:ph idx="1"/>
          </p:nvPr>
        </p:nvSpPr>
        <p:spPr/>
        <p:txBody>
          <a:bodyPr>
            <a:normAutofit/>
          </a:bodyPr>
          <a:lstStyle/>
          <a:p>
            <a:pPr marL="457200" indent="-457200">
              <a:buFont typeface="+mj-lt"/>
              <a:buAutoNum type="arabicPeriod"/>
            </a:pPr>
            <a:r>
              <a:rPr lang="en-US" sz="2800" dirty="0"/>
              <a:t>What is science? What separates ‘real’ or ‘good’ science from ‘fake’ or ‘bad’ science?</a:t>
            </a:r>
          </a:p>
          <a:p>
            <a:pPr marL="457200" indent="-457200">
              <a:buFont typeface="+mj-lt"/>
              <a:buAutoNum type="arabicPeriod"/>
            </a:pPr>
            <a:r>
              <a:rPr lang="en-US" sz="2800" dirty="0"/>
              <a:t>How do scientists design experiments? What process do they use?</a:t>
            </a:r>
            <a:endParaRPr lang="en-CA" sz="2800" dirty="0"/>
          </a:p>
        </p:txBody>
      </p:sp>
    </p:spTree>
    <p:extLst>
      <p:ext uri="{BB962C8B-B14F-4D97-AF65-F5344CB8AC3E}">
        <p14:creationId xmlns:p14="http://schemas.microsoft.com/office/powerpoint/2010/main" val="1438498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AEE383-8902-497F-367A-363FC9B4DB62}"/>
              </a:ext>
            </a:extLst>
          </p:cNvPr>
          <p:cNvSpPr>
            <a:spLocks noGrp="1"/>
          </p:cNvSpPr>
          <p:nvPr>
            <p:ph type="title"/>
          </p:nvPr>
        </p:nvSpPr>
        <p:spPr/>
        <p:txBody>
          <a:bodyPr/>
          <a:lstStyle/>
          <a:p>
            <a:r>
              <a:rPr lang="en-CA" dirty="0"/>
              <a:t>Review: Data Types</a:t>
            </a:r>
          </a:p>
        </p:txBody>
      </p:sp>
      <p:sp>
        <p:nvSpPr>
          <p:cNvPr id="5" name="Content Placeholder 4">
            <a:extLst>
              <a:ext uri="{FF2B5EF4-FFF2-40B4-BE49-F238E27FC236}">
                <a16:creationId xmlns:a16="http://schemas.microsoft.com/office/drawing/2014/main" id="{D348AE30-9B21-4FEF-15F6-D7BF2BADCDB5}"/>
              </a:ext>
            </a:extLst>
          </p:cNvPr>
          <p:cNvSpPr>
            <a:spLocks noGrp="1"/>
          </p:cNvSpPr>
          <p:nvPr>
            <p:ph idx="1"/>
          </p:nvPr>
        </p:nvSpPr>
        <p:spPr/>
        <p:txBody>
          <a:bodyPr>
            <a:normAutofit/>
          </a:bodyPr>
          <a:lstStyle/>
          <a:p>
            <a:pPr marL="457200" indent="-457200">
              <a:buFont typeface="+mj-lt"/>
              <a:buAutoNum type="arabicPeriod"/>
            </a:pPr>
            <a:r>
              <a:rPr lang="en-CA" sz="2800" dirty="0"/>
              <a:t>What is quantitative data? Give 3 examples.</a:t>
            </a:r>
          </a:p>
          <a:p>
            <a:pPr marL="457200" indent="-457200">
              <a:buFont typeface="+mj-lt"/>
              <a:buAutoNum type="arabicPeriod"/>
            </a:pPr>
            <a:r>
              <a:rPr lang="en-CA" sz="2800" dirty="0"/>
              <a:t>What is qualitative data? Give 3 examples. </a:t>
            </a:r>
          </a:p>
        </p:txBody>
      </p:sp>
    </p:spTree>
    <p:extLst>
      <p:ext uri="{BB962C8B-B14F-4D97-AF65-F5344CB8AC3E}">
        <p14:creationId xmlns:p14="http://schemas.microsoft.com/office/powerpoint/2010/main" val="4148106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AEE383-8902-497F-367A-363FC9B4DB62}"/>
              </a:ext>
            </a:extLst>
          </p:cNvPr>
          <p:cNvSpPr>
            <a:spLocks noGrp="1"/>
          </p:cNvSpPr>
          <p:nvPr>
            <p:ph type="title"/>
          </p:nvPr>
        </p:nvSpPr>
        <p:spPr/>
        <p:txBody>
          <a:bodyPr/>
          <a:lstStyle/>
          <a:p>
            <a:r>
              <a:rPr lang="en-US" dirty="0"/>
              <a:t>Review: Data Types</a:t>
            </a:r>
            <a:endParaRPr lang="en-CA" dirty="0"/>
          </a:p>
        </p:txBody>
      </p:sp>
      <p:sp>
        <p:nvSpPr>
          <p:cNvPr id="5" name="Content Placeholder 4">
            <a:extLst>
              <a:ext uri="{FF2B5EF4-FFF2-40B4-BE49-F238E27FC236}">
                <a16:creationId xmlns:a16="http://schemas.microsoft.com/office/drawing/2014/main" id="{D348AE30-9B21-4FEF-15F6-D7BF2BADCDB5}"/>
              </a:ext>
            </a:extLst>
          </p:cNvPr>
          <p:cNvSpPr>
            <a:spLocks noGrp="1"/>
          </p:cNvSpPr>
          <p:nvPr>
            <p:ph idx="1"/>
          </p:nvPr>
        </p:nvSpPr>
        <p:spPr>
          <a:xfrm>
            <a:off x="1371601" y="1717482"/>
            <a:ext cx="5242559" cy="4800661"/>
          </a:xfrm>
        </p:spPr>
        <p:txBody>
          <a:bodyPr>
            <a:normAutofit/>
          </a:bodyPr>
          <a:lstStyle/>
          <a:p>
            <a:pPr marL="0" indent="0">
              <a:buNone/>
            </a:pPr>
            <a:r>
              <a:rPr lang="en-CA" sz="2800" b="1" dirty="0">
                <a:latin typeface="+mj-lt"/>
              </a:rPr>
              <a:t>Quantitative data: </a:t>
            </a:r>
          </a:p>
          <a:p>
            <a:r>
              <a:rPr lang="en-CA" sz="2800" dirty="0"/>
              <a:t>Collected using measurement tools and techniques</a:t>
            </a:r>
          </a:p>
          <a:p>
            <a:r>
              <a:rPr lang="en-CA" sz="2800" dirty="0"/>
              <a:t>Described using numbers and values</a:t>
            </a:r>
          </a:p>
          <a:p>
            <a:r>
              <a:rPr lang="en-CA" sz="2800" dirty="0"/>
              <a:t>Objective</a:t>
            </a:r>
          </a:p>
          <a:p>
            <a:r>
              <a:rPr lang="en-CA" sz="2800" dirty="0"/>
              <a:t>Examples: 3 cm, 100 km/h, 5</a:t>
            </a:r>
            <a:r>
              <a:rPr lang="en-CA" sz="2800" dirty="0">
                <a:sym typeface="Symbol" panose="05050102010706020507" pitchFamily="18" charset="2"/>
              </a:rPr>
              <a:t>C, 700 nm light</a:t>
            </a:r>
            <a:endParaRPr lang="en-CA" sz="2800" dirty="0"/>
          </a:p>
          <a:p>
            <a:pPr lvl="1"/>
            <a:endParaRPr lang="en-CA" sz="2800" dirty="0"/>
          </a:p>
        </p:txBody>
      </p:sp>
      <p:sp>
        <p:nvSpPr>
          <p:cNvPr id="2" name="Content Placeholder 4">
            <a:extLst>
              <a:ext uri="{FF2B5EF4-FFF2-40B4-BE49-F238E27FC236}">
                <a16:creationId xmlns:a16="http://schemas.microsoft.com/office/drawing/2014/main" id="{2F4F98C6-29FE-CEC1-CF96-0328E1A984B6}"/>
              </a:ext>
            </a:extLst>
          </p:cNvPr>
          <p:cNvSpPr txBox="1">
            <a:spLocks/>
          </p:cNvSpPr>
          <p:nvPr/>
        </p:nvSpPr>
        <p:spPr>
          <a:xfrm>
            <a:off x="7315201" y="1717483"/>
            <a:ext cx="4704080" cy="4561396"/>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800" b="1" dirty="0">
                <a:latin typeface="+mj-lt"/>
              </a:rPr>
              <a:t>Qualitative data: </a:t>
            </a:r>
          </a:p>
          <a:p>
            <a:r>
              <a:rPr lang="en-CA" sz="2800" dirty="0"/>
              <a:t>Collected using the five senses</a:t>
            </a:r>
          </a:p>
          <a:p>
            <a:r>
              <a:rPr lang="en-CA" sz="2800" dirty="0"/>
              <a:t>Described using words</a:t>
            </a:r>
          </a:p>
          <a:p>
            <a:r>
              <a:rPr lang="en-CA" sz="2800" dirty="0"/>
              <a:t>Subjective</a:t>
            </a:r>
          </a:p>
          <a:p>
            <a:r>
              <a:rPr lang="en-CA" sz="2800" dirty="0"/>
              <a:t>Examples: small, very fast, cold, pink</a:t>
            </a:r>
          </a:p>
        </p:txBody>
      </p:sp>
    </p:spTree>
    <p:extLst>
      <p:ext uri="{BB962C8B-B14F-4D97-AF65-F5344CB8AC3E}">
        <p14:creationId xmlns:p14="http://schemas.microsoft.com/office/powerpoint/2010/main" val="22997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9673-1CEA-8937-A12B-9AED488B70EA}"/>
              </a:ext>
            </a:extLst>
          </p:cNvPr>
          <p:cNvSpPr>
            <a:spLocks noGrp="1"/>
          </p:cNvSpPr>
          <p:nvPr>
            <p:ph type="title"/>
          </p:nvPr>
        </p:nvSpPr>
        <p:spPr/>
        <p:txBody>
          <a:bodyPr/>
          <a:lstStyle/>
          <a:p>
            <a:r>
              <a:rPr lang="en-CA" dirty="0"/>
              <a:t>Activity 1: Outside the Box</a:t>
            </a:r>
          </a:p>
        </p:txBody>
      </p:sp>
      <p:sp>
        <p:nvSpPr>
          <p:cNvPr id="3" name="Content Placeholder 2">
            <a:extLst>
              <a:ext uri="{FF2B5EF4-FFF2-40B4-BE49-F238E27FC236}">
                <a16:creationId xmlns:a16="http://schemas.microsoft.com/office/drawing/2014/main" id="{A020FD3C-A5AF-6F19-0584-345C9CD8B4FB}"/>
              </a:ext>
            </a:extLst>
          </p:cNvPr>
          <p:cNvSpPr>
            <a:spLocks noGrp="1"/>
          </p:cNvSpPr>
          <p:nvPr>
            <p:ph idx="1"/>
          </p:nvPr>
        </p:nvSpPr>
        <p:spPr/>
        <p:txBody>
          <a:bodyPr>
            <a:normAutofit/>
          </a:bodyPr>
          <a:lstStyle/>
          <a:p>
            <a:pPr marL="0" indent="0">
              <a:buNone/>
            </a:pPr>
            <a:r>
              <a:rPr lang="en-CA" sz="2400" i="1" dirty="0"/>
              <a:t>Often in science, you will need to measure things that are not ‘easy’ to measure because they are abstract or because of equipment limitations.</a:t>
            </a:r>
          </a:p>
          <a:p>
            <a:pPr marL="0" indent="0">
              <a:buNone/>
            </a:pPr>
            <a:r>
              <a:rPr lang="en-CA" sz="2400" dirty="0"/>
              <a:t>Brainstorm how you could measure each of the following:</a:t>
            </a:r>
          </a:p>
          <a:p>
            <a:r>
              <a:rPr lang="en-CA" sz="2400" dirty="0"/>
              <a:t>Time (without any electronic device)</a:t>
            </a:r>
          </a:p>
          <a:p>
            <a:r>
              <a:rPr lang="en-CA" sz="2400" dirty="0"/>
              <a:t>Mass/weight (without a scale)</a:t>
            </a:r>
          </a:p>
          <a:p>
            <a:r>
              <a:rPr lang="en-CA" sz="2400" dirty="0"/>
              <a:t>Temperature (without a thermometer)</a:t>
            </a:r>
          </a:p>
          <a:p>
            <a:r>
              <a:rPr lang="en-CA" sz="2400" dirty="0"/>
              <a:t>Distance (without a ruler)</a:t>
            </a:r>
          </a:p>
          <a:p>
            <a:pPr marL="0" indent="0">
              <a:buNone/>
            </a:pPr>
            <a:endParaRPr lang="en-CA" sz="2400" dirty="0"/>
          </a:p>
        </p:txBody>
      </p:sp>
      <p:sp>
        <p:nvSpPr>
          <p:cNvPr id="4" name="Content Placeholder 2">
            <a:extLst>
              <a:ext uri="{FF2B5EF4-FFF2-40B4-BE49-F238E27FC236}">
                <a16:creationId xmlns:a16="http://schemas.microsoft.com/office/drawing/2014/main" id="{D52C6FD2-5D2D-5E7B-7960-994A2553C0B3}"/>
              </a:ext>
            </a:extLst>
          </p:cNvPr>
          <p:cNvSpPr txBox="1">
            <a:spLocks/>
          </p:cNvSpPr>
          <p:nvPr/>
        </p:nvSpPr>
        <p:spPr>
          <a:xfrm>
            <a:off x="7669618" y="3719948"/>
            <a:ext cx="4440866" cy="2798196"/>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Speed a mouse is running</a:t>
            </a:r>
          </a:p>
          <a:p>
            <a:r>
              <a:rPr lang="en-CA" sz="2400" dirty="0"/>
              <a:t>Happiness</a:t>
            </a:r>
          </a:p>
          <a:p>
            <a:r>
              <a:rPr lang="en-CA" sz="2400" dirty="0"/>
              <a:t>Plant growth</a:t>
            </a:r>
          </a:p>
          <a:p>
            <a:r>
              <a:rPr lang="en-CA" sz="2400" dirty="0"/>
              <a:t>Intelligence</a:t>
            </a:r>
          </a:p>
        </p:txBody>
      </p:sp>
    </p:spTree>
    <p:extLst>
      <p:ext uri="{BB962C8B-B14F-4D97-AF65-F5344CB8AC3E}">
        <p14:creationId xmlns:p14="http://schemas.microsoft.com/office/powerpoint/2010/main" val="6286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E6F7-CA52-D0CD-5EF7-5939DF0FF798}"/>
              </a:ext>
            </a:extLst>
          </p:cNvPr>
          <p:cNvSpPr>
            <a:spLocks noGrp="1"/>
          </p:cNvSpPr>
          <p:nvPr>
            <p:ph type="title"/>
          </p:nvPr>
        </p:nvSpPr>
        <p:spPr/>
        <p:txBody>
          <a:bodyPr/>
          <a:lstStyle/>
          <a:p>
            <a:r>
              <a:rPr lang="en-US" dirty="0"/>
              <a:t>Case Study: Best fries size</a:t>
            </a:r>
            <a:endParaRPr lang="en-CA" dirty="0"/>
          </a:p>
        </p:txBody>
      </p:sp>
      <p:sp>
        <p:nvSpPr>
          <p:cNvPr id="3" name="Content Placeholder 2">
            <a:extLst>
              <a:ext uri="{FF2B5EF4-FFF2-40B4-BE49-F238E27FC236}">
                <a16:creationId xmlns:a16="http://schemas.microsoft.com/office/drawing/2014/main" id="{2A6E2344-C3C2-06CF-029D-237E60C59C65}"/>
              </a:ext>
            </a:extLst>
          </p:cNvPr>
          <p:cNvSpPr>
            <a:spLocks noGrp="1"/>
          </p:cNvSpPr>
          <p:nvPr>
            <p:ph idx="1"/>
          </p:nvPr>
        </p:nvSpPr>
        <p:spPr>
          <a:xfrm>
            <a:off x="1371600" y="1717483"/>
            <a:ext cx="10312400" cy="4353636"/>
          </a:xfrm>
        </p:spPr>
        <p:txBody>
          <a:bodyPr>
            <a:normAutofit fontScale="92500" lnSpcReduction="10000"/>
          </a:bodyPr>
          <a:lstStyle/>
          <a:p>
            <a:pPr marL="0" indent="0">
              <a:buNone/>
            </a:pPr>
            <a:r>
              <a:rPr lang="en-CA" dirty="0">
                <a:hlinkClick r:id="rId3"/>
              </a:rPr>
              <a:t>https://www.youtube.com/watch?v=c_jnZkVlNtw&amp;t=466s&amp;ab_channel=TheFoodTheorists</a:t>
            </a:r>
            <a:r>
              <a:rPr lang="en-CA" dirty="0"/>
              <a:t> </a:t>
            </a:r>
          </a:p>
          <a:p>
            <a:pPr marL="0" indent="0">
              <a:buNone/>
            </a:pPr>
            <a:endParaRPr lang="en-CA" dirty="0"/>
          </a:p>
          <a:p>
            <a:pPr marL="0" indent="0">
              <a:buNone/>
            </a:pPr>
            <a:r>
              <a:rPr lang="en-CA" dirty="0"/>
              <a:t>As you watch: </a:t>
            </a:r>
          </a:p>
          <a:p>
            <a:pPr marL="457200" indent="-457200">
              <a:buAutoNum type="arabicParenR"/>
            </a:pPr>
            <a:r>
              <a:rPr lang="en-CA" dirty="0"/>
              <a:t>Good scientific experiments involve replication: making the same measurement more than once to ensure that your results are not an accident or a ‘fluke’. How is replication shown in this video?</a:t>
            </a:r>
          </a:p>
          <a:p>
            <a:pPr marL="457200" indent="-457200">
              <a:buAutoNum type="arabicParenR"/>
            </a:pPr>
            <a:r>
              <a:rPr lang="en-CA" dirty="0"/>
              <a:t>The variables being measured are: cost per gram, fry fill percentage, and calories per cent. Classify each variable as qualitative or quantitative.</a:t>
            </a:r>
          </a:p>
          <a:p>
            <a:pPr marL="457200" indent="-457200">
              <a:buAutoNum type="arabicParenR"/>
            </a:pPr>
            <a:r>
              <a:rPr lang="en-CA" dirty="0"/>
              <a:t>Why did </a:t>
            </a:r>
            <a:r>
              <a:rPr lang="en-CA" dirty="0" err="1"/>
              <a:t>MatPat</a:t>
            </a:r>
            <a:r>
              <a:rPr lang="en-CA" dirty="0"/>
              <a:t> measure “fry fill percentage”? What question was he trying to answer?</a:t>
            </a:r>
          </a:p>
          <a:p>
            <a:pPr marL="457200" indent="-457200">
              <a:buAutoNum type="arabicParenR"/>
            </a:pPr>
            <a:r>
              <a:rPr lang="en-CA" dirty="0"/>
              <a:t>How did </a:t>
            </a:r>
            <a:r>
              <a:rPr lang="en-CA" dirty="0" err="1"/>
              <a:t>MatPat</a:t>
            </a:r>
            <a:r>
              <a:rPr lang="en-CA" dirty="0"/>
              <a:t> measure “fry fill percentage”? Use this example to explain why creativity is often necessary when designing science experiments. </a:t>
            </a:r>
          </a:p>
        </p:txBody>
      </p:sp>
    </p:spTree>
    <p:extLst>
      <p:ext uri="{BB962C8B-B14F-4D97-AF65-F5344CB8AC3E}">
        <p14:creationId xmlns:p14="http://schemas.microsoft.com/office/powerpoint/2010/main" val="3357458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DA2D-A300-7177-7244-9D83E44FFB3A}"/>
              </a:ext>
            </a:extLst>
          </p:cNvPr>
          <p:cNvSpPr>
            <a:spLocks noGrp="1"/>
          </p:cNvSpPr>
          <p:nvPr>
            <p:ph type="title"/>
          </p:nvPr>
        </p:nvSpPr>
        <p:spPr/>
        <p:txBody>
          <a:bodyPr/>
          <a:lstStyle/>
          <a:p>
            <a:r>
              <a:rPr lang="en-CA" dirty="0"/>
              <a:t>Activity 2</a:t>
            </a:r>
          </a:p>
        </p:txBody>
      </p:sp>
      <p:sp>
        <p:nvSpPr>
          <p:cNvPr id="3" name="Content Placeholder 2">
            <a:extLst>
              <a:ext uri="{FF2B5EF4-FFF2-40B4-BE49-F238E27FC236}">
                <a16:creationId xmlns:a16="http://schemas.microsoft.com/office/drawing/2014/main" id="{C51BA3A1-5BA6-AD46-6499-5813EED259D8}"/>
              </a:ext>
            </a:extLst>
          </p:cNvPr>
          <p:cNvSpPr>
            <a:spLocks noGrp="1"/>
          </p:cNvSpPr>
          <p:nvPr>
            <p:ph idx="1"/>
          </p:nvPr>
        </p:nvSpPr>
        <p:spPr>
          <a:xfrm>
            <a:off x="1371600" y="1717482"/>
            <a:ext cx="10240903" cy="4673157"/>
          </a:xfrm>
        </p:spPr>
        <p:txBody>
          <a:bodyPr>
            <a:normAutofit/>
          </a:bodyPr>
          <a:lstStyle/>
          <a:p>
            <a:pPr marL="0" indent="0">
              <a:buNone/>
            </a:pPr>
            <a:r>
              <a:rPr lang="en-CA" b="1" dirty="0">
                <a:latin typeface="+mj-lt"/>
              </a:rPr>
              <a:t>Question: </a:t>
            </a:r>
            <a:r>
              <a:rPr lang="en-CA" dirty="0"/>
              <a:t>How can I make an aluminum foil boat that will hold the most weight?</a:t>
            </a:r>
          </a:p>
          <a:p>
            <a:pPr marL="0" indent="0">
              <a:buNone/>
            </a:pPr>
            <a:endParaRPr lang="en-CA" dirty="0"/>
          </a:p>
          <a:p>
            <a:pPr marL="0" indent="0">
              <a:buNone/>
            </a:pPr>
            <a:r>
              <a:rPr lang="en-CA" b="1" dirty="0">
                <a:latin typeface="+mj-lt"/>
              </a:rPr>
              <a:t>Important Notes: </a:t>
            </a:r>
          </a:p>
          <a:p>
            <a:r>
              <a:rPr lang="en-CA" dirty="0"/>
              <a:t>For your boat, you can only use the 6”x 6” square of aluminum foil given to you by your teacher. You can cut, glue, fold, tape that piece of aluminum foil if you want.</a:t>
            </a:r>
          </a:p>
          <a:p>
            <a:r>
              <a:rPr lang="en-CA" dirty="0"/>
              <a:t>Each group will only be given 2 pieces of aluminum foil for their testing process, and 1 more for their final boat. </a:t>
            </a:r>
            <a:r>
              <a:rPr lang="en-CA" i="1" dirty="0"/>
              <a:t>Do not waste it</a:t>
            </a:r>
            <a:r>
              <a:rPr lang="en-CA" dirty="0"/>
              <a:t>. Ensure you research and make a plan before getting your aluminum foil.</a:t>
            </a:r>
          </a:p>
          <a:p>
            <a:r>
              <a:rPr lang="en-CA" dirty="0"/>
              <a:t>Document your experimentation process using the provided template. This will be submitted to your teacher. </a:t>
            </a:r>
          </a:p>
          <a:p>
            <a:pPr marL="0" indent="0">
              <a:buNone/>
            </a:pPr>
            <a:endParaRPr lang="en-CA" dirty="0"/>
          </a:p>
        </p:txBody>
      </p:sp>
    </p:spTree>
    <p:extLst>
      <p:ext uri="{BB962C8B-B14F-4D97-AF65-F5344CB8AC3E}">
        <p14:creationId xmlns:p14="http://schemas.microsoft.com/office/powerpoint/2010/main" val="3741478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40E52-D5EA-DA17-2FF9-43580E08922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75B24074-E54D-152C-DBA9-5D46E357F0BA}"/>
              </a:ext>
            </a:extLst>
          </p:cNvPr>
          <p:cNvSpPr>
            <a:spLocks noGrp="1"/>
          </p:cNvSpPr>
          <p:nvPr>
            <p:ph idx="1"/>
          </p:nvPr>
        </p:nvSpPr>
        <p:spPr/>
        <p:txBody>
          <a:bodyPr/>
          <a:lstStyle/>
          <a:p>
            <a:pPr marL="0" indent="0">
              <a:buNone/>
            </a:pPr>
            <a:r>
              <a:rPr lang="en-CA" dirty="0"/>
              <a:t>End of slides for 2022-2023 Science 9</a:t>
            </a:r>
          </a:p>
        </p:txBody>
      </p:sp>
    </p:spTree>
    <p:extLst>
      <p:ext uri="{BB962C8B-B14F-4D97-AF65-F5344CB8AC3E}">
        <p14:creationId xmlns:p14="http://schemas.microsoft.com/office/powerpoint/2010/main" val="1972629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3EB0-2DE5-40AA-AA50-9BB2CA7FE3A6}"/>
              </a:ext>
            </a:extLst>
          </p:cNvPr>
          <p:cNvSpPr>
            <a:spLocks noGrp="1"/>
          </p:cNvSpPr>
          <p:nvPr>
            <p:ph type="title"/>
          </p:nvPr>
        </p:nvSpPr>
        <p:spPr/>
        <p:txBody>
          <a:bodyPr/>
          <a:lstStyle/>
          <a:p>
            <a:r>
              <a:rPr lang="en-US" dirty="0"/>
              <a:t>Variables</a:t>
            </a:r>
            <a:endParaRPr lang="en-CA" dirty="0"/>
          </a:p>
        </p:txBody>
      </p:sp>
      <p:sp>
        <p:nvSpPr>
          <p:cNvPr id="3" name="Text Placeholder 2">
            <a:extLst>
              <a:ext uri="{FF2B5EF4-FFF2-40B4-BE49-F238E27FC236}">
                <a16:creationId xmlns:a16="http://schemas.microsoft.com/office/drawing/2014/main" id="{DA0C0684-3B83-4022-BF42-D76F6C2807DF}"/>
              </a:ext>
            </a:extLst>
          </p:cNvPr>
          <p:cNvSpPr>
            <a:spLocks noGrp="1"/>
          </p:cNvSpPr>
          <p:nvPr>
            <p:ph type="body" idx="1"/>
          </p:nvPr>
        </p:nvSpPr>
        <p:spPr/>
        <p:txBody>
          <a:bodyPr/>
          <a:lstStyle/>
          <a:p>
            <a:r>
              <a:rPr lang="en-US" dirty="0"/>
              <a:t>Module 2</a:t>
            </a:r>
            <a:endParaRPr lang="en-CA" dirty="0"/>
          </a:p>
        </p:txBody>
      </p:sp>
    </p:spTree>
    <p:extLst>
      <p:ext uri="{BB962C8B-B14F-4D97-AF65-F5344CB8AC3E}">
        <p14:creationId xmlns:p14="http://schemas.microsoft.com/office/powerpoint/2010/main" val="1168633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8811-B387-4BB7-B45F-0C866034E58F}"/>
              </a:ext>
            </a:extLst>
          </p:cNvPr>
          <p:cNvSpPr>
            <a:spLocks noGrp="1"/>
          </p:cNvSpPr>
          <p:nvPr>
            <p:ph type="title"/>
          </p:nvPr>
        </p:nvSpPr>
        <p:spPr>
          <a:xfrm>
            <a:off x="1371600" y="0"/>
            <a:ext cx="10240903" cy="1233488"/>
          </a:xfrm>
        </p:spPr>
        <p:txBody>
          <a:bodyPr/>
          <a:lstStyle/>
          <a:p>
            <a:r>
              <a:rPr lang="en-US" dirty="0"/>
              <a:t>Thought Experiment</a:t>
            </a:r>
            <a:endParaRPr lang="en-CA" dirty="0"/>
          </a:p>
        </p:txBody>
      </p:sp>
      <p:sp>
        <p:nvSpPr>
          <p:cNvPr id="3" name="Content Placeholder 2">
            <a:extLst>
              <a:ext uri="{FF2B5EF4-FFF2-40B4-BE49-F238E27FC236}">
                <a16:creationId xmlns:a16="http://schemas.microsoft.com/office/drawing/2014/main" id="{29BCA7EC-AF9B-4F15-8DBC-350E6A35C6FC}"/>
              </a:ext>
            </a:extLst>
          </p:cNvPr>
          <p:cNvSpPr>
            <a:spLocks noGrp="1"/>
          </p:cNvSpPr>
          <p:nvPr>
            <p:ph idx="1"/>
          </p:nvPr>
        </p:nvSpPr>
        <p:spPr>
          <a:xfrm>
            <a:off x="1371600" y="1377627"/>
            <a:ext cx="10240903" cy="4353636"/>
          </a:xfrm>
        </p:spPr>
        <p:txBody>
          <a:bodyPr>
            <a:normAutofit/>
          </a:bodyPr>
          <a:lstStyle/>
          <a:p>
            <a:pPr marL="0" indent="0">
              <a:buNone/>
            </a:pPr>
            <a:r>
              <a:rPr lang="en-US" sz="2800" dirty="0"/>
              <a:t>What factors will affect how a plant grows?</a:t>
            </a:r>
          </a:p>
          <a:p>
            <a:pPr marL="0" indent="0">
              <a:buNone/>
            </a:pPr>
            <a:r>
              <a:rPr lang="en-US" sz="2800" dirty="0"/>
              <a:t>What are some different things we could observe or measure about a plant?</a:t>
            </a:r>
            <a:endParaRPr lang="en-CA" dirty="0"/>
          </a:p>
        </p:txBody>
      </p:sp>
    </p:spTree>
    <p:extLst>
      <p:ext uri="{BB962C8B-B14F-4D97-AF65-F5344CB8AC3E}">
        <p14:creationId xmlns:p14="http://schemas.microsoft.com/office/powerpoint/2010/main" val="1752347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8811-B387-4BB7-B45F-0C866034E58F}"/>
              </a:ext>
            </a:extLst>
          </p:cNvPr>
          <p:cNvSpPr>
            <a:spLocks noGrp="1"/>
          </p:cNvSpPr>
          <p:nvPr>
            <p:ph type="title"/>
          </p:nvPr>
        </p:nvSpPr>
        <p:spPr>
          <a:xfrm>
            <a:off x="1371600" y="0"/>
            <a:ext cx="10240903" cy="1233488"/>
          </a:xfrm>
        </p:spPr>
        <p:txBody>
          <a:bodyPr/>
          <a:lstStyle/>
          <a:p>
            <a:r>
              <a:rPr lang="en-US" dirty="0"/>
              <a:t>Thought Experiment</a:t>
            </a:r>
            <a:endParaRPr lang="en-CA" dirty="0"/>
          </a:p>
        </p:txBody>
      </p:sp>
      <p:sp>
        <p:nvSpPr>
          <p:cNvPr id="3" name="Content Placeholder 2">
            <a:extLst>
              <a:ext uri="{FF2B5EF4-FFF2-40B4-BE49-F238E27FC236}">
                <a16:creationId xmlns:a16="http://schemas.microsoft.com/office/drawing/2014/main" id="{29BCA7EC-AF9B-4F15-8DBC-350E6A35C6FC}"/>
              </a:ext>
            </a:extLst>
          </p:cNvPr>
          <p:cNvSpPr>
            <a:spLocks noGrp="1"/>
          </p:cNvSpPr>
          <p:nvPr>
            <p:ph idx="1"/>
          </p:nvPr>
        </p:nvSpPr>
        <p:spPr>
          <a:xfrm>
            <a:off x="1371600" y="1377627"/>
            <a:ext cx="10240903" cy="4353636"/>
          </a:xfrm>
        </p:spPr>
        <p:txBody>
          <a:bodyPr>
            <a:normAutofit/>
          </a:bodyPr>
          <a:lstStyle/>
          <a:p>
            <a:pPr marL="0" indent="0">
              <a:buNone/>
            </a:pPr>
            <a:r>
              <a:rPr lang="en-US" sz="2800" dirty="0"/>
              <a:t>What factors will affect how a plant grows?</a:t>
            </a:r>
          </a:p>
          <a:p>
            <a:r>
              <a:rPr lang="en-CA" sz="2400" dirty="0"/>
              <a:t>Watering (total amount), </a:t>
            </a:r>
          </a:p>
          <a:p>
            <a:r>
              <a:rPr lang="en-CA" sz="2400" dirty="0"/>
              <a:t>Atmospheric gas concentration</a:t>
            </a:r>
          </a:p>
          <a:p>
            <a:r>
              <a:rPr lang="en-CA" sz="2400" dirty="0"/>
              <a:t>Fertilizer/plant food</a:t>
            </a:r>
          </a:p>
          <a:p>
            <a:r>
              <a:rPr lang="en-CA" sz="2400" dirty="0"/>
              <a:t>Brightness or intensity of light</a:t>
            </a:r>
          </a:p>
          <a:p>
            <a:r>
              <a:rPr lang="en-CA" sz="2400" dirty="0"/>
              <a:t>Soil quality and quantity</a:t>
            </a:r>
          </a:p>
          <a:p>
            <a:endParaRPr lang="en-CA" dirty="0"/>
          </a:p>
        </p:txBody>
      </p:sp>
    </p:spTree>
    <p:extLst>
      <p:ext uri="{BB962C8B-B14F-4D97-AF65-F5344CB8AC3E}">
        <p14:creationId xmlns:p14="http://schemas.microsoft.com/office/powerpoint/2010/main" val="3328895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1C16-A7A0-4DA1-A48E-C9984F60B7DE}"/>
              </a:ext>
            </a:extLst>
          </p:cNvPr>
          <p:cNvSpPr>
            <a:spLocks noGrp="1"/>
          </p:cNvSpPr>
          <p:nvPr>
            <p:ph type="title"/>
          </p:nvPr>
        </p:nvSpPr>
        <p:spPr>
          <a:xfrm>
            <a:off x="1371600" y="0"/>
            <a:ext cx="10240903" cy="1233488"/>
          </a:xfrm>
        </p:spPr>
        <p:txBody>
          <a:bodyPr/>
          <a:lstStyle/>
          <a:p>
            <a:r>
              <a:rPr lang="en-US" dirty="0"/>
              <a:t>Thought Experiment</a:t>
            </a:r>
            <a:endParaRPr lang="en-CA" dirty="0"/>
          </a:p>
        </p:txBody>
      </p:sp>
      <p:sp>
        <p:nvSpPr>
          <p:cNvPr id="3" name="Content Placeholder 2">
            <a:extLst>
              <a:ext uri="{FF2B5EF4-FFF2-40B4-BE49-F238E27FC236}">
                <a16:creationId xmlns:a16="http://schemas.microsoft.com/office/drawing/2014/main" id="{C7CB57EE-F339-4B60-98CC-906AC748815A}"/>
              </a:ext>
            </a:extLst>
          </p:cNvPr>
          <p:cNvSpPr>
            <a:spLocks noGrp="1"/>
          </p:cNvSpPr>
          <p:nvPr>
            <p:ph idx="1"/>
          </p:nvPr>
        </p:nvSpPr>
        <p:spPr>
          <a:xfrm>
            <a:off x="1371600" y="1377627"/>
            <a:ext cx="10240903" cy="4353636"/>
          </a:xfrm>
        </p:spPr>
        <p:txBody>
          <a:bodyPr>
            <a:normAutofit/>
          </a:bodyPr>
          <a:lstStyle/>
          <a:p>
            <a:pPr marL="0" indent="0">
              <a:buNone/>
            </a:pPr>
            <a:r>
              <a:rPr lang="en-US" sz="2800" dirty="0"/>
              <a:t>What are some different things we could observe or measure about a plant?</a:t>
            </a:r>
          </a:p>
        </p:txBody>
      </p:sp>
      <p:sp>
        <p:nvSpPr>
          <p:cNvPr id="5" name="Content Placeholder 2">
            <a:extLst>
              <a:ext uri="{FF2B5EF4-FFF2-40B4-BE49-F238E27FC236}">
                <a16:creationId xmlns:a16="http://schemas.microsoft.com/office/drawing/2014/main" id="{3EEF1810-5E36-4AE3-B828-86E56044BA0D}"/>
              </a:ext>
            </a:extLst>
          </p:cNvPr>
          <p:cNvSpPr txBox="1">
            <a:spLocks/>
          </p:cNvSpPr>
          <p:nvPr/>
        </p:nvSpPr>
        <p:spPr>
          <a:xfrm>
            <a:off x="1258529" y="2907631"/>
            <a:ext cx="10240903" cy="2730489"/>
          </a:xfrm>
          <a:prstGeom prst="rect">
            <a:avLst/>
          </a:prstGeom>
        </p:spPr>
        <p:txBody>
          <a:bodyPr vert="horz" lIns="0" tIns="0" rIns="0" bIns="0" numCol="2"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Height</a:t>
            </a:r>
          </a:p>
          <a:p>
            <a:r>
              <a:rPr lang="en-US" dirty="0"/>
              <a:t>Growth rate</a:t>
            </a:r>
          </a:p>
          <a:p>
            <a:r>
              <a:rPr lang="en-US" dirty="0"/>
              <a:t>Total growth (e.g. maximum height)</a:t>
            </a:r>
          </a:p>
          <a:p>
            <a:r>
              <a:rPr lang="en-CA" dirty="0"/>
              <a:t>Colour</a:t>
            </a:r>
          </a:p>
          <a:p>
            <a:r>
              <a:rPr lang="en-CA" dirty="0"/>
              <a:t>Number of leaves/seeds/flowers</a:t>
            </a:r>
          </a:p>
          <a:p>
            <a:r>
              <a:rPr lang="en-CA" dirty="0"/>
              <a:t>Germination Rate</a:t>
            </a:r>
          </a:p>
          <a:p>
            <a:r>
              <a:rPr lang="en-CA" dirty="0"/>
              <a:t>Health (how do its leaves appear? Has it caught any diseases?)</a:t>
            </a:r>
          </a:p>
          <a:p>
            <a:r>
              <a:rPr lang="en-CA" dirty="0"/>
              <a:t>Thickness of stem</a:t>
            </a:r>
          </a:p>
        </p:txBody>
      </p:sp>
    </p:spTree>
    <p:extLst>
      <p:ext uri="{BB962C8B-B14F-4D97-AF65-F5344CB8AC3E}">
        <p14:creationId xmlns:p14="http://schemas.microsoft.com/office/powerpoint/2010/main" val="383269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392E-7CC1-4188-9DB2-F2C5FDC87851}"/>
              </a:ext>
            </a:extLst>
          </p:cNvPr>
          <p:cNvSpPr>
            <a:spLocks noGrp="1"/>
          </p:cNvSpPr>
          <p:nvPr>
            <p:ph type="title"/>
          </p:nvPr>
        </p:nvSpPr>
        <p:spPr>
          <a:xfrm>
            <a:off x="1371600" y="595613"/>
            <a:ext cx="4331110" cy="2737521"/>
          </a:xfrm>
        </p:spPr>
        <p:txBody>
          <a:bodyPr>
            <a:normAutofit/>
          </a:bodyPr>
          <a:lstStyle/>
          <a:p>
            <a:r>
              <a:rPr lang="en-US" dirty="0"/>
              <a:t>Claim: “5G caused COVID-19”</a:t>
            </a:r>
            <a:endParaRPr lang="en-CA" dirty="0"/>
          </a:p>
        </p:txBody>
      </p:sp>
      <p:sp>
        <p:nvSpPr>
          <p:cNvPr id="3" name="Content Placeholder 2">
            <a:extLst>
              <a:ext uri="{FF2B5EF4-FFF2-40B4-BE49-F238E27FC236}">
                <a16:creationId xmlns:a16="http://schemas.microsoft.com/office/drawing/2014/main" id="{8D4701EA-547B-40F4-86E4-E002B0F63CEF}"/>
              </a:ext>
            </a:extLst>
          </p:cNvPr>
          <p:cNvSpPr>
            <a:spLocks noGrp="1"/>
          </p:cNvSpPr>
          <p:nvPr>
            <p:ph idx="1"/>
          </p:nvPr>
        </p:nvSpPr>
        <p:spPr>
          <a:xfrm>
            <a:off x="1371600" y="3609442"/>
            <a:ext cx="3249561" cy="441799"/>
          </a:xfrm>
        </p:spPr>
        <p:txBody>
          <a:bodyPr/>
          <a:lstStyle/>
          <a:p>
            <a:pPr marL="0" indent="0">
              <a:buNone/>
            </a:pPr>
            <a:r>
              <a:rPr lang="en-US" dirty="0"/>
              <a:t>Source: The Science Page </a:t>
            </a:r>
            <a:endParaRPr lang="en-CA" dirty="0"/>
          </a:p>
        </p:txBody>
      </p:sp>
      <p:pic>
        <p:nvPicPr>
          <p:cNvPr id="5" name="Picture 4">
            <a:extLst>
              <a:ext uri="{FF2B5EF4-FFF2-40B4-BE49-F238E27FC236}">
                <a16:creationId xmlns:a16="http://schemas.microsoft.com/office/drawing/2014/main" id="{BF15F242-E47B-462D-8672-160A65B48366}"/>
              </a:ext>
            </a:extLst>
          </p:cNvPr>
          <p:cNvPicPr/>
          <p:nvPr/>
        </p:nvPicPr>
        <p:blipFill rotWithShape="1">
          <a:blip r:embed="rId3">
            <a:extLst>
              <a:ext uri="{28A0092B-C50C-407E-A947-70E740481C1C}">
                <a14:useLocalDpi xmlns:a14="http://schemas.microsoft.com/office/drawing/2010/main" val="0"/>
              </a:ext>
            </a:extLst>
          </a:blip>
          <a:srcRect l="2417" t="9598" r="54493" b="66099"/>
          <a:stretch/>
        </p:blipFill>
        <p:spPr bwMode="auto">
          <a:xfrm>
            <a:off x="5110318" y="575008"/>
            <a:ext cx="6167282" cy="5516251"/>
          </a:xfrm>
          <a:prstGeom prst="rect">
            <a:avLst/>
          </a:prstGeom>
          <a:noFill/>
          <a:ln>
            <a:noFill/>
          </a:ln>
        </p:spPr>
      </p:pic>
    </p:spTree>
    <p:extLst>
      <p:ext uri="{BB962C8B-B14F-4D97-AF65-F5344CB8AC3E}">
        <p14:creationId xmlns:p14="http://schemas.microsoft.com/office/powerpoint/2010/main" val="926908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8705-73EE-47DB-8EBF-F46C31F890DE}"/>
              </a:ext>
            </a:extLst>
          </p:cNvPr>
          <p:cNvSpPr>
            <a:spLocks noGrp="1"/>
          </p:cNvSpPr>
          <p:nvPr>
            <p:ph type="title"/>
          </p:nvPr>
        </p:nvSpPr>
        <p:spPr>
          <a:xfrm>
            <a:off x="1371600" y="0"/>
            <a:ext cx="10240903" cy="1233488"/>
          </a:xfrm>
        </p:spPr>
        <p:txBody>
          <a:bodyPr/>
          <a:lstStyle/>
          <a:p>
            <a:r>
              <a:rPr lang="en-US" dirty="0"/>
              <a:t>Variables</a:t>
            </a:r>
            <a:endParaRPr lang="en-CA" dirty="0"/>
          </a:p>
        </p:txBody>
      </p:sp>
      <p:sp>
        <p:nvSpPr>
          <p:cNvPr id="3" name="Content Placeholder 2">
            <a:extLst>
              <a:ext uri="{FF2B5EF4-FFF2-40B4-BE49-F238E27FC236}">
                <a16:creationId xmlns:a16="http://schemas.microsoft.com/office/drawing/2014/main" id="{4A68667D-57B4-4067-A23A-EA70983CD4DF}"/>
              </a:ext>
            </a:extLst>
          </p:cNvPr>
          <p:cNvSpPr>
            <a:spLocks noGrp="1"/>
          </p:cNvSpPr>
          <p:nvPr>
            <p:ph idx="1"/>
          </p:nvPr>
        </p:nvSpPr>
        <p:spPr>
          <a:xfrm>
            <a:off x="1371600" y="1377627"/>
            <a:ext cx="10240903" cy="4353636"/>
          </a:xfrm>
        </p:spPr>
        <p:txBody>
          <a:bodyPr>
            <a:normAutofit/>
          </a:bodyPr>
          <a:lstStyle/>
          <a:p>
            <a:r>
              <a:rPr lang="en-US" sz="2800" dirty="0"/>
              <a:t>An aspect of an experiment that can have different values</a:t>
            </a:r>
          </a:p>
          <a:p>
            <a:r>
              <a:rPr lang="en-US" sz="2800" dirty="0"/>
              <a:t>Is a “general category”</a:t>
            </a:r>
          </a:p>
          <a:p>
            <a:pPr marL="0" indent="0">
              <a:buNone/>
            </a:pPr>
            <a:endParaRPr lang="en-CA" sz="2800" dirty="0"/>
          </a:p>
        </p:txBody>
      </p:sp>
      <p:graphicFrame>
        <p:nvGraphicFramePr>
          <p:cNvPr id="4" name="Table 4">
            <a:extLst>
              <a:ext uri="{FF2B5EF4-FFF2-40B4-BE49-F238E27FC236}">
                <a16:creationId xmlns:a16="http://schemas.microsoft.com/office/drawing/2014/main" id="{329E8FBB-1460-416D-8945-AB4510197A92}"/>
              </a:ext>
            </a:extLst>
          </p:cNvPr>
          <p:cNvGraphicFramePr>
            <a:graphicFrameLocks noGrp="1"/>
          </p:cNvGraphicFramePr>
          <p:nvPr>
            <p:extLst>
              <p:ext uri="{D42A27DB-BD31-4B8C-83A1-F6EECF244321}">
                <p14:modId xmlns:p14="http://schemas.microsoft.com/office/powerpoint/2010/main" val="2859678183"/>
              </p:ext>
            </p:extLst>
          </p:nvPr>
        </p:nvGraphicFramePr>
        <p:xfrm>
          <a:off x="737419" y="3056888"/>
          <a:ext cx="11043869" cy="2674375"/>
        </p:xfrm>
        <a:graphic>
          <a:graphicData uri="http://schemas.openxmlformats.org/drawingml/2006/table">
            <a:tbl>
              <a:tblPr firstRow="1" bandRow="1">
                <a:tableStyleId>{5C22544A-7EE6-4342-B048-85BDC9FD1C3A}</a:tableStyleId>
              </a:tblPr>
              <a:tblGrid>
                <a:gridCol w="2309014">
                  <a:extLst>
                    <a:ext uri="{9D8B030D-6E8A-4147-A177-3AD203B41FA5}">
                      <a16:colId xmlns:a16="http://schemas.microsoft.com/office/drawing/2014/main" val="3787962010"/>
                    </a:ext>
                  </a:extLst>
                </a:gridCol>
                <a:gridCol w="8734855">
                  <a:extLst>
                    <a:ext uri="{9D8B030D-6E8A-4147-A177-3AD203B41FA5}">
                      <a16:colId xmlns:a16="http://schemas.microsoft.com/office/drawing/2014/main" val="1443598655"/>
                    </a:ext>
                  </a:extLst>
                </a:gridCol>
              </a:tblGrid>
              <a:tr h="534875">
                <a:tc>
                  <a:txBody>
                    <a:bodyPr/>
                    <a:lstStyle/>
                    <a:p>
                      <a:r>
                        <a:rPr lang="en-US" sz="2400" b="1" dirty="0">
                          <a:latin typeface="+mj-lt"/>
                        </a:rPr>
                        <a:t>Variable</a:t>
                      </a:r>
                      <a:endParaRPr lang="en-CA" sz="2400" b="1" dirty="0">
                        <a:latin typeface="+mj-lt"/>
                      </a:endParaRPr>
                    </a:p>
                  </a:txBody>
                  <a:tcPr/>
                </a:tc>
                <a:tc>
                  <a:txBody>
                    <a:bodyPr/>
                    <a:lstStyle/>
                    <a:p>
                      <a:r>
                        <a:rPr lang="en-US" sz="2400" b="1" dirty="0">
                          <a:latin typeface="+mj-lt"/>
                        </a:rPr>
                        <a:t>Qualitative &amp; Quantitative Observations (Not Variables)</a:t>
                      </a:r>
                      <a:endParaRPr lang="en-CA" sz="2400" b="1" dirty="0">
                        <a:latin typeface="+mj-lt"/>
                      </a:endParaRPr>
                    </a:p>
                  </a:txBody>
                  <a:tcPr/>
                </a:tc>
                <a:extLst>
                  <a:ext uri="{0D108BD9-81ED-4DB2-BD59-A6C34878D82A}">
                    <a16:rowId xmlns:a16="http://schemas.microsoft.com/office/drawing/2014/main" val="3114391273"/>
                  </a:ext>
                </a:extLst>
              </a:tr>
              <a:tr h="534875">
                <a:tc>
                  <a:txBody>
                    <a:bodyPr/>
                    <a:lstStyle/>
                    <a:p>
                      <a:r>
                        <a:rPr lang="en-US" sz="2000" b="1" dirty="0"/>
                        <a:t>Temperature</a:t>
                      </a:r>
                      <a:endParaRPr lang="en-CA" sz="2000" b="1" dirty="0"/>
                    </a:p>
                  </a:txBody>
                  <a:tcPr/>
                </a:tc>
                <a:tc>
                  <a:txBody>
                    <a:bodyPr/>
                    <a:lstStyle/>
                    <a:p>
                      <a:r>
                        <a:rPr lang="en-US" sz="2000" dirty="0"/>
                        <a:t>5ºC, 205ºC, freezing, warm</a:t>
                      </a:r>
                      <a:endParaRPr lang="en-CA" sz="2000" dirty="0"/>
                    </a:p>
                  </a:txBody>
                  <a:tcPr/>
                </a:tc>
                <a:extLst>
                  <a:ext uri="{0D108BD9-81ED-4DB2-BD59-A6C34878D82A}">
                    <a16:rowId xmlns:a16="http://schemas.microsoft.com/office/drawing/2014/main" val="3965498361"/>
                  </a:ext>
                </a:extLst>
              </a:tr>
              <a:tr h="534875">
                <a:tc>
                  <a:txBody>
                    <a:bodyPr/>
                    <a:lstStyle/>
                    <a:p>
                      <a:r>
                        <a:rPr lang="en-US" sz="2000" b="1" dirty="0" err="1"/>
                        <a:t>Colour</a:t>
                      </a:r>
                      <a:endParaRPr lang="en-CA" sz="2000" b="1" dirty="0"/>
                    </a:p>
                  </a:txBody>
                  <a:tcPr/>
                </a:tc>
                <a:tc>
                  <a:txBody>
                    <a:bodyPr/>
                    <a:lstStyle/>
                    <a:p>
                      <a:r>
                        <a:rPr lang="en-US" sz="2000" dirty="0"/>
                        <a:t>Blue, white, pink, light with a 690nm wavelength</a:t>
                      </a:r>
                      <a:endParaRPr lang="en-CA" sz="2000" dirty="0"/>
                    </a:p>
                  </a:txBody>
                  <a:tcPr/>
                </a:tc>
                <a:extLst>
                  <a:ext uri="{0D108BD9-81ED-4DB2-BD59-A6C34878D82A}">
                    <a16:rowId xmlns:a16="http://schemas.microsoft.com/office/drawing/2014/main" val="3528269740"/>
                  </a:ext>
                </a:extLst>
              </a:tr>
              <a:tr h="534875">
                <a:tc>
                  <a:txBody>
                    <a:bodyPr/>
                    <a:lstStyle/>
                    <a:p>
                      <a:r>
                        <a:rPr lang="en-US" sz="2000" b="1" dirty="0"/>
                        <a:t>Growth Rate</a:t>
                      </a:r>
                      <a:endParaRPr lang="en-CA" sz="2000" b="1" dirty="0"/>
                    </a:p>
                  </a:txBody>
                  <a:tcPr/>
                </a:tc>
                <a:tc>
                  <a:txBody>
                    <a:bodyPr/>
                    <a:lstStyle/>
                    <a:p>
                      <a:r>
                        <a:rPr lang="en-US" sz="2000" dirty="0"/>
                        <a:t>Fast, 5 cm/day, 2 mm/hour</a:t>
                      </a:r>
                      <a:endParaRPr lang="en-CA" sz="2000" dirty="0"/>
                    </a:p>
                  </a:txBody>
                  <a:tcPr/>
                </a:tc>
                <a:extLst>
                  <a:ext uri="{0D108BD9-81ED-4DB2-BD59-A6C34878D82A}">
                    <a16:rowId xmlns:a16="http://schemas.microsoft.com/office/drawing/2014/main" val="2333097788"/>
                  </a:ext>
                </a:extLst>
              </a:tr>
              <a:tr h="534875">
                <a:tc>
                  <a:txBody>
                    <a:bodyPr/>
                    <a:lstStyle/>
                    <a:p>
                      <a:r>
                        <a:rPr lang="en-US" sz="2000" b="1" dirty="0"/>
                        <a:t>Gender</a:t>
                      </a:r>
                      <a:endParaRPr lang="en-CA" sz="2000" b="1" dirty="0"/>
                    </a:p>
                  </a:txBody>
                  <a:tcPr/>
                </a:tc>
                <a:tc>
                  <a:txBody>
                    <a:bodyPr/>
                    <a:lstStyle/>
                    <a:p>
                      <a:r>
                        <a:rPr lang="en-US" sz="2000" dirty="0"/>
                        <a:t>Male, female, transgender, two-spirit, non-binary</a:t>
                      </a:r>
                      <a:endParaRPr lang="en-CA" sz="2000" dirty="0"/>
                    </a:p>
                  </a:txBody>
                  <a:tcPr/>
                </a:tc>
                <a:extLst>
                  <a:ext uri="{0D108BD9-81ED-4DB2-BD59-A6C34878D82A}">
                    <a16:rowId xmlns:a16="http://schemas.microsoft.com/office/drawing/2014/main" val="1356308532"/>
                  </a:ext>
                </a:extLst>
              </a:tr>
            </a:tbl>
          </a:graphicData>
        </a:graphic>
      </p:graphicFrame>
    </p:spTree>
    <p:extLst>
      <p:ext uri="{BB962C8B-B14F-4D97-AF65-F5344CB8AC3E}">
        <p14:creationId xmlns:p14="http://schemas.microsoft.com/office/powerpoint/2010/main" val="35740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8705-73EE-47DB-8EBF-F46C31F890DE}"/>
              </a:ext>
            </a:extLst>
          </p:cNvPr>
          <p:cNvSpPr>
            <a:spLocks noGrp="1"/>
          </p:cNvSpPr>
          <p:nvPr>
            <p:ph type="title"/>
          </p:nvPr>
        </p:nvSpPr>
        <p:spPr>
          <a:xfrm>
            <a:off x="1371600" y="0"/>
            <a:ext cx="10240903" cy="1233488"/>
          </a:xfrm>
        </p:spPr>
        <p:txBody>
          <a:bodyPr/>
          <a:lstStyle/>
          <a:p>
            <a:r>
              <a:rPr lang="en-US" dirty="0"/>
              <a:t>Variables</a:t>
            </a:r>
            <a:endParaRPr lang="en-CA" dirty="0"/>
          </a:p>
        </p:txBody>
      </p:sp>
      <p:sp>
        <p:nvSpPr>
          <p:cNvPr id="3" name="Content Placeholder 2">
            <a:extLst>
              <a:ext uri="{FF2B5EF4-FFF2-40B4-BE49-F238E27FC236}">
                <a16:creationId xmlns:a16="http://schemas.microsoft.com/office/drawing/2014/main" id="{4A68667D-57B4-4067-A23A-EA70983CD4DF}"/>
              </a:ext>
            </a:extLst>
          </p:cNvPr>
          <p:cNvSpPr>
            <a:spLocks noGrp="1"/>
          </p:cNvSpPr>
          <p:nvPr>
            <p:ph idx="1"/>
          </p:nvPr>
        </p:nvSpPr>
        <p:spPr>
          <a:xfrm>
            <a:off x="1371600" y="1377627"/>
            <a:ext cx="10240903" cy="4353636"/>
          </a:xfrm>
        </p:spPr>
        <p:txBody>
          <a:bodyPr>
            <a:normAutofit/>
          </a:bodyPr>
          <a:lstStyle/>
          <a:p>
            <a:pPr marL="0" indent="0">
              <a:buNone/>
            </a:pPr>
            <a:r>
              <a:rPr lang="en-US" sz="2800" dirty="0"/>
              <a:t>3 main types:</a:t>
            </a:r>
          </a:p>
          <a:p>
            <a:pPr lvl="1"/>
            <a:r>
              <a:rPr lang="en-US" sz="2800" dirty="0"/>
              <a:t>Dependent variable</a:t>
            </a:r>
          </a:p>
          <a:p>
            <a:pPr lvl="1"/>
            <a:r>
              <a:rPr lang="en-US" sz="2800" dirty="0"/>
              <a:t>Independent variable</a:t>
            </a:r>
          </a:p>
          <a:p>
            <a:pPr lvl="1"/>
            <a:r>
              <a:rPr lang="en-US" sz="2800" dirty="0"/>
              <a:t>Control variable</a:t>
            </a:r>
          </a:p>
          <a:p>
            <a:pPr lvl="1"/>
            <a:endParaRPr lang="en-US" sz="2800" dirty="0"/>
          </a:p>
          <a:p>
            <a:pPr marL="0" indent="0">
              <a:buNone/>
            </a:pPr>
            <a:r>
              <a:rPr lang="en-US" sz="2600" dirty="0"/>
              <a:t>Also: Confounding variable</a:t>
            </a:r>
            <a:endParaRPr lang="en-CA" sz="2600" dirty="0"/>
          </a:p>
        </p:txBody>
      </p:sp>
    </p:spTree>
    <p:extLst>
      <p:ext uri="{BB962C8B-B14F-4D97-AF65-F5344CB8AC3E}">
        <p14:creationId xmlns:p14="http://schemas.microsoft.com/office/powerpoint/2010/main" val="428904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4587-923F-45B2-A04C-EA544EB7AF73}"/>
              </a:ext>
            </a:extLst>
          </p:cNvPr>
          <p:cNvSpPr>
            <a:spLocks noGrp="1"/>
          </p:cNvSpPr>
          <p:nvPr>
            <p:ph type="title"/>
          </p:nvPr>
        </p:nvSpPr>
        <p:spPr/>
        <p:txBody>
          <a:bodyPr/>
          <a:lstStyle/>
          <a:p>
            <a:r>
              <a:rPr lang="en-US" dirty="0"/>
              <a:t>Independent and Dependent Variables</a:t>
            </a:r>
            <a:endParaRPr lang="en-CA" dirty="0"/>
          </a:p>
        </p:txBody>
      </p:sp>
      <p:sp>
        <p:nvSpPr>
          <p:cNvPr id="3" name="Content Placeholder 2">
            <a:extLst>
              <a:ext uri="{FF2B5EF4-FFF2-40B4-BE49-F238E27FC236}">
                <a16:creationId xmlns:a16="http://schemas.microsoft.com/office/drawing/2014/main" id="{B36AA8E8-469F-4D74-B04F-72F6F132ECDC}"/>
              </a:ext>
            </a:extLst>
          </p:cNvPr>
          <p:cNvSpPr>
            <a:spLocks noGrp="1"/>
          </p:cNvSpPr>
          <p:nvPr>
            <p:ph idx="1"/>
          </p:nvPr>
        </p:nvSpPr>
        <p:spPr/>
        <p:txBody>
          <a:bodyPr>
            <a:normAutofit/>
          </a:bodyPr>
          <a:lstStyle/>
          <a:p>
            <a:pPr marL="0" indent="0">
              <a:buNone/>
            </a:pPr>
            <a:r>
              <a:rPr lang="en-US" sz="2800" b="1" dirty="0">
                <a:latin typeface="+mj-lt"/>
              </a:rPr>
              <a:t>Dependent variable</a:t>
            </a:r>
            <a:r>
              <a:rPr lang="en-US" sz="2800" dirty="0">
                <a:latin typeface="+mj-lt"/>
              </a:rPr>
              <a:t>: the variable you are most interested in </a:t>
            </a:r>
            <a:r>
              <a:rPr lang="en-US" sz="2800" b="1" i="1" dirty="0">
                <a:latin typeface="+mj-lt"/>
              </a:rPr>
              <a:t>measuring or observing</a:t>
            </a:r>
            <a:r>
              <a:rPr lang="en-US" sz="2800" dirty="0">
                <a:latin typeface="+mj-lt"/>
              </a:rPr>
              <a:t>; shown on the y-axis of a graph</a:t>
            </a:r>
          </a:p>
          <a:p>
            <a:pPr marL="0" indent="0">
              <a:buNone/>
            </a:pPr>
            <a:endParaRPr lang="en-US" sz="2800" dirty="0">
              <a:latin typeface="+mj-lt"/>
            </a:endParaRPr>
          </a:p>
          <a:p>
            <a:pPr marL="0" indent="0">
              <a:buNone/>
            </a:pPr>
            <a:r>
              <a:rPr lang="en-US" sz="2800" b="1" dirty="0">
                <a:latin typeface="+mj-lt"/>
              </a:rPr>
              <a:t>Independent variable</a:t>
            </a:r>
            <a:r>
              <a:rPr lang="en-US" sz="2800" dirty="0">
                <a:latin typeface="+mj-lt"/>
              </a:rPr>
              <a:t>: the variable that is </a:t>
            </a:r>
            <a:r>
              <a:rPr lang="en-US" sz="2800" b="1" i="1" dirty="0">
                <a:latin typeface="+mj-lt"/>
              </a:rPr>
              <a:t>manipulated or changed by the experimenter</a:t>
            </a:r>
            <a:r>
              <a:rPr lang="en-US" sz="2800" dirty="0">
                <a:latin typeface="+mj-lt"/>
              </a:rPr>
              <a:t>, to see the effect on the dependent variable; shown on the x-axis of a graph</a:t>
            </a:r>
            <a:endParaRPr lang="en-US" sz="2800" dirty="0"/>
          </a:p>
        </p:txBody>
      </p:sp>
    </p:spTree>
    <p:extLst>
      <p:ext uri="{BB962C8B-B14F-4D97-AF65-F5344CB8AC3E}">
        <p14:creationId xmlns:p14="http://schemas.microsoft.com/office/powerpoint/2010/main" val="120389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458B-DED6-4955-AFA0-41ED46569C13}"/>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6D986AA-C8E9-4165-B3D6-E940933A7E74}"/>
              </a:ext>
            </a:extLst>
          </p:cNvPr>
          <p:cNvSpPr>
            <a:spLocks noGrp="1"/>
          </p:cNvSpPr>
          <p:nvPr>
            <p:ph idx="1"/>
          </p:nvPr>
        </p:nvSpPr>
        <p:spPr/>
        <p:txBody>
          <a:bodyPr/>
          <a:lstStyle/>
          <a:p>
            <a:endParaRPr lang="en-CA"/>
          </a:p>
        </p:txBody>
      </p:sp>
      <p:pic>
        <p:nvPicPr>
          <p:cNvPr id="2050" name="Picture 2" descr="Controlled experiments (article) | Khan Academy">
            <a:extLst>
              <a:ext uri="{FF2B5EF4-FFF2-40B4-BE49-F238E27FC236}">
                <a16:creationId xmlns:a16="http://schemas.microsoft.com/office/drawing/2014/main" id="{92617BA0-96D6-4DBD-B389-C07DC0C42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35" y="887668"/>
            <a:ext cx="9035847" cy="50826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ADA0FE-B5E1-4BC3-81CE-092C8292A8D8}"/>
              </a:ext>
            </a:extLst>
          </p:cNvPr>
          <p:cNvSpPr txBox="1"/>
          <p:nvPr/>
        </p:nvSpPr>
        <p:spPr>
          <a:xfrm>
            <a:off x="6174659" y="6414520"/>
            <a:ext cx="6096000" cy="400110"/>
          </a:xfrm>
          <a:prstGeom prst="rect">
            <a:avLst/>
          </a:prstGeom>
          <a:noFill/>
        </p:spPr>
        <p:txBody>
          <a:bodyPr wrap="square">
            <a:spAutoFit/>
          </a:bodyPr>
          <a:lstStyle/>
          <a:p>
            <a:r>
              <a:rPr lang="en-CA" sz="1000" dirty="0"/>
              <a:t>https://www.khanacademy.org/science/high-school-biology/hs-biology-foundations/hs-biology-and-the-scientific-method/a/experiments-and-observations</a:t>
            </a:r>
          </a:p>
        </p:txBody>
      </p:sp>
    </p:spTree>
    <p:extLst>
      <p:ext uri="{BB962C8B-B14F-4D97-AF65-F5344CB8AC3E}">
        <p14:creationId xmlns:p14="http://schemas.microsoft.com/office/powerpoint/2010/main" val="1873838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27B4-21C6-426D-AD8E-152D3CFF634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18C73BEF-D22D-44F2-8444-016E89BDF4E7}"/>
              </a:ext>
            </a:extLst>
          </p:cNvPr>
          <p:cNvSpPr>
            <a:spLocks noGrp="1"/>
          </p:cNvSpPr>
          <p:nvPr>
            <p:ph idx="1"/>
          </p:nvPr>
        </p:nvSpPr>
        <p:spPr/>
        <p:txBody>
          <a:bodyPr/>
          <a:lstStyle/>
          <a:p>
            <a:endParaRPr lang="en-CA"/>
          </a:p>
        </p:txBody>
      </p:sp>
      <p:pic>
        <p:nvPicPr>
          <p:cNvPr id="3074" name="Picture 2" descr="Controlled experiments (article) | Khan Academy">
            <a:extLst>
              <a:ext uri="{FF2B5EF4-FFF2-40B4-BE49-F238E27FC236}">
                <a16:creationId xmlns:a16="http://schemas.microsoft.com/office/drawing/2014/main" id="{10A8FB9D-D18B-48FD-A704-90281498F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822" y="372959"/>
            <a:ext cx="8501785" cy="5869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27FE9E-D391-4AC9-A9A3-CFBFB9299CB9}"/>
              </a:ext>
            </a:extLst>
          </p:cNvPr>
          <p:cNvSpPr txBox="1"/>
          <p:nvPr/>
        </p:nvSpPr>
        <p:spPr>
          <a:xfrm>
            <a:off x="6174659" y="6414520"/>
            <a:ext cx="6096000" cy="400110"/>
          </a:xfrm>
          <a:prstGeom prst="rect">
            <a:avLst/>
          </a:prstGeom>
          <a:noFill/>
        </p:spPr>
        <p:txBody>
          <a:bodyPr wrap="square">
            <a:spAutoFit/>
          </a:bodyPr>
          <a:lstStyle/>
          <a:p>
            <a:r>
              <a:rPr lang="en-CA" sz="1000" dirty="0"/>
              <a:t>https://www.khanacademy.org/science/high-school-biology/hs-biology-foundations/hs-biology-and-the-scientific-method/a/experiments-and-observations</a:t>
            </a:r>
          </a:p>
        </p:txBody>
      </p:sp>
    </p:spTree>
    <p:extLst>
      <p:ext uri="{BB962C8B-B14F-4D97-AF65-F5344CB8AC3E}">
        <p14:creationId xmlns:p14="http://schemas.microsoft.com/office/powerpoint/2010/main" val="2016708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A444-A5D8-49D4-B53A-E02F317F1C1E}"/>
              </a:ext>
            </a:extLst>
          </p:cNvPr>
          <p:cNvSpPr>
            <a:spLocks noGrp="1"/>
          </p:cNvSpPr>
          <p:nvPr>
            <p:ph type="title"/>
          </p:nvPr>
        </p:nvSpPr>
        <p:spPr>
          <a:xfrm>
            <a:off x="1371600" y="0"/>
            <a:ext cx="10240903" cy="1233488"/>
          </a:xfrm>
        </p:spPr>
        <p:txBody>
          <a:bodyPr/>
          <a:lstStyle/>
          <a:p>
            <a:r>
              <a:rPr lang="en-CA" dirty="0"/>
              <a:t>Correlation and Causation</a:t>
            </a:r>
          </a:p>
        </p:txBody>
      </p:sp>
      <p:sp>
        <p:nvSpPr>
          <p:cNvPr id="3" name="Content Placeholder 2">
            <a:extLst>
              <a:ext uri="{FF2B5EF4-FFF2-40B4-BE49-F238E27FC236}">
                <a16:creationId xmlns:a16="http://schemas.microsoft.com/office/drawing/2014/main" id="{C105F962-22E2-472F-A531-2A1FFE253B73}"/>
              </a:ext>
            </a:extLst>
          </p:cNvPr>
          <p:cNvSpPr>
            <a:spLocks noGrp="1"/>
          </p:cNvSpPr>
          <p:nvPr>
            <p:ph idx="1"/>
          </p:nvPr>
        </p:nvSpPr>
        <p:spPr>
          <a:xfrm>
            <a:off x="1371600" y="1377627"/>
            <a:ext cx="10240903" cy="4353636"/>
          </a:xfrm>
        </p:spPr>
        <p:txBody>
          <a:bodyPr>
            <a:normAutofit/>
          </a:bodyPr>
          <a:lstStyle/>
          <a:p>
            <a:pPr marL="0" indent="0">
              <a:buNone/>
            </a:pPr>
            <a:r>
              <a:rPr lang="en-CA" sz="3200" dirty="0"/>
              <a:t>Okay. So when can we conclude that x </a:t>
            </a:r>
            <a:r>
              <a:rPr lang="en-CA" sz="3200" b="1" i="1" dirty="0"/>
              <a:t>causes </a:t>
            </a:r>
            <a:r>
              <a:rPr lang="en-CA" sz="3200" dirty="0"/>
              <a:t>y?</a:t>
            </a:r>
          </a:p>
          <a:p>
            <a:pPr marL="0" indent="0">
              <a:buNone/>
            </a:pPr>
            <a:endParaRPr lang="en-CA" sz="3200" dirty="0"/>
          </a:p>
          <a:p>
            <a:pPr marL="0" indent="0">
              <a:buNone/>
            </a:pPr>
            <a:r>
              <a:rPr lang="en-CA" sz="3200" dirty="0">
                <a:hlinkClick r:id="rId2" action="ppaction://hlinksldjump"/>
              </a:rPr>
              <a:t>Click me.</a:t>
            </a:r>
            <a:endParaRPr lang="en-CA" sz="3200" dirty="0"/>
          </a:p>
        </p:txBody>
      </p:sp>
    </p:spTree>
    <p:extLst>
      <p:ext uri="{BB962C8B-B14F-4D97-AF65-F5344CB8AC3E}">
        <p14:creationId xmlns:p14="http://schemas.microsoft.com/office/powerpoint/2010/main" val="3794798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3848-AD01-4ADC-B941-308336E8E380}"/>
              </a:ext>
            </a:extLst>
          </p:cNvPr>
          <p:cNvSpPr>
            <a:spLocks noGrp="1"/>
          </p:cNvSpPr>
          <p:nvPr>
            <p:ph type="title"/>
          </p:nvPr>
        </p:nvSpPr>
        <p:spPr>
          <a:xfrm>
            <a:off x="1371600" y="0"/>
            <a:ext cx="10240903" cy="1233488"/>
          </a:xfrm>
        </p:spPr>
        <p:txBody>
          <a:bodyPr/>
          <a:lstStyle/>
          <a:p>
            <a:r>
              <a:rPr lang="en-US" dirty="0"/>
              <a:t>Control variables</a:t>
            </a:r>
            <a:endParaRPr lang="en-CA" dirty="0"/>
          </a:p>
        </p:txBody>
      </p:sp>
      <p:sp>
        <p:nvSpPr>
          <p:cNvPr id="3" name="Content Placeholder 2">
            <a:extLst>
              <a:ext uri="{FF2B5EF4-FFF2-40B4-BE49-F238E27FC236}">
                <a16:creationId xmlns:a16="http://schemas.microsoft.com/office/drawing/2014/main" id="{5ECC5476-AD73-4A94-BD0E-E9026E9CB4CD}"/>
              </a:ext>
            </a:extLst>
          </p:cNvPr>
          <p:cNvSpPr>
            <a:spLocks noGrp="1"/>
          </p:cNvSpPr>
          <p:nvPr>
            <p:ph idx="1"/>
          </p:nvPr>
        </p:nvSpPr>
        <p:spPr>
          <a:xfrm>
            <a:off x="1371600" y="1768885"/>
            <a:ext cx="10240903" cy="3956179"/>
          </a:xfrm>
        </p:spPr>
        <p:txBody>
          <a:bodyPr>
            <a:normAutofit/>
          </a:bodyPr>
          <a:lstStyle/>
          <a:p>
            <a:r>
              <a:rPr lang="en-US" sz="2800" b="1" dirty="0">
                <a:latin typeface="+mj-lt"/>
              </a:rPr>
              <a:t>Control variable: </a:t>
            </a:r>
            <a:r>
              <a:rPr lang="en-US" sz="2800" dirty="0">
                <a:latin typeface="+mj-lt"/>
              </a:rPr>
              <a:t>a variable that is kept the same between control and experimental groups</a:t>
            </a:r>
          </a:p>
          <a:p>
            <a:r>
              <a:rPr lang="en-US" sz="2800" b="1" dirty="0">
                <a:latin typeface="+mj-lt"/>
              </a:rPr>
              <a:t>Confounding variable: </a:t>
            </a:r>
            <a:r>
              <a:rPr lang="en-US" sz="2800" dirty="0">
                <a:latin typeface="+mj-lt"/>
              </a:rPr>
              <a:t>an uncontrolled variable that could affect the dependent variable</a:t>
            </a:r>
            <a:endParaRPr lang="en-US" sz="2400" dirty="0"/>
          </a:p>
        </p:txBody>
      </p:sp>
    </p:spTree>
    <p:extLst>
      <p:ext uri="{BB962C8B-B14F-4D97-AF65-F5344CB8AC3E}">
        <p14:creationId xmlns:p14="http://schemas.microsoft.com/office/powerpoint/2010/main" val="327196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4587-923F-45B2-A04C-EA544EB7AF73}"/>
              </a:ext>
            </a:extLst>
          </p:cNvPr>
          <p:cNvSpPr>
            <a:spLocks noGrp="1"/>
          </p:cNvSpPr>
          <p:nvPr>
            <p:ph type="title"/>
          </p:nvPr>
        </p:nvSpPr>
        <p:spPr>
          <a:xfrm>
            <a:off x="1371600" y="0"/>
            <a:ext cx="10240903" cy="1233488"/>
          </a:xfrm>
        </p:spPr>
        <p:txBody>
          <a:bodyPr/>
          <a:lstStyle/>
          <a:p>
            <a:r>
              <a:rPr lang="en-US" dirty="0"/>
              <a:t>How to set up an experiment</a:t>
            </a:r>
            <a:endParaRPr lang="en-CA" dirty="0"/>
          </a:p>
        </p:txBody>
      </p:sp>
      <p:sp>
        <p:nvSpPr>
          <p:cNvPr id="3" name="Content Placeholder 2">
            <a:extLst>
              <a:ext uri="{FF2B5EF4-FFF2-40B4-BE49-F238E27FC236}">
                <a16:creationId xmlns:a16="http://schemas.microsoft.com/office/drawing/2014/main" id="{B36AA8E8-469F-4D74-B04F-72F6F132ECDC}"/>
              </a:ext>
            </a:extLst>
          </p:cNvPr>
          <p:cNvSpPr>
            <a:spLocks noGrp="1"/>
          </p:cNvSpPr>
          <p:nvPr>
            <p:ph idx="1"/>
          </p:nvPr>
        </p:nvSpPr>
        <p:spPr>
          <a:xfrm>
            <a:off x="1371600" y="1746595"/>
            <a:ext cx="10240903" cy="4353636"/>
          </a:xfrm>
        </p:spPr>
        <p:txBody>
          <a:bodyPr>
            <a:normAutofit fontScale="92500" lnSpcReduction="20000"/>
          </a:bodyPr>
          <a:lstStyle/>
          <a:p>
            <a:pPr marL="0" indent="0">
              <a:buNone/>
            </a:pPr>
            <a:r>
              <a:rPr lang="en-US" sz="2600" dirty="0"/>
              <a:t>0.    (Ask a question.)</a:t>
            </a:r>
          </a:p>
          <a:p>
            <a:pPr marL="514350" indent="-514350">
              <a:buFont typeface="+mj-lt"/>
              <a:buAutoNum type="arabicPeriod"/>
            </a:pPr>
            <a:r>
              <a:rPr lang="en-US" sz="2600" dirty="0"/>
              <a:t>Determine your dependent variable. What factor are you most interested in measuring or investigating? </a:t>
            </a:r>
          </a:p>
          <a:p>
            <a:pPr marL="514350" indent="-514350">
              <a:buFont typeface="+mj-lt"/>
              <a:buAutoNum type="arabicPeriod"/>
            </a:pPr>
            <a:r>
              <a:rPr lang="en-US" sz="2600" dirty="0"/>
              <a:t>Brainstorm all the variables that could affect your dependent variable. Select one to be your independent variable. The rest must be control variables. </a:t>
            </a:r>
          </a:p>
          <a:p>
            <a:pPr marL="514350" indent="-514350">
              <a:buFont typeface="+mj-lt"/>
              <a:buAutoNum type="arabicPeriod"/>
            </a:pPr>
            <a:r>
              <a:rPr lang="en-US" sz="2600" strike="sngStrike" dirty="0"/>
              <a:t>Do some research. </a:t>
            </a:r>
            <a:r>
              <a:rPr lang="en-US" sz="2600" dirty="0"/>
              <a:t>Determine different level(s) of your independent variable to investigate. </a:t>
            </a:r>
            <a:r>
              <a:rPr lang="en-US" sz="2600" strike="sngStrike" dirty="0"/>
              <a:t>Assign one to be your control group. </a:t>
            </a:r>
          </a:p>
          <a:p>
            <a:pPr marL="514350" indent="-514350">
              <a:buFont typeface="+mj-lt"/>
              <a:buAutoNum type="arabicPeriod"/>
            </a:pPr>
            <a:r>
              <a:rPr lang="en-US" sz="2600" dirty="0"/>
              <a:t>Write a step-by-step procedure for your experiment. Ensure you have included enough detail that someone could replicate your experiment. </a:t>
            </a:r>
          </a:p>
          <a:p>
            <a:pPr marL="514350" indent="-514350">
              <a:buFont typeface="+mj-lt"/>
              <a:buAutoNum type="arabicPeriod"/>
            </a:pPr>
            <a:endParaRPr lang="en-US" sz="2600" dirty="0"/>
          </a:p>
          <a:p>
            <a:pPr marL="514350" indent="-514350">
              <a:buFont typeface="+mj-lt"/>
              <a:buAutoNum type="arabicPeriod"/>
            </a:pPr>
            <a:endParaRPr lang="en-US" sz="2600" dirty="0"/>
          </a:p>
          <a:p>
            <a:pPr marL="514350" indent="-514350">
              <a:buFont typeface="+mj-lt"/>
              <a:buAutoNum type="arabicPeriod"/>
            </a:pPr>
            <a:endParaRPr lang="en-US" sz="2600" dirty="0"/>
          </a:p>
        </p:txBody>
      </p:sp>
    </p:spTree>
    <p:extLst>
      <p:ext uri="{BB962C8B-B14F-4D97-AF65-F5344CB8AC3E}">
        <p14:creationId xmlns:p14="http://schemas.microsoft.com/office/powerpoint/2010/main" val="354032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FF91-F7CB-411D-A950-D4DD117ADEC2}"/>
              </a:ext>
            </a:extLst>
          </p:cNvPr>
          <p:cNvSpPr>
            <a:spLocks noGrp="1"/>
          </p:cNvSpPr>
          <p:nvPr>
            <p:ph type="title"/>
          </p:nvPr>
        </p:nvSpPr>
        <p:spPr>
          <a:xfrm>
            <a:off x="1371600" y="0"/>
            <a:ext cx="10240903" cy="1233488"/>
          </a:xfrm>
        </p:spPr>
        <p:txBody>
          <a:bodyPr/>
          <a:lstStyle/>
          <a:p>
            <a:r>
              <a:rPr lang="en-CA" dirty="0"/>
              <a:t>How to set up an experiment</a:t>
            </a:r>
          </a:p>
        </p:txBody>
      </p:sp>
      <p:sp>
        <p:nvSpPr>
          <p:cNvPr id="3" name="Content Placeholder 2">
            <a:extLst>
              <a:ext uri="{FF2B5EF4-FFF2-40B4-BE49-F238E27FC236}">
                <a16:creationId xmlns:a16="http://schemas.microsoft.com/office/drawing/2014/main" id="{48A29E6D-AC6A-40CE-9705-649A276C563C}"/>
              </a:ext>
            </a:extLst>
          </p:cNvPr>
          <p:cNvSpPr>
            <a:spLocks noGrp="1"/>
          </p:cNvSpPr>
          <p:nvPr>
            <p:ph idx="1"/>
          </p:nvPr>
        </p:nvSpPr>
        <p:spPr>
          <a:xfrm>
            <a:off x="1371600" y="1738574"/>
            <a:ext cx="10240903" cy="4353636"/>
          </a:xfrm>
        </p:spPr>
        <p:txBody>
          <a:bodyPr>
            <a:normAutofit/>
          </a:bodyPr>
          <a:lstStyle/>
          <a:p>
            <a:pPr marL="0" indent="0">
              <a:buNone/>
            </a:pPr>
            <a:r>
              <a:rPr lang="en-CA" sz="2400" b="1" dirty="0">
                <a:latin typeface="+mj-lt"/>
              </a:rPr>
              <a:t>Goldfish </a:t>
            </a:r>
          </a:p>
          <a:p>
            <a:pPr marL="0" indent="0">
              <a:buNone/>
            </a:pPr>
            <a:r>
              <a:rPr lang="en-CA" dirty="0">
                <a:hlinkClick r:id="rId2"/>
              </a:rPr>
              <a:t>https://www.youtube.com/watch?v=_VdOB4JJE_8&amp;ab_channel=BrainSTEM</a:t>
            </a:r>
            <a:r>
              <a:rPr lang="en-CA" dirty="0"/>
              <a:t> </a:t>
            </a:r>
          </a:p>
          <a:p>
            <a:pPr marL="0" indent="0">
              <a:buNone/>
            </a:pPr>
            <a:endParaRPr lang="en-CA" sz="2400" dirty="0"/>
          </a:p>
          <a:p>
            <a:pPr marL="0" indent="0">
              <a:buNone/>
            </a:pPr>
            <a:r>
              <a:rPr lang="en-CA" sz="2400" b="1" dirty="0">
                <a:latin typeface="+mj-lt"/>
              </a:rPr>
              <a:t>Running a Race</a:t>
            </a:r>
          </a:p>
          <a:p>
            <a:pPr marL="0" indent="0">
              <a:buNone/>
            </a:pPr>
            <a:r>
              <a:rPr lang="en-CA" dirty="0">
                <a:hlinkClick r:id="rId3"/>
              </a:rPr>
              <a:t>https://www.youtube.com/watch?v=iaewZmc4TYQ&amp;t=5s&amp;ab_channel=HighSchoolScience101</a:t>
            </a:r>
            <a:r>
              <a:rPr lang="en-CA" dirty="0"/>
              <a:t> </a:t>
            </a:r>
          </a:p>
        </p:txBody>
      </p:sp>
    </p:spTree>
    <p:extLst>
      <p:ext uri="{BB962C8B-B14F-4D97-AF65-F5344CB8AC3E}">
        <p14:creationId xmlns:p14="http://schemas.microsoft.com/office/powerpoint/2010/main" val="1629763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AE1D-4349-4DBD-B5C6-DA9D0BE5180A}"/>
              </a:ext>
            </a:extLst>
          </p:cNvPr>
          <p:cNvSpPr>
            <a:spLocks noGrp="1"/>
          </p:cNvSpPr>
          <p:nvPr>
            <p:ph type="title"/>
          </p:nvPr>
        </p:nvSpPr>
        <p:spPr>
          <a:xfrm>
            <a:off x="1371600" y="0"/>
            <a:ext cx="10240903" cy="1233488"/>
          </a:xfrm>
        </p:spPr>
        <p:txBody>
          <a:bodyPr/>
          <a:lstStyle/>
          <a:p>
            <a:r>
              <a:rPr lang="en-US" dirty="0"/>
              <a:t>Math Test Example</a:t>
            </a:r>
            <a:endParaRPr lang="en-CA" dirty="0"/>
          </a:p>
        </p:txBody>
      </p:sp>
      <p:sp>
        <p:nvSpPr>
          <p:cNvPr id="3" name="Content Placeholder 2">
            <a:extLst>
              <a:ext uri="{FF2B5EF4-FFF2-40B4-BE49-F238E27FC236}">
                <a16:creationId xmlns:a16="http://schemas.microsoft.com/office/drawing/2014/main" id="{E9409DE7-5423-437E-9CE5-70CA37EFBE57}"/>
              </a:ext>
            </a:extLst>
          </p:cNvPr>
          <p:cNvSpPr>
            <a:spLocks noGrp="1"/>
          </p:cNvSpPr>
          <p:nvPr>
            <p:ph idx="1"/>
          </p:nvPr>
        </p:nvSpPr>
        <p:spPr>
          <a:xfrm>
            <a:off x="1371600" y="1617765"/>
            <a:ext cx="10240903" cy="1906455"/>
          </a:xfrm>
        </p:spPr>
        <p:txBody>
          <a:bodyPr>
            <a:normAutofit/>
          </a:bodyPr>
          <a:lstStyle/>
          <a:p>
            <a:pPr marL="0" indent="0">
              <a:buNone/>
            </a:pPr>
            <a:r>
              <a:rPr lang="en-US" sz="2800" dirty="0"/>
              <a:t>Suppose we are investigating students’ scores on a math test. This is our dependent variable. </a:t>
            </a:r>
          </a:p>
          <a:p>
            <a:pPr marL="0" indent="0">
              <a:buNone/>
            </a:pPr>
            <a:r>
              <a:rPr lang="en-US" sz="2800" dirty="0"/>
              <a:t>What factors might affect this?</a:t>
            </a:r>
          </a:p>
        </p:txBody>
      </p:sp>
      <p:sp>
        <p:nvSpPr>
          <p:cNvPr id="6" name="Content Placeholder 2">
            <a:extLst>
              <a:ext uri="{FF2B5EF4-FFF2-40B4-BE49-F238E27FC236}">
                <a16:creationId xmlns:a16="http://schemas.microsoft.com/office/drawing/2014/main" id="{2E85E048-69A8-4226-8267-FA0E36AD5369}"/>
              </a:ext>
            </a:extLst>
          </p:cNvPr>
          <p:cNvSpPr txBox="1">
            <a:spLocks/>
          </p:cNvSpPr>
          <p:nvPr/>
        </p:nvSpPr>
        <p:spPr>
          <a:xfrm>
            <a:off x="1371601" y="3524220"/>
            <a:ext cx="10240902" cy="2487561"/>
          </a:xfrm>
          <a:prstGeom prst="rect">
            <a:avLst/>
          </a:prstGeom>
        </p:spPr>
        <p:txBody>
          <a:bodyPr vert="horz" lIns="0" tIns="0" rIns="0" bIns="0" numCol="2"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much they study</a:t>
            </a:r>
          </a:p>
          <a:p>
            <a:r>
              <a:rPr lang="en-US" dirty="0"/>
              <a:t>How they study</a:t>
            </a:r>
          </a:p>
          <a:p>
            <a:r>
              <a:rPr lang="en-US" dirty="0"/>
              <a:t>When they study</a:t>
            </a:r>
          </a:p>
          <a:p>
            <a:r>
              <a:rPr lang="en-US" dirty="0"/>
              <a:t>How much sleep they get</a:t>
            </a:r>
          </a:p>
          <a:p>
            <a:r>
              <a:rPr lang="en-US" dirty="0"/>
              <a:t>Whether they have coffee</a:t>
            </a:r>
          </a:p>
          <a:p>
            <a:r>
              <a:rPr lang="en-CA" dirty="0"/>
              <a:t>Class attendance</a:t>
            </a:r>
          </a:p>
          <a:p>
            <a:r>
              <a:rPr lang="en-CA" dirty="0"/>
              <a:t>IQ</a:t>
            </a:r>
          </a:p>
          <a:p>
            <a:r>
              <a:rPr lang="en-CA" dirty="0"/>
              <a:t>Whether they like math or not</a:t>
            </a:r>
          </a:p>
          <a:p>
            <a:r>
              <a:rPr lang="en-CA" dirty="0"/>
              <a:t>The teacher they have</a:t>
            </a:r>
          </a:p>
          <a:p>
            <a:r>
              <a:rPr lang="en-CA" dirty="0"/>
              <a:t>Whether they did their homework</a:t>
            </a:r>
          </a:p>
          <a:p>
            <a:r>
              <a:rPr lang="en-CA" dirty="0"/>
              <a:t>How long they take on the test</a:t>
            </a:r>
          </a:p>
        </p:txBody>
      </p:sp>
    </p:spTree>
    <p:extLst>
      <p:ext uri="{BB962C8B-B14F-4D97-AF65-F5344CB8AC3E}">
        <p14:creationId xmlns:p14="http://schemas.microsoft.com/office/powerpoint/2010/main" val="320637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392E-7CC1-4188-9DB2-F2C5FDC87851}"/>
              </a:ext>
            </a:extLst>
          </p:cNvPr>
          <p:cNvSpPr>
            <a:spLocks noGrp="1"/>
          </p:cNvSpPr>
          <p:nvPr>
            <p:ph type="title"/>
          </p:nvPr>
        </p:nvSpPr>
        <p:spPr>
          <a:xfrm>
            <a:off x="1371600" y="595613"/>
            <a:ext cx="4331110" cy="2737521"/>
          </a:xfrm>
        </p:spPr>
        <p:txBody>
          <a:bodyPr>
            <a:normAutofit/>
          </a:bodyPr>
          <a:lstStyle/>
          <a:p>
            <a:r>
              <a:rPr lang="en-US" dirty="0"/>
              <a:t>Claim: “5G caused COVID-19”</a:t>
            </a:r>
            <a:endParaRPr lang="en-CA" dirty="0"/>
          </a:p>
        </p:txBody>
      </p:sp>
      <p:sp>
        <p:nvSpPr>
          <p:cNvPr id="3" name="Content Placeholder 2">
            <a:extLst>
              <a:ext uri="{FF2B5EF4-FFF2-40B4-BE49-F238E27FC236}">
                <a16:creationId xmlns:a16="http://schemas.microsoft.com/office/drawing/2014/main" id="{8D4701EA-547B-40F4-86E4-E002B0F63CEF}"/>
              </a:ext>
            </a:extLst>
          </p:cNvPr>
          <p:cNvSpPr>
            <a:spLocks noGrp="1"/>
          </p:cNvSpPr>
          <p:nvPr>
            <p:ph idx="1"/>
          </p:nvPr>
        </p:nvSpPr>
        <p:spPr>
          <a:xfrm>
            <a:off x="1371600" y="3609442"/>
            <a:ext cx="3249561" cy="441799"/>
          </a:xfrm>
        </p:spPr>
        <p:txBody>
          <a:bodyPr/>
          <a:lstStyle/>
          <a:p>
            <a:pPr marL="0" indent="0">
              <a:buNone/>
            </a:pPr>
            <a:r>
              <a:rPr lang="en-US" dirty="0"/>
              <a:t>Source: iAfrikan.com</a:t>
            </a:r>
            <a:endParaRPr lang="en-CA" dirty="0"/>
          </a:p>
        </p:txBody>
      </p:sp>
      <p:pic>
        <p:nvPicPr>
          <p:cNvPr id="1026" name="Picture 2" descr="Does 5G cause the spread of COVID-19?">
            <a:extLst>
              <a:ext uri="{FF2B5EF4-FFF2-40B4-BE49-F238E27FC236}">
                <a16:creationId xmlns:a16="http://schemas.microsoft.com/office/drawing/2014/main" id="{83E093B3-E0D5-487F-8ED9-2792659E1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083" y="95867"/>
            <a:ext cx="6098822" cy="667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65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AE1D-4349-4DBD-B5C6-DA9D0BE5180A}"/>
              </a:ext>
            </a:extLst>
          </p:cNvPr>
          <p:cNvSpPr>
            <a:spLocks noGrp="1"/>
          </p:cNvSpPr>
          <p:nvPr>
            <p:ph type="title"/>
          </p:nvPr>
        </p:nvSpPr>
        <p:spPr>
          <a:xfrm>
            <a:off x="1371600" y="0"/>
            <a:ext cx="10240903" cy="1233488"/>
          </a:xfrm>
        </p:spPr>
        <p:txBody>
          <a:bodyPr/>
          <a:lstStyle/>
          <a:p>
            <a:r>
              <a:rPr lang="en-US" dirty="0"/>
              <a:t>Math Test Example #1</a:t>
            </a:r>
            <a:endParaRPr lang="en-CA" dirty="0"/>
          </a:p>
        </p:txBody>
      </p:sp>
      <p:sp>
        <p:nvSpPr>
          <p:cNvPr id="6" name="Content Placeholder 5">
            <a:extLst>
              <a:ext uri="{FF2B5EF4-FFF2-40B4-BE49-F238E27FC236}">
                <a16:creationId xmlns:a16="http://schemas.microsoft.com/office/drawing/2014/main" id="{8AB6D51B-C2ED-4FCD-B3A9-1987C0EC9127}"/>
              </a:ext>
            </a:extLst>
          </p:cNvPr>
          <p:cNvSpPr>
            <a:spLocks noGrp="1"/>
          </p:cNvSpPr>
          <p:nvPr>
            <p:ph idx="1"/>
          </p:nvPr>
        </p:nvSpPr>
        <p:spPr>
          <a:xfrm>
            <a:off x="1371600" y="1377626"/>
            <a:ext cx="10240903" cy="4461699"/>
          </a:xfrm>
        </p:spPr>
        <p:txBody>
          <a:bodyPr>
            <a:normAutofit fontScale="92500"/>
          </a:bodyPr>
          <a:lstStyle/>
          <a:p>
            <a:pPr marL="0" indent="0">
              <a:buFont typeface="Arial" panose="020B0604020202020204" pitchFamily="34" charset="0"/>
              <a:buNone/>
            </a:pPr>
            <a:r>
              <a:rPr lang="en-US" sz="2800" dirty="0"/>
              <a:t>Select 30 students who take Kumon after school, and have them take it online for a month. At the end of the month, each student takes a test on fractions. These scores are compared to those of students who continued to receive in-person instruction. </a:t>
            </a:r>
          </a:p>
          <a:p>
            <a:pPr marL="0" indent="0">
              <a:buFont typeface="Arial" panose="020B0604020202020204" pitchFamily="34" charset="0"/>
              <a:buNone/>
            </a:pPr>
            <a:endParaRPr lang="en-US" dirty="0"/>
          </a:p>
          <a:p>
            <a:pPr marL="457200" indent="-457200">
              <a:buAutoNum type="arabicPeriod"/>
            </a:pPr>
            <a:r>
              <a:rPr lang="en-US" sz="2200" dirty="0"/>
              <a:t>Identify the independent, dependent and control variables. </a:t>
            </a:r>
          </a:p>
          <a:p>
            <a:pPr marL="457200" indent="-457200">
              <a:buAutoNum type="arabicPeriod"/>
            </a:pPr>
            <a:r>
              <a:rPr lang="en-US" sz="2200" dirty="0"/>
              <a:t>Identify confounding variables, if any. </a:t>
            </a:r>
            <a:endParaRPr lang="en-CA" sz="2200" dirty="0"/>
          </a:p>
          <a:p>
            <a:pPr marL="457200" indent="-457200">
              <a:buAutoNum type="arabicPeriod"/>
            </a:pPr>
            <a:r>
              <a:rPr lang="en-CA" sz="2200" dirty="0"/>
              <a:t>Critique this experiment. What is done well? What would you do differently? What information is missing?</a:t>
            </a:r>
            <a:endParaRPr lang="en-US" sz="2200" dirty="0"/>
          </a:p>
        </p:txBody>
      </p:sp>
    </p:spTree>
    <p:extLst>
      <p:ext uri="{BB962C8B-B14F-4D97-AF65-F5344CB8AC3E}">
        <p14:creationId xmlns:p14="http://schemas.microsoft.com/office/powerpoint/2010/main" val="2867145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AE1D-4349-4DBD-B5C6-DA9D0BE5180A}"/>
              </a:ext>
            </a:extLst>
          </p:cNvPr>
          <p:cNvSpPr>
            <a:spLocks noGrp="1"/>
          </p:cNvSpPr>
          <p:nvPr>
            <p:ph type="title"/>
          </p:nvPr>
        </p:nvSpPr>
        <p:spPr>
          <a:xfrm>
            <a:off x="1371600" y="-91824"/>
            <a:ext cx="10240903" cy="1233488"/>
          </a:xfrm>
        </p:spPr>
        <p:txBody>
          <a:bodyPr/>
          <a:lstStyle/>
          <a:p>
            <a:r>
              <a:rPr lang="en-US" dirty="0"/>
              <a:t>Math test example #2</a:t>
            </a:r>
            <a:endParaRPr lang="en-CA" dirty="0"/>
          </a:p>
        </p:txBody>
      </p:sp>
      <p:sp>
        <p:nvSpPr>
          <p:cNvPr id="6" name="Content Placeholder 5">
            <a:extLst>
              <a:ext uri="{FF2B5EF4-FFF2-40B4-BE49-F238E27FC236}">
                <a16:creationId xmlns:a16="http://schemas.microsoft.com/office/drawing/2014/main" id="{5A71EAEB-CBA3-466C-B630-A3CE5F397927}"/>
              </a:ext>
            </a:extLst>
          </p:cNvPr>
          <p:cNvSpPr>
            <a:spLocks noGrp="1"/>
          </p:cNvSpPr>
          <p:nvPr>
            <p:ph idx="1"/>
          </p:nvPr>
        </p:nvSpPr>
        <p:spPr>
          <a:xfrm>
            <a:off x="1371600" y="1269366"/>
            <a:ext cx="10240903" cy="2870016"/>
          </a:xfrm>
        </p:spPr>
        <p:txBody>
          <a:bodyPr>
            <a:noAutofit/>
          </a:bodyPr>
          <a:lstStyle/>
          <a:p>
            <a:pPr marL="0" indent="0">
              <a:buFont typeface="Arial" panose="020B0604020202020204" pitchFamily="34" charset="0"/>
              <a:buNone/>
            </a:pPr>
            <a:r>
              <a:rPr lang="en-US" dirty="0"/>
              <a:t>Select 100 B-level students who are all in Mr. Wilton’s Gr. 7 class. </a:t>
            </a:r>
          </a:p>
          <a:p>
            <a:pPr marL="0" indent="0">
              <a:buFont typeface="Arial" panose="020B0604020202020204" pitchFamily="34" charset="0"/>
              <a:buNone/>
            </a:pPr>
            <a:r>
              <a:rPr lang="en-US" dirty="0"/>
              <a:t>All of them are asked to take a survey before participating in the study. Students are excluded from the study if they: had any tea or coffee in the morning; had outside of 7-9 hours of sleep that night, or have ever learned about algebra before. </a:t>
            </a:r>
          </a:p>
          <a:p>
            <a:pPr marL="0" indent="0">
              <a:buFont typeface="Arial" panose="020B0604020202020204" pitchFamily="34" charset="0"/>
              <a:buNone/>
            </a:pPr>
            <a:r>
              <a:rPr lang="en-US" dirty="0"/>
              <a:t>All of them attend a 2-hour class on algebra. Then, they have an hour to do practice questions. Half the students work alone; the other half work in pairs. After, they have 30 minutes to write the same algebra test.</a:t>
            </a:r>
          </a:p>
          <a:p>
            <a:pPr marL="0" indent="0">
              <a:buFont typeface="Arial" panose="020B0604020202020204" pitchFamily="34" charset="0"/>
              <a:buNone/>
            </a:pPr>
            <a:r>
              <a:rPr lang="en-US" dirty="0"/>
              <a:t>Their scores at the end of the test are compared. </a:t>
            </a:r>
          </a:p>
        </p:txBody>
      </p:sp>
      <p:sp>
        <p:nvSpPr>
          <p:cNvPr id="8" name="TextBox 7">
            <a:extLst>
              <a:ext uri="{FF2B5EF4-FFF2-40B4-BE49-F238E27FC236}">
                <a16:creationId xmlns:a16="http://schemas.microsoft.com/office/drawing/2014/main" id="{1C7A1833-ABDD-4953-9587-A83AE6BD86EF}"/>
              </a:ext>
            </a:extLst>
          </p:cNvPr>
          <p:cNvSpPr txBox="1"/>
          <p:nvPr/>
        </p:nvSpPr>
        <p:spPr>
          <a:xfrm>
            <a:off x="1179871" y="4748983"/>
            <a:ext cx="10432632" cy="1323439"/>
          </a:xfrm>
          <a:prstGeom prst="rect">
            <a:avLst/>
          </a:prstGeom>
          <a:noFill/>
        </p:spPr>
        <p:txBody>
          <a:bodyPr wrap="square">
            <a:spAutoFit/>
          </a:bodyPr>
          <a:lstStyle/>
          <a:p>
            <a:pPr marL="457200" indent="-457200">
              <a:buAutoNum type="arabicPeriod"/>
            </a:pPr>
            <a:r>
              <a:rPr lang="en-US" sz="2000" dirty="0"/>
              <a:t>Identify the independent, dependent and control variables. </a:t>
            </a:r>
          </a:p>
          <a:p>
            <a:pPr marL="457200" indent="-457200">
              <a:buAutoNum type="arabicPeriod"/>
            </a:pPr>
            <a:r>
              <a:rPr lang="en-US" sz="2000" dirty="0"/>
              <a:t>Identify confounding variables, if any. </a:t>
            </a:r>
            <a:endParaRPr lang="en-CA" sz="2000" dirty="0"/>
          </a:p>
          <a:p>
            <a:pPr marL="457200" indent="-457200">
              <a:buAutoNum type="arabicPeriod"/>
            </a:pPr>
            <a:r>
              <a:rPr lang="en-CA" sz="2000" dirty="0"/>
              <a:t>Critique this experiment. What is done well? What would you do differently? What information is missing?</a:t>
            </a:r>
            <a:endParaRPr lang="en-US" sz="2000" dirty="0"/>
          </a:p>
        </p:txBody>
      </p:sp>
    </p:spTree>
    <p:extLst>
      <p:ext uri="{BB962C8B-B14F-4D97-AF65-F5344CB8AC3E}">
        <p14:creationId xmlns:p14="http://schemas.microsoft.com/office/powerpoint/2010/main" val="3485513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B0A9A-4B2E-4D11-8008-72F13A495C5C}"/>
              </a:ext>
            </a:extLst>
          </p:cNvPr>
          <p:cNvSpPr>
            <a:spLocks noGrp="1"/>
          </p:cNvSpPr>
          <p:nvPr>
            <p:ph type="title"/>
          </p:nvPr>
        </p:nvSpPr>
        <p:spPr>
          <a:xfrm>
            <a:off x="1371600" y="0"/>
            <a:ext cx="10240903" cy="1233488"/>
          </a:xfrm>
        </p:spPr>
        <p:txBody>
          <a:bodyPr/>
          <a:lstStyle/>
          <a:p>
            <a:r>
              <a:rPr lang="en-CA" dirty="0"/>
              <a:t>Common mistakes</a:t>
            </a:r>
          </a:p>
        </p:txBody>
      </p:sp>
      <p:sp>
        <p:nvSpPr>
          <p:cNvPr id="3" name="Content Placeholder 2">
            <a:extLst>
              <a:ext uri="{FF2B5EF4-FFF2-40B4-BE49-F238E27FC236}">
                <a16:creationId xmlns:a16="http://schemas.microsoft.com/office/drawing/2014/main" id="{5DE81DD0-F338-4BDA-B80F-085C2556AF39}"/>
              </a:ext>
            </a:extLst>
          </p:cNvPr>
          <p:cNvSpPr>
            <a:spLocks noGrp="1"/>
          </p:cNvSpPr>
          <p:nvPr>
            <p:ph idx="1"/>
          </p:nvPr>
        </p:nvSpPr>
        <p:spPr>
          <a:xfrm>
            <a:off x="1371600" y="1377627"/>
            <a:ext cx="10240903" cy="4353636"/>
          </a:xfrm>
        </p:spPr>
        <p:txBody>
          <a:bodyPr>
            <a:normAutofit/>
          </a:bodyPr>
          <a:lstStyle/>
          <a:p>
            <a:r>
              <a:rPr lang="en-CA" sz="2400" dirty="0"/>
              <a:t>Your variable should be a general category, which can have different values. “temperature” and “height” and “colour” are variables; “cold”, “hot”, “cold vs hot”, “50 cm” are not variables…these are values or observations.</a:t>
            </a:r>
          </a:p>
          <a:p>
            <a:pPr lvl="1"/>
            <a:r>
              <a:rPr lang="en-CA" sz="2400" dirty="0"/>
              <a:t>Sometimes it will be difficult to reword your variable…ask for help or a second opinion.   </a:t>
            </a:r>
          </a:p>
          <a:p>
            <a:r>
              <a:rPr lang="en-CA" sz="2400" dirty="0"/>
              <a:t>Make sure you know very clearly what ‘control variable’ refers to. The word ‘control’ will come up again in a later context. </a:t>
            </a:r>
          </a:p>
        </p:txBody>
      </p:sp>
    </p:spTree>
    <p:extLst>
      <p:ext uri="{BB962C8B-B14F-4D97-AF65-F5344CB8AC3E}">
        <p14:creationId xmlns:p14="http://schemas.microsoft.com/office/powerpoint/2010/main" val="406210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48125-BDB5-424C-9660-724847008BC7}"/>
              </a:ext>
            </a:extLst>
          </p:cNvPr>
          <p:cNvSpPr>
            <a:spLocks noGrp="1"/>
          </p:cNvSpPr>
          <p:nvPr>
            <p:ph type="title"/>
          </p:nvPr>
        </p:nvSpPr>
        <p:spPr/>
        <p:txBody>
          <a:bodyPr/>
          <a:lstStyle/>
          <a:p>
            <a:r>
              <a:rPr lang="en-US" dirty="0"/>
              <a:t>Using Variables to write a testable question</a:t>
            </a:r>
            <a:endParaRPr lang="en-CA" dirty="0"/>
          </a:p>
        </p:txBody>
      </p:sp>
      <p:sp>
        <p:nvSpPr>
          <p:cNvPr id="3" name="Content Placeholder 2">
            <a:extLst>
              <a:ext uri="{FF2B5EF4-FFF2-40B4-BE49-F238E27FC236}">
                <a16:creationId xmlns:a16="http://schemas.microsoft.com/office/drawing/2014/main" id="{4574ECC0-5D02-439D-92A4-E7AC1D624C4F}"/>
              </a:ext>
            </a:extLst>
          </p:cNvPr>
          <p:cNvSpPr>
            <a:spLocks noGrp="1"/>
          </p:cNvSpPr>
          <p:nvPr>
            <p:ph idx="1"/>
          </p:nvPr>
        </p:nvSpPr>
        <p:spPr/>
        <p:txBody>
          <a:bodyPr>
            <a:normAutofit fontScale="92500" lnSpcReduction="10000"/>
          </a:bodyPr>
          <a:lstStyle/>
          <a:p>
            <a:pPr marL="0" indent="0">
              <a:buNone/>
            </a:pPr>
            <a:r>
              <a:rPr lang="en-US" sz="2400" dirty="0"/>
              <a:t>Once you have your independent and dependent variables, you can write your </a:t>
            </a:r>
            <a:r>
              <a:rPr lang="en-US" sz="2400" b="1" dirty="0">
                <a:latin typeface="+mj-lt"/>
              </a:rPr>
              <a:t>testable question</a:t>
            </a:r>
            <a:r>
              <a:rPr lang="en-US" sz="2400" dirty="0"/>
              <a:t> using one of the following formats to guide you:</a:t>
            </a:r>
          </a:p>
          <a:p>
            <a:r>
              <a:rPr lang="en-CA" sz="2400" dirty="0"/>
              <a:t>What is the effect of [</a:t>
            </a:r>
            <a:r>
              <a:rPr lang="en-CA" sz="2400" dirty="0" err="1"/>
              <a:t>i.v.</a:t>
            </a:r>
            <a:r>
              <a:rPr lang="en-CA" sz="2400" dirty="0"/>
              <a:t>] on [</a:t>
            </a:r>
            <a:r>
              <a:rPr lang="en-CA" sz="2400" dirty="0" err="1"/>
              <a:t>d.v</a:t>
            </a:r>
            <a:r>
              <a:rPr lang="en-CA" sz="2400" dirty="0"/>
              <a:t>.]?</a:t>
            </a:r>
          </a:p>
          <a:p>
            <a:r>
              <a:rPr lang="en-CA" sz="2400" dirty="0"/>
              <a:t>How is [</a:t>
            </a:r>
            <a:r>
              <a:rPr lang="en-CA" sz="2400" dirty="0" err="1"/>
              <a:t>d.v</a:t>
            </a:r>
            <a:r>
              <a:rPr lang="en-CA" sz="2400" dirty="0"/>
              <a:t>.] affected by [</a:t>
            </a:r>
            <a:r>
              <a:rPr lang="en-CA" sz="2400" dirty="0" err="1"/>
              <a:t>i.v.</a:t>
            </a:r>
            <a:r>
              <a:rPr lang="en-CA" sz="2400" dirty="0"/>
              <a:t>]?</a:t>
            </a:r>
          </a:p>
          <a:p>
            <a:pPr marL="0" indent="0">
              <a:buNone/>
            </a:pPr>
            <a:endParaRPr lang="en-CA" sz="2400" dirty="0"/>
          </a:p>
          <a:p>
            <a:pPr marL="0" indent="0">
              <a:buNone/>
            </a:pPr>
            <a:r>
              <a:rPr lang="en-CA" sz="2400" dirty="0"/>
              <a:t>Examples:</a:t>
            </a:r>
          </a:p>
          <a:p>
            <a:r>
              <a:rPr lang="en-CA" sz="2400" dirty="0"/>
              <a:t>What is the effect of after-school tutoring on university admission rates?</a:t>
            </a:r>
          </a:p>
          <a:p>
            <a:r>
              <a:rPr lang="en-CA" sz="2400" dirty="0"/>
              <a:t>How is the height of a marigold (</a:t>
            </a:r>
            <a:r>
              <a:rPr lang="en-CA" sz="2400" i="1" dirty="0"/>
              <a:t>Tagetes </a:t>
            </a:r>
            <a:r>
              <a:rPr lang="en-CA" sz="2400" dirty="0"/>
              <a:t>spp.) plant affected by the quality of sunlight it receives?</a:t>
            </a:r>
          </a:p>
          <a:p>
            <a:endParaRPr lang="en-CA" dirty="0"/>
          </a:p>
        </p:txBody>
      </p:sp>
    </p:spTree>
    <p:extLst>
      <p:ext uri="{BB962C8B-B14F-4D97-AF65-F5344CB8AC3E}">
        <p14:creationId xmlns:p14="http://schemas.microsoft.com/office/powerpoint/2010/main" val="272644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48125-BDB5-424C-9660-724847008BC7}"/>
              </a:ext>
            </a:extLst>
          </p:cNvPr>
          <p:cNvSpPr>
            <a:spLocks noGrp="1"/>
          </p:cNvSpPr>
          <p:nvPr>
            <p:ph type="title"/>
          </p:nvPr>
        </p:nvSpPr>
        <p:spPr/>
        <p:txBody>
          <a:bodyPr/>
          <a:lstStyle/>
          <a:p>
            <a:r>
              <a:rPr lang="en-US" dirty="0"/>
              <a:t>Using Variables to write a testable question</a:t>
            </a:r>
            <a:endParaRPr lang="en-CA" dirty="0"/>
          </a:p>
        </p:txBody>
      </p:sp>
      <p:sp>
        <p:nvSpPr>
          <p:cNvPr id="3" name="Content Placeholder 2">
            <a:extLst>
              <a:ext uri="{FF2B5EF4-FFF2-40B4-BE49-F238E27FC236}">
                <a16:creationId xmlns:a16="http://schemas.microsoft.com/office/drawing/2014/main" id="{4574ECC0-5D02-439D-92A4-E7AC1D624C4F}"/>
              </a:ext>
            </a:extLst>
          </p:cNvPr>
          <p:cNvSpPr>
            <a:spLocks noGrp="1"/>
          </p:cNvSpPr>
          <p:nvPr>
            <p:ph idx="1"/>
          </p:nvPr>
        </p:nvSpPr>
        <p:spPr/>
        <p:txBody>
          <a:bodyPr>
            <a:normAutofit/>
          </a:bodyPr>
          <a:lstStyle/>
          <a:p>
            <a:pPr marL="0" indent="0">
              <a:buNone/>
            </a:pPr>
            <a:r>
              <a:rPr lang="en-CA" sz="2400" dirty="0"/>
              <a:t>Consider:</a:t>
            </a:r>
          </a:p>
          <a:p>
            <a:r>
              <a:rPr lang="en-CA" sz="2400" dirty="0"/>
              <a:t>Is your variable specific enough? E.g. “height” is too vague…”height” of what? </a:t>
            </a:r>
          </a:p>
          <a:p>
            <a:r>
              <a:rPr lang="en-CA" sz="2400" dirty="0"/>
              <a:t>If your variables don’t slot nicely into the sentence examples on the previous slide, you may need to take another look at how they are worded. Ask for help if unsure. </a:t>
            </a:r>
          </a:p>
        </p:txBody>
      </p:sp>
    </p:spTree>
    <p:extLst>
      <p:ext uri="{BB962C8B-B14F-4D97-AF65-F5344CB8AC3E}">
        <p14:creationId xmlns:p14="http://schemas.microsoft.com/office/powerpoint/2010/main" val="3799486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48125-BDB5-424C-9660-724847008BC7}"/>
              </a:ext>
            </a:extLst>
          </p:cNvPr>
          <p:cNvSpPr>
            <a:spLocks noGrp="1"/>
          </p:cNvSpPr>
          <p:nvPr>
            <p:ph type="title"/>
          </p:nvPr>
        </p:nvSpPr>
        <p:spPr/>
        <p:txBody>
          <a:bodyPr/>
          <a:lstStyle/>
          <a:p>
            <a:r>
              <a:rPr lang="en-US" dirty="0"/>
              <a:t>Using Variables to write a hypothesis</a:t>
            </a:r>
            <a:endParaRPr lang="en-CA" dirty="0"/>
          </a:p>
        </p:txBody>
      </p:sp>
      <p:sp>
        <p:nvSpPr>
          <p:cNvPr id="3" name="Content Placeholder 2">
            <a:extLst>
              <a:ext uri="{FF2B5EF4-FFF2-40B4-BE49-F238E27FC236}">
                <a16:creationId xmlns:a16="http://schemas.microsoft.com/office/drawing/2014/main" id="{4574ECC0-5D02-439D-92A4-E7AC1D624C4F}"/>
              </a:ext>
            </a:extLst>
          </p:cNvPr>
          <p:cNvSpPr>
            <a:spLocks noGrp="1"/>
          </p:cNvSpPr>
          <p:nvPr>
            <p:ph idx="1"/>
          </p:nvPr>
        </p:nvSpPr>
        <p:spPr>
          <a:xfrm>
            <a:off x="6713277" y="4093456"/>
            <a:ext cx="4828244" cy="1559532"/>
          </a:xfrm>
        </p:spPr>
        <p:txBody>
          <a:bodyPr>
            <a:normAutofit fontScale="70000" lnSpcReduction="20000"/>
          </a:bodyPr>
          <a:lstStyle/>
          <a:p>
            <a:pPr marL="0" indent="0">
              <a:buNone/>
            </a:pPr>
            <a:r>
              <a:rPr lang="en-US" sz="2400" dirty="0"/>
              <a:t>e.g. </a:t>
            </a:r>
            <a:r>
              <a:rPr lang="en-US" sz="2400" b="1" dirty="0"/>
              <a:t>If</a:t>
            </a:r>
            <a:r>
              <a:rPr lang="en-US" sz="2400" dirty="0"/>
              <a:t> a Gr 9 student’s attendance improves, </a:t>
            </a:r>
            <a:r>
              <a:rPr lang="en-US" sz="2400" b="1" dirty="0"/>
              <a:t>then</a:t>
            </a:r>
            <a:r>
              <a:rPr lang="en-US" sz="2400" dirty="0"/>
              <a:t> their exam scores will improve, </a:t>
            </a:r>
            <a:r>
              <a:rPr lang="en-US" sz="2400" b="1" dirty="0"/>
              <a:t>because </a:t>
            </a:r>
            <a:r>
              <a:rPr lang="en-US" sz="2400" dirty="0"/>
              <a:t>increased exposure to in-class material and learning opportunities should lead to increased understanding and better retention. </a:t>
            </a:r>
          </a:p>
        </p:txBody>
      </p:sp>
      <p:sp>
        <p:nvSpPr>
          <p:cNvPr id="5" name="TextBox 4">
            <a:extLst>
              <a:ext uri="{FF2B5EF4-FFF2-40B4-BE49-F238E27FC236}">
                <a16:creationId xmlns:a16="http://schemas.microsoft.com/office/drawing/2014/main" id="{A6FA2205-CC7A-4914-B7F6-07BCC2192D15}"/>
              </a:ext>
            </a:extLst>
          </p:cNvPr>
          <p:cNvSpPr txBox="1"/>
          <p:nvPr/>
        </p:nvSpPr>
        <p:spPr>
          <a:xfrm>
            <a:off x="4650657" y="6322142"/>
            <a:ext cx="8190271" cy="412973"/>
          </a:xfrm>
          <a:prstGeom prst="rect">
            <a:avLst/>
          </a:prstGeom>
          <a:noFill/>
        </p:spPr>
        <p:txBody>
          <a:bodyPr wrap="square">
            <a:spAutoFit/>
          </a:bodyPr>
          <a:lstStyle/>
          <a:p>
            <a:r>
              <a:rPr lang="en-CA" sz="1000" dirty="0"/>
              <a:t>https://www.scribbr.com/research-process/hypotheses/#:~:text=Phrase%20your%20hypothesis%20in%20three,part%20states%20the%20dependent%20variable.</a:t>
            </a:r>
          </a:p>
        </p:txBody>
      </p:sp>
      <p:sp>
        <p:nvSpPr>
          <p:cNvPr id="7" name="TextBox 6">
            <a:extLst>
              <a:ext uri="{FF2B5EF4-FFF2-40B4-BE49-F238E27FC236}">
                <a16:creationId xmlns:a16="http://schemas.microsoft.com/office/drawing/2014/main" id="{B07D3E5D-7C1D-48D4-BCCB-33826B5301D1}"/>
              </a:ext>
            </a:extLst>
          </p:cNvPr>
          <p:cNvSpPr txBox="1"/>
          <p:nvPr/>
        </p:nvSpPr>
        <p:spPr>
          <a:xfrm>
            <a:off x="422787" y="4109548"/>
            <a:ext cx="5673213" cy="1384995"/>
          </a:xfrm>
          <a:custGeom>
            <a:avLst/>
            <a:gdLst>
              <a:gd name="connsiteX0" fmla="*/ 0 w 5673213"/>
              <a:gd name="connsiteY0" fmla="*/ 0 h 1384995"/>
              <a:gd name="connsiteX1" fmla="*/ 687089 w 5673213"/>
              <a:gd name="connsiteY1" fmla="*/ 0 h 1384995"/>
              <a:gd name="connsiteX2" fmla="*/ 1203982 w 5673213"/>
              <a:gd name="connsiteY2" fmla="*/ 0 h 1384995"/>
              <a:gd name="connsiteX3" fmla="*/ 1777607 w 5673213"/>
              <a:gd name="connsiteY3" fmla="*/ 0 h 1384995"/>
              <a:gd name="connsiteX4" fmla="*/ 2294499 w 5673213"/>
              <a:gd name="connsiteY4" fmla="*/ 0 h 1384995"/>
              <a:gd name="connsiteX5" fmla="*/ 2811392 w 5673213"/>
              <a:gd name="connsiteY5" fmla="*/ 0 h 1384995"/>
              <a:gd name="connsiteX6" fmla="*/ 3441749 w 5673213"/>
              <a:gd name="connsiteY6" fmla="*/ 0 h 1384995"/>
              <a:gd name="connsiteX7" fmla="*/ 4128838 w 5673213"/>
              <a:gd name="connsiteY7" fmla="*/ 0 h 1384995"/>
              <a:gd name="connsiteX8" fmla="*/ 4815927 w 5673213"/>
              <a:gd name="connsiteY8" fmla="*/ 0 h 1384995"/>
              <a:gd name="connsiteX9" fmla="*/ 5673213 w 5673213"/>
              <a:gd name="connsiteY9" fmla="*/ 0 h 1384995"/>
              <a:gd name="connsiteX10" fmla="*/ 5673213 w 5673213"/>
              <a:gd name="connsiteY10" fmla="*/ 720197 h 1384995"/>
              <a:gd name="connsiteX11" fmla="*/ 5673213 w 5673213"/>
              <a:gd name="connsiteY11" fmla="*/ 1384995 h 1384995"/>
              <a:gd name="connsiteX12" fmla="*/ 5042856 w 5673213"/>
              <a:gd name="connsiteY12" fmla="*/ 1384995 h 1384995"/>
              <a:gd name="connsiteX13" fmla="*/ 4582695 w 5673213"/>
              <a:gd name="connsiteY13" fmla="*/ 1384995 h 1384995"/>
              <a:gd name="connsiteX14" fmla="*/ 3952338 w 5673213"/>
              <a:gd name="connsiteY14" fmla="*/ 1384995 h 1384995"/>
              <a:gd name="connsiteX15" fmla="*/ 3208517 w 5673213"/>
              <a:gd name="connsiteY15" fmla="*/ 1384995 h 1384995"/>
              <a:gd name="connsiteX16" fmla="*/ 2578160 w 5673213"/>
              <a:gd name="connsiteY16" fmla="*/ 1384995 h 1384995"/>
              <a:gd name="connsiteX17" fmla="*/ 2061267 w 5673213"/>
              <a:gd name="connsiteY17" fmla="*/ 1384995 h 1384995"/>
              <a:gd name="connsiteX18" fmla="*/ 1487643 w 5673213"/>
              <a:gd name="connsiteY18" fmla="*/ 1384995 h 1384995"/>
              <a:gd name="connsiteX19" fmla="*/ 743821 w 5673213"/>
              <a:gd name="connsiteY19" fmla="*/ 1384995 h 1384995"/>
              <a:gd name="connsiteX20" fmla="*/ 0 w 5673213"/>
              <a:gd name="connsiteY20" fmla="*/ 1384995 h 1384995"/>
              <a:gd name="connsiteX21" fmla="*/ 0 w 5673213"/>
              <a:gd name="connsiteY21" fmla="*/ 664798 h 1384995"/>
              <a:gd name="connsiteX22" fmla="*/ 0 w 5673213"/>
              <a:gd name="connsiteY2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73213" h="1384995" fill="none" extrusionOk="0">
                <a:moveTo>
                  <a:pt x="0" y="0"/>
                </a:moveTo>
                <a:cubicBezTo>
                  <a:pt x="142627" y="-29607"/>
                  <a:pt x="519011" y="12388"/>
                  <a:pt x="687089" y="0"/>
                </a:cubicBezTo>
                <a:cubicBezTo>
                  <a:pt x="855167" y="-12388"/>
                  <a:pt x="988865" y="-19621"/>
                  <a:pt x="1203982" y="0"/>
                </a:cubicBezTo>
                <a:cubicBezTo>
                  <a:pt x="1419099" y="19621"/>
                  <a:pt x="1527492" y="-4054"/>
                  <a:pt x="1777607" y="0"/>
                </a:cubicBezTo>
                <a:cubicBezTo>
                  <a:pt x="2027723" y="4054"/>
                  <a:pt x="2177540" y="11411"/>
                  <a:pt x="2294499" y="0"/>
                </a:cubicBezTo>
                <a:cubicBezTo>
                  <a:pt x="2411458" y="-11411"/>
                  <a:pt x="2614324" y="6997"/>
                  <a:pt x="2811392" y="0"/>
                </a:cubicBezTo>
                <a:cubicBezTo>
                  <a:pt x="3008460" y="-6997"/>
                  <a:pt x="3299434" y="-5740"/>
                  <a:pt x="3441749" y="0"/>
                </a:cubicBezTo>
                <a:cubicBezTo>
                  <a:pt x="3584064" y="5740"/>
                  <a:pt x="3878843" y="32677"/>
                  <a:pt x="4128838" y="0"/>
                </a:cubicBezTo>
                <a:cubicBezTo>
                  <a:pt x="4378833" y="-32677"/>
                  <a:pt x="4643404" y="13682"/>
                  <a:pt x="4815927" y="0"/>
                </a:cubicBezTo>
                <a:cubicBezTo>
                  <a:pt x="4988450" y="-13682"/>
                  <a:pt x="5439571" y="-21214"/>
                  <a:pt x="5673213" y="0"/>
                </a:cubicBezTo>
                <a:cubicBezTo>
                  <a:pt x="5695722" y="352304"/>
                  <a:pt x="5681284" y="386217"/>
                  <a:pt x="5673213" y="720197"/>
                </a:cubicBezTo>
                <a:cubicBezTo>
                  <a:pt x="5665142" y="1054177"/>
                  <a:pt x="5666189" y="1177723"/>
                  <a:pt x="5673213" y="1384995"/>
                </a:cubicBezTo>
                <a:cubicBezTo>
                  <a:pt x="5512385" y="1409711"/>
                  <a:pt x="5358030" y="1354120"/>
                  <a:pt x="5042856" y="1384995"/>
                </a:cubicBezTo>
                <a:cubicBezTo>
                  <a:pt x="4727682" y="1415870"/>
                  <a:pt x="4797523" y="1363513"/>
                  <a:pt x="4582695" y="1384995"/>
                </a:cubicBezTo>
                <a:cubicBezTo>
                  <a:pt x="4367867" y="1406477"/>
                  <a:pt x="4103182" y="1378205"/>
                  <a:pt x="3952338" y="1384995"/>
                </a:cubicBezTo>
                <a:cubicBezTo>
                  <a:pt x="3801494" y="1391785"/>
                  <a:pt x="3529065" y="1408454"/>
                  <a:pt x="3208517" y="1384995"/>
                </a:cubicBezTo>
                <a:cubicBezTo>
                  <a:pt x="2887969" y="1361536"/>
                  <a:pt x="2823920" y="1372002"/>
                  <a:pt x="2578160" y="1384995"/>
                </a:cubicBezTo>
                <a:cubicBezTo>
                  <a:pt x="2332400" y="1397988"/>
                  <a:pt x="2273914" y="1373158"/>
                  <a:pt x="2061267" y="1384995"/>
                </a:cubicBezTo>
                <a:cubicBezTo>
                  <a:pt x="1848620" y="1396832"/>
                  <a:pt x="1659252" y="1392823"/>
                  <a:pt x="1487643" y="1384995"/>
                </a:cubicBezTo>
                <a:cubicBezTo>
                  <a:pt x="1316034" y="1377167"/>
                  <a:pt x="976878" y="1375112"/>
                  <a:pt x="743821" y="1384995"/>
                </a:cubicBezTo>
                <a:cubicBezTo>
                  <a:pt x="510764" y="1394878"/>
                  <a:pt x="206101" y="1385981"/>
                  <a:pt x="0" y="1384995"/>
                </a:cubicBezTo>
                <a:cubicBezTo>
                  <a:pt x="11217" y="1141763"/>
                  <a:pt x="-11115" y="898318"/>
                  <a:pt x="0" y="664798"/>
                </a:cubicBezTo>
                <a:cubicBezTo>
                  <a:pt x="11115" y="431278"/>
                  <a:pt x="-29451" y="318891"/>
                  <a:pt x="0" y="0"/>
                </a:cubicBezTo>
                <a:close/>
              </a:path>
              <a:path w="5673213" h="1384995" stroke="0" extrusionOk="0">
                <a:moveTo>
                  <a:pt x="0" y="0"/>
                </a:moveTo>
                <a:cubicBezTo>
                  <a:pt x="132604" y="13175"/>
                  <a:pt x="319179" y="-21566"/>
                  <a:pt x="516893" y="0"/>
                </a:cubicBezTo>
                <a:cubicBezTo>
                  <a:pt x="714607" y="21566"/>
                  <a:pt x="833247" y="-16803"/>
                  <a:pt x="977053" y="0"/>
                </a:cubicBezTo>
                <a:cubicBezTo>
                  <a:pt x="1120859" y="16803"/>
                  <a:pt x="1329199" y="4718"/>
                  <a:pt x="1493946" y="0"/>
                </a:cubicBezTo>
                <a:cubicBezTo>
                  <a:pt x="1658693" y="-4718"/>
                  <a:pt x="1937097" y="2211"/>
                  <a:pt x="2067571" y="0"/>
                </a:cubicBezTo>
                <a:cubicBezTo>
                  <a:pt x="2198046" y="-2211"/>
                  <a:pt x="2599459" y="21990"/>
                  <a:pt x="2754660" y="0"/>
                </a:cubicBezTo>
                <a:cubicBezTo>
                  <a:pt x="2909861" y="-21990"/>
                  <a:pt x="3198316" y="-17837"/>
                  <a:pt x="3441749" y="0"/>
                </a:cubicBezTo>
                <a:cubicBezTo>
                  <a:pt x="3685182" y="17837"/>
                  <a:pt x="3754299" y="-13873"/>
                  <a:pt x="3901910" y="0"/>
                </a:cubicBezTo>
                <a:cubicBezTo>
                  <a:pt x="4049521" y="13873"/>
                  <a:pt x="4247777" y="-4000"/>
                  <a:pt x="4418803" y="0"/>
                </a:cubicBezTo>
                <a:cubicBezTo>
                  <a:pt x="4589829" y="4000"/>
                  <a:pt x="4831037" y="-19269"/>
                  <a:pt x="4935695" y="0"/>
                </a:cubicBezTo>
                <a:cubicBezTo>
                  <a:pt x="5040353" y="19269"/>
                  <a:pt x="5305529" y="13154"/>
                  <a:pt x="5673213" y="0"/>
                </a:cubicBezTo>
                <a:cubicBezTo>
                  <a:pt x="5679710" y="205367"/>
                  <a:pt x="5647393" y="532896"/>
                  <a:pt x="5673213" y="706347"/>
                </a:cubicBezTo>
                <a:cubicBezTo>
                  <a:pt x="5699033" y="879798"/>
                  <a:pt x="5640100" y="1207097"/>
                  <a:pt x="5673213" y="1384995"/>
                </a:cubicBezTo>
                <a:cubicBezTo>
                  <a:pt x="5485630" y="1374376"/>
                  <a:pt x="5403554" y="1392144"/>
                  <a:pt x="5213052" y="1384995"/>
                </a:cubicBezTo>
                <a:cubicBezTo>
                  <a:pt x="5022550" y="1377846"/>
                  <a:pt x="4784461" y="1403218"/>
                  <a:pt x="4525963" y="1384995"/>
                </a:cubicBezTo>
                <a:cubicBezTo>
                  <a:pt x="4267465" y="1366772"/>
                  <a:pt x="3982402" y="1387361"/>
                  <a:pt x="3782142" y="1384995"/>
                </a:cubicBezTo>
                <a:cubicBezTo>
                  <a:pt x="3581882" y="1382629"/>
                  <a:pt x="3434280" y="1407346"/>
                  <a:pt x="3208517" y="1384995"/>
                </a:cubicBezTo>
                <a:cubicBezTo>
                  <a:pt x="2982755" y="1362644"/>
                  <a:pt x="2729857" y="1403808"/>
                  <a:pt x="2521428" y="1384995"/>
                </a:cubicBezTo>
                <a:cubicBezTo>
                  <a:pt x="2312999" y="1366182"/>
                  <a:pt x="2093262" y="1410211"/>
                  <a:pt x="1777607" y="1384995"/>
                </a:cubicBezTo>
                <a:cubicBezTo>
                  <a:pt x="1461952" y="1359779"/>
                  <a:pt x="1489377" y="1403011"/>
                  <a:pt x="1260714" y="1384995"/>
                </a:cubicBezTo>
                <a:cubicBezTo>
                  <a:pt x="1032051" y="1366979"/>
                  <a:pt x="884993" y="1384673"/>
                  <a:pt x="743821" y="1384995"/>
                </a:cubicBezTo>
                <a:cubicBezTo>
                  <a:pt x="602649" y="1385317"/>
                  <a:pt x="314273" y="1391667"/>
                  <a:pt x="0" y="1384995"/>
                </a:cubicBezTo>
                <a:cubicBezTo>
                  <a:pt x="-24718" y="1228775"/>
                  <a:pt x="-24040" y="900533"/>
                  <a:pt x="0" y="706347"/>
                </a:cubicBezTo>
                <a:cubicBezTo>
                  <a:pt x="24040" y="512161"/>
                  <a:pt x="13707" y="290103"/>
                  <a:pt x="0" y="0"/>
                </a:cubicBezTo>
                <a:close/>
              </a:path>
            </a:pathLst>
          </a:custGeom>
          <a:solidFill>
            <a:schemeClr val="accent1">
              <a:lumMod val="40000"/>
              <a:lumOff val="60000"/>
            </a:schemeClr>
          </a:solidFill>
          <a:ln w="28575">
            <a:solidFill>
              <a:schemeClr val="accent1">
                <a:lumMod val="75000"/>
              </a:schemeClr>
            </a:solidFill>
            <a:extLst>
              <a:ext uri="{C807C97D-BFC1-408E-A445-0C87EB9F89A2}">
                <ask:lineSketchStyleProps xmlns:ask="http://schemas.microsoft.com/office/drawing/2018/sketchyshapes" sd="3554047332">
                  <a:prstGeom prst="rect">
                    <a:avLst/>
                  </a:prstGeom>
                  <ask:type>
                    <ask:lineSketchFreehand/>
                  </ask:type>
                </ask:lineSketchStyleProps>
              </a:ext>
            </a:extLst>
          </a:ln>
        </p:spPr>
        <p:txBody>
          <a:bodyPr wrap="square">
            <a:spAutoFit/>
          </a:bodyPr>
          <a:lstStyle/>
          <a:p>
            <a:pPr marL="0" indent="0">
              <a:buNone/>
            </a:pPr>
            <a:r>
              <a:rPr lang="en-US" sz="2800" b="1" dirty="0">
                <a:latin typeface="+mj-lt"/>
              </a:rPr>
              <a:t>If</a:t>
            </a:r>
            <a:r>
              <a:rPr lang="en-US" sz="2800" dirty="0"/>
              <a:t> … [independent variable] … </a:t>
            </a:r>
            <a:r>
              <a:rPr lang="en-US" sz="2800" b="1" dirty="0">
                <a:latin typeface="+mj-lt"/>
              </a:rPr>
              <a:t>then</a:t>
            </a:r>
            <a:r>
              <a:rPr lang="en-US" sz="2800" dirty="0"/>
              <a:t> … [dependent variable] … </a:t>
            </a:r>
            <a:r>
              <a:rPr lang="en-US" sz="2800" dirty="0">
                <a:latin typeface="+mj-lt"/>
              </a:rPr>
              <a:t>because</a:t>
            </a:r>
            <a:r>
              <a:rPr lang="en-US" sz="2800" dirty="0"/>
              <a:t> …</a:t>
            </a:r>
          </a:p>
        </p:txBody>
      </p:sp>
      <p:sp>
        <p:nvSpPr>
          <p:cNvPr id="8" name="Content Placeholder 2">
            <a:extLst>
              <a:ext uri="{FF2B5EF4-FFF2-40B4-BE49-F238E27FC236}">
                <a16:creationId xmlns:a16="http://schemas.microsoft.com/office/drawing/2014/main" id="{33ED473C-37A2-4E19-BF12-4CD8E5E187D9}"/>
              </a:ext>
            </a:extLst>
          </p:cNvPr>
          <p:cNvSpPr txBox="1">
            <a:spLocks/>
          </p:cNvSpPr>
          <p:nvPr/>
        </p:nvSpPr>
        <p:spPr>
          <a:xfrm>
            <a:off x="1592826" y="2261142"/>
            <a:ext cx="10240903" cy="2722692"/>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mj-lt"/>
              </a:rPr>
              <a:t>Hypothesis: </a:t>
            </a:r>
          </a:p>
          <a:p>
            <a:r>
              <a:rPr lang="en-US" dirty="0"/>
              <a:t>The expected relationship between the independent and dependent variables</a:t>
            </a:r>
          </a:p>
          <a:p>
            <a:r>
              <a:rPr lang="en-US" dirty="0"/>
              <a:t>Should be an educated guess supported by observations and/or research</a:t>
            </a:r>
          </a:p>
        </p:txBody>
      </p:sp>
      <p:sp>
        <p:nvSpPr>
          <p:cNvPr id="9" name="Content Placeholder 2">
            <a:extLst>
              <a:ext uri="{FF2B5EF4-FFF2-40B4-BE49-F238E27FC236}">
                <a16:creationId xmlns:a16="http://schemas.microsoft.com/office/drawing/2014/main" id="{42986DEF-8991-47C1-BF1F-31CF5494FF53}"/>
              </a:ext>
            </a:extLst>
          </p:cNvPr>
          <p:cNvSpPr txBox="1">
            <a:spLocks/>
          </p:cNvSpPr>
          <p:nvPr/>
        </p:nvSpPr>
        <p:spPr>
          <a:xfrm>
            <a:off x="314633" y="5636204"/>
            <a:ext cx="8190271" cy="772739"/>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accent1">
                    <a:lumMod val="75000"/>
                  </a:schemeClr>
                </a:solidFill>
              </a:rPr>
              <a:t>Note: this is not the only way you can state your hypothesis. You can rearrange and reword as necessary, but the same basic elements should be there. </a:t>
            </a:r>
          </a:p>
        </p:txBody>
      </p:sp>
      <p:sp>
        <p:nvSpPr>
          <p:cNvPr id="11" name="TextBox 10">
            <a:extLst>
              <a:ext uri="{FF2B5EF4-FFF2-40B4-BE49-F238E27FC236}">
                <a16:creationId xmlns:a16="http://schemas.microsoft.com/office/drawing/2014/main" id="{5285058B-C222-4CBC-BF34-EADBCAF8F84C}"/>
              </a:ext>
            </a:extLst>
          </p:cNvPr>
          <p:cNvSpPr txBox="1"/>
          <p:nvPr/>
        </p:nvSpPr>
        <p:spPr>
          <a:xfrm>
            <a:off x="6290792" y="4093456"/>
            <a:ext cx="5673213" cy="1384995"/>
          </a:xfrm>
          <a:custGeom>
            <a:avLst/>
            <a:gdLst>
              <a:gd name="connsiteX0" fmla="*/ 0 w 5673213"/>
              <a:gd name="connsiteY0" fmla="*/ 0 h 1384995"/>
              <a:gd name="connsiteX1" fmla="*/ 516893 w 5673213"/>
              <a:gd name="connsiteY1" fmla="*/ 0 h 1384995"/>
              <a:gd name="connsiteX2" fmla="*/ 977053 w 5673213"/>
              <a:gd name="connsiteY2" fmla="*/ 0 h 1384995"/>
              <a:gd name="connsiteX3" fmla="*/ 1493946 w 5673213"/>
              <a:gd name="connsiteY3" fmla="*/ 0 h 1384995"/>
              <a:gd name="connsiteX4" fmla="*/ 2067571 w 5673213"/>
              <a:gd name="connsiteY4" fmla="*/ 0 h 1384995"/>
              <a:gd name="connsiteX5" fmla="*/ 2754660 w 5673213"/>
              <a:gd name="connsiteY5" fmla="*/ 0 h 1384995"/>
              <a:gd name="connsiteX6" fmla="*/ 3441749 w 5673213"/>
              <a:gd name="connsiteY6" fmla="*/ 0 h 1384995"/>
              <a:gd name="connsiteX7" fmla="*/ 3901910 w 5673213"/>
              <a:gd name="connsiteY7" fmla="*/ 0 h 1384995"/>
              <a:gd name="connsiteX8" fmla="*/ 4418803 w 5673213"/>
              <a:gd name="connsiteY8" fmla="*/ 0 h 1384995"/>
              <a:gd name="connsiteX9" fmla="*/ 4935695 w 5673213"/>
              <a:gd name="connsiteY9" fmla="*/ 0 h 1384995"/>
              <a:gd name="connsiteX10" fmla="*/ 5673213 w 5673213"/>
              <a:gd name="connsiteY10" fmla="*/ 0 h 1384995"/>
              <a:gd name="connsiteX11" fmla="*/ 5673213 w 5673213"/>
              <a:gd name="connsiteY11" fmla="*/ 706347 h 1384995"/>
              <a:gd name="connsiteX12" fmla="*/ 5673213 w 5673213"/>
              <a:gd name="connsiteY12" fmla="*/ 1384995 h 1384995"/>
              <a:gd name="connsiteX13" fmla="*/ 5213052 w 5673213"/>
              <a:gd name="connsiteY13" fmla="*/ 1384995 h 1384995"/>
              <a:gd name="connsiteX14" fmla="*/ 4525963 w 5673213"/>
              <a:gd name="connsiteY14" fmla="*/ 1384995 h 1384995"/>
              <a:gd name="connsiteX15" fmla="*/ 3782142 w 5673213"/>
              <a:gd name="connsiteY15" fmla="*/ 1384995 h 1384995"/>
              <a:gd name="connsiteX16" fmla="*/ 3208517 w 5673213"/>
              <a:gd name="connsiteY16" fmla="*/ 1384995 h 1384995"/>
              <a:gd name="connsiteX17" fmla="*/ 2521428 w 5673213"/>
              <a:gd name="connsiteY17" fmla="*/ 1384995 h 1384995"/>
              <a:gd name="connsiteX18" fmla="*/ 1777607 w 5673213"/>
              <a:gd name="connsiteY18" fmla="*/ 1384995 h 1384995"/>
              <a:gd name="connsiteX19" fmla="*/ 1260714 w 5673213"/>
              <a:gd name="connsiteY19" fmla="*/ 1384995 h 1384995"/>
              <a:gd name="connsiteX20" fmla="*/ 743821 w 5673213"/>
              <a:gd name="connsiteY20" fmla="*/ 1384995 h 1384995"/>
              <a:gd name="connsiteX21" fmla="*/ 0 w 5673213"/>
              <a:gd name="connsiteY21" fmla="*/ 1384995 h 1384995"/>
              <a:gd name="connsiteX22" fmla="*/ 0 w 5673213"/>
              <a:gd name="connsiteY22" fmla="*/ 706347 h 1384995"/>
              <a:gd name="connsiteX23" fmla="*/ 0 w 5673213"/>
              <a:gd name="connsiteY23"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73213" h="1384995" extrusionOk="0">
                <a:moveTo>
                  <a:pt x="0" y="0"/>
                </a:moveTo>
                <a:cubicBezTo>
                  <a:pt x="132604" y="13175"/>
                  <a:pt x="319179" y="-21566"/>
                  <a:pt x="516893" y="0"/>
                </a:cubicBezTo>
                <a:cubicBezTo>
                  <a:pt x="714607" y="21566"/>
                  <a:pt x="833247" y="-16803"/>
                  <a:pt x="977053" y="0"/>
                </a:cubicBezTo>
                <a:cubicBezTo>
                  <a:pt x="1120859" y="16803"/>
                  <a:pt x="1329199" y="4718"/>
                  <a:pt x="1493946" y="0"/>
                </a:cubicBezTo>
                <a:cubicBezTo>
                  <a:pt x="1658693" y="-4718"/>
                  <a:pt x="1937097" y="2211"/>
                  <a:pt x="2067571" y="0"/>
                </a:cubicBezTo>
                <a:cubicBezTo>
                  <a:pt x="2198046" y="-2211"/>
                  <a:pt x="2599459" y="21990"/>
                  <a:pt x="2754660" y="0"/>
                </a:cubicBezTo>
                <a:cubicBezTo>
                  <a:pt x="2909861" y="-21990"/>
                  <a:pt x="3198316" y="-17837"/>
                  <a:pt x="3441749" y="0"/>
                </a:cubicBezTo>
                <a:cubicBezTo>
                  <a:pt x="3685182" y="17837"/>
                  <a:pt x="3754299" y="-13873"/>
                  <a:pt x="3901910" y="0"/>
                </a:cubicBezTo>
                <a:cubicBezTo>
                  <a:pt x="4049521" y="13873"/>
                  <a:pt x="4247777" y="-4000"/>
                  <a:pt x="4418803" y="0"/>
                </a:cubicBezTo>
                <a:cubicBezTo>
                  <a:pt x="4589829" y="4000"/>
                  <a:pt x="4831037" y="-19269"/>
                  <a:pt x="4935695" y="0"/>
                </a:cubicBezTo>
                <a:cubicBezTo>
                  <a:pt x="5040353" y="19269"/>
                  <a:pt x="5305529" y="13154"/>
                  <a:pt x="5673213" y="0"/>
                </a:cubicBezTo>
                <a:cubicBezTo>
                  <a:pt x="5679710" y="205367"/>
                  <a:pt x="5647393" y="532896"/>
                  <a:pt x="5673213" y="706347"/>
                </a:cubicBezTo>
                <a:cubicBezTo>
                  <a:pt x="5699033" y="879798"/>
                  <a:pt x="5640100" y="1207097"/>
                  <a:pt x="5673213" y="1384995"/>
                </a:cubicBezTo>
                <a:cubicBezTo>
                  <a:pt x="5485630" y="1374376"/>
                  <a:pt x="5403554" y="1392144"/>
                  <a:pt x="5213052" y="1384995"/>
                </a:cubicBezTo>
                <a:cubicBezTo>
                  <a:pt x="5022550" y="1377846"/>
                  <a:pt x="4784461" y="1403218"/>
                  <a:pt x="4525963" y="1384995"/>
                </a:cubicBezTo>
                <a:cubicBezTo>
                  <a:pt x="4267465" y="1366772"/>
                  <a:pt x="3982402" y="1387361"/>
                  <a:pt x="3782142" y="1384995"/>
                </a:cubicBezTo>
                <a:cubicBezTo>
                  <a:pt x="3581882" y="1382629"/>
                  <a:pt x="3434280" y="1407346"/>
                  <a:pt x="3208517" y="1384995"/>
                </a:cubicBezTo>
                <a:cubicBezTo>
                  <a:pt x="2982755" y="1362644"/>
                  <a:pt x="2729857" y="1403808"/>
                  <a:pt x="2521428" y="1384995"/>
                </a:cubicBezTo>
                <a:cubicBezTo>
                  <a:pt x="2312999" y="1366182"/>
                  <a:pt x="2093262" y="1410211"/>
                  <a:pt x="1777607" y="1384995"/>
                </a:cubicBezTo>
                <a:cubicBezTo>
                  <a:pt x="1461952" y="1359779"/>
                  <a:pt x="1489377" y="1403011"/>
                  <a:pt x="1260714" y="1384995"/>
                </a:cubicBezTo>
                <a:cubicBezTo>
                  <a:pt x="1032051" y="1366979"/>
                  <a:pt x="884993" y="1384673"/>
                  <a:pt x="743821" y="1384995"/>
                </a:cubicBezTo>
                <a:cubicBezTo>
                  <a:pt x="602649" y="1385317"/>
                  <a:pt x="314273" y="1391667"/>
                  <a:pt x="0" y="1384995"/>
                </a:cubicBezTo>
                <a:cubicBezTo>
                  <a:pt x="-24718" y="1228775"/>
                  <a:pt x="-24040" y="900533"/>
                  <a:pt x="0" y="706347"/>
                </a:cubicBezTo>
                <a:cubicBezTo>
                  <a:pt x="24040" y="512161"/>
                  <a:pt x="13707" y="290103"/>
                  <a:pt x="0" y="0"/>
                </a:cubicBezTo>
                <a:close/>
              </a:path>
            </a:pathLst>
          </a:custGeom>
          <a:noFill/>
          <a:ln w="28575">
            <a:solidFill>
              <a:schemeClr val="accent1">
                <a:lumMod val="75000"/>
              </a:schemeClr>
            </a:solidFill>
            <a:extLst>
              <a:ext uri="{C807C97D-BFC1-408E-A445-0C87EB9F89A2}">
                <ask:lineSketchStyleProps xmlns:ask="http://schemas.microsoft.com/office/drawing/2018/sketchyshapes" sd="3554047332">
                  <a:prstGeom prst="rect">
                    <a:avLst/>
                  </a:prstGeom>
                  <ask:type>
                    <ask:lineSketchFreehand/>
                  </ask:type>
                </ask:lineSketchStyleProps>
              </a:ext>
            </a:extLst>
          </a:ln>
        </p:spPr>
        <p:txBody>
          <a:bodyPr wrap="square">
            <a:spAutoFit/>
          </a:bodyPr>
          <a:lstStyle/>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4202706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91C4-5DE9-40FB-AE71-F616F48F3AC0}"/>
              </a:ext>
            </a:extLst>
          </p:cNvPr>
          <p:cNvSpPr>
            <a:spLocks noGrp="1"/>
          </p:cNvSpPr>
          <p:nvPr>
            <p:ph type="title"/>
          </p:nvPr>
        </p:nvSpPr>
        <p:spPr/>
        <p:txBody>
          <a:bodyPr/>
          <a:lstStyle/>
          <a:p>
            <a:r>
              <a:rPr lang="en-US" dirty="0"/>
              <a:t>Experimental Design</a:t>
            </a:r>
            <a:endParaRPr lang="en-CA" dirty="0"/>
          </a:p>
        </p:txBody>
      </p:sp>
      <p:sp>
        <p:nvSpPr>
          <p:cNvPr id="3" name="Text Placeholder 2">
            <a:extLst>
              <a:ext uri="{FF2B5EF4-FFF2-40B4-BE49-F238E27FC236}">
                <a16:creationId xmlns:a16="http://schemas.microsoft.com/office/drawing/2014/main" id="{84DB6BD1-4820-4FCB-8B6E-8CD7E807C701}"/>
              </a:ext>
            </a:extLst>
          </p:cNvPr>
          <p:cNvSpPr>
            <a:spLocks noGrp="1"/>
          </p:cNvSpPr>
          <p:nvPr>
            <p:ph type="body" idx="1"/>
          </p:nvPr>
        </p:nvSpPr>
        <p:spPr/>
        <p:txBody>
          <a:bodyPr/>
          <a:lstStyle/>
          <a:p>
            <a:r>
              <a:rPr lang="en-US" dirty="0"/>
              <a:t>Module 3</a:t>
            </a:r>
            <a:endParaRPr lang="en-CA" dirty="0"/>
          </a:p>
        </p:txBody>
      </p:sp>
    </p:spTree>
    <p:extLst>
      <p:ext uri="{BB962C8B-B14F-4D97-AF65-F5344CB8AC3E}">
        <p14:creationId xmlns:p14="http://schemas.microsoft.com/office/powerpoint/2010/main" val="518457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CC743-D8E6-405D-8515-EB26ABD8373C}"/>
              </a:ext>
            </a:extLst>
          </p:cNvPr>
          <p:cNvSpPr>
            <a:spLocks noGrp="1"/>
          </p:cNvSpPr>
          <p:nvPr>
            <p:ph type="title"/>
          </p:nvPr>
        </p:nvSpPr>
        <p:spPr>
          <a:xfrm>
            <a:off x="1371600" y="285080"/>
            <a:ext cx="10240903" cy="1233488"/>
          </a:xfrm>
        </p:spPr>
        <p:txBody>
          <a:bodyPr/>
          <a:lstStyle/>
          <a:p>
            <a:r>
              <a:rPr lang="en-CA" dirty="0"/>
              <a:t>Independent Variable</a:t>
            </a:r>
          </a:p>
        </p:txBody>
      </p:sp>
      <p:sp>
        <p:nvSpPr>
          <p:cNvPr id="3" name="Content Placeholder 2">
            <a:extLst>
              <a:ext uri="{FF2B5EF4-FFF2-40B4-BE49-F238E27FC236}">
                <a16:creationId xmlns:a16="http://schemas.microsoft.com/office/drawing/2014/main" id="{E5D3020E-8B6C-43EE-82A3-3660C3209236}"/>
              </a:ext>
            </a:extLst>
          </p:cNvPr>
          <p:cNvSpPr>
            <a:spLocks noGrp="1"/>
          </p:cNvSpPr>
          <p:nvPr>
            <p:ph idx="1"/>
          </p:nvPr>
        </p:nvSpPr>
        <p:spPr>
          <a:xfrm>
            <a:off x="1371600" y="1606939"/>
            <a:ext cx="10240903" cy="3956179"/>
          </a:xfrm>
        </p:spPr>
        <p:txBody>
          <a:bodyPr>
            <a:noAutofit/>
          </a:bodyPr>
          <a:lstStyle/>
          <a:p>
            <a:r>
              <a:rPr lang="en-CA" sz="2400" dirty="0"/>
              <a:t>Your independent variable should be a general category of something that you can manipulate or change about the experiment.</a:t>
            </a:r>
          </a:p>
          <a:p>
            <a:r>
              <a:rPr lang="en-CA" sz="2400" dirty="0"/>
              <a:t>Now it is time to determine the ‘levels’ of your independent variable. Suppose your independent variable is “amount of water”. Then your levels could be:</a:t>
            </a:r>
          </a:p>
          <a:p>
            <a:pPr lvl="1"/>
            <a:r>
              <a:rPr lang="en-CA" sz="2400" dirty="0"/>
              <a:t>50 mL water per day</a:t>
            </a:r>
          </a:p>
          <a:p>
            <a:pPr lvl="1"/>
            <a:r>
              <a:rPr lang="en-CA" sz="2400" dirty="0"/>
              <a:t>100 mL water per day</a:t>
            </a:r>
          </a:p>
          <a:p>
            <a:pPr lvl="1"/>
            <a:r>
              <a:rPr lang="en-CA" sz="2400" dirty="0"/>
              <a:t>150 mL water per day</a:t>
            </a:r>
          </a:p>
          <a:p>
            <a:r>
              <a:rPr lang="en-CA" sz="2400" dirty="0"/>
              <a:t>But wait! Are we forgetting something?</a:t>
            </a:r>
          </a:p>
        </p:txBody>
      </p:sp>
    </p:spTree>
    <p:extLst>
      <p:ext uri="{BB962C8B-B14F-4D97-AF65-F5344CB8AC3E}">
        <p14:creationId xmlns:p14="http://schemas.microsoft.com/office/powerpoint/2010/main" val="29974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3CF8-9DA0-410D-8132-B6A07EC55657}"/>
              </a:ext>
            </a:extLst>
          </p:cNvPr>
          <p:cNvSpPr>
            <a:spLocks noGrp="1"/>
          </p:cNvSpPr>
          <p:nvPr>
            <p:ph type="title"/>
          </p:nvPr>
        </p:nvSpPr>
        <p:spPr>
          <a:xfrm>
            <a:off x="1371600" y="244440"/>
            <a:ext cx="10240903" cy="1233488"/>
          </a:xfrm>
        </p:spPr>
        <p:txBody>
          <a:bodyPr/>
          <a:lstStyle/>
          <a:p>
            <a:r>
              <a:rPr lang="en-CA" dirty="0"/>
              <a:t>Independent Variable</a:t>
            </a:r>
          </a:p>
        </p:txBody>
      </p:sp>
      <p:sp>
        <p:nvSpPr>
          <p:cNvPr id="3" name="Content Placeholder 2">
            <a:extLst>
              <a:ext uri="{FF2B5EF4-FFF2-40B4-BE49-F238E27FC236}">
                <a16:creationId xmlns:a16="http://schemas.microsoft.com/office/drawing/2014/main" id="{F7823A19-CA2C-4C94-B560-5A99E68A4F9F}"/>
              </a:ext>
            </a:extLst>
          </p:cNvPr>
          <p:cNvSpPr>
            <a:spLocks noGrp="1"/>
          </p:cNvSpPr>
          <p:nvPr>
            <p:ph idx="1"/>
          </p:nvPr>
        </p:nvSpPr>
        <p:spPr>
          <a:xfrm>
            <a:off x="1371600" y="1667899"/>
            <a:ext cx="10240903" cy="5291701"/>
          </a:xfrm>
        </p:spPr>
        <p:txBody>
          <a:bodyPr>
            <a:normAutofit/>
          </a:bodyPr>
          <a:lstStyle/>
          <a:p>
            <a:pPr marL="0" indent="0">
              <a:buNone/>
            </a:pPr>
            <a:r>
              <a:rPr lang="en-CA" sz="2400" dirty="0"/>
              <a:t>Often, we should have some idea of what is ‘normal’ for an independent variable. Examples for plants:</a:t>
            </a:r>
          </a:p>
          <a:p>
            <a:pPr lvl="1"/>
            <a:r>
              <a:rPr lang="en-CA" sz="2400" dirty="0"/>
              <a:t>Water amount </a:t>
            </a:r>
            <a:r>
              <a:rPr lang="en-CA" sz="2400" dirty="0">
                <a:sym typeface="Wingdings" panose="05000000000000000000" pitchFamily="2" charset="2"/>
              </a:rPr>
              <a:t> research how much that plant is supposed to receive per day</a:t>
            </a:r>
          </a:p>
          <a:p>
            <a:pPr lvl="1"/>
            <a:r>
              <a:rPr lang="en-CA" sz="2400" dirty="0">
                <a:sym typeface="Wingdings" panose="05000000000000000000" pitchFamily="2" charset="2"/>
              </a:rPr>
              <a:t>Soil type  research the best type of soil to grow that plant</a:t>
            </a:r>
          </a:p>
          <a:p>
            <a:pPr marL="0" indent="0">
              <a:buNone/>
            </a:pPr>
            <a:r>
              <a:rPr lang="en-CA" sz="2400" dirty="0">
                <a:sym typeface="Wingdings" panose="05000000000000000000" pitchFamily="2" charset="2"/>
              </a:rPr>
              <a:t>Examples for other studies:</a:t>
            </a:r>
          </a:p>
          <a:p>
            <a:pPr lvl="1"/>
            <a:r>
              <a:rPr lang="en-CA" sz="2400" dirty="0">
                <a:sym typeface="Wingdings" panose="05000000000000000000" pitchFamily="2" charset="2"/>
              </a:rPr>
              <a:t>Calorie intake  research how many calories are recommended for an adult of that size and build</a:t>
            </a:r>
          </a:p>
        </p:txBody>
      </p:sp>
      <p:sp>
        <p:nvSpPr>
          <p:cNvPr id="5" name="TextBox 4">
            <a:extLst>
              <a:ext uri="{FF2B5EF4-FFF2-40B4-BE49-F238E27FC236}">
                <a16:creationId xmlns:a16="http://schemas.microsoft.com/office/drawing/2014/main" id="{78A5EA85-7DDE-48E8-8EAA-DE52BD5714B5}"/>
              </a:ext>
            </a:extLst>
          </p:cNvPr>
          <p:cNvSpPr txBox="1"/>
          <p:nvPr/>
        </p:nvSpPr>
        <p:spPr>
          <a:xfrm>
            <a:off x="868868" y="5796108"/>
            <a:ext cx="10454263" cy="461665"/>
          </a:xfrm>
          <a:custGeom>
            <a:avLst/>
            <a:gdLst>
              <a:gd name="connsiteX0" fmla="*/ 0 w 10454263"/>
              <a:gd name="connsiteY0" fmla="*/ 0 h 461665"/>
              <a:gd name="connsiteX1" fmla="*/ 906036 w 10454263"/>
              <a:gd name="connsiteY1" fmla="*/ 0 h 461665"/>
              <a:gd name="connsiteX2" fmla="*/ 1707530 w 10454263"/>
              <a:gd name="connsiteY2" fmla="*/ 0 h 461665"/>
              <a:gd name="connsiteX3" fmla="*/ 2299938 w 10454263"/>
              <a:gd name="connsiteY3" fmla="*/ 0 h 461665"/>
              <a:gd name="connsiteX4" fmla="*/ 2787803 w 10454263"/>
              <a:gd name="connsiteY4" fmla="*/ 0 h 461665"/>
              <a:gd name="connsiteX5" fmla="*/ 3171126 w 10454263"/>
              <a:gd name="connsiteY5" fmla="*/ 0 h 461665"/>
              <a:gd name="connsiteX6" fmla="*/ 3554449 w 10454263"/>
              <a:gd name="connsiteY6" fmla="*/ 0 h 461665"/>
              <a:gd name="connsiteX7" fmla="*/ 4355943 w 10454263"/>
              <a:gd name="connsiteY7" fmla="*/ 0 h 461665"/>
              <a:gd name="connsiteX8" fmla="*/ 5052894 w 10454263"/>
              <a:gd name="connsiteY8" fmla="*/ 0 h 461665"/>
              <a:gd name="connsiteX9" fmla="*/ 5749845 w 10454263"/>
              <a:gd name="connsiteY9" fmla="*/ 0 h 461665"/>
              <a:gd name="connsiteX10" fmla="*/ 6446796 w 10454263"/>
              <a:gd name="connsiteY10" fmla="*/ 0 h 461665"/>
              <a:gd name="connsiteX11" fmla="*/ 6934661 w 10454263"/>
              <a:gd name="connsiteY11" fmla="*/ 0 h 461665"/>
              <a:gd name="connsiteX12" fmla="*/ 7527069 w 10454263"/>
              <a:gd name="connsiteY12" fmla="*/ 0 h 461665"/>
              <a:gd name="connsiteX13" fmla="*/ 8433105 w 10454263"/>
              <a:gd name="connsiteY13" fmla="*/ 0 h 461665"/>
              <a:gd name="connsiteX14" fmla="*/ 8920971 w 10454263"/>
              <a:gd name="connsiteY14" fmla="*/ 0 h 461665"/>
              <a:gd name="connsiteX15" fmla="*/ 9304294 w 10454263"/>
              <a:gd name="connsiteY15" fmla="*/ 0 h 461665"/>
              <a:gd name="connsiteX16" fmla="*/ 10454263 w 10454263"/>
              <a:gd name="connsiteY16" fmla="*/ 0 h 461665"/>
              <a:gd name="connsiteX17" fmla="*/ 10454263 w 10454263"/>
              <a:gd name="connsiteY17" fmla="*/ 461665 h 461665"/>
              <a:gd name="connsiteX18" fmla="*/ 9652770 w 10454263"/>
              <a:gd name="connsiteY18" fmla="*/ 461665 h 461665"/>
              <a:gd name="connsiteX19" fmla="*/ 9164904 w 10454263"/>
              <a:gd name="connsiteY19" fmla="*/ 461665 h 461665"/>
              <a:gd name="connsiteX20" fmla="*/ 8467953 w 10454263"/>
              <a:gd name="connsiteY20" fmla="*/ 461665 h 461665"/>
              <a:gd name="connsiteX21" fmla="*/ 7666460 w 10454263"/>
              <a:gd name="connsiteY21" fmla="*/ 461665 h 461665"/>
              <a:gd name="connsiteX22" fmla="*/ 6864966 w 10454263"/>
              <a:gd name="connsiteY22" fmla="*/ 461665 h 461665"/>
              <a:gd name="connsiteX23" fmla="*/ 5958930 w 10454263"/>
              <a:gd name="connsiteY23" fmla="*/ 461665 h 461665"/>
              <a:gd name="connsiteX24" fmla="*/ 5261979 w 10454263"/>
              <a:gd name="connsiteY24" fmla="*/ 461665 h 461665"/>
              <a:gd name="connsiteX25" fmla="*/ 4774113 w 10454263"/>
              <a:gd name="connsiteY25" fmla="*/ 461665 h 461665"/>
              <a:gd name="connsiteX26" fmla="*/ 4181705 w 10454263"/>
              <a:gd name="connsiteY26" fmla="*/ 461665 h 461665"/>
              <a:gd name="connsiteX27" fmla="*/ 3798382 w 10454263"/>
              <a:gd name="connsiteY27" fmla="*/ 461665 h 461665"/>
              <a:gd name="connsiteX28" fmla="*/ 3101431 w 10454263"/>
              <a:gd name="connsiteY28" fmla="*/ 461665 h 461665"/>
              <a:gd name="connsiteX29" fmla="*/ 2404480 w 10454263"/>
              <a:gd name="connsiteY29" fmla="*/ 461665 h 461665"/>
              <a:gd name="connsiteX30" fmla="*/ 1812072 w 10454263"/>
              <a:gd name="connsiteY30" fmla="*/ 461665 h 461665"/>
              <a:gd name="connsiteX31" fmla="*/ 1324207 w 10454263"/>
              <a:gd name="connsiteY31" fmla="*/ 461665 h 461665"/>
              <a:gd name="connsiteX32" fmla="*/ 731798 w 10454263"/>
              <a:gd name="connsiteY32" fmla="*/ 461665 h 461665"/>
              <a:gd name="connsiteX33" fmla="*/ 0 w 10454263"/>
              <a:gd name="connsiteY33" fmla="*/ 461665 h 461665"/>
              <a:gd name="connsiteX34" fmla="*/ 0 w 10454263"/>
              <a:gd name="connsiteY34"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54263" h="461665" fill="none" extrusionOk="0">
                <a:moveTo>
                  <a:pt x="0" y="0"/>
                </a:moveTo>
                <a:cubicBezTo>
                  <a:pt x="449554" y="-2959"/>
                  <a:pt x="474775" y="-21647"/>
                  <a:pt x="906036" y="0"/>
                </a:cubicBezTo>
                <a:cubicBezTo>
                  <a:pt x="1337297" y="21647"/>
                  <a:pt x="1371078" y="30409"/>
                  <a:pt x="1707530" y="0"/>
                </a:cubicBezTo>
                <a:cubicBezTo>
                  <a:pt x="2043982" y="-30409"/>
                  <a:pt x="2075992" y="10516"/>
                  <a:pt x="2299938" y="0"/>
                </a:cubicBezTo>
                <a:cubicBezTo>
                  <a:pt x="2523884" y="-10516"/>
                  <a:pt x="2655912" y="4527"/>
                  <a:pt x="2787803" y="0"/>
                </a:cubicBezTo>
                <a:cubicBezTo>
                  <a:pt x="2919695" y="-4527"/>
                  <a:pt x="3007250" y="3820"/>
                  <a:pt x="3171126" y="0"/>
                </a:cubicBezTo>
                <a:cubicBezTo>
                  <a:pt x="3335002" y="-3820"/>
                  <a:pt x="3411228" y="6272"/>
                  <a:pt x="3554449" y="0"/>
                </a:cubicBezTo>
                <a:cubicBezTo>
                  <a:pt x="3697670" y="-6272"/>
                  <a:pt x="4079435" y="12047"/>
                  <a:pt x="4355943" y="0"/>
                </a:cubicBezTo>
                <a:cubicBezTo>
                  <a:pt x="4632451" y="-12047"/>
                  <a:pt x="4722470" y="-27948"/>
                  <a:pt x="5052894" y="0"/>
                </a:cubicBezTo>
                <a:cubicBezTo>
                  <a:pt x="5383318" y="27948"/>
                  <a:pt x="5442436" y="-25392"/>
                  <a:pt x="5749845" y="0"/>
                </a:cubicBezTo>
                <a:cubicBezTo>
                  <a:pt x="6057254" y="25392"/>
                  <a:pt x="6102899" y="-17697"/>
                  <a:pt x="6446796" y="0"/>
                </a:cubicBezTo>
                <a:cubicBezTo>
                  <a:pt x="6790693" y="17697"/>
                  <a:pt x="6788383" y="-11540"/>
                  <a:pt x="6934661" y="0"/>
                </a:cubicBezTo>
                <a:cubicBezTo>
                  <a:pt x="7080940" y="11540"/>
                  <a:pt x="7377491" y="-15877"/>
                  <a:pt x="7527069" y="0"/>
                </a:cubicBezTo>
                <a:cubicBezTo>
                  <a:pt x="7676647" y="15877"/>
                  <a:pt x="8033641" y="35061"/>
                  <a:pt x="8433105" y="0"/>
                </a:cubicBezTo>
                <a:cubicBezTo>
                  <a:pt x="8832569" y="-35061"/>
                  <a:pt x="8775928" y="335"/>
                  <a:pt x="8920971" y="0"/>
                </a:cubicBezTo>
                <a:cubicBezTo>
                  <a:pt x="9066014" y="-335"/>
                  <a:pt x="9119090" y="3814"/>
                  <a:pt x="9304294" y="0"/>
                </a:cubicBezTo>
                <a:cubicBezTo>
                  <a:pt x="9489498" y="-3814"/>
                  <a:pt x="10137217" y="9778"/>
                  <a:pt x="10454263" y="0"/>
                </a:cubicBezTo>
                <a:cubicBezTo>
                  <a:pt x="10454034" y="93784"/>
                  <a:pt x="10452027" y="270446"/>
                  <a:pt x="10454263" y="461665"/>
                </a:cubicBezTo>
                <a:cubicBezTo>
                  <a:pt x="10185098" y="496447"/>
                  <a:pt x="9916716" y="464024"/>
                  <a:pt x="9652770" y="461665"/>
                </a:cubicBezTo>
                <a:cubicBezTo>
                  <a:pt x="9388824" y="459306"/>
                  <a:pt x="9350058" y="456990"/>
                  <a:pt x="9164904" y="461665"/>
                </a:cubicBezTo>
                <a:cubicBezTo>
                  <a:pt x="8979750" y="466340"/>
                  <a:pt x="8617307" y="473792"/>
                  <a:pt x="8467953" y="461665"/>
                </a:cubicBezTo>
                <a:cubicBezTo>
                  <a:pt x="8318599" y="449538"/>
                  <a:pt x="7843891" y="459367"/>
                  <a:pt x="7666460" y="461665"/>
                </a:cubicBezTo>
                <a:cubicBezTo>
                  <a:pt x="7489029" y="463963"/>
                  <a:pt x="7202057" y="482564"/>
                  <a:pt x="6864966" y="461665"/>
                </a:cubicBezTo>
                <a:cubicBezTo>
                  <a:pt x="6527875" y="440766"/>
                  <a:pt x="6346837" y="450080"/>
                  <a:pt x="5958930" y="461665"/>
                </a:cubicBezTo>
                <a:cubicBezTo>
                  <a:pt x="5571023" y="473250"/>
                  <a:pt x="5467723" y="429004"/>
                  <a:pt x="5261979" y="461665"/>
                </a:cubicBezTo>
                <a:cubicBezTo>
                  <a:pt x="5056235" y="494326"/>
                  <a:pt x="4991699" y="474118"/>
                  <a:pt x="4774113" y="461665"/>
                </a:cubicBezTo>
                <a:cubicBezTo>
                  <a:pt x="4556527" y="449212"/>
                  <a:pt x="4342880" y="438653"/>
                  <a:pt x="4181705" y="461665"/>
                </a:cubicBezTo>
                <a:cubicBezTo>
                  <a:pt x="4020530" y="484677"/>
                  <a:pt x="3984315" y="454928"/>
                  <a:pt x="3798382" y="461665"/>
                </a:cubicBezTo>
                <a:cubicBezTo>
                  <a:pt x="3612449" y="468402"/>
                  <a:pt x="3304613" y="463933"/>
                  <a:pt x="3101431" y="461665"/>
                </a:cubicBezTo>
                <a:cubicBezTo>
                  <a:pt x="2898249" y="459397"/>
                  <a:pt x="2666335" y="437812"/>
                  <a:pt x="2404480" y="461665"/>
                </a:cubicBezTo>
                <a:cubicBezTo>
                  <a:pt x="2142625" y="485518"/>
                  <a:pt x="2100661" y="458147"/>
                  <a:pt x="1812072" y="461665"/>
                </a:cubicBezTo>
                <a:cubicBezTo>
                  <a:pt x="1523483" y="465183"/>
                  <a:pt x="1423125" y="464531"/>
                  <a:pt x="1324207" y="461665"/>
                </a:cubicBezTo>
                <a:cubicBezTo>
                  <a:pt x="1225289" y="458799"/>
                  <a:pt x="858999" y="482271"/>
                  <a:pt x="731798" y="461665"/>
                </a:cubicBezTo>
                <a:cubicBezTo>
                  <a:pt x="604597" y="441059"/>
                  <a:pt x="262327" y="432690"/>
                  <a:pt x="0" y="461665"/>
                </a:cubicBezTo>
                <a:cubicBezTo>
                  <a:pt x="-14374" y="287274"/>
                  <a:pt x="-15370" y="120596"/>
                  <a:pt x="0" y="0"/>
                </a:cubicBezTo>
                <a:close/>
              </a:path>
              <a:path w="10454263" h="461665" stroke="0" extrusionOk="0">
                <a:moveTo>
                  <a:pt x="0" y="0"/>
                </a:moveTo>
                <a:cubicBezTo>
                  <a:pt x="97880" y="15339"/>
                  <a:pt x="244681" y="-23438"/>
                  <a:pt x="487866" y="0"/>
                </a:cubicBezTo>
                <a:cubicBezTo>
                  <a:pt x="731051" y="23438"/>
                  <a:pt x="724658" y="10309"/>
                  <a:pt x="871189" y="0"/>
                </a:cubicBezTo>
                <a:cubicBezTo>
                  <a:pt x="1017720" y="-10309"/>
                  <a:pt x="1192686" y="17194"/>
                  <a:pt x="1359054" y="0"/>
                </a:cubicBezTo>
                <a:cubicBezTo>
                  <a:pt x="1525422" y="-17194"/>
                  <a:pt x="1773545" y="-5415"/>
                  <a:pt x="1951462" y="0"/>
                </a:cubicBezTo>
                <a:cubicBezTo>
                  <a:pt x="2129379" y="5415"/>
                  <a:pt x="2429343" y="-28939"/>
                  <a:pt x="2752956" y="0"/>
                </a:cubicBezTo>
                <a:cubicBezTo>
                  <a:pt x="3076569" y="28939"/>
                  <a:pt x="3231545" y="-17623"/>
                  <a:pt x="3554449" y="0"/>
                </a:cubicBezTo>
                <a:cubicBezTo>
                  <a:pt x="3877353" y="17623"/>
                  <a:pt x="3785897" y="-1069"/>
                  <a:pt x="3937772" y="0"/>
                </a:cubicBezTo>
                <a:cubicBezTo>
                  <a:pt x="4089647" y="1069"/>
                  <a:pt x="4257802" y="13364"/>
                  <a:pt x="4425638" y="0"/>
                </a:cubicBezTo>
                <a:cubicBezTo>
                  <a:pt x="4593474" y="-13364"/>
                  <a:pt x="4742390" y="-9332"/>
                  <a:pt x="4913504" y="0"/>
                </a:cubicBezTo>
                <a:cubicBezTo>
                  <a:pt x="5084618" y="9332"/>
                  <a:pt x="5538017" y="-3998"/>
                  <a:pt x="5714997" y="0"/>
                </a:cubicBezTo>
                <a:cubicBezTo>
                  <a:pt x="5891977" y="3998"/>
                  <a:pt x="6331414" y="-33246"/>
                  <a:pt x="6516491" y="0"/>
                </a:cubicBezTo>
                <a:cubicBezTo>
                  <a:pt x="6701568" y="33246"/>
                  <a:pt x="6978930" y="-23283"/>
                  <a:pt x="7317984" y="0"/>
                </a:cubicBezTo>
                <a:cubicBezTo>
                  <a:pt x="7657038" y="23283"/>
                  <a:pt x="7823084" y="-28626"/>
                  <a:pt x="8014935" y="0"/>
                </a:cubicBezTo>
                <a:cubicBezTo>
                  <a:pt x="8206786" y="28626"/>
                  <a:pt x="8370376" y="-11204"/>
                  <a:pt x="8502801" y="0"/>
                </a:cubicBezTo>
                <a:cubicBezTo>
                  <a:pt x="8635226" y="11204"/>
                  <a:pt x="8881348" y="-2195"/>
                  <a:pt x="8990666" y="0"/>
                </a:cubicBezTo>
                <a:cubicBezTo>
                  <a:pt x="9099984" y="2195"/>
                  <a:pt x="9208911" y="19023"/>
                  <a:pt x="9373989" y="0"/>
                </a:cubicBezTo>
                <a:cubicBezTo>
                  <a:pt x="9539067" y="-19023"/>
                  <a:pt x="10150360" y="-29225"/>
                  <a:pt x="10454263" y="0"/>
                </a:cubicBezTo>
                <a:cubicBezTo>
                  <a:pt x="10453069" y="100812"/>
                  <a:pt x="10470023" y="240299"/>
                  <a:pt x="10454263" y="461665"/>
                </a:cubicBezTo>
                <a:cubicBezTo>
                  <a:pt x="10363644" y="446891"/>
                  <a:pt x="10149253" y="449441"/>
                  <a:pt x="10070940" y="461665"/>
                </a:cubicBezTo>
                <a:cubicBezTo>
                  <a:pt x="9992627" y="473889"/>
                  <a:pt x="9698818" y="474463"/>
                  <a:pt x="9583074" y="461665"/>
                </a:cubicBezTo>
                <a:cubicBezTo>
                  <a:pt x="9467330" y="448867"/>
                  <a:pt x="9148879" y="451372"/>
                  <a:pt x="8886124" y="461665"/>
                </a:cubicBezTo>
                <a:cubicBezTo>
                  <a:pt x="8623369" y="471959"/>
                  <a:pt x="8512554" y="433526"/>
                  <a:pt x="8293715" y="461665"/>
                </a:cubicBezTo>
                <a:cubicBezTo>
                  <a:pt x="8074876" y="489804"/>
                  <a:pt x="7931703" y="449217"/>
                  <a:pt x="7701307" y="461665"/>
                </a:cubicBezTo>
                <a:cubicBezTo>
                  <a:pt x="7470911" y="474113"/>
                  <a:pt x="7329353" y="443283"/>
                  <a:pt x="7213441" y="461665"/>
                </a:cubicBezTo>
                <a:cubicBezTo>
                  <a:pt x="7097529" y="480047"/>
                  <a:pt x="6882276" y="477193"/>
                  <a:pt x="6621033" y="461665"/>
                </a:cubicBezTo>
                <a:cubicBezTo>
                  <a:pt x="6359790" y="446137"/>
                  <a:pt x="6040238" y="425957"/>
                  <a:pt x="5819540" y="461665"/>
                </a:cubicBezTo>
                <a:cubicBezTo>
                  <a:pt x="5598842" y="497373"/>
                  <a:pt x="5443946" y="465204"/>
                  <a:pt x="5331674" y="461665"/>
                </a:cubicBezTo>
                <a:cubicBezTo>
                  <a:pt x="5219402" y="458126"/>
                  <a:pt x="5055871" y="468882"/>
                  <a:pt x="4948351" y="461665"/>
                </a:cubicBezTo>
                <a:cubicBezTo>
                  <a:pt x="4840831" y="454448"/>
                  <a:pt x="4736893" y="462543"/>
                  <a:pt x="4565028" y="461665"/>
                </a:cubicBezTo>
                <a:cubicBezTo>
                  <a:pt x="4393163" y="460787"/>
                  <a:pt x="3979986" y="494492"/>
                  <a:pt x="3763535" y="461665"/>
                </a:cubicBezTo>
                <a:cubicBezTo>
                  <a:pt x="3547084" y="428838"/>
                  <a:pt x="3208122" y="462306"/>
                  <a:pt x="3066584" y="461665"/>
                </a:cubicBezTo>
                <a:cubicBezTo>
                  <a:pt x="2925046" y="461024"/>
                  <a:pt x="2462174" y="492879"/>
                  <a:pt x="2160548" y="461665"/>
                </a:cubicBezTo>
                <a:cubicBezTo>
                  <a:pt x="1858922" y="430451"/>
                  <a:pt x="1496832" y="458613"/>
                  <a:pt x="1254512" y="461665"/>
                </a:cubicBezTo>
                <a:cubicBezTo>
                  <a:pt x="1012192" y="464717"/>
                  <a:pt x="413391" y="500057"/>
                  <a:pt x="0" y="461665"/>
                </a:cubicBezTo>
                <a:cubicBezTo>
                  <a:pt x="22912" y="341777"/>
                  <a:pt x="-21760" y="189791"/>
                  <a:pt x="0" y="0"/>
                </a:cubicBezTo>
                <a:close/>
              </a:path>
            </a:pathLst>
          </a:custGeom>
          <a:solidFill>
            <a:schemeClr val="accent1">
              <a:lumMod val="40000"/>
              <a:lumOff val="60000"/>
            </a:schemeClr>
          </a:solidFill>
          <a:ln w="28575">
            <a:solidFill>
              <a:schemeClr val="accent1">
                <a:lumMod val="75000"/>
              </a:schemeClr>
            </a:solidFill>
            <a:extLst>
              <a:ext uri="{C807C97D-BFC1-408E-A445-0C87EB9F89A2}">
                <ask:lineSketchStyleProps xmlns:ask="http://schemas.microsoft.com/office/drawing/2018/sketchyshapes" sd="3554047332">
                  <a:prstGeom prst="rect">
                    <a:avLst/>
                  </a:prstGeom>
                  <ask:type>
                    <ask:lineSketchFreehand/>
                  </ask:type>
                </ask:lineSketchStyleProps>
              </a:ext>
            </a:extLst>
          </a:ln>
        </p:spPr>
        <p:txBody>
          <a:bodyPr wrap="square">
            <a:spAutoFit/>
          </a:bodyPr>
          <a:lstStyle/>
          <a:p>
            <a:pPr marL="0" indent="0">
              <a:buNone/>
            </a:pPr>
            <a:r>
              <a:rPr lang="en-US" sz="2400" b="1" dirty="0">
                <a:latin typeface="+mj-lt"/>
              </a:rPr>
              <a:t>Build this ‘normal’ into our experiment…so we know what to expect. </a:t>
            </a:r>
            <a:endParaRPr lang="en-US" sz="2400" dirty="0"/>
          </a:p>
        </p:txBody>
      </p:sp>
    </p:spTree>
    <p:extLst>
      <p:ext uri="{BB962C8B-B14F-4D97-AF65-F5344CB8AC3E}">
        <p14:creationId xmlns:p14="http://schemas.microsoft.com/office/powerpoint/2010/main" val="29976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2339-EE11-4543-90E4-514002AEDC03}"/>
              </a:ext>
            </a:extLst>
          </p:cNvPr>
          <p:cNvSpPr>
            <a:spLocks noGrp="1"/>
          </p:cNvSpPr>
          <p:nvPr>
            <p:ph type="title"/>
          </p:nvPr>
        </p:nvSpPr>
        <p:spPr/>
        <p:txBody>
          <a:bodyPr/>
          <a:lstStyle/>
          <a:p>
            <a:r>
              <a:rPr lang="en-CA" dirty="0"/>
              <a:t>Control Group vs Treatment Groups</a:t>
            </a:r>
          </a:p>
        </p:txBody>
      </p:sp>
      <p:sp>
        <p:nvSpPr>
          <p:cNvPr id="3" name="Content Placeholder 2">
            <a:extLst>
              <a:ext uri="{FF2B5EF4-FFF2-40B4-BE49-F238E27FC236}">
                <a16:creationId xmlns:a16="http://schemas.microsoft.com/office/drawing/2014/main" id="{296F59D0-CCCE-41A1-9ECC-5047C3782757}"/>
              </a:ext>
            </a:extLst>
          </p:cNvPr>
          <p:cNvSpPr>
            <a:spLocks noGrp="1"/>
          </p:cNvSpPr>
          <p:nvPr>
            <p:ph idx="1"/>
          </p:nvPr>
        </p:nvSpPr>
        <p:spPr/>
        <p:txBody>
          <a:bodyPr>
            <a:normAutofit/>
          </a:bodyPr>
          <a:lstStyle/>
          <a:p>
            <a:pPr marL="0" indent="0">
              <a:buNone/>
            </a:pPr>
            <a:r>
              <a:rPr lang="en-CA" sz="2400" dirty="0"/>
              <a:t>Our independent variable is “amount of water”. Research tells us:</a:t>
            </a:r>
          </a:p>
          <a:p>
            <a:pPr lvl="1"/>
            <a:r>
              <a:rPr lang="en-CA" sz="2400" dirty="0"/>
              <a:t>Keep soil evenly moist at all times. </a:t>
            </a:r>
            <a:r>
              <a:rPr lang="en-CA" sz="1050" dirty="0"/>
              <a:t>(</a:t>
            </a:r>
            <a:r>
              <a:rPr lang="en-CA" sz="1050" dirty="0">
                <a:hlinkClick r:id="rId2"/>
              </a:rPr>
              <a:t>https://www.gardenmanage.com/statuses/1000264091.html</a:t>
            </a:r>
            <a:r>
              <a:rPr lang="en-CA" sz="1050" dirty="0"/>
              <a:t> )</a:t>
            </a:r>
          </a:p>
          <a:p>
            <a:pPr lvl="1"/>
            <a:r>
              <a:rPr lang="en-CA" sz="2400" dirty="0"/>
              <a:t>Water to a depth of 4-6 inches. </a:t>
            </a:r>
            <a:r>
              <a:rPr lang="en-CA" sz="1050" dirty="0"/>
              <a:t>(</a:t>
            </a:r>
            <a:r>
              <a:rPr lang="en-CA" sz="1050" dirty="0">
                <a:hlinkClick r:id="rId3"/>
              </a:rPr>
              <a:t>https://garden.org/learn/articles/view/454/</a:t>
            </a:r>
            <a:r>
              <a:rPr lang="en-CA" sz="1050" dirty="0"/>
              <a:t> ) (</a:t>
            </a:r>
            <a:r>
              <a:rPr lang="en-CA" sz="1050" dirty="0">
                <a:hlinkClick r:id="rId4"/>
              </a:rPr>
              <a:t>https://homeguides.sfgate.com/much-should-bean-plants-watered-32642.html#:~:text=Water%20Needs,system%20during%20the%20development%20period</a:t>
            </a:r>
            <a:r>
              <a:rPr lang="en-CA" sz="1050" dirty="0"/>
              <a:t>. )</a:t>
            </a:r>
          </a:p>
          <a:p>
            <a:pPr lvl="1"/>
            <a:r>
              <a:rPr lang="en-CA" sz="2400" dirty="0"/>
              <a:t>Use sprinkler or drip irrigation.</a:t>
            </a:r>
          </a:p>
        </p:txBody>
      </p:sp>
    </p:spTree>
    <p:extLst>
      <p:ext uri="{BB962C8B-B14F-4D97-AF65-F5344CB8AC3E}">
        <p14:creationId xmlns:p14="http://schemas.microsoft.com/office/powerpoint/2010/main" val="142717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392E-7CC1-4188-9DB2-F2C5FDC87851}"/>
              </a:ext>
            </a:extLst>
          </p:cNvPr>
          <p:cNvSpPr>
            <a:spLocks noGrp="1"/>
          </p:cNvSpPr>
          <p:nvPr>
            <p:ph type="title"/>
          </p:nvPr>
        </p:nvSpPr>
        <p:spPr>
          <a:xfrm>
            <a:off x="1371600" y="595613"/>
            <a:ext cx="4331110" cy="2737521"/>
          </a:xfrm>
        </p:spPr>
        <p:txBody>
          <a:bodyPr>
            <a:normAutofit/>
          </a:bodyPr>
          <a:lstStyle/>
          <a:p>
            <a:r>
              <a:rPr lang="en-US" dirty="0"/>
              <a:t>Claim: “5G caused COVID-19”</a:t>
            </a:r>
            <a:endParaRPr lang="en-CA" dirty="0"/>
          </a:p>
        </p:txBody>
      </p:sp>
      <p:sp>
        <p:nvSpPr>
          <p:cNvPr id="3" name="Content Placeholder 2">
            <a:extLst>
              <a:ext uri="{FF2B5EF4-FFF2-40B4-BE49-F238E27FC236}">
                <a16:creationId xmlns:a16="http://schemas.microsoft.com/office/drawing/2014/main" id="{8D4701EA-547B-40F4-86E4-E002B0F63CEF}"/>
              </a:ext>
            </a:extLst>
          </p:cNvPr>
          <p:cNvSpPr>
            <a:spLocks noGrp="1"/>
          </p:cNvSpPr>
          <p:nvPr>
            <p:ph idx="1"/>
          </p:nvPr>
        </p:nvSpPr>
        <p:spPr>
          <a:xfrm>
            <a:off x="1371600" y="3609442"/>
            <a:ext cx="3249561" cy="1522997"/>
          </a:xfrm>
        </p:spPr>
        <p:txBody>
          <a:bodyPr>
            <a:normAutofit/>
          </a:bodyPr>
          <a:lstStyle/>
          <a:p>
            <a:pPr marL="0" indent="0">
              <a:buNone/>
            </a:pPr>
            <a:r>
              <a:rPr lang="en-US" dirty="0"/>
              <a:t>Source: Manchester Evening News</a:t>
            </a:r>
            <a:endParaRPr lang="en-CA" dirty="0"/>
          </a:p>
        </p:txBody>
      </p:sp>
      <p:pic>
        <p:nvPicPr>
          <p:cNvPr id="1026" name="Picture 2">
            <a:extLst>
              <a:ext uri="{FF2B5EF4-FFF2-40B4-BE49-F238E27FC236}">
                <a16:creationId xmlns:a16="http://schemas.microsoft.com/office/drawing/2014/main" id="{61E2956C-5F04-455C-8002-ADFB9DC977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65" t="30008" r="5534" b="35524"/>
          <a:stretch/>
        </p:blipFill>
        <p:spPr bwMode="auto">
          <a:xfrm>
            <a:off x="5220930" y="98542"/>
            <a:ext cx="6381136" cy="33304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C8C11AD-F989-4E56-AD4F-51C5F4BBE2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87" t="62165" r="6069" b="4785"/>
          <a:stretch/>
        </p:blipFill>
        <p:spPr bwMode="auto">
          <a:xfrm>
            <a:off x="5220930" y="3429000"/>
            <a:ext cx="6204155" cy="319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044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2339-EE11-4543-90E4-514002AEDC03}"/>
              </a:ext>
            </a:extLst>
          </p:cNvPr>
          <p:cNvSpPr>
            <a:spLocks noGrp="1"/>
          </p:cNvSpPr>
          <p:nvPr>
            <p:ph type="title"/>
          </p:nvPr>
        </p:nvSpPr>
        <p:spPr/>
        <p:txBody>
          <a:bodyPr/>
          <a:lstStyle/>
          <a:p>
            <a:r>
              <a:rPr lang="en-CA" dirty="0"/>
              <a:t>Control Group vs Treatment Groups</a:t>
            </a:r>
          </a:p>
        </p:txBody>
      </p:sp>
      <p:sp>
        <p:nvSpPr>
          <p:cNvPr id="3" name="Content Placeholder 2">
            <a:extLst>
              <a:ext uri="{FF2B5EF4-FFF2-40B4-BE49-F238E27FC236}">
                <a16:creationId xmlns:a16="http://schemas.microsoft.com/office/drawing/2014/main" id="{296F59D0-CCCE-41A1-9ECC-5047C3782757}"/>
              </a:ext>
            </a:extLst>
          </p:cNvPr>
          <p:cNvSpPr>
            <a:spLocks noGrp="1"/>
          </p:cNvSpPr>
          <p:nvPr>
            <p:ph idx="1"/>
          </p:nvPr>
        </p:nvSpPr>
        <p:spPr/>
        <p:txBody>
          <a:bodyPr>
            <a:normAutofit/>
          </a:bodyPr>
          <a:lstStyle/>
          <a:p>
            <a:r>
              <a:rPr lang="en-CA" sz="2400" dirty="0"/>
              <a:t>After playing around a bit with the materials we have, we determine that to meet these requirements, 15 mL of water per day per container, using a spritz bottle (because we don’t have a sprinkler or irrigation system), will be our control group. </a:t>
            </a:r>
          </a:p>
          <a:p>
            <a:r>
              <a:rPr lang="en-CA" sz="2400" dirty="0"/>
              <a:t>We </a:t>
            </a:r>
            <a:r>
              <a:rPr lang="en-CA" sz="2400" i="1" dirty="0"/>
              <a:t>expect </a:t>
            </a:r>
            <a:r>
              <a:rPr lang="en-CA" sz="2400" dirty="0"/>
              <a:t>that in our </a:t>
            </a:r>
            <a:r>
              <a:rPr lang="en-CA" sz="2400" b="1" dirty="0">
                <a:latin typeface="+mj-lt"/>
              </a:rPr>
              <a:t>control group</a:t>
            </a:r>
            <a:r>
              <a:rPr lang="en-CA" sz="2400" dirty="0"/>
              <a:t>, our plants will grow at a ‘normal’ rate, because we have followed growing advice from our research. </a:t>
            </a:r>
          </a:p>
        </p:txBody>
      </p:sp>
    </p:spTree>
    <p:extLst>
      <p:ext uri="{BB962C8B-B14F-4D97-AF65-F5344CB8AC3E}">
        <p14:creationId xmlns:p14="http://schemas.microsoft.com/office/powerpoint/2010/main" val="34984697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2339-EE11-4543-90E4-514002AEDC03}"/>
              </a:ext>
            </a:extLst>
          </p:cNvPr>
          <p:cNvSpPr>
            <a:spLocks noGrp="1"/>
          </p:cNvSpPr>
          <p:nvPr>
            <p:ph type="title"/>
          </p:nvPr>
        </p:nvSpPr>
        <p:spPr/>
        <p:txBody>
          <a:bodyPr/>
          <a:lstStyle/>
          <a:p>
            <a:r>
              <a:rPr lang="en-CA" dirty="0"/>
              <a:t>Control Group vs Treatment Groups</a:t>
            </a:r>
          </a:p>
        </p:txBody>
      </p:sp>
      <p:sp>
        <p:nvSpPr>
          <p:cNvPr id="3" name="Content Placeholder 2">
            <a:extLst>
              <a:ext uri="{FF2B5EF4-FFF2-40B4-BE49-F238E27FC236}">
                <a16:creationId xmlns:a16="http://schemas.microsoft.com/office/drawing/2014/main" id="{296F59D0-CCCE-41A1-9ECC-5047C3782757}"/>
              </a:ext>
            </a:extLst>
          </p:cNvPr>
          <p:cNvSpPr>
            <a:spLocks noGrp="1"/>
          </p:cNvSpPr>
          <p:nvPr>
            <p:ph idx="1"/>
          </p:nvPr>
        </p:nvSpPr>
        <p:spPr/>
        <p:txBody>
          <a:bodyPr>
            <a:normAutofit/>
          </a:bodyPr>
          <a:lstStyle/>
          <a:p>
            <a:pPr marL="0" indent="0">
              <a:buNone/>
            </a:pPr>
            <a:r>
              <a:rPr lang="en-CA" sz="2400" b="1" dirty="0">
                <a:latin typeface="+mj-lt"/>
              </a:rPr>
              <a:t>Treatment group(s) </a:t>
            </a:r>
            <a:r>
              <a:rPr lang="en-CA" sz="2400" dirty="0"/>
              <a:t>are where we manipulate the independent variable, and are testing the [unknown] effect on the dependent variable. We will compare these groups to our control. </a:t>
            </a:r>
          </a:p>
          <a:p>
            <a:pPr lvl="1"/>
            <a:r>
              <a:rPr lang="en-CA" sz="2400" dirty="0"/>
              <a:t>30 mL a day</a:t>
            </a:r>
          </a:p>
          <a:p>
            <a:pPr lvl="1"/>
            <a:r>
              <a:rPr lang="en-CA" sz="2400" dirty="0"/>
              <a:t>45 mL a day</a:t>
            </a:r>
          </a:p>
        </p:txBody>
      </p:sp>
    </p:spTree>
    <p:extLst>
      <p:ext uri="{BB962C8B-B14F-4D97-AF65-F5344CB8AC3E}">
        <p14:creationId xmlns:p14="http://schemas.microsoft.com/office/powerpoint/2010/main" val="3022646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458B-DED6-4955-AFA0-41ED46569C13}"/>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6D986AA-C8E9-4165-B3D6-E940933A7E74}"/>
              </a:ext>
            </a:extLst>
          </p:cNvPr>
          <p:cNvSpPr>
            <a:spLocks noGrp="1"/>
          </p:cNvSpPr>
          <p:nvPr>
            <p:ph idx="1"/>
          </p:nvPr>
        </p:nvSpPr>
        <p:spPr/>
        <p:txBody>
          <a:bodyPr/>
          <a:lstStyle/>
          <a:p>
            <a:endParaRPr lang="en-CA"/>
          </a:p>
        </p:txBody>
      </p:sp>
      <p:pic>
        <p:nvPicPr>
          <p:cNvPr id="2050" name="Picture 2" descr="Controlled experiments (article) | Khan Academy">
            <a:extLst>
              <a:ext uri="{FF2B5EF4-FFF2-40B4-BE49-F238E27FC236}">
                <a16:creationId xmlns:a16="http://schemas.microsoft.com/office/drawing/2014/main" id="{92617BA0-96D6-4DBD-B389-C07DC0C42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35" y="887668"/>
            <a:ext cx="9035847" cy="50826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ADA0FE-B5E1-4BC3-81CE-092C8292A8D8}"/>
              </a:ext>
            </a:extLst>
          </p:cNvPr>
          <p:cNvSpPr txBox="1"/>
          <p:nvPr/>
        </p:nvSpPr>
        <p:spPr>
          <a:xfrm>
            <a:off x="6174659" y="6414520"/>
            <a:ext cx="6096000" cy="400110"/>
          </a:xfrm>
          <a:prstGeom prst="rect">
            <a:avLst/>
          </a:prstGeom>
          <a:noFill/>
        </p:spPr>
        <p:txBody>
          <a:bodyPr wrap="square">
            <a:spAutoFit/>
          </a:bodyPr>
          <a:lstStyle/>
          <a:p>
            <a:r>
              <a:rPr lang="en-CA" sz="1000" dirty="0"/>
              <a:t>https://www.khanacademy.org/science/high-school-biology/hs-biology-foundations/hs-biology-and-the-scientific-method/a/experiments-and-observations</a:t>
            </a:r>
          </a:p>
        </p:txBody>
      </p:sp>
    </p:spTree>
    <p:extLst>
      <p:ext uri="{BB962C8B-B14F-4D97-AF65-F5344CB8AC3E}">
        <p14:creationId xmlns:p14="http://schemas.microsoft.com/office/powerpoint/2010/main" val="29418841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27B4-21C6-426D-AD8E-152D3CFF634B}"/>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18C73BEF-D22D-44F2-8444-016E89BDF4E7}"/>
              </a:ext>
            </a:extLst>
          </p:cNvPr>
          <p:cNvSpPr>
            <a:spLocks noGrp="1"/>
          </p:cNvSpPr>
          <p:nvPr>
            <p:ph idx="1"/>
          </p:nvPr>
        </p:nvSpPr>
        <p:spPr/>
        <p:txBody>
          <a:bodyPr/>
          <a:lstStyle/>
          <a:p>
            <a:endParaRPr lang="en-CA"/>
          </a:p>
        </p:txBody>
      </p:sp>
      <p:pic>
        <p:nvPicPr>
          <p:cNvPr id="3074" name="Picture 2" descr="Controlled experiments (article) | Khan Academy">
            <a:extLst>
              <a:ext uri="{FF2B5EF4-FFF2-40B4-BE49-F238E27FC236}">
                <a16:creationId xmlns:a16="http://schemas.microsoft.com/office/drawing/2014/main" id="{10A8FB9D-D18B-48FD-A704-90281498F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822" y="372959"/>
            <a:ext cx="8501785" cy="5869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27FE9E-D391-4AC9-A9A3-CFBFB9299CB9}"/>
              </a:ext>
            </a:extLst>
          </p:cNvPr>
          <p:cNvSpPr txBox="1"/>
          <p:nvPr/>
        </p:nvSpPr>
        <p:spPr>
          <a:xfrm>
            <a:off x="6174659" y="6414520"/>
            <a:ext cx="6096000" cy="400110"/>
          </a:xfrm>
          <a:prstGeom prst="rect">
            <a:avLst/>
          </a:prstGeom>
          <a:noFill/>
        </p:spPr>
        <p:txBody>
          <a:bodyPr wrap="square">
            <a:spAutoFit/>
          </a:bodyPr>
          <a:lstStyle/>
          <a:p>
            <a:r>
              <a:rPr lang="en-CA" sz="1000" dirty="0"/>
              <a:t>https://www.khanacademy.org/science/high-school-biology/hs-biology-foundations/hs-biology-and-the-scientific-method/a/experiments-and-observations</a:t>
            </a:r>
          </a:p>
        </p:txBody>
      </p:sp>
    </p:spTree>
    <p:extLst>
      <p:ext uri="{BB962C8B-B14F-4D97-AF65-F5344CB8AC3E}">
        <p14:creationId xmlns:p14="http://schemas.microsoft.com/office/powerpoint/2010/main" val="2751851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0AD3-2AA0-4E0E-9B51-DC2D69972E7F}"/>
              </a:ext>
            </a:extLst>
          </p:cNvPr>
          <p:cNvSpPr>
            <a:spLocks noGrp="1"/>
          </p:cNvSpPr>
          <p:nvPr>
            <p:ph type="title"/>
          </p:nvPr>
        </p:nvSpPr>
        <p:spPr/>
        <p:txBody>
          <a:bodyPr/>
          <a:lstStyle/>
          <a:p>
            <a:r>
              <a:rPr lang="en-CA" dirty="0"/>
              <a:t>exercise</a:t>
            </a:r>
          </a:p>
        </p:txBody>
      </p:sp>
      <p:sp>
        <p:nvSpPr>
          <p:cNvPr id="3" name="Content Placeholder 2">
            <a:extLst>
              <a:ext uri="{FF2B5EF4-FFF2-40B4-BE49-F238E27FC236}">
                <a16:creationId xmlns:a16="http://schemas.microsoft.com/office/drawing/2014/main" id="{CA84A4F9-5FB1-468E-A123-0CC57BDCECB7}"/>
              </a:ext>
            </a:extLst>
          </p:cNvPr>
          <p:cNvSpPr>
            <a:spLocks noGrp="1"/>
          </p:cNvSpPr>
          <p:nvPr>
            <p:ph idx="1"/>
          </p:nvPr>
        </p:nvSpPr>
        <p:spPr/>
        <p:txBody>
          <a:bodyPr>
            <a:normAutofit/>
          </a:bodyPr>
          <a:lstStyle/>
          <a:p>
            <a:pPr marL="0" indent="0">
              <a:buNone/>
            </a:pPr>
            <a:r>
              <a:rPr lang="en-CA" sz="2400" dirty="0"/>
              <a:t>Suppose your dependent variable is each of the following. How would you measure it? Brainstorm all the ways you can think of.  </a:t>
            </a:r>
          </a:p>
          <a:p>
            <a:r>
              <a:rPr lang="en-CA" sz="2400" dirty="0"/>
              <a:t>Rate at which incense burns</a:t>
            </a:r>
          </a:p>
          <a:p>
            <a:r>
              <a:rPr lang="en-CA" sz="2400" dirty="0"/>
              <a:t>Intelligence (of teenager)</a:t>
            </a:r>
          </a:p>
          <a:p>
            <a:r>
              <a:rPr lang="en-CA" sz="2400" dirty="0"/>
              <a:t>Intelligence (of baby)</a:t>
            </a:r>
          </a:p>
          <a:p>
            <a:r>
              <a:rPr lang="en-CA" sz="2400" dirty="0"/>
              <a:t>Soil moisture preference (of earthworm)</a:t>
            </a:r>
          </a:p>
          <a:p>
            <a:endParaRPr lang="en-CA" sz="2400" dirty="0"/>
          </a:p>
        </p:txBody>
      </p:sp>
    </p:spTree>
    <p:extLst>
      <p:ext uri="{BB962C8B-B14F-4D97-AF65-F5344CB8AC3E}">
        <p14:creationId xmlns:p14="http://schemas.microsoft.com/office/powerpoint/2010/main" val="32888243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58C9-2923-4E2D-84D8-28D3AF589DFB}"/>
              </a:ext>
            </a:extLst>
          </p:cNvPr>
          <p:cNvSpPr>
            <a:spLocks noGrp="1"/>
          </p:cNvSpPr>
          <p:nvPr>
            <p:ph type="title"/>
          </p:nvPr>
        </p:nvSpPr>
        <p:spPr/>
        <p:txBody>
          <a:bodyPr/>
          <a:lstStyle/>
          <a:p>
            <a:r>
              <a:rPr lang="en-CA" dirty="0"/>
              <a:t>Draft your experimental design</a:t>
            </a:r>
          </a:p>
        </p:txBody>
      </p:sp>
      <p:sp>
        <p:nvSpPr>
          <p:cNvPr id="3" name="Content Placeholder 2">
            <a:extLst>
              <a:ext uri="{FF2B5EF4-FFF2-40B4-BE49-F238E27FC236}">
                <a16:creationId xmlns:a16="http://schemas.microsoft.com/office/drawing/2014/main" id="{59C8D818-8227-4D0C-8A77-8443C999CE76}"/>
              </a:ext>
            </a:extLst>
          </p:cNvPr>
          <p:cNvSpPr>
            <a:spLocks noGrp="1"/>
          </p:cNvSpPr>
          <p:nvPr>
            <p:ph idx="1"/>
          </p:nvPr>
        </p:nvSpPr>
        <p:spPr/>
        <p:txBody>
          <a:bodyPr>
            <a:normAutofit/>
          </a:bodyPr>
          <a:lstStyle/>
          <a:p>
            <a:pPr marL="0" indent="0">
              <a:buNone/>
            </a:pPr>
            <a:r>
              <a:rPr lang="en-CA" sz="2800" dirty="0"/>
              <a:t>Dependent variable: </a:t>
            </a:r>
          </a:p>
          <a:p>
            <a:pPr lvl="1"/>
            <a:r>
              <a:rPr lang="en-CA" sz="2800" dirty="0"/>
              <a:t>How will you measure this? When will you measure it?</a:t>
            </a:r>
          </a:p>
          <a:p>
            <a:pPr lvl="1"/>
            <a:r>
              <a:rPr lang="en-CA" sz="2800" dirty="0"/>
              <a:t>Be specific. </a:t>
            </a:r>
          </a:p>
          <a:p>
            <a:pPr marL="0" indent="0">
              <a:buNone/>
            </a:pPr>
            <a:r>
              <a:rPr lang="en-CA" sz="2800" dirty="0"/>
              <a:t>Materials:</a:t>
            </a:r>
          </a:p>
          <a:p>
            <a:pPr lvl="1"/>
            <a:r>
              <a:rPr lang="en-CA" sz="2800" dirty="0"/>
              <a:t>What will you use to grow your plant? How will the plants be planted?</a:t>
            </a:r>
          </a:p>
          <a:p>
            <a:pPr lvl="1"/>
            <a:r>
              <a:rPr lang="en-CA" sz="2800" dirty="0"/>
              <a:t>Design a care regimen for your plant. </a:t>
            </a:r>
          </a:p>
        </p:txBody>
      </p:sp>
    </p:spTree>
    <p:extLst>
      <p:ext uri="{BB962C8B-B14F-4D97-AF65-F5344CB8AC3E}">
        <p14:creationId xmlns:p14="http://schemas.microsoft.com/office/powerpoint/2010/main" val="1901417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6361-F0B6-4366-85AA-E88EEBDB71C6}"/>
              </a:ext>
            </a:extLst>
          </p:cNvPr>
          <p:cNvSpPr>
            <a:spLocks noGrp="1"/>
          </p:cNvSpPr>
          <p:nvPr>
            <p:ph type="title"/>
          </p:nvPr>
        </p:nvSpPr>
        <p:spPr/>
        <p:txBody>
          <a:bodyPr/>
          <a:lstStyle/>
          <a:p>
            <a:r>
              <a:rPr lang="en-US" dirty="0"/>
              <a:t>Module 4 Summary</a:t>
            </a:r>
            <a:endParaRPr lang="en-CA" dirty="0"/>
          </a:p>
        </p:txBody>
      </p:sp>
      <p:sp>
        <p:nvSpPr>
          <p:cNvPr id="3" name="Content Placeholder 2">
            <a:extLst>
              <a:ext uri="{FF2B5EF4-FFF2-40B4-BE49-F238E27FC236}">
                <a16:creationId xmlns:a16="http://schemas.microsoft.com/office/drawing/2014/main" id="{1CC96509-A189-45C0-ACAA-0D148D5C2C6F}"/>
              </a:ext>
            </a:extLst>
          </p:cNvPr>
          <p:cNvSpPr>
            <a:spLocks noGrp="1"/>
          </p:cNvSpPr>
          <p:nvPr>
            <p:ph idx="1"/>
          </p:nvPr>
        </p:nvSpPr>
        <p:spPr/>
        <p:txBody>
          <a:bodyPr/>
          <a:lstStyle/>
          <a:p>
            <a:r>
              <a:rPr lang="en-US" dirty="0"/>
              <a:t>Characteristics of a good experimental design</a:t>
            </a:r>
          </a:p>
          <a:p>
            <a:r>
              <a:rPr lang="en-US" dirty="0"/>
              <a:t>Trials, replicates</a:t>
            </a:r>
          </a:p>
          <a:p>
            <a:r>
              <a:rPr lang="en-US" dirty="0"/>
              <a:t>Experimental Setup:</a:t>
            </a:r>
          </a:p>
          <a:p>
            <a:pPr lvl="1"/>
            <a:r>
              <a:rPr lang="en-US" dirty="0"/>
              <a:t>Diagram</a:t>
            </a:r>
          </a:p>
          <a:p>
            <a:pPr lvl="1"/>
            <a:r>
              <a:rPr lang="en-US" dirty="0"/>
              <a:t>Procedure Write-up</a:t>
            </a:r>
          </a:p>
          <a:p>
            <a:r>
              <a:rPr lang="en-US" dirty="0"/>
              <a:t>Critiquing experimental design</a:t>
            </a:r>
          </a:p>
        </p:txBody>
      </p:sp>
    </p:spTree>
    <p:extLst>
      <p:ext uri="{BB962C8B-B14F-4D97-AF65-F5344CB8AC3E}">
        <p14:creationId xmlns:p14="http://schemas.microsoft.com/office/powerpoint/2010/main" val="3788153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5B7A-2993-4F57-84F7-ED9A5D04F6AA}"/>
              </a:ext>
            </a:extLst>
          </p:cNvPr>
          <p:cNvSpPr>
            <a:spLocks noGrp="1"/>
          </p:cNvSpPr>
          <p:nvPr>
            <p:ph type="title"/>
          </p:nvPr>
        </p:nvSpPr>
        <p:spPr/>
        <p:txBody>
          <a:bodyPr/>
          <a:lstStyle/>
          <a:p>
            <a:r>
              <a:rPr lang="en-US" dirty="0"/>
              <a:t>Characteristics of Good Experimental design</a:t>
            </a:r>
            <a:endParaRPr lang="en-CA" dirty="0"/>
          </a:p>
        </p:txBody>
      </p:sp>
      <p:sp>
        <p:nvSpPr>
          <p:cNvPr id="3" name="Content Placeholder 2">
            <a:extLst>
              <a:ext uri="{FF2B5EF4-FFF2-40B4-BE49-F238E27FC236}">
                <a16:creationId xmlns:a16="http://schemas.microsoft.com/office/drawing/2014/main" id="{B21454F4-7C6A-43D4-BFEF-93645AF8AE84}"/>
              </a:ext>
            </a:extLst>
          </p:cNvPr>
          <p:cNvSpPr>
            <a:spLocks noGrp="1"/>
          </p:cNvSpPr>
          <p:nvPr>
            <p:ph idx="1"/>
          </p:nvPr>
        </p:nvSpPr>
        <p:spPr/>
        <p:txBody>
          <a:bodyPr>
            <a:normAutofit/>
          </a:bodyPr>
          <a:lstStyle/>
          <a:p>
            <a:r>
              <a:rPr lang="en-US" dirty="0"/>
              <a:t>Large sample size</a:t>
            </a:r>
          </a:p>
          <a:p>
            <a:r>
              <a:rPr lang="en-US" dirty="0"/>
              <a:t>Has a control group</a:t>
            </a:r>
          </a:p>
          <a:p>
            <a:r>
              <a:rPr lang="en-US" dirty="0"/>
              <a:t>Manipulates only the independent variable. Controls for everything else. Minimizes the number of confounding variables. </a:t>
            </a:r>
          </a:p>
          <a:p>
            <a:r>
              <a:rPr lang="en-US" dirty="0"/>
              <a:t>Avoids bias</a:t>
            </a:r>
          </a:p>
          <a:p>
            <a:r>
              <a:rPr lang="en-US" dirty="0"/>
              <a:t>Has a clear-cut methodology that is replicable</a:t>
            </a:r>
          </a:p>
          <a:p>
            <a:r>
              <a:rPr lang="en-US" dirty="0"/>
              <a:t>Systematically records observations in an objective, well-defined, and replicable way. Observations are not subject to observer bias.</a:t>
            </a:r>
            <a:endParaRPr lang="en-CA" dirty="0"/>
          </a:p>
        </p:txBody>
      </p:sp>
    </p:spTree>
    <p:extLst>
      <p:ext uri="{BB962C8B-B14F-4D97-AF65-F5344CB8AC3E}">
        <p14:creationId xmlns:p14="http://schemas.microsoft.com/office/powerpoint/2010/main" val="38672337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5B7A-2993-4F57-84F7-ED9A5D04F6AA}"/>
              </a:ext>
            </a:extLst>
          </p:cNvPr>
          <p:cNvSpPr>
            <a:spLocks noGrp="1"/>
          </p:cNvSpPr>
          <p:nvPr>
            <p:ph type="title"/>
          </p:nvPr>
        </p:nvSpPr>
        <p:spPr>
          <a:xfrm>
            <a:off x="1371600" y="0"/>
            <a:ext cx="10240903" cy="1233488"/>
          </a:xfrm>
        </p:spPr>
        <p:txBody>
          <a:bodyPr/>
          <a:lstStyle/>
          <a:p>
            <a:r>
              <a:rPr lang="en-US" dirty="0"/>
              <a:t>Case Study: Count my beans</a:t>
            </a:r>
            <a:endParaRPr lang="en-CA" dirty="0"/>
          </a:p>
        </p:txBody>
      </p:sp>
      <p:sp>
        <p:nvSpPr>
          <p:cNvPr id="3" name="Content Placeholder 2">
            <a:extLst>
              <a:ext uri="{FF2B5EF4-FFF2-40B4-BE49-F238E27FC236}">
                <a16:creationId xmlns:a16="http://schemas.microsoft.com/office/drawing/2014/main" id="{B21454F4-7C6A-43D4-BFEF-93645AF8AE84}"/>
              </a:ext>
            </a:extLst>
          </p:cNvPr>
          <p:cNvSpPr>
            <a:spLocks noGrp="1"/>
          </p:cNvSpPr>
          <p:nvPr>
            <p:ph idx="1"/>
          </p:nvPr>
        </p:nvSpPr>
        <p:spPr>
          <a:xfrm>
            <a:off x="1371600" y="1321860"/>
            <a:ext cx="10240903" cy="2329242"/>
          </a:xfrm>
        </p:spPr>
        <p:txBody>
          <a:bodyPr>
            <a:normAutofit/>
          </a:bodyPr>
          <a:lstStyle/>
          <a:p>
            <a:pPr marL="0" indent="0">
              <a:buNone/>
            </a:pPr>
            <a:r>
              <a:rPr lang="en-US" dirty="0"/>
              <a:t>Natasha and her three friends drink 250 mL of Starbucks medium roast coffee (no sugar, no cream) right before doing a practice math test. On a different day, they do a different (but same level difficulty) practice math test, but do not drink coffee. On average, they performed 25% better when they had had coffee.</a:t>
            </a:r>
          </a:p>
          <a:p>
            <a:pPr marL="0" indent="0">
              <a:buNone/>
            </a:pPr>
            <a:r>
              <a:rPr lang="en-US" dirty="0"/>
              <a:t>Their conclusion: Drinking coffee before math tests increases performance. </a:t>
            </a:r>
          </a:p>
          <a:p>
            <a:pPr marL="0" indent="0">
              <a:buNone/>
            </a:pPr>
            <a:endParaRPr lang="en-CA" dirty="0"/>
          </a:p>
          <a:p>
            <a:endParaRPr lang="en-CA" dirty="0"/>
          </a:p>
          <a:p>
            <a:endParaRPr lang="en-CA" dirty="0"/>
          </a:p>
        </p:txBody>
      </p:sp>
      <p:sp>
        <p:nvSpPr>
          <p:cNvPr id="9" name="TextBox 8">
            <a:extLst>
              <a:ext uri="{FF2B5EF4-FFF2-40B4-BE49-F238E27FC236}">
                <a16:creationId xmlns:a16="http://schemas.microsoft.com/office/drawing/2014/main" id="{0000BB40-7AB4-4808-8DDE-84C2B559443B}"/>
              </a:ext>
            </a:extLst>
          </p:cNvPr>
          <p:cNvSpPr txBox="1"/>
          <p:nvPr/>
        </p:nvSpPr>
        <p:spPr>
          <a:xfrm>
            <a:off x="1371600" y="3428999"/>
            <a:ext cx="10092813" cy="2862322"/>
          </a:xfrm>
          <a:prstGeom prst="rect">
            <a:avLst/>
          </a:prstGeom>
          <a:noFill/>
        </p:spPr>
        <p:txBody>
          <a:bodyPr wrap="square">
            <a:spAutoFit/>
          </a:bodyPr>
          <a:lstStyle/>
          <a:p>
            <a:pPr marL="342900" indent="-342900">
              <a:buFont typeface="+mj-lt"/>
              <a:buAutoNum type="arabicPeriod"/>
            </a:pPr>
            <a:r>
              <a:rPr lang="en-CA" sz="2000" dirty="0"/>
              <a:t>What was the testable question?</a:t>
            </a:r>
          </a:p>
          <a:p>
            <a:pPr marL="342900" indent="-342900">
              <a:buFont typeface="+mj-lt"/>
              <a:buAutoNum type="arabicPeriod"/>
            </a:pPr>
            <a:r>
              <a:rPr lang="en-CA" sz="2000" dirty="0"/>
              <a:t>What could the group’s hypothesis have been?</a:t>
            </a:r>
          </a:p>
          <a:p>
            <a:pPr marL="342900" indent="-342900">
              <a:buFont typeface="+mj-lt"/>
              <a:buAutoNum type="arabicPeriod"/>
            </a:pPr>
            <a:r>
              <a:rPr lang="en-CA" sz="2000" dirty="0"/>
              <a:t>What was the independent variable?</a:t>
            </a:r>
          </a:p>
          <a:p>
            <a:pPr marL="342900" indent="-342900">
              <a:buFont typeface="+mj-lt"/>
              <a:buAutoNum type="arabicPeriod"/>
            </a:pPr>
            <a:r>
              <a:rPr lang="en-CA" sz="2000" dirty="0"/>
              <a:t>What was the dependent variable?</a:t>
            </a:r>
          </a:p>
          <a:p>
            <a:pPr marL="342900" indent="-342900">
              <a:buFont typeface="+mj-lt"/>
              <a:buAutoNum type="arabicPeriod"/>
            </a:pPr>
            <a:r>
              <a:rPr lang="en-CA" sz="2000" dirty="0"/>
              <a:t>What were some control variables? Are there any confounding variables that are not accounted for by this experimental design?</a:t>
            </a:r>
          </a:p>
          <a:p>
            <a:pPr marL="342900" indent="-342900">
              <a:buFont typeface="+mj-lt"/>
              <a:buAutoNum type="arabicPeriod"/>
            </a:pPr>
            <a:r>
              <a:rPr lang="en-CA" sz="2000" dirty="0"/>
              <a:t>Which was the control group? Treatment group?</a:t>
            </a:r>
          </a:p>
          <a:p>
            <a:pPr marL="342900" indent="-342900">
              <a:buFont typeface="+mj-lt"/>
              <a:buAutoNum type="arabicPeriod"/>
            </a:pPr>
            <a:r>
              <a:rPr lang="en-CA" sz="2000" dirty="0"/>
              <a:t>What questions do you have about the conclusion that they drew from this experiment?</a:t>
            </a:r>
          </a:p>
        </p:txBody>
      </p:sp>
    </p:spTree>
    <p:extLst>
      <p:ext uri="{BB962C8B-B14F-4D97-AF65-F5344CB8AC3E}">
        <p14:creationId xmlns:p14="http://schemas.microsoft.com/office/powerpoint/2010/main" val="4067736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FF61-D3C0-40B3-92F5-15FCA69B8A9C}"/>
              </a:ext>
            </a:extLst>
          </p:cNvPr>
          <p:cNvSpPr>
            <a:spLocks noGrp="1"/>
          </p:cNvSpPr>
          <p:nvPr>
            <p:ph type="title"/>
          </p:nvPr>
        </p:nvSpPr>
        <p:spPr/>
        <p:txBody>
          <a:bodyPr/>
          <a:lstStyle/>
          <a:p>
            <a:r>
              <a:rPr lang="en-US" dirty="0"/>
              <a:t>Sample Size</a:t>
            </a:r>
            <a:endParaRPr lang="en-CA" dirty="0"/>
          </a:p>
        </p:txBody>
      </p:sp>
      <p:sp>
        <p:nvSpPr>
          <p:cNvPr id="3" name="Content Placeholder 2">
            <a:extLst>
              <a:ext uri="{FF2B5EF4-FFF2-40B4-BE49-F238E27FC236}">
                <a16:creationId xmlns:a16="http://schemas.microsoft.com/office/drawing/2014/main" id="{B730C735-F6EF-40E6-BD81-DA43A74D9188}"/>
              </a:ext>
            </a:extLst>
          </p:cNvPr>
          <p:cNvSpPr>
            <a:spLocks noGrp="1"/>
          </p:cNvSpPr>
          <p:nvPr>
            <p:ph idx="1"/>
          </p:nvPr>
        </p:nvSpPr>
        <p:spPr/>
        <p:txBody>
          <a:bodyPr>
            <a:normAutofit/>
          </a:bodyPr>
          <a:lstStyle/>
          <a:p>
            <a:r>
              <a:rPr lang="en-US" sz="2400" dirty="0"/>
              <a:t>The more times you repeat your experiment, the more likely your results are to be true (instead of the result of random chance, luck)</a:t>
            </a:r>
          </a:p>
          <a:p>
            <a:r>
              <a:rPr lang="en-US" sz="2400" dirty="0"/>
              <a:t>Necessary for statistical analysis (calculating averages and standard deviation)</a:t>
            </a:r>
          </a:p>
        </p:txBody>
      </p:sp>
    </p:spTree>
    <p:extLst>
      <p:ext uri="{BB962C8B-B14F-4D97-AF65-F5344CB8AC3E}">
        <p14:creationId xmlns:p14="http://schemas.microsoft.com/office/powerpoint/2010/main" val="250586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ECE6-34E7-404A-9830-2B9C48C5467A}"/>
              </a:ext>
            </a:extLst>
          </p:cNvPr>
          <p:cNvSpPr>
            <a:spLocks noGrp="1"/>
          </p:cNvSpPr>
          <p:nvPr>
            <p:ph type="title"/>
          </p:nvPr>
        </p:nvSpPr>
        <p:spPr>
          <a:xfrm>
            <a:off x="1371600" y="339856"/>
            <a:ext cx="10820400" cy="1233488"/>
          </a:xfrm>
        </p:spPr>
        <p:txBody>
          <a:bodyPr/>
          <a:lstStyle/>
          <a:p>
            <a:r>
              <a:rPr lang="en-US" dirty="0"/>
              <a:t>Correlation is not causation</a:t>
            </a:r>
            <a:endParaRPr lang="en-CA" dirty="0"/>
          </a:p>
        </p:txBody>
      </p:sp>
      <p:sp>
        <p:nvSpPr>
          <p:cNvPr id="3" name="Content Placeholder 2">
            <a:extLst>
              <a:ext uri="{FF2B5EF4-FFF2-40B4-BE49-F238E27FC236}">
                <a16:creationId xmlns:a16="http://schemas.microsoft.com/office/drawing/2014/main" id="{BDE9BEEF-01E0-4DD0-82C4-1F52888CB103}"/>
              </a:ext>
            </a:extLst>
          </p:cNvPr>
          <p:cNvSpPr>
            <a:spLocks noGrp="1"/>
          </p:cNvSpPr>
          <p:nvPr>
            <p:ph idx="1"/>
          </p:nvPr>
        </p:nvSpPr>
        <p:spPr/>
        <p:txBody>
          <a:bodyPr>
            <a:normAutofit/>
          </a:bodyPr>
          <a:lstStyle/>
          <a:p>
            <a:pPr marL="0" indent="0">
              <a:buNone/>
            </a:pPr>
            <a:r>
              <a:rPr lang="en-US" sz="2800" b="1" dirty="0">
                <a:latin typeface="+mj-lt"/>
              </a:rPr>
              <a:t>Correlation </a:t>
            </a:r>
            <a:r>
              <a:rPr lang="en-US" sz="2800" dirty="0">
                <a:latin typeface="+mj-lt"/>
              </a:rPr>
              <a:t>is</a:t>
            </a:r>
            <a:r>
              <a:rPr lang="en-US" sz="2800" dirty="0"/>
              <a:t> a mutual relationship or connection between two or more things (Oxford Dictionary)</a:t>
            </a:r>
          </a:p>
          <a:p>
            <a:pPr marL="0" indent="0">
              <a:buNone/>
            </a:pPr>
            <a:r>
              <a:rPr lang="en-US" sz="2800" dirty="0"/>
              <a:t>The maps show a correlation between 5G coverage and COVID-19 cases. But they do not prove that 5G </a:t>
            </a:r>
            <a:r>
              <a:rPr lang="en-US" sz="2800" b="1" i="1" dirty="0">
                <a:latin typeface="+mj-lt"/>
              </a:rPr>
              <a:t>causes</a:t>
            </a:r>
            <a:r>
              <a:rPr lang="en-US" sz="2800" dirty="0"/>
              <a:t> COVID.</a:t>
            </a:r>
          </a:p>
        </p:txBody>
      </p:sp>
    </p:spTree>
    <p:extLst>
      <p:ext uri="{BB962C8B-B14F-4D97-AF65-F5344CB8AC3E}">
        <p14:creationId xmlns:p14="http://schemas.microsoft.com/office/powerpoint/2010/main" val="52076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FF61-D3C0-40B3-92F5-15FCA69B8A9C}"/>
              </a:ext>
            </a:extLst>
          </p:cNvPr>
          <p:cNvSpPr>
            <a:spLocks noGrp="1"/>
          </p:cNvSpPr>
          <p:nvPr>
            <p:ph type="title"/>
          </p:nvPr>
        </p:nvSpPr>
        <p:spPr/>
        <p:txBody>
          <a:bodyPr/>
          <a:lstStyle/>
          <a:p>
            <a:r>
              <a:rPr lang="en-US" dirty="0"/>
              <a:t>Sample Size</a:t>
            </a:r>
            <a:endParaRPr lang="en-CA" dirty="0"/>
          </a:p>
        </p:txBody>
      </p:sp>
      <p:sp>
        <p:nvSpPr>
          <p:cNvPr id="3" name="Content Placeholder 2">
            <a:extLst>
              <a:ext uri="{FF2B5EF4-FFF2-40B4-BE49-F238E27FC236}">
                <a16:creationId xmlns:a16="http://schemas.microsoft.com/office/drawing/2014/main" id="{B730C735-F6EF-40E6-BD81-DA43A74D9188}"/>
              </a:ext>
            </a:extLst>
          </p:cNvPr>
          <p:cNvSpPr>
            <a:spLocks noGrp="1"/>
          </p:cNvSpPr>
          <p:nvPr>
            <p:ph idx="1"/>
          </p:nvPr>
        </p:nvSpPr>
        <p:spPr>
          <a:xfrm>
            <a:off x="1371600" y="2114939"/>
            <a:ext cx="10240903" cy="2030423"/>
          </a:xfrm>
        </p:spPr>
        <p:txBody>
          <a:bodyPr>
            <a:normAutofit/>
          </a:bodyPr>
          <a:lstStyle/>
          <a:p>
            <a:r>
              <a:rPr lang="en-CA" sz="2400" dirty="0"/>
              <a:t>Goal: At </a:t>
            </a:r>
            <a:r>
              <a:rPr lang="en-CA" sz="2400" i="1" dirty="0"/>
              <a:t>least </a:t>
            </a:r>
            <a:r>
              <a:rPr lang="en-CA" sz="2400" dirty="0"/>
              <a:t>10 subjects per treatment or control group. More if your experiment is easy/fast to conduct.</a:t>
            </a:r>
          </a:p>
          <a:p>
            <a:pPr lvl="1"/>
            <a:r>
              <a:rPr lang="en-CA" sz="2400" dirty="0"/>
              <a:t>Subjects need to be alive! Err on the side of caution…have to account for germination rate </a:t>
            </a:r>
            <a:r>
              <a:rPr lang="en-CA" sz="2400" dirty="0">
                <a:sym typeface="Wingdings" panose="05000000000000000000" pitchFamily="2" charset="2"/>
              </a:rPr>
              <a:t> research!</a:t>
            </a:r>
            <a:endParaRPr lang="en-US" sz="2400" dirty="0"/>
          </a:p>
        </p:txBody>
      </p:sp>
      <p:pic>
        <p:nvPicPr>
          <p:cNvPr id="1028" name="Picture 4" descr="Plant Growth Cartoon stock photos and royalty-free images, vectors and  illustrations | Adobe Stock">
            <a:extLst>
              <a:ext uri="{FF2B5EF4-FFF2-40B4-BE49-F238E27FC236}">
                <a16:creationId xmlns:a16="http://schemas.microsoft.com/office/drawing/2014/main" id="{623095D1-6683-4CCE-801D-3AA400FE23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4214748" y="537419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lant Growth Cartoon stock photos and royalty-free images, vectors and  illustrations | Adobe Stock">
            <a:extLst>
              <a:ext uri="{FF2B5EF4-FFF2-40B4-BE49-F238E27FC236}">
                <a16:creationId xmlns:a16="http://schemas.microsoft.com/office/drawing/2014/main" id="{4E7A6491-3381-4243-8FE6-A4B4954715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3809847" y="537419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lant Growth Cartoon stock photos and royalty-free images, vectors and  illustrations | Adobe Stock">
            <a:extLst>
              <a:ext uri="{FF2B5EF4-FFF2-40B4-BE49-F238E27FC236}">
                <a16:creationId xmlns:a16="http://schemas.microsoft.com/office/drawing/2014/main" id="{F4FBA87B-A2FC-4BB2-982C-C5D0E4A49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3358974" y="537419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lant Growth Cartoon stock photos and royalty-free images, vectors and  illustrations | Adobe Stock">
            <a:extLst>
              <a:ext uri="{FF2B5EF4-FFF2-40B4-BE49-F238E27FC236}">
                <a16:creationId xmlns:a16="http://schemas.microsoft.com/office/drawing/2014/main" id="{D5CB35F4-9E91-4DF3-967E-EE5BC1445C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2955013" y="5386133"/>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lant Growth Cartoon stock photos and royalty-free images, vectors and  illustrations | Adobe Stock">
            <a:extLst>
              <a:ext uri="{FF2B5EF4-FFF2-40B4-BE49-F238E27FC236}">
                <a16:creationId xmlns:a16="http://schemas.microsoft.com/office/drawing/2014/main" id="{FF392ECC-3BEC-48E5-9594-76C63921D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2527126" y="538613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Plant Growth Cartoon stock photos and royalty-free images, vectors and  illustrations | Adobe Stock">
            <a:extLst>
              <a:ext uri="{FF2B5EF4-FFF2-40B4-BE49-F238E27FC236}">
                <a16:creationId xmlns:a16="http://schemas.microsoft.com/office/drawing/2014/main" id="{AAD66925-BA2C-4CEE-9A02-C7E26E874A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4214748" y="456494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Plant Growth Cartoon stock photos and royalty-free images, vectors and  illustrations | Adobe Stock">
            <a:extLst>
              <a:ext uri="{FF2B5EF4-FFF2-40B4-BE49-F238E27FC236}">
                <a16:creationId xmlns:a16="http://schemas.microsoft.com/office/drawing/2014/main" id="{FFC7D657-D367-4609-B46D-6FA2C3AAD5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3809847" y="456494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Plant Growth Cartoon stock photos and royalty-free images, vectors and  illustrations | Adobe Stock">
            <a:extLst>
              <a:ext uri="{FF2B5EF4-FFF2-40B4-BE49-F238E27FC236}">
                <a16:creationId xmlns:a16="http://schemas.microsoft.com/office/drawing/2014/main" id="{BFAA8768-C361-41C6-8A22-6B41C992D5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3358974" y="456494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Plant Growth Cartoon stock photos and royalty-free images, vectors and  illustrations | Adobe Stock">
            <a:extLst>
              <a:ext uri="{FF2B5EF4-FFF2-40B4-BE49-F238E27FC236}">
                <a16:creationId xmlns:a16="http://schemas.microsoft.com/office/drawing/2014/main" id="{BE49C413-1CDF-4DCB-BCD2-B40DC31B66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2955013" y="4576883"/>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Plant Growth Cartoon stock photos and royalty-free images, vectors and  illustrations | Adobe Stock">
            <a:extLst>
              <a:ext uri="{FF2B5EF4-FFF2-40B4-BE49-F238E27FC236}">
                <a16:creationId xmlns:a16="http://schemas.microsoft.com/office/drawing/2014/main" id="{89CA8ADF-BE53-452F-8312-9D77CD1F9B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2527126" y="457688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Plant Growth Cartoon stock photos and royalty-free images, vectors and  illustrations | Adobe Stock">
            <a:extLst>
              <a:ext uri="{FF2B5EF4-FFF2-40B4-BE49-F238E27FC236}">
                <a16:creationId xmlns:a16="http://schemas.microsoft.com/office/drawing/2014/main" id="{93C2D174-6DAF-4031-B5B5-08A3757476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8427187" y="536225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Plant Growth Cartoon stock photos and royalty-free images, vectors and  illustrations | Adobe Stock">
            <a:extLst>
              <a:ext uri="{FF2B5EF4-FFF2-40B4-BE49-F238E27FC236}">
                <a16:creationId xmlns:a16="http://schemas.microsoft.com/office/drawing/2014/main" id="{98583768-97BF-49FF-BAAE-E09DF68EDD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8022286" y="536225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Plant Growth Cartoon stock photos and royalty-free images, vectors and  illustrations | Adobe Stock">
            <a:extLst>
              <a:ext uri="{FF2B5EF4-FFF2-40B4-BE49-F238E27FC236}">
                <a16:creationId xmlns:a16="http://schemas.microsoft.com/office/drawing/2014/main" id="{EE3A761F-8154-4070-9966-0DCD5416B4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7571413" y="536225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Plant Growth Cartoon stock photos and royalty-free images, vectors and  illustrations | Adobe Stock">
            <a:extLst>
              <a:ext uri="{FF2B5EF4-FFF2-40B4-BE49-F238E27FC236}">
                <a16:creationId xmlns:a16="http://schemas.microsoft.com/office/drawing/2014/main" id="{3EE18734-EC91-485A-A08E-5DC2B769A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7167452" y="537419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Plant Growth Cartoon stock photos and royalty-free images, vectors and  illustrations | Adobe Stock">
            <a:extLst>
              <a:ext uri="{FF2B5EF4-FFF2-40B4-BE49-F238E27FC236}">
                <a16:creationId xmlns:a16="http://schemas.microsoft.com/office/drawing/2014/main" id="{C6B7BAF1-45A3-47A8-9E8C-C0AEED4EA1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6739565" y="537419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Plant Growth Cartoon stock photos and royalty-free images, vectors and  illustrations | Adobe Stock">
            <a:extLst>
              <a:ext uri="{FF2B5EF4-FFF2-40B4-BE49-F238E27FC236}">
                <a16:creationId xmlns:a16="http://schemas.microsoft.com/office/drawing/2014/main" id="{45C32660-B3ED-4C9C-A300-E447C81B8B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8427187" y="455300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Plant Growth Cartoon stock photos and royalty-free images, vectors and  illustrations | Adobe Stock">
            <a:extLst>
              <a:ext uri="{FF2B5EF4-FFF2-40B4-BE49-F238E27FC236}">
                <a16:creationId xmlns:a16="http://schemas.microsoft.com/office/drawing/2014/main" id="{F6DDC0E1-C6F2-455B-A025-19A194B357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8022286" y="455300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Plant Growth Cartoon stock photos and royalty-free images, vectors and  illustrations | Adobe Stock">
            <a:extLst>
              <a:ext uri="{FF2B5EF4-FFF2-40B4-BE49-F238E27FC236}">
                <a16:creationId xmlns:a16="http://schemas.microsoft.com/office/drawing/2014/main" id="{6C432159-AD6A-47B7-BDED-7C1ED2CB26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7571413" y="4553001"/>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Plant Growth Cartoon stock photos and royalty-free images, vectors and  illustrations | Adobe Stock">
            <a:extLst>
              <a:ext uri="{FF2B5EF4-FFF2-40B4-BE49-F238E27FC236}">
                <a16:creationId xmlns:a16="http://schemas.microsoft.com/office/drawing/2014/main" id="{6620A67D-7561-4210-9400-FC6F20ECAA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7167452" y="4564942"/>
            <a:ext cx="404901" cy="59063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Plant Growth Cartoon stock photos and royalty-free images, vectors and  illustrations | Adobe Stock">
            <a:extLst>
              <a:ext uri="{FF2B5EF4-FFF2-40B4-BE49-F238E27FC236}">
                <a16:creationId xmlns:a16="http://schemas.microsoft.com/office/drawing/2014/main" id="{5358817C-0DF9-408D-A42E-8D5C77925C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98" t="20000" r="3596" b="11613"/>
          <a:stretch/>
        </p:blipFill>
        <p:spPr bwMode="auto">
          <a:xfrm>
            <a:off x="6739565" y="4564941"/>
            <a:ext cx="404901" cy="590635"/>
          </a:xfrm>
          <a:prstGeom prst="rect">
            <a:avLst/>
          </a:prstGeom>
          <a:noFill/>
          <a:extLst>
            <a:ext uri="{909E8E84-426E-40DD-AFC4-6F175D3DCCD1}">
              <a14:hiddenFill xmlns:a14="http://schemas.microsoft.com/office/drawing/2010/main">
                <a:solidFill>
                  <a:srgbClr val="FFFFFF"/>
                </a:solidFill>
              </a14:hiddenFill>
            </a:ext>
          </a:extLst>
        </p:spPr>
      </p:pic>
      <p:sp>
        <p:nvSpPr>
          <p:cNvPr id="55" name="Content Placeholder 2">
            <a:extLst>
              <a:ext uri="{FF2B5EF4-FFF2-40B4-BE49-F238E27FC236}">
                <a16:creationId xmlns:a16="http://schemas.microsoft.com/office/drawing/2014/main" id="{8D8A373B-1825-4512-ADA6-AE371C47E0F2}"/>
              </a:ext>
            </a:extLst>
          </p:cNvPr>
          <p:cNvSpPr txBox="1">
            <a:spLocks/>
          </p:cNvSpPr>
          <p:nvPr/>
        </p:nvSpPr>
        <p:spPr>
          <a:xfrm>
            <a:off x="2509543" y="5952886"/>
            <a:ext cx="2967613" cy="108881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t>Control group</a:t>
            </a:r>
            <a:endParaRPr lang="en-US" sz="2400" dirty="0"/>
          </a:p>
        </p:txBody>
      </p:sp>
      <p:sp>
        <p:nvSpPr>
          <p:cNvPr id="52" name="Content Placeholder 2">
            <a:extLst>
              <a:ext uri="{FF2B5EF4-FFF2-40B4-BE49-F238E27FC236}">
                <a16:creationId xmlns:a16="http://schemas.microsoft.com/office/drawing/2014/main" id="{D8B46B73-37E0-41FD-BF9D-9969A312CEDD}"/>
              </a:ext>
            </a:extLst>
          </p:cNvPr>
          <p:cNvSpPr txBox="1">
            <a:spLocks/>
          </p:cNvSpPr>
          <p:nvPr/>
        </p:nvSpPr>
        <p:spPr>
          <a:xfrm>
            <a:off x="6492507" y="5964826"/>
            <a:ext cx="2967613" cy="108881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t>Experimental group</a:t>
            </a:r>
            <a:endParaRPr lang="en-US" sz="2400" dirty="0"/>
          </a:p>
        </p:txBody>
      </p:sp>
    </p:spTree>
    <p:extLst>
      <p:ext uri="{BB962C8B-B14F-4D97-AF65-F5344CB8AC3E}">
        <p14:creationId xmlns:p14="http://schemas.microsoft.com/office/powerpoint/2010/main" val="32139124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FF61-D3C0-40B3-92F5-15FCA69B8A9C}"/>
              </a:ext>
            </a:extLst>
          </p:cNvPr>
          <p:cNvSpPr>
            <a:spLocks noGrp="1"/>
          </p:cNvSpPr>
          <p:nvPr>
            <p:ph type="title"/>
          </p:nvPr>
        </p:nvSpPr>
        <p:spPr/>
        <p:txBody>
          <a:bodyPr/>
          <a:lstStyle/>
          <a:p>
            <a:r>
              <a:rPr lang="en-US" dirty="0"/>
              <a:t>Sample Size: Practical considerations</a:t>
            </a:r>
            <a:endParaRPr lang="en-CA" dirty="0"/>
          </a:p>
        </p:txBody>
      </p:sp>
      <p:sp>
        <p:nvSpPr>
          <p:cNvPr id="3" name="Content Placeholder 2">
            <a:extLst>
              <a:ext uri="{FF2B5EF4-FFF2-40B4-BE49-F238E27FC236}">
                <a16:creationId xmlns:a16="http://schemas.microsoft.com/office/drawing/2014/main" id="{B730C735-F6EF-40E6-BD81-DA43A74D9188}"/>
              </a:ext>
            </a:extLst>
          </p:cNvPr>
          <p:cNvSpPr>
            <a:spLocks noGrp="1"/>
          </p:cNvSpPr>
          <p:nvPr>
            <p:ph idx="1"/>
          </p:nvPr>
        </p:nvSpPr>
        <p:spPr>
          <a:xfrm>
            <a:off x="1371601" y="2114939"/>
            <a:ext cx="2466870" cy="3733201"/>
          </a:xfrm>
        </p:spPr>
        <p:txBody>
          <a:bodyPr>
            <a:normAutofit/>
          </a:bodyPr>
          <a:lstStyle/>
          <a:p>
            <a:pPr marL="0" indent="0">
              <a:buNone/>
            </a:pPr>
            <a:r>
              <a:rPr lang="en-CA" sz="2400" dirty="0">
                <a:sym typeface="Wingdings" panose="05000000000000000000" pitchFamily="2" charset="2"/>
              </a:rPr>
              <a:t>…But not so many subjects that they take up too much room. Each pod gets ~1 meter of windowsill. </a:t>
            </a:r>
            <a:endParaRPr lang="en-US" sz="2400" dirty="0"/>
          </a:p>
        </p:txBody>
      </p:sp>
      <p:pic>
        <p:nvPicPr>
          <p:cNvPr id="2050" name="Picture 2">
            <a:extLst>
              <a:ext uri="{FF2B5EF4-FFF2-40B4-BE49-F238E27FC236}">
                <a16:creationId xmlns:a16="http://schemas.microsoft.com/office/drawing/2014/main" id="{996BDF4E-2434-4A64-8C11-E2056A0DF6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59" b="16483"/>
          <a:stretch/>
        </p:blipFill>
        <p:spPr bwMode="auto">
          <a:xfrm>
            <a:off x="4463101" y="2291012"/>
            <a:ext cx="7420708" cy="384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5305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B6CA-0C2A-4382-8692-8B031D4CBA21}"/>
              </a:ext>
            </a:extLst>
          </p:cNvPr>
          <p:cNvSpPr>
            <a:spLocks noGrp="1"/>
          </p:cNvSpPr>
          <p:nvPr>
            <p:ph type="title"/>
          </p:nvPr>
        </p:nvSpPr>
        <p:spPr>
          <a:xfrm>
            <a:off x="1371600" y="793080"/>
            <a:ext cx="10240903" cy="603101"/>
          </a:xfrm>
        </p:spPr>
        <p:txBody>
          <a:bodyPr/>
          <a:lstStyle/>
          <a:p>
            <a:r>
              <a:rPr lang="en-US" dirty="0"/>
              <a:t>Case Study: singing + plants</a:t>
            </a:r>
            <a:endParaRPr lang="en-CA" dirty="0"/>
          </a:p>
        </p:txBody>
      </p:sp>
      <p:sp>
        <p:nvSpPr>
          <p:cNvPr id="3" name="Content Placeholder 2">
            <a:extLst>
              <a:ext uri="{FF2B5EF4-FFF2-40B4-BE49-F238E27FC236}">
                <a16:creationId xmlns:a16="http://schemas.microsoft.com/office/drawing/2014/main" id="{4023630C-09CF-4DE3-9735-D45A2303D584}"/>
              </a:ext>
            </a:extLst>
          </p:cNvPr>
          <p:cNvSpPr>
            <a:spLocks noGrp="1"/>
          </p:cNvSpPr>
          <p:nvPr>
            <p:ph idx="1"/>
          </p:nvPr>
        </p:nvSpPr>
        <p:spPr>
          <a:xfrm>
            <a:off x="1371600" y="1450910"/>
            <a:ext cx="10240903" cy="3956179"/>
          </a:xfrm>
        </p:spPr>
        <p:txBody>
          <a:bodyPr>
            <a:normAutofit/>
          </a:bodyPr>
          <a:lstStyle/>
          <a:p>
            <a:pPr marL="0" indent="0">
              <a:buNone/>
            </a:pPr>
            <a:r>
              <a:rPr lang="en-US" dirty="0"/>
              <a:t>Timothy and Oscar are investigating whether singing to plants helps them grow faster. They plant bean plants into two plots: A and B. Each plot has 10 plants in it. They water the plants regularly and all the plants have the same exposure to sunlight. They sing to the plants in plot B only. Then, after three months, they record the growth rates of the plants. They conclude that singing to plants helps them grow faster. </a:t>
            </a:r>
          </a:p>
        </p:txBody>
      </p:sp>
      <p:sp>
        <p:nvSpPr>
          <p:cNvPr id="5" name="TextBox 4">
            <a:extLst>
              <a:ext uri="{FF2B5EF4-FFF2-40B4-BE49-F238E27FC236}">
                <a16:creationId xmlns:a16="http://schemas.microsoft.com/office/drawing/2014/main" id="{D9747687-256A-41E8-B374-4ADC82B7DDF7}"/>
              </a:ext>
            </a:extLst>
          </p:cNvPr>
          <p:cNvSpPr txBox="1"/>
          <p:nvPr/>
        </p:nvSpPr>
        <p:spPr>
          <a:xfrm>
            <a:off x="1371600" y="3428999"/>
            <a:ext cx="10092813" cy="2862322"/>
          </a:xfrm>
          <a:prstGeom prst="rect">
            <a:avLst/>
          </a:prstGeom>
          <a:noFill/>
        </p:spPr>
        <p:txBody>
          <a:bodyPr wrap="square">
            <a:spAutoFit/>
          </a:bodyPr>
          <a:lstStyle/>
          <a:p>
            <a:pPr marL="342900" indent="-342900">
              <a:buFont typeface="+mj-lt"/>
              <a:buAutoNum type="arabicPeriod"/>
            </a:pPr>
            <a:r>
              <a:rPr lang="en-CA" sz="2000" dirty="0"/>
              <a:t>What was the testable question?</a:t>
            </a:r>
          </a:p>
          <a:p>
            <a:pPr marL="342900" indent="-342900">
              <a:buFont typeface="+mj-lt"/>
              <a:buAutoNum type="arabicPeriod"/>
            </a:pPr>
            <a:r>
              <a:rPr lang="en-CA" sz="2000" dirty="0"/>
              <a:t>What could the group’s hypothesis have been?</a:t>
            </a:r>
          </a:p>
          <a:p>
            <a:pPr marL="342900" indent="-342900">
              <a:buFont typeface="+mj-lt"/>
              <a:buAutoNum type="arabicPeriod"/>
            </a:pPr>
            <a:r>
              <a:rPr lang="en-CA" sz="2000" dirty="0"/>
              <a:t>What was the independent variable?</a:t>
            </a:r>
          </a:p>
          <a:p>
            <a:pPr marL="342900" indent="-342900">
              <a:buFont typeface="+mj-lt"/>
              <a:buAutoNum type="arabicPeriod"/>
            </a:pPr>
            <a:r>
              <a:rPr lang="en-CA" sz="2000" dirty="0"/>
              <a:t>What was the dependent variable?</a:t>
            </a:r>
          </a:p>
          <a:p>
            <a:pPr marL="342900" indent="-342900">
              <a:buFont typeface="+mj-lt"/>
              <a:buAutoNum type="arabicPeriod"/>
            </a:pPr>
            <a:r>
              <a:rPr lang="en-CA" sz="2000" dirty="0"/>
              <a:t>What were some control variables? Are there any confounding variables that are not accounted for by this experimental design?</a:t>
            </a:r>
          </a:p>
          <a:p>
            <a:pPr marL="342900" indent="-342900">
              <a:buFont typeface="+mj-lt"/>
              <a:buAutoNum type="arabicPeriod"/>
            </a:pPr>
            <a:r>
              <a:rPr lang="en-CA" sz="2000" dirty="0"/>
              <a:t>Which was the control group? Treatment group?</a:t>
            </a:r>
          </a:p>
          <a:p>
            <a:pPr marL="342900" indent="-342900">
              <a:buFont typeface="+mj-lt"/>
              <a:buAutoNum type="arabicPeriod"/>
            </a:pPr>
            <a:r>
              <a:rPr lang="en-CA" sz="2000" dirty="0"/>
              <a:t>What questions do you have about the conclusion that they drew from this experiment?</a:t>
            </a:r>
          </a:p>
        </p:txBody>
      </p:sp>
    </p:spTree>
    <p:extLst>
      <p:ext uri="{BB962C8B-B14F-4D97-AF65-F5344CB8AC3E}">
        <p14:creationId xmlns:p14="http://schemas.microsoft.com/office/powerpoint/2010/main" val="22395967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3630C-09CF-4DE3-9735-D45A2303D584}"/>
              </a:ext>
            </a:extLst>
          </p:cNvPr>
          <p:cNvSpPr>
            <a:spLocks noGrp="1"/>
          </p:cNvSpPr>
          <p:nvPr>
            <p:ph idx="1"/>
          </p:nvPr>
        </p:nvSpPr>
        <p:spPr>
          <a:xfrm>
            <a:off x="1371600" y="1450910"/>
            <a:ext cx="10240903" cy="3956179"/>
          </a:xfrm>
        </p:spPr>
        <p:txBody>
          <a:bodyPr>
            <a:normAutofit/>
          </a:bodyPr>
          <a:lstStyle/>
          <a:p>
            <a:pPr marL="0" indent="0">
              <a:buNone/>
            </a:pPr>
            <a:r>
              <a:rPr lang="en-US" dirty="0"/>
              <a:t>Timothy and Oscar are investigating whether singing to plants helps them grow faster. They plant bean plants into two plots: A and B. Each plot has 10 plants in it. They water the plants regularly and all the plants have the same exposure to sunlight. They sing to the plants in plot B only. Then, after three months, they record the growth rates of the plants. They conclude that singing to plants helps them grow faster. </a:t>
            </a:r>
          </a:p>
          <a:p>
            <a:pPr marL="0" indent="0">
              <a:buNone/>
            </a:pPr>
            <a:endParaRPr lang="en-US" dirty="0"/>
          </a:p>
          <a:p>
            <a:pPr marL="0" indent="0">
              <a:buNone/>
            </a:pPr>
            <a:r>
              <a:rPr lang="en-CA" dirty="0"/>
              <a:t>8. Given only the information from the experiment above, could you repeat this experiment? What information are you missing, that you would need? </a:t>
            </a:r>
          </a:p>
          <a:p>
            <a:pPr lvl="2"/>
            <a:endParaRPr lang="en-US" dirty="0"/>
          </a:p>
        </p:txBody>
      </p:sp>
      <p:sp>
        <p:nvSpPr>
          <p:cNvPr id="6" name="Title 1">
            <a:extLst>
              <a:ext uri="{FF2B5EF4-FFF2-40B4-BE49-F238E27FC236}">
                <a16:creationId xmlns:a16="http://schemas.microsoft.com/office/drawing/2014/main" id="{0AFD10EF-8015-421B-918C-4BB77D671C95}"/>
              </a:ext>
            </a:extLst>
          </p:cNvPr>
          <p:cNvSpPr txBox="1">
            <a:spLocks/>
          </p:cNvSpPr>
          <p:nvPr/>
        </p:nvSpPr>
        <p:spPr>
          <a:xfrm>
            <a:off x="1371600" y="793080"/>
            <a:ext cx="10240903" cy="603101"/>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US"/>
              <a:t>Case Study: singing + plants</a:t>
            </a:r>
            <a:endParaRPr lang="en-CA" dirty="0"/>
          </a:p>
        </p:txBody>
      </p:sp>
    </p:spTree>
    <p:extLst>
      <p:ext uri="{BB962C8B-B14F-4D97-AF65-F5344CB8AC3E}">
        <p14:creationId xmlns:p14="http://schemas.microsoft.com/office/powerpoint/2010/main" val="7842684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3630C-09CF-4DE3-9735-D45A2303D584}"/>
              </a:ext>
            </a:extLst>
          </p:cNvPr>
          <p:cNvSpPr>
            <a:spLocks noGrp="1"/>
          </p:cNvSpPr>
          <p:nvPr>
            <p:ph idx="1"/>
          </p:nvPr>
        </p:nvSpPr>
        <p:spPr>
          <a:xfrm>
            <a:off x="1371600" y="1633159"/>
            <a:ext cx="10240903" cy="4590660"/>
          </a:xfrm>
        </p:spPr>
        <p:txBody>
          <a:bodyPr>
            <a:normAutofit fontScale="92500" lnSpcReduction="20000"/>
          </a:bodyPr>
          <a:lstStyle/>
          <a:p>
            <a:pPr marL="0" indent="0">
              <a:buNone/>
            </a:pPr>
            <a:r>
              <a:rPr lang="en-CA" dirty="0"/>
              <a:t>8. Given only the information from the experiment above, could you repeat this experiment? What information are you missing, that you would need? </a:t>
            </a:r>
          </a:p>
          <a:p>
            <a:pPr lvl="1"/>
            <a:r>
              <a:rPr lang="en-US" dirty="0"/>
              <a:t>What bean species?</a:t>
            </a:r>
          </a:p>
          <a:p>
            <a:pPr lvl="1"/>
            <a:r>
              <a:rPr lang="en-US" dirty="0"/>
              <a:t>How much water? What pH of water? What temperature of water? How frequently do they water?</a:t>
            </a:r>
          </a:p>
          <a:p>
            <a:pPr lvl="1"/>
            <a:r>
              <a:rPr lang="en-US" dirty="0"/>
              <a:t>Where is this experiment conducted? What is the climate of the experiment? </a:t>
            </a:r>
          </a:p>
          <a:p>
            <a:pPr lvl="1"/>
            <a:r>
              <a:rPr lang="en-US" dirty="0"/>
              <a:t>How do they sing? What song do they sing? How do they ensure the singing is the same every time? Is every plant getting the same musical experience? How is the music delivered: is there a confounding variable based on the fact that they have to walk around the vicinity of the plants? </a:t>
            </a:r>
          </a:p>
          <a:p>
            <a:pPr lvl="1"/>
            <a:r>
              <a:rPr lang="en-US" dirty="0"/>
              <a:t>How are the plants protected from predation and other environmental factors?</a:t>
            </a:r>
          </a:p>
          <a:p>
            <a:pPr lvl="1"/>
            <a:r>
              <a:rPr lang="en-US" dirty="0"/>
              <a:t>Is the soil the same in both plots? How do they know?</a:t>
            </a:r>
          </a:p>
          <a:p>
            <a:pPr lvl="1"/>
            <a:r>
              <a:rPr lang="en-US" dirty="0"/>
              <a:t>How do they record growth rates?*</a:t>
            </a:r>
          </a:p>
          <a:p>
            <a:pPr lvl="2"/>
            <a:r>
              <a:rPr lang="en-US" dirty="0"/>
              <a:t>*What are some ways you could think of that they could have measured growth rate?</a:t>
            </a:r>
          </a:p>
          <a:p>
            <a:pPr marL="457200" indent="-457200">
              <a:buFont typeface="+mj-lt"/>
              <a:buAutoNum type="arabicPeriod"/>
            </a:pPr>
            <a:endParaRPr lang="en-US" dirty="0"/>
          </a:p>
        </p:txBody>
      </p:sp>
      <p:sp>
        <p:nvSpPr>
          <p:cNvPr id="6" name="Title 1">
            <a:extLst>
              <a:ext uri="{FF2B5EF4-FFF2-40B4-BE49-F238E27FC236}">
                <a16:creationId xmlns:a16="http://schemas.microsoft.com/office/drawing/2014/main" id="{86C6A342-1D9A-48B3-B98B-C8C291D2978C}"/>
              </a:ext>
            </a:extLst>
          </p:cNvPr>
          <p:cNvSpPr>
            <a:spLocks noGrp="1"/>
          </p:cNvSpPr>
          <p:nvPr>
            <p:ph type="title"/>
          </p:nvPr>
        </p:nvSpPr>
        <p:spPr>
          <a:xfrm>
            <a:off x="1371600" y="793080"/>
            <a:ext cx="10240903" cy="603101"/>
          </a:xfrm>
        </p:spPr>
        <p:txBody>
          <a:bodyPr/>
          <a:lstStyle/>
          <a:p>
            <a:r>
              <a:rPr lang="en-US" dirty="0"/>
              <a:t>Case Study: singing + plants</a:t>
            </a:r>
            <a:endParaRPr lang="en-CA" dirty="0"/>
          </a:p>
        </p:txBody>
      </p:sp>
    </p:spTree>
    <p:extLst>
      <p:ext uri="{BB962C8B-B14F-4D97-AF65-F5344CB8AC3E}">
        <p14:creationId xmlns:p14="http://schemas.microsoft.com/office/powerpoint/2010/main" val="14316905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0963-8EB8-48D1-ABA2-336F8F090762}"/>
              </a:ext>
            </a:extLst>
          </p:cNvPr>
          <p:cNvSpPr>
            <a:spLocks noGrp="1"/>
          </p:cNvSpPr>
          <p:nvPr>
            <p:ph type="title"/>
          </p:nvPr>
        </p:nvSpPr>
        <p:spPr/>
        <p:txBody>
          <a:bodyPr/>
          <a:lstStyle/>
          <a:p>
            <a:r>
              <a:rPr lang="en-US" dirty="0"/>
              <a:t>Case Study: Bean Science Fair</a:t>
            </a:r>
            <a:endParaRPr lang="en-CA" dirty="0"/>
          </a:p>
        </p:txBody>
      </p:sp>
      <p:sp>
        <p:nvSpPr>
          <p:cNvPr id="3" name="Content Placeholder 2">
            <a:extLst>
              <a:ext uri="{FF2B5EF4-FFF2-40B4-BE49-F238E27FC236}">
                <a16:creationId xmlns:a16="http://schemas.microsoft.com/office/drawing/2014/main" id="{2E33BF50-B9DE-4792-A4AC-66B1F4488E8E}"/>
              </a:ext>
            </a:extLst>
          </p:cNvPr>
          <p:cNvSpPr>
            <a:spLocks noGrp="1"/>
          </p:cNvSpPr>
          <p:nvPr>
            <p:ph idx="1"/>
          </p:nvPr>
        </p:nvSpPr>
        <p:spPr/>
        <p:txBody>
          <a:bodyPr/>
          <a:lstStyle/>
          <a:p>
            <a:r>
              <a:rPr lang="en-CA" dirty="0"/>
              <a:t>https://www.education.com/science-fair/article/making-plants-grow/</a:t>
            </a:r>
          </a:p>
        </p:txBody>
      </p:sp>
    </p:spTree>
    <p:extLst>
      <p:ext uri="{BB962C8B-B14F-4D97-AF65-F5344CB8AC3E}">
        <p14:creationId xmlns:p14="http://schemas.microsoft.com/office/powerpoint/2010/main" val="9184200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16F2D-8122-4444-98B6-9FDFF702ED46}"/>
              </a:ext>
            </a:extLst>
          </p:cNvPr>
          <p:cNvSpPr>
            <a:spLocks noGrp="1"/>
          </p:cNvSpPr>
          <p:nvPr>
            <p:ph type="title"/>
          </p:nvPr>
        </p:nvSpPr>
        <p:spPr/>
        <p:txBody>
          <a:bodyPr/>
          <a:lstStyle/>
          <a:p>
            <a:r>
              <a:rPr lang="en-US" dirty="0"/>
              <a:t>Clear-cut Methodology</a:t>
            </a:r>
            <a:endParaRPr lang="en-CA" dirty="0"/>
          </a:p>
        </p:txBody>
      </p:sp>
      <p:sp>
        <p:nvSpPr>
          <p:cNvPr id="3" name="Content Placeholder 2">
            <a:extLst>
              <a:ext uri="{FF2B5EF4-FFF2-40B4-BE49-F238E27FC236}">
                <a16:creationId xmlns:a16="http://schemas.microsoft.com/office/drawing/2014/main" id="{EBF9F3E5-7F77-4DC0-AAA0-318902EE5B37}"/>
              </a:ext>
            </a:extLst>
          </p:cNvPr>
          <p:cNvSpPr>
            <a:spLocks noGrp="1"/>
          </p:cNvSpPr>
          <p:nvPr>
            <p:ph idx="1"/>
          </p:nvPr>
        </p:nvSpPr>
        <p:spPr/>
        <p:txBody>
          <a:bodyPr>
            <a:normAutofit fontScale="85000" lnSpcReduction="20000"/>
          </a:bodyPr>
          <a:lstStyle/>
          <a:p>
            <a:r>
              <a:rPr lang="en-US" sz="2600" dirty="0"/>
              <a:t>A well-written Procedure means you have carefully thought through your experiment and all the variables that could affect your results.</a:t>
            </a:r>
          </a:p>
          <a:p>
            <a:r>
              <a:rPr lang="en-US" sz="2900" dirty="0"/>
              <a:t>Detail, detail, detail! Examples of things that could affect your experiment:</a:t>
            </a:r>
          </a:p>
          <a:p>
            <a:pPr lvl="1"/>
            <a:r>
              <a:rPr lang="en-US" sz="1500" dirty="0"/>
              <a:t>Ambient temperature, climate, time of day, location</a:t>
            </a:r>
          </a:p>
          <a:p>
            <a:pPr lvl="1"/>
            <a:r>
              <a:rPr lang="en-US" sz="1500" dirty="0"/>
              <a:t>Identity of the experimenter</a:t>
            </a:r>
          </a:p>
          <a:p>
            <a:pPr lvl="1"/>
            <a:r>
              <a:rPr lang="en-US" sz="1500" dirty="0"/>
              <a:t>Size and material of apparatus (e.g. 500 mL glass beaker)</a:t>
            </a:r>
          </a:p>
          <a:p>
            <a:pPr lvl="1"/>
            <a:r>
              <a:rPr lang="en-US" sz="1500" dirty="0"/>
              <a:t>Species name (for biological experiments; no need for human experiments though)</a:t>
            </a:r>
          </a:p>
          <a:p>
            <a:pPr lvl="1"/>
            <a:r>
              <a:rPr lang="en-US" sz="1500" dirty="0"/>
              <a:t>Defining things precisely</a:t>
            </a:r>
          </a:p>
          <a:p>
            <a:pPr lvl="2"/>
            <a:r>
              <a:rPr lang="en-US" sz="1500" dirty="0"/>
              <a:t>E.g. Brown rabbits vs white rabbits. What if you had a white rabbit with two brown spots? What would this count as?</a:t>
            </a:r>
          </a:p>
          <a:p>
            <a:pPr lvl="2"/>
            <a:r>
              <a:rPr lang="en-US" sz="1500" dirty="0"/>
              <a:t>E.g. “added enough milk until the mixture turned cloudy” vs “added 150 mL of 2% Lucerne brand milk”</a:t>
            </a:r>
          </a:p>
          <a:p>
            <a:r>
              <a:rPr lang="en-US" sz="2600" dirty="0"/>
              <a:t>Tip: Give your Procedure to someone else to read and see whether they have any questions about how you did something. </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3167125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5498-E53B-430D-82CE-4A98A7C9E92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E6C35B5-DFF8-4B04-BCD3-3FFF228688B6}"/>
              </a:ext>
            </a:extLst>
          </p:cNvPr>
          <p:cNvSpPr>
            <a:spLocks noGrp="1"/>
          </p:cNvSpPr>
          <p:nvPr>
            <p:ph idx="1"/>
          </p:nvPr>
        </p:nvSpPr>
        <p:spPr/>
        <p:txBody>
          <a:bodyPr/>
          <a:lstStyle/>
          <a:p>
            <a:r>
              <a:rPr lang="en-US" dirty="0"/>
              <a:t>/ end slides proper</a:t>
            </a:r>
            <a:endParaRPr lang="en-CA" dirty="0"/>
          </a:p>
        </p:txBody>
      </p:sp>
    </p:spTree>
    <p:extLst>
      <p:ext uri="{BB962C8B-B14F-4D97-AF65-F5344CB8AC3E}">
        <p14:creationId xmlns:p14="http://schemas.microsoft.com/office/powerpoint/2010/main" val="325155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3182-D6DF-480F-A25F-2FC81F217892}"/>
              </a:ext>
            </a:extLst>
          </p:cNvPr>
          <p:cNvSpPr>
            <a:spLocks noGrp="1"/>
          </p:cNvSpPr>
          <p:nvPr>
            <p:ph type="title"/>
          </p:nvPr>
        </p:nvSpPr>
        <p:spPr/>
        <p:txBody>
          <a:bodyPr/>
          <a:lstStyle/>
          <a:p>
            <a:r>
              <a:rPr lang="en-US" dirty="0"/>
              <a:t>Preliminary Research</a:t>
            </a:r>
            <a:endParaRPr lang="en-CA" dirty="0"/>
          </a:p>
        </p:txBody>
      </p:sp>
      <p:sp>
        <p:nvSpPr>
          <p:cNvPr id="3" name="Content Placeholder 2">
            <a:extLst>
              <a:ext uri="{FF2B5EF4-FFF2-40B4-BE49-F238E27FC236}">
                <a16:creationId xmlns:a16="http://schemas.microsoft.com/office/drawing/2014/main" id="{E194AE8A-EA14-48D0-81E7-C8C98437AA35}"/>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some observations you have made about plants?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some things you already know (or think you know) about plants and how they grow?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some questions you have, or things you have always wondered, about plants and how they grow?</a:t>
            </a:r>
          </a:p>
          <a:p>
            <a:r>
              <a:rPr lang="en-CA" sz="1800" dirty="0">
                <a:latin typeface="Calibri" panose="020F0502020204030204" pitchFamily="34" charset="0"/>
                <a:ea typeface="Calibri" panose="020F0502020204030204" pitchFamily="34" charset="0"/>
                <a:cs typeface="Times New Roman" panose="02020603050405020304" pitchFamily="18" charset="0"/>
              </a:rPr>
              <a:t>What plant does our group want to investigate the most, and why? (Pick fast-growing plants; kidney beans and marigold will be available…any other seeds, you will have to source and pay for yourselves.)</a:t>
            </a:r>
          </a:p>
          <a:p>
            <a:pPr lvl="1"/>
            <a:r>
              <a:rPr lang="en-CA" sz="1800" dirty="0">
                <a:effectLst/>
                <a:latin typeface="Calibri" panose="020F0502020204030204" pitchFamily="34" charset="0"/>
                <a:ea typeface="Calibri" panose="020F0502020204030204" pitchFamily="34" charset="0"/>
                <a:cs typeface="Times New Roman" panose="02020603050405020304" pitchFamily="18" charset="0"/>
              </a:rPr>
              <a:t>What is the best way to grow the plant we have chosen?</a:t>
            </a:r>
          </a:p>
          <a:p>
            <a:r>
              <a:rPr lang="en-US" sz="1800" dirty="0">
                <a:latin typeface="Calibri" panose="020F0502020204030204" pitchFamily="34" charset="0"/>
                <a:ea typeface="Calibri" panose="020F0502020204030204" pitchFamily="34" charset="0"/>
                <a:cs typeface="Times New Roman" panose="02020603050405020304" pitchFamily="18" charset="0"/>
              </a:rPr>
              <a:t>Which variables would you be most interested in researching?</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Narrow it down to 3 variables</a:t>
            </a:r>
            <a:endParaRPr lang="en-CA" sz="1800" dirty="0">
              <a:latin typeface="Calibri" panose="020F0502020204030204" pitchFamily="34" charset="0"/>
              <a:ea typeface="Calibri" panose="020F0502020204030204" pitchFamily="34" charset="0"/>
              <a:cs typeface="Times New Roman" panose="02020603050405020304" pitchFamily="18" charset="0"/>
            </a:endParaRPr>
          </a:p>
          <a:p>
            <a:pPr lvl="1"/>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25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ontiers of Computational Journalism week 4 - Statistical Inference">
            <a:extLst>
              <a:ext uri="{FF2B5EF4-FFF2-40B4-BE49-F238E27FC236}">
                <a16:creationId xmlns:a16="http://schemas.microsoft.com/office/drawing/2014/main" id="{234ED09C-9F6B-428F-8B9F-9F8B41CA80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51" t="18731" r="23213" b="8275"/>
          <a:stretch/>
        </p:blipFill>
        <p:spPr bwMode="auto">
          <a:xfrm>
            <a:off x="6096000" y="1557717"/>
            <a:ext cx="6228278" cy="48416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652E4F-FBEB-43FE-8E24-97E6B9D45BD5}"/>
              </a:ext>
            </a:extLst>
          </p:cNvPr>
          <p:cNvSpPr>
            <a:spLocks noGrp="1"/>
          </p:cNvSpPr>
          <p:nvPr>
            <p:ph type="title"/>
          </p:nvPr>
        </p:nvSpPr>
        <p:spPr>
          <a:xfrm>
            <a:off x="1371600" y="339856"/>
            <a:ext cx="10619295" cy="1233488"/>
          </a:xfrm>
        </p:spPr>
        <p:txBody>
          <a:bodyPr/>
          <a:lstStyle/>
          <a:p>
            <a:r>
              <a:rPr lang="en-US" dirty="0"/>
              <a:t>Correlation is not  Causation</a:t>
            </a:r>
            <a:endParaRPr lang="en-CA" dirty="0"/>
          </a:p>
        </p:txBody>
      </p:sp>
      <p:sp>
        <p:nvSpPr>
          <p:cNvPr id="3" name="Content Placeholder 2">
            <a:extLst>
              <a:ext uri="{FF2B5EF4-FFF2-40B4-BE49-F238E27FC236}">
                <a16:creationId xmlns:a16="http://schemas.microsoft.com/office/drawing/2014/main" id="{8FBC270B-7D87-4881-B10C-C7190DC8CFEC}"/>
              </a:ext>
            </a:extLst>
          </p:cNvPr>
          <p:cNvSpPr>
            <a:spLocks noGrp="1"/>
          </p:cNvSpPr>
          <p:nvPr>
            <p:ph idx="1"/>
          </p:nvPr>
        </p:nvSpPr>
        <p:spPr>
          <a:xfrm>
            <a:off x="1371601" y="2114939"/>
            <a:ext cx="5196347" cy="3956179"/>
          </a:xfrm>
        </p:spPr>
        <p:txBody>
          <a:bodyPr>
            <a:normAutofit/>
          </a:bodyPr>
          <a:lstStyle/>
          <a:p>
            <a:pPr marL="0" indent="0">
              <a:buNone/>
            </a:pPr>
            <a:r>
              <a:rPr lang="en-US" sz="2800" dirty="0"/>
              <a:t>It is fairly straightforward to show that two variables are related (</a:t>
            </a:r>
            <a:r>
              <a:rPr lang="en-US" sz="2800" b="1" i="1" dirty="0">
                <a:latin typeface="+mj-lt"/>
              </a:rPr>
              <a:t>correlation</a:t>
            </a:r>
            <a:r>
              <a:rPr lang="en-US" sz="2800" dirty="0"/>
              <a:t>).</a:t>
            </a:r>
          </a:p>
          <a:p>
            <a:pPr marL="0" indent="0">
              <a:buNone/>
            </a:pPr>
            <a:r>
              <a:rPr lang="en-US" sz="2800" dirty="0"/>
              <a:t>But to show </a:t>
            </a:r>
            <a:r>
              <a:rPr lang="en-US" sz="2800" b="1" i="1" dirty="0">
                <a:latin typeface="+mj-lt"/>
              </a:rPr>
              <a:t>causation</a:t>
            </a:r>
            <a:r>
              <a:rPr lang="en-US" sz="2800" b="1" i="1" dirty="0"/>
              <a:t> </a:t>
            </a:r>
            <a:r>
              <a:rPr lang="en-US" sz="2800" dirty="0"/>
              <a:t>(that x causes y), we need to conduct a controlled scientific experiment.</a:t>
            </a:r>
            <a:endParaRPr lang="en-CA" sz="2800" dirty="0"/>
          </a:p>
        </p:txBody>
      </p:sp>
      <p:sp>
        <p:nvSpPr>
          <p:cNvPr id="6" name="TextBox 5">
            <a:extLst>
              <a:ext uri="{FF2B5EF4-FFF2-40B4-BE49-F238E27FC236}">
                <a16:creationId xmlns:a16="http://schemas.microsoft.com/office/drawing/2014/main" id="{A32A8810-94B2-4ED7-B97F-643EC8C4F696}"/>
              </a:ext>
            </a:extLst>
          </p:cNvPr>
          <p:cNvSpPr txBox="1"/>
          <p:nvPr/>
        </p:nvSpPr>
        <p:spPr>
          <a:xfrm>
            <a:off x="6371303" y="6399396"/>
            <a:ext cx="6096000" cy="400110"/>
          </a:xfrm>
          <a:prstGeom prst="rect">
            <a:avLst/>
          </a:prstGeom>
          <a:noFill/>
        </p:spPr>
        <p:txBody>
          <a:bodyPr wrap="square">
            <a:spAutoFit/>
          </a:bodyPr>
          <a:lstStyle/>
          <a:p>
            <a:r>
              <a:rPr lang="en-CA" sz="1000" dirty="0"/>
              <a:t>https://www.slideshare.net/JonathanStray/frontiers-of-computational-journalism-week-4-statistical-inference</a:t>
            </a:r>
          </a:p>
        </p:txBody>
      </p:sp>
    </p:spTree>
    <p:extLst>
      <p:ext uri="{BB962C8B-B14F-4D97-AF65-F5344CB8AC3E}">
        <p14:creationId xmlns:p14="http://schemas.microsoft.com/office/powerpoint/2010/main" val="198483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1467-3A7B-42E7-ACDD-8F2D805C5D42}"/>
              </a:ext>
            </a:extLst>
          </p:cNvPr>
          <p:cNvSpPr>
            <a:spLocks noGrp="1"/>
          </p:cNvSpPr>
          <p:nvPr>
            <p:ph type="title"/>
          </p:nvPr>
        </p:nvSpPr>
        <p:spPr>
          <a:xfrm>
            <a:off x="1371600" y="339856"/>
            <a:ext cx="10704136" cy="1233488"/>
          </a:xfrm>
        </p:spPr>
        <p:txBody>
          <a:bodyPr/>
          <a:lstStyle/>
          <a:p>
            <a:r>
              <a:rPr lang="en-US" dirty="0"/>
              <a:t>Correlation is Not Causation</a:t>
            </a:r>
            <a:endParaRPr lang="en-CA" dirty="0"/>
          </a:p>
        </p:txBody>
      </p:sp>
      <p:pic>
        <p:nvPicPr>
          <p:cNvPr id="4" name="Online Media 3" title="How Ice Cream Kills! Correlation vs. Causation">
            <a:hlinkClick r:id="" action="ppaction://media"/>
            <a:extLst>
              <a:ext uri="{FF2B5EF4-FFF2-40B4-BE49-F238E27FC236}">
                <a16:creationId xmlns:a16="http://schemas.microsoft.com/office/drawing/2014/main" id="{A7CE6A88-9B5A-42BA-B22D-5DB2602F1C02}"/>
              </a:ext>
            </a:extLst>
          </p:cNvPr>
          <p:cNvPicPr>
            <a:picLocks noGrp="1" noRot="1" noChangeAspect="1"/>
          </p:cNvPicPr>
          <p:nvPr>
            <p:ph idx="1"/>
            <a:videoFile r:link="rId1"/>
          </p:nvPr>
        </p:nvPicPr>
        <p:blipFill>
          <a:blip r:embed="rId3"/>
          <a:stretch>
            <a:fillRect/>
          </a:stretch>
        </p:blipFill>
        <p:spPr>
          <a:xfrm>
            <a:off x="2463720" y="2177592"/>
            <a:ext cx="7264560" cy="4086520"/>
          </a:xfrm>
          <a:prstGeom prst="rect">
            <a:avLst/>
          </a:prstGeom>
        </p:spPr>
      </p:pic>
      <p:sp>
        <p:nvSpPr>
          <p:cNvPr id="5" name="TextBox 4">
            <a:extLst>
              <a:ext uri="{FF2B5EF4-FFF2-40B4-BE49-F238E27FC236}">
                <a16:creationId xmlns:a16="http://schemas.microsoft.com/office/drawing/2014/main" id="{2DFD846B-769B-438C-D9D0-53CA139F0ABB}"/>
              </a:ext>
            </a:extLst>
          </p:cNvPr>
          <p:cNvSpPr txBox="1"/>
          <p:nvPr/>
        </p:nvSpPr>
        <p:spPr>
          <a:xfrm>
            <a:off x="1193851" y="1638954"/>
            <a:ext cx="8679729" cy="369332"/>
          </a:xfrm>
          <a:prstGeom prst="rect">
            <a:avLst/>
          </a:prstGeom>
          <a:noFill/>
        </p:spPr>
        <p:txBody>
          <a:bodyPr wrap="square">
            <a:spAutoFit/>
          </a:bodyPr>
          <a:lstStyle/>
          <a:p>
            <a:r>
              <a:rPr lang="en-CA" dirty="0">
                <a:hlinkClick r:id="rId4"/>
              </a:rPr>
              <a:t>https://www.youtube.com/watch?v=VMUQSMFGBDo&amp;ab_channel=DecisionSkills</a:t>
            </a:r>
            <a:r>
              <a:rPr lang="en-CA" dirty="0"/>
              <a:t> </a:t>
            </a:r>
          </a:p>
        </p:txBody>
      </p:sp>
    </p:spTree>
    <p:extLst>
      <p:ext uri="{BB962C8B-B14F-4D97-AF65-F5344CB8AC3E}">
        <p14:creationId xmlns:p14="http://schemas.microsoft.com/office/powerpoint/2010/main" val="30109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GradientRiseVTI">
  <a:themeElements>
    <a:clrScheme name="AnalogousFromLightSeedRightStep">
      <a:dk1>
        <a:srgbClr val="000000"/>
      </a:dk1>
      <a:lt1>
        <a:srgbClr val="FFFFFF"/>
      </a:lt1>
      <a:dk2>
        <a:srgbClr val="3D3822"/>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828282"/>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12463</TotalTime>
  <Words>5067</Words>
  <Application>Microsoft Office PowerPoint</Application>
  <PresentationFormat>Widescreen</PresentationFormat>
  <Paragraphs>470</Paragraphs>
  <Slides>78</Slides>
  <Notes>15</Notes>
  <HiddenSlides>43</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Arial</vt:lpstr>
      <vt:lpstr>Avenir Next LT Pro</vt:lpstr>
      <vt:lpstr>Avenir Next LT Pro Light</vt:lpstr>
      <vt:lpstr>Calibri</vt:lpstr>
      <vt:lpstr>Lato</vt:lpstr>
      <vt:lpstr>Signika Negative Bold</vt:lpstr>
      <vt:lpstr>GradientRiseVTI</vt:lpstr>
      <vt:lpstr>Scientific Inquiry</vt:lpstr>
      <vt:lpstr>The need for science: correlation vs causation</vt:lpstr>
      <vt:lpstr>Warm-up Discussion</vt:lpstr>
      <vt:lpstr>Claim: “5G caused COVID-19”</vt:lpstr>
      <vt:lpstr>Claim: “5G caused COVID-19”</vt:lpstr>
      <vt:lpstr>Claim: “5G caused COVID-19”</vt:lpstr>
      <vt:lpstr>Correlation is not causation</vt:lpstr>
      <vt:lpstr>Correlation is not  Causation</vt:lpstr>
      <vt:lpstr>Correlation is Not Causation</vt:lpstr>
      <vt:lpstr>PowerPoint Presentation</vt:lpstr>
      <vt:lpstr>Your Turn!</vt:lpstr>
      <vt:lpstr>Experimental Design: Basics</vt:lpstr>
      <vt:lpstr>Experimental Design: Basics</vt:lpstr>
      <vt:lpstr>Experimental Design: Basics</vt:lpstr>
      <vt:lpstr>different ‘experiment’ Types</vt:lpstr>
      <vt:lpstr>Good Experimental Design</vt:lpstr>
      <vt:lpstr>Experimental design: simplified</vt:lpstr>
      <vt:lpstr>Warm-up</vt:lpstr>
      <vt:lpstr>The Scientific Method</vt:lpstr>
      <vt:lpstr>Case Study: Feeling Sick</vt:lpstr>
      <vt:lpstr>CASE STUDY: Website Woes 1</vt:lpstr>
      <vt:lpstr>CASE STUDY: Website Woes 2</vt:lpstr>
      <vt:lpstr>The Scientific Method</vt:lpstr>
      <vt:lpstr>The Scientific Method</vt:lpstr>
      <vt:lpstr>The Scientific Method</vt:lpstr>
      <vt:lpstr>Case Study: “How to Survive Spicy Food!” video</vt:lpstr>
      <vt:lpstr>Case Study: Competitive Eater video</vt:lpstr>
      <vt:lpstr>Experimental Design</vt:lpstr>
      <vt:lpstr>Making Observations and Measurements Like a Champ</vt:lpstr>
      <vt:lpstr>Review: Data Types</vt:lpstr>
      <vt:lpstr>Review: Data Types</vt:lpstr>
      <vt:lpstr>Activity 1: Outside the Box</vt:lpstr>
      <vt:lpstr>Case Study: Best fries size</vt:lpstr>
      <vt:lpstr>Activity 2</vt:lpstr>
      <vt:lpstr>PowerPoint Presentation</vt:lpstr>
      <vt:lpstr>Variables</vt:lpstr>
      <vt:lpstr>Thought Experiment</vt:lpstr>
      <vt:lpstr>Thought Experiment</vt:lpstr>
      <vt:lpstr>Thought Experiment</vt:lpstr>
      <vt:lpstr>Variables</vt:lpstr>
      <vt:lpstr>Variables</vt:lpstr>
      <vt:lpstr>Independent and Dependent Variables</vt:lpstr>
      <vt:lpstr>PowerPoint Presentation</vt:lpstr>
      <vt:lpstr>PowerPoint Presentation</vt:lpstr>
      <vt:lpstr>Correlation and Causation</vt:lpstr>
      <vt:lpstr>Control variables</vt:lpstr>
      <vt:lpstr>How to set up an experiment</vt:lpstr>
      <vt:lpstr>How to set up an experiment</vt:lpstr>
      <vt:lpstr>Math Test Example</vt:lpstr>
      <vt:lpstr>Math Test Example #1</vt:lpstr>
      <vt:lpstr>Math test example #2</vt:lpstr>
      <vt:lpstr>Common mistakes</vt:lpstr>
      <vt:lpstr>Using Variables to write a testable question</vt:lpstr>
      <vt:lpstr>Using Variables to write a testable question</vt:lpstr>
      <vt:lpstr>Using Variables to write a hypothesis</vt:lpstr>
      <vt:lpstr>Experimental Design</vt:lpstr>
      <vt:lpstr>Independent Variable</vt:lpstr>
      <vt:lpstr>Independent Variable</vt:lpstr>
      <vt:lpstr>Control Group vs Treatment Groups</vt:lpstr>
      <vt:lpstr>Control Group vs Treatment Groups</vt:lpstr>
      <vt:lpstr>Control Group vs Treatment Groups</vt:lpstr>
      <vt:lpstr>PowerPoint Presentation</vt:lpstr>
      <vt:lpstr>PowerPoint Presentation</vt:lpstr>
      <vt:lpstr>exercise</vt:lpstr>
      <vt:lpstr>Draft your experimental design</vt:lpstr>
      <vt:lpstr>Module 4 Summary</vt:lpstr>
      <vt:lpstr>Characteristics of Good Experimental design</vt:lpstr>
      <vt:lpstr>Case Study: Count my beans</vt:lpstr>
      <vt:lpstr>Sample Size</vt:lpstr>
      <vt:lpstr>Sample Size</vt:lpstr>
      <vt:lpstr>Sample Size: Practical considerations</vt:lpstr>
      <vt:lpstr>Case Study: singing + plants</vt:lpstr>
      <vt:lpstr>PowerPoint Presentation</vt:lpstr>
      <vt:lpstr>Case Study: singing + plants</vt:lpstr>
      <vt:lpstr>Case Study: Bean Science Fair</vt:lpstr>
      <vt:lpstr>Clear-cut Methodology</vt:lpstr>
      <vt:lpstr>PowerPoint Presentation</vt:lpstr>
      <vt:lpstr>Preliminary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Fair Inquiry Project</dc:title>
  <dc:creator>Linda Au</dc:creator>
  <cp:lastModifiedBy>Linda Au</cp:lastModifiedBy>
  <cp:revision>71</cp:revision>
  <dcterms:created xsi:type="dcterms:W3CDTF">2020-09-10T21:00:30Z</dcterms:created>
  <dcterms:modified xsi:type="dcterms:W3CDTF">2022-09-14T15:16:49Z</dcterms:modified>
</cp:coreProperties>
</file>