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notesMasterIdLst>
    <p:notesMasterId r:id="rId80"/>
  </p:notesMasterIdLst>
  <p:sldIdLst>
    <p:sldId id="256" r:id="rId2"/>
    <p:sldId id="322" r:id="rId3"/>
    <p:sldId id="331" r:id="rId4"/>
    <p:sldId id="325" r:id="rId5"/>
    <p:sldId id="328" r:id="rId6"/>
    <p:sldId id="327" r:id="rId7"/>
    <p:sldId id="323" r:id="rId8"/>
    <p:sldId id="326" r:id="rId9"/>
    <p:sldId id="329" r:id="rId10"/>
    <p:sldId id="263" r:id="rId11"/>
    <p:sldId id="332" r:id="rId12"/>
    <p:sldId id="334" r:id="rId13"/>
    <p:sldId id="333" r:id="rId14"/>
    <p:sldId id="335" r:id="rId15"/>
    <p:sldId id="336" r:id="rId16"/>
    <p:sldId id="337" r:id="rId17"/>
    <p:sldId id="338" r:id="rId18"/>
    <p:sldId id="330" r:id="rId19"/>
    <p:sldId id="278" r:id="rId20"/>
    <p:sldId id="301" r:id="rId21"/>
    <p:sldId id="277" r:id="rId22"/>
    <p:sldId id="279" r:id="rId23"/>
    <p:sldId id="302" r:id="rId24"/>
    <p:sldId id="303" r:id="rId25"/>
    <p:sldId id="299" r:id="rId26"/>
    <p:sldId id="300" r:id="rId27"/>
    <p:sldId id="304" r:id="rId28"/>
    <p:sldId id="339" r:id="rId29"/>
    <p:sldId id="340" r:id="rId30"/>
    <p:sldId id="342" r:id="rId31"/>
    <p:sldId id="341" r:id="rId32"/>
    <p:sldId id="343" r:id="rId33"/>
    <p:sldId id="272" r:id="rId34"/>
    <p:sldId id="273" r:id="rId35"/>
    <p:sldId id="258" r:id="rId36"/>
    <p:sldId id="257" r:id="rId37"/>
    <p:sldId id="309" r:id="rId38"/>
    <p:sldId id="261" r:id="rId39"/>
    <p:sldId id="296" r:id="rId40"/>
    <p:sldId id="294" r:id="rId41"/>
    <p:sldId id="295" r:id="rId42"/>
    <p:sldId id="297" r:id="rId43"/>
    <p:sldId id="293" r:id="rId44"/>
    <p:sldId id="308" r:id="rId45"/>
    <p:sldId id="298" r:id="rId46"/>
    <p:sldId id="321" r:id="rId47"/>
    <p:sldId id="280" r:id="rId48"/>
    <p:sldId id="320" r:id="rId49"/>
    <p:sldId id="282" r:id="rId50"/>
    <p:sldId id="306" r:id="rId51"/>
    <p:sldId id="284" r:id="rId52"/>
    <p:sldId id="286" r:id="rId53"/>
    <p:sldId id="285" r:id="rId54"/>
    <p:sldId id="307" r:id="rId55"/>
    <p:sldId id="310" r:id="rId56"/>
    <p:sldId id="264" r:id="rId57"/>
    <p:sldId id="289" r:id="rId58"/>
    <p:sldId id="290" r:id="rId59"/>
    <p:sldId id="291" r:id="rId60"/>
    <p:sldId id="292" r:id="rId61"/>
    <p:sldId id="311" r:id="rId62"/>
    <p:sldId id="312" r:id="rId63"/>
    <p:sldId id="313" r:id="rId64"/>
    <p:sldId id="288" r:id="rId65"/>
    <p:sldId id="287" r:id="rId66"/>
    <p:sldId id="265" r:id="rId67"/>
    <p:sldId id="266" r:id="rId68"/>
    <p:sldId id="267" r:id="rId69"/>
    <p:sldId id="268" r:id="rId70"/>
    <p:sldId id="316" r:id="rId71"/>
    <p:sldId id="317" r:id="rId72"/>
    <p:sldId id="270" r:id="rId73"/>
    <p:sldId id="271" r:id="rId74"/>
    <p:sldId id="315" r:id="rId75"/>
    <p:sldId id="274" r:id="rId76"/>
    <p:sldId id="269" r:id="rId77"/>
    <p:sldId id="314" r:id="rId78"/>
    <p:sldId id="275" r:id="rId7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5388" autoAdjust="0"/>
  </p:normalViewPr>
  <p:slideViewPr>
    <p:cSldViewPr snapToGrid="0">
      <p:cViewPr varScale="1">
        <p:scale>
          <a:sx n="84" d="100"/>
          <a:sy n="84" d="100"/>
        </p:scale>
        <p:origin x="96" y="9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B8529C-9003-434A-8D44-98BCB965988B}" type="datetimeFigureOut">
              <a:rPr lang="en-CA" smtClean="0"/>
              <a:t>2022-02-22</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35CB93-3789-4E3D-B4F5-D9ECC346F734}" type="slidenum">
              <a:rPr lang="en-CA" smtClean="0"/>
              <a:t>‹#›</a:t>
            </a:fld>
            <a:endParaRPr lang="en-CA"/>
          </a:p>
        </p:txBody>
      </p:sp>
    </p:spTree>
    <p:extLst>
      <p:ext uri="{BB962C8B-B14F-4D97-AF65-F5344CB8AC3E}">
        <p14:creationId xmlns:p14="http://schemas.microsoft.com/office/powerpoint/2010/main" val="36191603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This video is shorter and is what the notes are based on</a:t>
            </a:r>
          </a:p>
        </p:txBody>
      </p:sp>
      <p:sp>
        <p:nvSpPr>
          <p:cNvPr id="4" name="Slide Number Placeholder 3"/>
          <p:cNvSpPr>
            <a:spLocks noGrp="1"/>
          </p:cNvSpPr>
          <p:nvPr>
            <p:ph type="sldNum" sz="quarter" idx="5"/>
          </p:nvPr>
        </p:nvSpPr>
        <p:spPr/>
        <p:txBody>
          <a:bodyPr/>
          <a:lstStyle/>
          <a:p>
            <a:fld id="{1535CB93-3789-4E3D-B4F5-D9ECC346F734}" type="slidenum">
              <a:rPr lang="en-CA" smtClean="0"/>
              <a:t>6</a:t>
            </a:fld>
            <a:endParaRPr lang="en-CA"/>
          </a:p>
        </p:txBody>
      </p:sp>
    </p:spTree>
    <p:extLst>
      <p:ext uri="{BB962C8B-B14F-4D97-AF65-F5344CB8AC3E}">
        <p14:creationId xmlns:p14="http://schemas.microsoft.com/office/powerpoint/2010/main" val="1030736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1535CB93-3789-4E3D-B4F5-D9ECC346F734}" type="slidenum">
              <a:rPr lang="en-CA" smtClean="0"/>
              <a:t>70</a:t>
            </a:fld>
            <a:endParaRPr lang="en-CA"/>
          </a:p>
        </p:txBody>
      </p:sp>
    </p:spTree>
    <p:extLst>
      <p:ext uri="{BB962C8B-B14F-4D97-AF65-F5344CB8AC3E}">
        <p14:creationId xmlns:p14="http://schemas.microsoft.com/office/powerpoint/2010/main" val="40202005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1535CB93-3789-4E3D-B4F5-D9ECC346F734}" type="slidenum">
              <a:rPr lang="en-CA" smtClean="0"/>
              <a:t>71</a:t>
            </a:fld>
            <a:endParaRPr lang="en-CA"/>
          </a:p>
        </p:txBody>
      </p:sp>
    </p:spTree>
    <p:extLst>
      <p:ext uri="{BB962C8B-B14F-4D97-AF65-F5344CB8AC3E}">
        <p14:creationId xmlns:p14="http://schemas.microsoft.com/office/powerpoint/2010/main" val="12628925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Growth rate possibilities:</a:t>
            </a:r>
          </a:p>
          <a:p>
            <a:pPr marL="171450" indent="-171450">
              <a:buFontTx/>
              <a:buChar char="-"/>
            </a:pPr>
            <a:r>
              <a:rPr lang="en-US" dirty="0"/>
              <a:t>Time plant takes to grow past 10 cm tall</a:t>
            </a:r>
          </a:p>
          <a:p>
            <a:pPr marL="171450" indent="-171450">
              <a:buFontTx/>
              <a:buChar char="-"/>
            </a:pPr>
            <a:r>
              <a:rPr lang="en-US" dirty="0"/>
              <a:t>Difference in plant height 2 months after it first reaches 1 cm (to account for germination differences)</a:t>
            </a:r>
          </a:p>
          <a:p>
            <a:pPr marL="171450" indent="-171450">
              <a:buFontTx/>
              <a:buChar char="-"/>
            </a:pPr>
            <a:r>
              <a:rPr lang="en-US" dirty="0"/>
              <a:t>Height after 2 months</a:t>
            </a:r>
          </a:p>
          <a:p>
            <a:pPr marL="171450" indent="-171450">
              <a:buFontTx/>
              <a:buChar char="-"/>
            </a:pPr>
            <a:r>
              <a:rPr lang="en-US" dirty="0"/>
              <a:t>Measure every week; take average of growth rate per week</a:t>
            </a:r>
            <a:endParaRPr lang="en-CA" dirty="0"/>
          </a:p>
        </p:txBody>
      </p:sp>
      <p:sp>
        <p:nvSpPr>
          <p:cNvPr id="4" name="Slide Number Placeholder 3"/>
          <p:cNvSpPr>
            <a:spLocks noGrp="1"/>
          </p:cNvSpPr>
          <p:nvPr>
            <p:ph type="sldNum" sz="quarter" idx="5"/>
          </p:nvPr>
        </p:nvSpPr>
        <p:spPr/>
        <p:txBody>
          <a:bodyPr/>
          <a:lstStyle/>
          <a:p>
            <a:fld id="{1535CB93-3789-4E3D-B4F5-D9ECC346F734}" type="slidenum">
              <a:rPr lang="en-CA" smtClean="0"/>
              <a:t>73</a:t>
            </a:fld>
            <a:endParaRPr lang="en-CA"/>
          </a:p>
        </p:txBody>
      </p:sp>
    </p:spTree>
    <p:extLst>
      <p:ext uri="{BB962C8B-B14F-4D97-AF65-F5344CB8AC3E}">
        <p14:creationId xmlns:p14="http://schemas.microsoft.com/office/powerpoint/2010/main" val="42408730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1535CB93-3789-4E3D-B4F5-D9ECC346F734}" type="slidenum">
              <a:rPr lang="en-CA" smtClean="0"/>
              <a:t>74</a:t>
            </a:fld>
            <a:endParaRPr lang="en-CA"/>
          </a:p>
        </p:txBody>
      </p:sp>
    </p:spTree>
    <p:extLst>
      <p:ext uri="{BB962C8B-B14F-4D97-AF65-F5344CB8AC3E}">
        <p14:creationId xmlns:p14="http://schemas.microsoft.com/office/powerpoint/2010/main" val="36974976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This video is longer and a bit more complex…after 5 minutes it goes into falsifiability, correlation vs causation, and selective windowing. Probably more detail than we need, though maybe can show the first part of the video? </a:t>
            </a:r>
          </a:p>
        </p:txBody>
      </p:sp>
      <p:sp>
        <p:nvSpPr>
          <p:cNvPr id="4" name="Slide Number Placeholder 3"/>
          <p:cNvSpPr>
            <a:spLocks noGrp="1"/>
          </p:cNvSpPr>
          <p:nvPr>
            <p:ph type="sldNum" sz="quarter" idx="5"/>
          </p:nvPr>
        </p:nvSpPr>
        <p:spPr/>
        <p:txBody>
          <a:bodyPr/>
          <a:lstStyle/>
          <a:p>
            <a:fld id="{1535CB93-3789-4E3D-B4F5-D9ECC346F734}" type="slidenum">
              <a:rPr lang="en-CA" smtClean="0"/>
              <a:t>7</a:t>
            </a:fld>
            <a:endParaRPr lang="en-CA"/>
          </a:p>
        </p:txBody>
      </p:sp>
    </p:spTree>
    <p:extLst>
      <p:ext uri="{BB962C8B-B14F-4D97-AF65-F5344CB8AC3E}">
        <p14:creationId xmlns:p14="http://schemas.microsoft.com/office/powerpoint/2010/main" val="34144164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More info </a:t>
            </a:r>
          </a:p>
          <a:p>
            <a:r>
              <a:rPr lang="en-CA" dirty="0"/>
              <a:t>https://www.voxco.com/blog/qualitative-observation/#:~:text=What%20are%20Qualitative%20Observations%3F&amp;text=A%20qualitative%20observation%20involves%20the,rather%20than%20the%20numerical%20value. </a:t>
            </a:r>
          </a:p>
        </p:txBody>
      </p:sp>
      <p:sp>
        <p:nvSpPr>
          <p:cNvPr id="4" name="Slide Number Placeholder 3"/>
          <p:cNvSpPr>
            <a:spLocks noGrp="1"/>
          </p:cNvSpPr>
          <p:nvPr>
            <p:ph type="sldNum" sz="quarter" idx="5"/>
          </p:nvPr>
        </p:nvSpPr>
        <p:spPr/>
        <p:txBody>
          <a:bodyPr/>
          <a:lstStyle/>
          <a:p>
            <a:fld id="{1535CB93-3789-4E3D-B4F5-D9ECC346F734}" type="slidenum">
              <a:rPr lang="en-CA" smtClean="0"/>
              <a:t>13</a:t>
            </a:fld>
            <a:endParaRPr lang="en-CA"/>
          </a:p>
        </p:txBody>
      </p:sp>
    </p:spTree>
    <p:extLst>
      <p:ext uri="{BB962C8B-B14F-4D97-AF65-F5344CB8AC3E}">
        <p14:creationId xmlns:p14="http://schemas.microsoft.com/office/powerpoint/2010/main" val="20258209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More info https://www.voxco.com/blog/quantitative-observation/#:~:text=Quantitative%20observation%20implies%20an%20objective,is%20on%20numbers%20and%20values. </a:t>
            </a:r>
          </a:p>
        </p:txBody>
      </p:sp>
      <p:sp>
        <p:nvSpPr>
          <p:cNvPr id="4" name="Slide Number Placeholder 3"/>
          <p:cNvSpPr>
            <a:spLocks noGrp="1"/>
          </p:cNvSpPr>
          <p:nvPr>
            <p:ph type="sldNum" sz="quarter" idx="5"/>
          </p:nvPr>
        </p:nvSpPr>
        <p:spPr/>
        <p:txBody>
          <a:bodyPr/>
          <a:lstStyle/>
          <a:p>
            <a:fld id="{1535CB93-3789-4E3D-B4F5-D9ECC346F734}" type="slidenum">
              <a:rPr lang="en-CA" smtClean="0"/>
              <a:t>14</a:t>
            </a:fld>
            <a:endParaRPr lang="en-CA"/>
          </a:p>
        </p:txBody>
      </p:sp>
    </p:spTree>
    <p:extLst>
      <p:ext uri="{BB962C8B-B14F-4D97-AF65-F5344CB8AC3E}">
        <p14:creationId xmlns:p14="http://schemas.microsoft.com/office/powerpoint/2010/main" val="12646730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1535CB93-3789-4E3D-B4F5-D9ECC346F734}" type="slidenum">
              <a:rPr lang="en-CA" smtClean="0"/>
              <a:t>27</a:t>
            </a:fld>
            <a:endParaRPr lang="en-CA"/>
          </a:p>
        </p:txBody>
      </p:sp>
    </p:spTree>
    <p:extLst>
      <p:ext uri="{BB962C8B-B14F-4D97-AF65-F5344CB8AC3E}">
        <p14:creationId xmlns:p14="http://schemas.microsoft.com/office/powerpoint/2010/main" val="667781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1535CB93-3789-4E3D-B4F5-D9ECC346F734}" type="slidenum">
              <a:rPr lang="en-CA" smtClean="0"/>
              <a:t>39</a:t>
            </a:fld>
            <a:endParaRPr lang="en-CA"/>
          </a:p>
        </p:txBody>
      </p:sp>
    </p:spTree>
    <p:extLst>
      <p:ext uri="{BB962C8B-B14F-4D97-AF65-F5344CB8AC3E}">
        <p14:creationId xmlns:p14="http://schemas.microsoft.com/office/powerpoint/2010/main" val="6876750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https://www.iafrikan.com/2020/04/04/coronavirus-5g-covid-19-telecommunications-health-fake-news/</a:t>
            </a:r>
          </a:p>
          <a:p>
            <a:pPr marL="0" marR="0" lvl="0" indent="0" algn="l" defTabSz="914400" rtl="0" eaLnBrk="1" fontAlgn="auto" latinLnBrk="0" hangingPunct="1">
              <a:lnSpc>
                <a:spcPct val="100000"/>
              </a:lnSpc>
              <a:spcBef>
                <a:spcPts val="0"/>
              </a:spcBef>
              <a:spcAft>
                <a:spcPts val="0"/>
              </a:spcAft>
              <a:buClrTx/>
              <a:buSzTx/>
              <a:buFontTx/>
              <a:buNone/>
              <a:tabLst/>
              <a:defRPr/>
            </a:pPr>
            <a:r>
              <a:rPr lang="en-CA" b="1" i="0" dirty="0">
                <a:solidFill>
                  <a:srgbClr val="161616"/>
                </a:solidFill>
                <a:effectLst/>
                <a:latin typeface="Lato"/>
              </a:rPr>
              <a:t>5G does not cause the spread of COVID-19</a:t>
            </a:r>
          </a:p>
          <a:p>
            <a:endParaRPr lang="en-CA" dirty="0"/>
          </a:p>
        </p:txBody>
      </p:sp>
      <p:sp>
        <p:nvSpPr>
          <p:cNvPr id="4" name="Slide Number Placeholder 3"/>
          <p:cNvSpPr>
            <a:spLocks noGrp="1"/>
          </p:cNvSpPr>
          <p:nvPr>
            <p:ph type="sldNum" sz="quarter" idx="5"/>
          </p:nvPr>
        </p:nvSpPr>
        <p:spPr/>
        <p:txBody>
          <a:bodyPr/>
          <a:lstStyle/>
          <a:p>
            <a:fld id="{1535CB93-3789-4E3D-B4F5-D9ECC346F734}" type="slidenum">
              <a:rPr lang="en-CA" smtClean="0"/>
              <a:t>40</a:t>
            </a:fld>
            <a:endParaRPr lang="en-CA"/>
          </a:p>
        </p:txBody>
      </p:sp>
    </p:spTree>
    <p:extLst>
      <p:ext uri="{BB962C8B-B14F-4D97-AF65-F5344CB8AC3E}">
        <p14:creationId xmlns:p14="http://schemas.microsoft.com/office/powerpoint/2010/main" val="11786489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https://www.manchestereveningnews.co.uk/news/greater-manchester-news/political-leaders-warn-spreading-irresponsible-17954482</a:t>
            </a:r>
          </a:p>
          <a:p>
            <a:r>
              <a:rPr lang="en-CA" b="0" i="0" dirty="0">
                <a:solidFill>
                  <a:srgbClr val="141414"/>
                </a:solidFill>
                <a:effectLst/>
                <a:latin typeface="Signika Negative Bold"/>
              </a:rPr>
              <a:t>Political leaders warn that spreading 'irresponsible disinformation' about coronavirus 'puts lives at risk' after councillor shares conspiracy theories</a:t>
            </a:r>
            <a:endParaRPr lang="en-CA" dirty="0"/>
          </a:p>
        </p:txBody>
      </p:sp>
      <p:sp>
        <p:nvSpPr>
          <p:cNvPr id="4" name="Slide Number Placeholder 3"/>
          <p:cNvSpPr>
            <a:spLocks noGrp="1"/>
          </p:cNvSpPr>
          <p:nvPr>
            <p:ph type="sldNum" sz="quarter" idx="5"/>
          </p:nvPr>
        </p:nvSpPr>
        <p:spPr/>
        <p:txBody>
          <a:bodyPr/>
          <a:lstStyle/>
          <a:p>
            <a:fld id="{1535CB93-3789-4E3D-B4F5-D9ECC346F734}" type="slidenum">
              <a:rPr lang="en-CA" smtClean="0"/>
              <a:t>41</a:t>
            </a:fld>
            <a:endParaRPr lang="en-CA"/>
          </a:p>
        </p:txBody>
      </p:sp>
    </p:spTree>
    <p:extLst>
      <p:ext uri="{BB962C8B-B14F-4D97-AF65-F5344CB8AC3E}">
        <p14:creationId xmlns:p14="http://schemas.microsoft.com/office/powerpoint/2010/main" val="31629636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if we give our plants the normal amount of something, and they still don’t grow properly?</a:t>
            </a:r>
            <a:endParaRPr lang="en-CA" dirty="0"/>
          </a:p>
        </p:txBody>
      </p:sp>
      <p:sp>
        <p:nvSpPr>
          <p:cNvPr id="4" name="Slide Number Placeholder 3"/>
          <p:cNvSpPr>
            <a:spLocks noGrp="1"/>
          </p:cNvSpPr>
          <p:nvPr>
            <p:ph type="sldNum" sz="quarter" idx="5"/>
          </p:nvPr>
        </p:nvSpPr>
        <p:spPr/>
        <p:txBody>
          <a:bodyPr/>
          <a:lstStyle/>
          <a:p>
            <a:fld id="{1535CB93-3789-4E3D-B4F5-D9ECC346F734}" type="slidenum">
              <a:rPr lang="en-CA" smtClean="0"/>
              <a:t>58</a:t>
            </a:fld>
            <a:endParaRPr lang="en-CA"/>
          </a:p>
        </p:txBody>
      </p:sp>
    </p:spTree>
    <p:extLst>
      <p:ext uri="{BB962C8B-B14F-4D97-AF65-F5344CB8AC3E}">
        <p14:creationId xmlns:p14="http://schemas.microsoft.com/office/powerpoint/2010/main" val="22802205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736A0-9F24-45BF-B389-F6478DB45CE3}"/>
              </a:ext>
            </a:extLst>
          </p:cNvPr>
          <p:cNvSpPr>
            <a:spLocks noGrp="1"/>
          </p:cNvSpPr>
          <p:nvPr>
            <p:ph type="ctrTitle"/>
          </p:nvPr>
        </p:nvSpPr>
        <p:spPr>
          <a:xfrm>
            <a:off x="1524000" y="1028700"/>
            <a:ext cx="9144000" cy="2481263"/>
          </a:xfrm>
        </p:spPr>
        <p:txBody>
          <a:bodyPr anchor="b">
            <a:normAutofit/>
          </a:bodyPr>
          <a:lstStyle>
            <a:lvl1pPr algn="ctr">
              <a:lnSpc>
                <a:spcPct val="100000"/>
              </a:lnSpc>
              <a:defRPr sz="4000" spc="750" baseline="0">
                <a:solidFill>
                  <a:schemeClr val="tx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713D85EF-076F-4C35-862A-BAFF685DD6B5}"/>
              </a:ext>
            </a:extLst>
          </p:cNvPr>
          <p:cNvSpPr>
            <a:spLocks noGrp="1"/>
          </p:cNvSpPr>
          <p:nvPr>
            <p:ph type="subTitle" idx="1"/>
          </p:nvPr>
        </p:nvSpPr>
        <p:spPr>
          <a:xfrm>
            <a:off x="1524000" y="3824376"/>
            <a:ext cx="9144000" cy="1433423"/>
          </a:xfrm>
        </p:spPr>
        <p:txBody>
          <a:bodyPr>
            <a:normAutofit/>
          </a:bodyPr>
          <a:lstStyle>
            <a:lvl1pPr marL="0" indent="0" algn="ctr">
              <a:lnSpc>
                <a:spcPct val="150000"/>
              </a:lnSpc>
              <a:buNone/>
              <a:defRPr sz="1600" b="1" cap="all" spc="6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CAE221EC-BF54-4DDD-8900-F2027CDAD35C}"/>
              </a:ext>
            </a:extLst>
          </p:cNvPr>
          <p:cNvSpPr>
            <a:spLocks noGrp="1"/>
          </p:cNvSpPr>
          <p:nvPr>
            <p:ph type="dt" sz="half" idx="10"/>
          </p:nvPr>
        </p:nvSpPr>
        <p:spPr/>
        <p:txBody>
          <a:bodyPr/>
          <a:lstStyle/>
          <a:p>
            <a:fld id="{D4A213A3-10E9-421F-81BE-56E0786AB515}" type="datetime2">
              <a:rPr lang="en-US" smtClean="0"/>
              <a:t>Tuesday, February 22, 2022</a:t>
            </a:fld>
            <a:endParaRPr lang="en-US"/>
          </a:p>
        </p:txBody>
      </p:sp>
      <p:sp>
        <p:nvSpPr>
          <p:cNvPr id="5" name="Footer Placeholder 4">
            <a:extLst>
              <a:ext uri="{FF2B5EF4-FFF2-40B4-BE49-F238E27FC236}">
                <a16:creationId xmlns:a16="http://schemas.microsoft.com/office/drawing/2014/main" id="{7CD5AB69-7069-48FB-8925-F2BA84129A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29C32A-F7A5-4E3B-A28F-09C82341EB22}"/>
              </a:ext>
            </a:extLst>
          </p:cNvPr>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32288649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A997B-D473-47DE-8B7B-22AB6F31E4E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5526035-4B81-4537-A22D-92C2E0DBB61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C2A44D-F637-4017-BAA2-77756A386D98}"/>
              </a:ext>
            </a:extLst>
          </p:cNvPr>
          <p:cNvSpPr>
            <a:spLocks noGrp="1"/>
          </p:cNvSpPr>
          <p:nvPr>
            <p:ph type="dt" sz="half" idx="10"/>
          </p:nvPr>
        </p:nvSpPr>
        <p:spPr/>
        <p:txBody>
          <a:bodyPr/>
          <a:lstStyle/>
          <a:p>
            <a:fld id="{3D5DABC0-2199-478F-BA77-33A651B6CB89}" type="datetime2">
              <a:rPr lang="en-US" smtClean="0"/>
              <a:t>Tuesday, February 22, 2022</a:t>
            </a:fld>
            <a:endParaRPr lang="en-US"/>
          </a:p>
        </p:txBody>
      </p:sp>
      <p:sp>
        <p:nvSpPr>
          <p:cNvPr id="5" name="Footer Placeholder 4">
            <a:extLst>
              <a:ext uri="{FF2B5EF4-FFF2-40B4-BE49-F238E27FC236}">
                <a16:creationId xmlns:a16="http://schemas.microsoft.com/office/drawing/2014/main" id="{EEC1DCE6-ED7D-417C-ABD4-41D61570FF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AAF19A-FDAE-446A-A6B6-128F7F96A966}"/>
              </a:ext>
            </a:extLst>
          </p:cNvPr>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28510945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C96D838-45E9-4D61-AA4E-92A32B579FDA}"/>
              </a:ext>
            </a:extLst>
          </p:cNvPr>
          <p:cNvSpPr>
            <a:spLocks noGrp="1"/>
          </p:cNvSpPr>
          <p:nvPr>
            <p:ph type="title" orient="vert"/>
          </p:nvPr>
        </p:nvSpPr>
        <p:spPr>
          <a:xfrm>
            <a:off x="8724900" y="457199"/>
            <a:ext cx="2628900" cy="5719763"/>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2C3183D0-4392-4364-8A2D-C47A2AF7A87D}"/>
              </a:ext>
            </a:extLst>
          </p:cNvPr>
          <p:cNvSpPr>
            <a:spLocks noGrp="1"/>
          </p:cNvSpPr>
          <p:nvPr>
            <p:ph type="body" orient="vert" idx="1"/>
          </p:nvPr>
        </p:nvSpPr>
        <p:spPr>
          <a:xfrm>
            <a:off x="838200" y="457199"/>
            <a:ext cx="7734300" cy="5719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4A36C9-28D5-4820-84F1-E4B9F4E50FA9}"/>
              </a:ext>
            </a:extLst>
          </p:cNvPr>
          <p:cNvSpPr>
            <a:spLocks noGrp="1"/>
          </p:cNvSpPr>
          <p:nvPr>
            <p:ph type="dt" sz="half" idx="10"/>
          </p:nvPr>
        </p:nvSpPr>
        <p:spPr/>
        <p:txBody>
          <a:bodyPr/>
          <a:lstStyle/>
          <a:p>
            <a:fld id="{D72230C6-DF61-47F4-B8C5-1B70E884BF06}" type="datetime2">
              <a:rPr lang="en-US" smtClean="0"/>
              <a:t>Tuesday, February 22, 2022</a:t>
            </a:fld>
            <a:endParaRPr lang="en-US"/>
          </a:p>
        </p:txBody>
      </p:sp>
      <p:sp>
        <p:nvSpPr>
          <p:cNvPr id="5" name="Footer Placeholder 4">
            <a:extLst>
              <a:ext uri="{FF2B5EF4-FFF2-40B4-BE49-F238E27FC236}">
                <a16:creationId xmlns:a16="http://schemas.microsoft.com/office/drawing/2014/main" id="{8997EDC8-558D-4646-86D9-A5424CF2A2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0B7537-E67A-411A-BBA4-061521D3D881}"/>
              </a:ext>
            </a:extLst>
          </p:cNvPr>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5993274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E99D7-1EE5-4262-9359-A0E2B733116C}"/>
              </a:ext>
            </a:extLst>
          </p:cNvPr>
          <p:cNvSpPr>
            <a:spLocks noGrp="1"/>
          </p:cNvSpPr>
          <p:nvPr>
            <p:ph type="title"/>
          </p:nvPr>
        </p:nvSpPr>
        <p:spPr>
          <a:xfrm>
            <a:off x="1371600" y="339856"/>
            <a:ext cx="10240903" cy="1233488"/>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B3DA1C5-272A-45C2-A11A-E7769A27D32F}"/>
              </a:ext>
            </a:extLst>
          </p:cNvPr>
          <p:cNvSpPr>
            <a:spLocks noGrp="1"/>
          </p:cNvSpPr>
          <p:nvPr>
            <p:ph idx="1"/>
          </p:nvPr>
        </p:nvSpPr>
        <p:spPr>
          <a:xfrm>
            <a:off x="1371600" y="1717483"/>
            <a:ext cx="10240903" cy="4353636"/>
          </a:xfrm>
        </p:spPr>
        <p:txBody>
          <a:bodyPr>
            <a:normAutofit/>
          </a:bodyPr>
          <a:lstStyle>
            <a:lvl1pPr>
              <a:defRPr sz="2800"/>
            </a:lvl1pPr>
            <a:lvl2pPr>
              <a:defRPr sz="2800"/>
            </a:lvl2pPr>
            <a:lvl3pPr>
              <a:defRPr sz="24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D63DA15-1EAB-4524-9BB7-8A7DA82A20AD}"/>
              </a:ext>
            </a:extLst>
          </p:cNvPr>
          <p:cNvSpPr>
            <a:spLocks noGrp="1"/>
          </p:cNvSpPr>
          <p:nvPr>
            <p:ph type="dt" sz="half" idx="10"/>
          </p:nvPr>
        </p:nvSpPr>
        <p:spPr/>
        <p:txBody>
          <a:bodyPr/>
          <a:lstStyle/>
          <a:p>
            <a:fld id="{6B12B50C-7EEE-46CD-BAF7-BBC4026D959A}" type="datetime2">
              <a:rPr lang="en-US" smtClean="0"/>
              <a:t>Tuesday, February 22, 2022</a:t>
            </a:fld>
            <a:endParaRPr lang="en-US"/>
          </a:p>
        </p:txBody>
      </p:sp>
      <p:sp>
        <p:nvSpPr>
          <p:cNvPr id="5" name="Footer Placeholder 4">
            <a:extLst>
              <a:ext uri="{FF2B5EF4-FFF2-40B4-BE49-F238E27FC236}">
                <a16:creationId xmlns:a16="http://schemas.microsoft.com/office/drawing/2014/main" id="{A1EB93B9-7818-489D-AFFB-B6EAD27FF1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528D36-894E-4FCB-B8BB-84DE89949B23}"/>
              </a:ext>
            </a:extLst>
          </p:cNvPr>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2104376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964F1-5687-421F-B3DF-BA3C8DADC0E6}"/>
              </a:ext>
            </a:extLst>
          </p:cNvPr>
          <p:cNvSpPr>
            <a:spLocks noGrp="1"/>
          </p:cNvSpPr>
          <p:nvPr>
            <p:ph type="title"/>
          </p:nvPr>
        </p:nvSpPr>
        <p:spPr>
          <a:xfrm>
            <a:off x="1380930" y="1709738"/>
            <a:ext cx="9966519" cy="2852737"/>
          </a:xfrm>
        </p:spPr>
        <p:txBody>
          <a:bodyPr anchor="b">
            <a:normAutofit/>
          </a:bodyPr>
          <a:lstStyle>
            <a:lvl1pPr>
              <a:defRPr sz="4400" spc="750"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DDBB876-5FD9-4964-BD37-6F05DAEBE325}"/>
              </a:ext>
            </a:extLst>
          </p:cNvPr>
          <p:cNvSpPr>
            <a:spLocks noGrp="1"/>
          </p:cNvSpPr>
          <p:nvPr>
            <p:ph type="body" idx="1" hasCustomPrompt="1"/>
          </p:nvPr>
        </p:nvSpPr>
        <p:spPr>
          <a:xfrm>
            <a:off x="1380930" y="4976327"/>
            <a:ext cx="9966520" cy="1113323"/>
          </a:xfrm>
        </p:spPr>
        <p:txBody>
          <a:bodyPr>
            <a:normAutofit/>
          </a:bodyPr>
          <a:lstStyle>
            <a:lvl1pPr marL="0" indent="0">
              <a:buNone/>
              <a:defRPr sz="1200" spc="6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875EA80A-FCDD-4009-9A1F-8B54817869DC}"/>
              </a:ext>
            </a:extLst>
          </p:cNvPr>
          <p:cNvSpPr>
            <a:spLocks noGrp="1"/>
          </p:cNvSpPr>
          <p:nvPr>
            <p:ph type="dt" sz="half" idx="10"/>
          </p:nvPr>
        </p:nvSpPr>
        <p:spPr/>
        <p:txBody>
          <a:bodyPr/>
          <a:lstStyle/>
          <a:p>
            <a:fld id="{8D4211C4-AE09-4254-A5E3-6DA9B099C971}" type="datetime2">
              <a:rPr lang="en-US" smtClean="0"/>
              <a:t>Tuesday, February 22, 2022</a:t>
            </a:fld>
            <a:endParaRPr lang="en-US"/>
          </a:p>
        </p:txBody>
      </p:sp>
      <p:sp>
        <p:nvSpPr>
          <p:cNvPr id="5" name="Footer Placeholder 4">
            <a:extLst>
              <a:ext uri="{FF2B5EF4-FFF2-40B4-BE49-F238E27FC236}">
                <a16:creationId xmlns:a16="http://schemas.microsoft.com/office/drawing/2014/main" id="{EA4A3422-56D9-4942-BC63-831AED91F1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D4B42A-AC2C-4FD8-AD0D-BECDD3846D3A}"/>
              </a:ext>
            </a:extLst>
          </p:cNvPr>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39754018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FDAF1-8359-4A0F-91B3-03E77C670543}"/>
              </a:ext>
            </a:extLst>
          </p:cNvPr>
          <p:cNvSpPr>
            <a:spLocks noGrp="1"/>
          </p:cNvSpPr>
          <p:nvPr>
            <p:ph type="title"/>
          </p:nvPr>
        </p:nvSpPr>
        <p:spPr>
          <a:xfrm>
            <a:off x="1044054" y="457200"/>
            <a:ext cx="10309745" cy="1233488"/>
          </a:xfrm>
        </p:spPr>
        <p:txBody>
          <a:bodyPr>
            <a:normAutofit/>
          </a:bodyPr>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921E3D3-6B33-4CA0-B06B-A8BB05CAB3C4}"/>
              </a:ext>
            </a:extLst>
          </p:cNvPr>
          <p:cNvSpPr>
            <a:spLocks noGrp="1"/>
          </p:cNvSpPr>
          <p:nvPr>
            <p:ph sz="half" idx="1"/>
          </p:nvPr>
        </p:nvSpPr>
        <p:spPr>
          <a:xfrm>
            <a:off x="1044054" y="1996141"/>
            <a:ext cx="4975746" cy="41808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A629C334-815D-47FD-A9B5-E871E28641C9}"/>
              </a:ext>
            </a:extLst>
          </p:cNvPr>
          <p:cNvSpPr>
            <a:spLocks noGrp="1"/>
          </p:cNvSpPr>
          <p:nvPr>
            <p:ph sz="half" idx="2"/>
          </p:nvPr>
        </p:nvSpPr>
        <p:spPr>
          <a:xfrm>
            <a:off x="6172200" y="1996141"/>
            <a:ext cx="5181600" cy="41808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797975F2-7A90-4820-B90F-D28E31A35EB8}"/>
              </a:ext>
            </a:extLst>
          </p:cNvPr>
          <p:cNvSpPr>
            <a:spLocks noGrp="1"/>
          </p:cNvSpPr>
          <p:nvPr>
            <p:ph type="dt" sz="half" idx="10"/>
          </p:nvPr>
        </p:nvSpPr>
        <p:spPr/>
        <p:txBody>
          <a:bodyPr/>
          <a:lstStyle/>
          <a:p>
            <a:fld id="{681742C3-E082-4760-93B2-E209268DD00C}" type="datetime2">
              <a:rPr lang="en-US" smtClean="0"/>
              <a:t>Tuesday, February 22, 2022</a:t>
            </a:fld>
            <a:endParaRPr lang="en-US"/>
          </a:p>
        </p:txBody>
      </p:sp>
      <p:sp>
        <p:nvSpPr>
          <p:cNvPr id="6" name="Footer Placeholder 5">
            <a:extLst>
              <a:ext uri="{FF2B5EF4-FFF2-40B4-BE49-F238E27FC236}">
                <a16:creationId xmlns:a16="http://schemas.microsoft.com/office/drawing/2014/main" id="{823CFAD5-8AF8-4610-8324-85AA062E271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6808CC8-C46E-4A10-8A83-7A251067EA68}"/>
              </a:ext>
            </a:extLst>
          </p:cNvPr>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12562768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E82B8-F9D9-4F53-A4A6-F12EB5F12846}"/>
              </a:ext>
            </a:extLst>
          </p:cNvPr>
          <p:cNvSpPr>
            <a:spLocks noGrp="1"/>
          </p:cNvSpPr>
          <p:nvPr>
            <p:ph type="title"/>
          </p:nvPr>
        </p:nvSpPr>
        <p:spPr>
          <a:xfrm>
            <a:off x="1368490" y="457200"/>
            <a:ext cx="9986898" cy="1233488"/>
          </a:xfrm>
        </p:spPr>
        <p:txBody>
          <a:bodyPr>
            <a:normAutofit/>
          </a:bodyPr>
          <a:lstStyle>
            <a:lvl1pPr>
              <a:defRPr sz="2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1F070CA-85E9-47C7-8564-FFA1AE34B9E5}"/>
              </a:ext>
            </a:extLst>
          </p:cNvPr>
          <p:cNvSpPr>
            <a:spLocks noGrp="1"/>
          </p:cNvSpPr>
          <p:nvPr>
            <p:ph type="body" idx="1"/>
          </p:nvPr>
        </p:nvSpPr>
        <p:spPr>
          <a:xfrm>
            <a:off x="1368490" y="1681163"/>
            <a:ext cx="462908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938D4B1-41B3-4BF5-9076-A16984A81FF1}"/>
              </a:ext>
            </a:extLst>
          </p:cNvPr>
          <p:cNvSpPr>
            <a:spLocks noGrp="1"/>
          </p:cNvSpPr>
          <p:nvPr>
            <p:ph sz="half" idx="2"/>
          </p:nvPr>
        </p:nvSpPr>
        <p:spPr>
          <a:xfrm>
            <a:off x="1368490" y="2505075"/>
            <a:ext cx="4629085"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2E6A38DC-A016-4CFD-AC19-F24A9E062022}"/>
              </a:ext>
            </a:extLst>
          </p:cNvPr>
          <p:cNvSpPr>
            <a:spLocks noGrp="1"/>
          </p:cNvSpPr>
          <p:nvPr>
            <p:ph type="body" sz="quarter" idx="3"/>
          </p:nvPr>
        </p:nvSpPr>
        <p:spPr>
          <a:xfrm>
            <a:off x="6344816" y="1681163"/>
            <a:ext cx="501057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F930FA-8C00-42AB-B2D1-FE4E4BDB3C6E}"/>
              </a:ext>
            </a:extLst>
          </p:cNvPr>
          <p:cNvSpPr>
            <a:spLocks noGrp="1"/>
          </p:cNvSpPr>
          <p:nvPr>
            <p:ph sz="quarter" idx="4"/>
          </p:nvPr>
        </p:nvSpPr>
        <p:spPr>
          <a:xfrm>
            <a:off x="6344814" y="2505075"/>
            <a:ext cx="5010573"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E18B698E-FAE5-4F2C-AE0E-4FD281E8F30E}"/>
              </a:ext>
            </a:extLst>
          </p:cNvPr>
          <p:cNvSpPr>
            <a:spLocks noGrp="1"/>
          </p:cNvSpPr>
          <p:nvPr>
            <p:ph type="dt" sz="half" idx="10"/>
          </p:nvPr>
        </p:nvSpPr>
        <p:spPr/>
        <p:txBody>
          <a:bodyPr/>
          <a:lstStyle/>
          <a:p>
            <a:fld id="{3B6FC950-F824-48B9-B984-CAEE265865E5}" type="datetime2">
              <a:rPr lang="en-US" smtClean="0"/>
              <a:t>Tuesday, February 22, 2022</a:t>
            </a:fld>
            <a:endParaRPr lang="en-US"/>
          </a:p>
        </p:txBody>
      </p:sp>
      <p:sp>
        <p:nvSpPr>
          <p:cNvPr id="8" name="Footer Placeholder 7">
            <a:extLst>
              <a:ext uri="{FF2B5EF4-FFF2-40B4-BE49-F238E27FC236}">
                <a16:creationId xmlns:a16="http://schemas.microsoft.com/office/drawing/2014/main" id="{B5C4BB6C-CAA4-4EA8-8EA1-65ADE056F25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5BB6A12-0532-47CA-B070-232141CC1064}"/>
              </a:ext>
            </a:extLst>
          </p:cNvPr>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15421119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08FA1-831E-4AD6-B0D1-BA85E67A5032}"/>
              </a:ext>
            </a:extLst>
          </p:cNvPr>
          <p:cNvSpPr>
            <a:spLocks noGrp="1"/>
          </p:cNvSpPr>
          <p:nvPr>
            <p:ph type="title"/>
          </p:nvPr>
        </p:nvSpPr>
        <p:spPr>
          <a:xfrm>
            <a:off x="1371599" y="457200"/>
            <a:ext cx="9982199" cy="1233488"/>
          </a:xfrm>
        </p:spPr>
        <p:txBody>
          <a:bodyPr>
            <a:normAutofit/>
          </a:bodyPr>
          <a:lstStyle>
            <a:lvl1pPr>
              <a:defRPr sz="32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ACE94142-C469-4B0E-8C01-C64BA28F52D2}"/>
              </a:ext>
            </a:extLst>
          </p:cNvPr>
          <p:cNvSpPr>
            <a:spLocks noGrp="1"/>
          </p:cNvSpPr>
          <p:nvPr>
            <p:ph type="dt" sz="half" idx="10"/>
          </p:nvPr>
        </p:nvSpPr>
        <p:spPr/>
        <p:txBody>
          <a:bodyPr/>
          <a:lstStyle/>
          <a:p>
            <a:fld id="{BC8E3A0F-68E7-4D17-BB84-ED1BA4F6AC6B}" type="datetime2">
              <a:rPr lang="en-US" smtClean="0"/>
              <a:t>Tuesday, February 22, 2022</a:t>
            </a:fld>
            <a:endParaRPr lang="en-US"/>
          </a:p>
        </p:txBody>
      </p:sp>
      <p:sp>
        <p:nvSpPr>
          <p:cNvPr id="4" name="Footer Placeholder 3">
            <a:extLst>
              <a:ext uri="{FF2B5EF4-FFF2-40B4-BE49-F238E27FC236}">
                <a16:creationId xmlns:a16="http://schemas.microsoft.com/office/drawing/2014/main" id="{02AAFCE6-5C7E-438F-8D4A-21E15568144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2ACFD88-63EA-427F-978C-B7844D1A5E32}"/>
              </a:ext>
            </a:extLst>
          </p:cNvPr>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37882615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682A4F0-76A5-4852-982B-32B3B685732E}"/>
              </a:ext>
            </a:extLst>
          </p:cNvPr>
          <p:cNvSpPr>
            <a:spLocks noGrp="1"/>
          </p:cNvSpPr>
          <p:nvPr>
            <p:ph type="dt" sz="half" idx="10"/>
          </p:nvPr>
        </p:nvSpPr>
        <p:spPr/>
        <p:txBody>
          <a:bodyPr/>
          <a:lstStyle/>
          <a:p>
            <a:fld id="{EDB7BC4F-EDA1-4BA2-BFF3-FE5B31CCB58B}" type="datetime2">
              <a:rPr lang="en-US" smtClean="0"/>
              <a:t>Tuesday, February 22, 2022</a:t>
            </a:fld>
            <a:endParaRPr lang="en-US"/>
          </a:p>
        </p:txBody>
      </p:sp>
      <p:sp>
        <p:nvSpPr>
          <p:cNvPr id="3" name="Footer Placeholder 2">
            <a:extLst>
              <a:ext uri="{FF2B5EF4-FFF2-40B4-BE49-F238E27FC236}">
                <a16:creationId xmlns:a16="http://schemas.microsoft.com/office/drawing/2014/main" id="{8750CFAE-4BEB-4272-A2E6-FDD9D6A0329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43B71B7-74B7-4CF1-8FE0-F4863CD7D97C}"/>
              </a:ext>
            </a:extLst>
          </p:cNvPr>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4274974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432BE-C4E5-4F12-AB53-EBEF2B76B251}"/>
              </a:ext>
            </a:extLst>
          </p:cNvPr>
          <p:cNvSpPr>
            <a:spLocks noGrp="1"/>
          </p:cNvSpPr>
          <p:nvPr>
            <p:ph type="title"/>
          </p:nvPr>
        </p:nvSpPr>
        <p:spPr>
          <a:xfrm>
            <a:off x="1318755" y="457200"/>
            <a:ext cx="3932237" cy="1921434"/>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FAE7F57-4ABF-4BA4-A892-38857A02F60D}"/>
              </a:ext>
            </a:extLst>
          </p:cNvPr>
          <p:cNvSpPr>
            <a:spLocks noGrp="1"/>
          </p:cNvSpPr>
          <p:nvPr>
            <p:ph idx="1"/>
          </p:nvPr>
        </p:nvSpPr>
        <p:spPr>
          <a:xfrm>
            <a:off x="5648130" y="987425"/>
            <a:ext cx="5707257" cy="4873625"/>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32E444-E5BD-443F-AB83-84D7CE0AB768}"/>
              </a:ext>
            </a:extLst>
          </p:cNvPr>
          <p:cNvSpPr>
            <a:spLocks noGrp="1"/>
          </p:cNvSpPr>
          <p:nvPr>
            <p:ph type="body" sz="half" idx="2"/>
          </p:nvPr>
        </p:nvSpPr>
        <p:spPr>
          <a:xfrm>
            <a:off x="1318755" y="2799184"/>
            <a:ext cx="3932237" cy="306980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11998A4-FD2F-4126-99C5-E2063AE02482}"/>
              </a:ext>
            </a:extLst>
          </p:cNvPr>
          <p:cNvSpPr>
            <a:spLocks noGrp="1"/>
          </p:cNvSpPr>
          <p:nvPr>
            <p:ph type="dt" sz="half" idx="10"/>
          </p:nvPr>
        </p:nvSpPr>
        <p:spPr/>
        <p:txBody>
          <a:bodyPr/>
          <a:lstStyle/>
          <a:p>
            <a:fld id="{3AAE694C-1394-4838-A564-7380835C2E77}" type="datetime2">
              <a:rPr lang="en-US" smtClean="0"/>
              <a:t>Tuesday, February 22, 2022</a:t>
            </a:fld>
            <a:endParaRPr lang="en-US"/>
          </a:p>
        </p:txBody>
      </p:sp>
      <p:sp>
        <p:nvSpPr>
          <p:cNvPr id="6" name="Footer Placeholder 5">
            <a:extLst>
              <a:ext uri="{FF2B5EF4-FFF2-40B4-BE49-F238E27FC236}">
                <a16:creationId xmlns:a16="http://schemas.microsoft.com/office/drawing/2014/main" id="{E96457D3-F808-4DB2-9C9C-B185E71F26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131BC9B-21D1-4D2D-B02E-C887A02CA373}"/>
              </a:ext>
            </a:extLst>
          </p:cNvPr>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5824730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43EC2-2D8C-4E8D-8CC7-9676480146E2}"/>
              </a:ext>
            </a:extLst>
          </p:cNvPr>
          <p:cNvSpPr>
            <a:spLocks noGrp="1"/>
          </p:cNvSpPr>
          <p:nvPr>
            <p:ph type="title"/>
          </p:nvPr>
        </p:nvSpPr>
        <p:spPr>
          <a:xfrm>
            <a:off x="1378966" y="681135"/>
            <a:ext cx="3932237" cy="1600200"/>
          </a:xfrm>
        </p:spPr>
        <p:txBody>
          <a:bodyPr anchor="b"/>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6566AF89-5FBD-43DD-958D-A5C608AE2E2C}"/>
              </a:ext>
            </a:extLst>
          </p:cNvPr>
          <p:cNvSpPr>
            <a:spLocks noGrp="1"/>
          </p:cNvSpPr>
          <p:nvPr>
            <p:ph type="pic" idx="1"/>
          </p:nvPr>
        </p:nvSpPr>
        <p:spPr>
          <a:xfrm>
            <a:off x="5834742" y="858417"/>
            <a:ext cx="5520645" cy="500263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F770A545-2CE6-48C4-A725-EF68A3F1BFCB}"/>
              </a:ext>
            </a:extLst>
          </p:cNvPr>
          <p:cNvSpPr>
            <a:spLocks noGrp="1"/>
          </p:cNvSpPr>
          <p:nvPr>
            <p:ph type="body" sz="half" idx="2"/>
          </p:nvPr>
        </p:nvSpPr>
        <p:spPr>
          <a:xfrm>
            <a:off x="1378966" y="2281335"/>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B4466B2-6FE6-4352-BBF9-84BCD946C28B}"/>
              </a:ext>
            </a:extLst>
          </p:cNvPr>
          <p:cNvSpPr>
            <a:spLocks noGrp="1"/>
          </p:cNvSpPr>
          <p:nvPr>
            <p:ph type="dt" sz="half" idx="10"/>
          </p:nvPr>
        </p:nvSpPr>
        <p:spPr/>
        <p:txBody>
          <a:bodyPr/>
          <a:lstStyle/>
          <a:p>
            <a:fld id="{CAB84B19-1A00-4EDB-8425-E1827A377364}" type="datetime2">
              <a:rPr lang="en-US" smtClean="0"/>
              <a:t>Tuesday, February 22, 2022</a:t>
            </a:fld>
            <a:endParaRPr lang="en-US"/>
          </a:p>
        </p:txBody>
      </p:sp>
      <p:sp>
        <p:nvSpPr>
          <p:cNvPr id="6" name="Footer Placeholder 5">
            <a:extLst>
              <a:ext uri="{FF2B5EF4-FFF2-40B4-BE49-F238E27FC236}">
                <a16:creationId xmlns:a16="http://schemas.microsoft.com/office/drawing/2014/main" id="{398991BC-29A5-4182-BD83-9D99D28894A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C1C78F-6633-4604-8832-8E9D2DC768BB}"/>
              </a:ext>
            </a:extLst>
          </p:cNvPr>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36368738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D4C0BBB-0042-4603-A226-6117F3FD5B3C}"/>
              </a:ext>
            </a:extLst>
          </p:cNvPr>
          <p:cNvSpPr/>
          <p:nvPr/>
        </p:nvSpPr>
        <p:spPr>
          <a:xfrm rot="10800000" flipH="1">
            <a:off x="0" y="6400799"/>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C44F520-2598-460E-9F91-B02F60830CA2}"/>
              </a:ext>
            </a:extLst>
          </p:cNvPr>
          <p:cNvSpPr/>
          <p:nvPr/>
        </p:nvSpPr>
        <p:spPr>
          <a:xfrm flipH="1">
            <a:off x="4038600" y="6400799"/>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AD478F2F-4F04-4604-9005-BF0CB1142512}"/>
              </a:ext>
            </a:extLst>
          </p:cNvPr>
          <p:cNvSpPr>
            <a:spLocks noGrp="1"/>
          </p:cNvSpPr>
          <p:nvPr>
            <p:ph type="title"/>
          </p:nvPr>
        </p:nvSpPr>
        <p:spPr>
          <a:xfrm>
            <a:off x="1371600" y="361666"/>
            <a:ext cx="9810376" cy="1659404"/>
          </a:xfrm>
          <a:prstGeom prst="rect">
            <a:avLst/>
          </a:prstGeom>
        </p:spPr>
        <p:txBody>
          <a:bodyPr vert="horz" lIns="0" tIns="0" rIns="0" bIns="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54A17D2-52AF-4B40-80A8-3E0DB855F297}"/>
              </a:ext>
            </a:extLst>
          </p:cNvPr>
          <p:cNvSpPr>
            <a:spLocks noGrp="1"/>
          </p:cNvSpPr>
          <p:nvPr>
            <p:ph type="body" idx="1"/>
          </p:nvPr>
        </p:nvSpPr>
        <p:spPr>
          <a:xfrm>
            <a:off x="1371600" y="2286000"/>
            <a:ext cx="9810376" cy="3857811"/>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F592E0AA-D5B3-4BCF-BA69-209D9B335A06}"/>
              </a:ext>
            </a:extLst>
          </p:cNvPr>
          <p:cNvSpPr>
            <a:spLocks noGrp="1"/>
          </p:cNvSpPr>
          <p:nvPr>
            <p:ph type="dt" sz="half" idx="2"/>
          </p:nvPr>
        </p:nvSpPr>
        <p:spPr>
          <a:xfrm>
            <a:off x="7910111" y="6409170"/>
            <a:ext cx="3702392" cy="448830"/>
          </a:xfrm>
          <a:prstGeom prst="rect">
            <a:avLst/>
          </a:prstGeom>
        </p:spPr>
        <p:txBody>
          <a:bodyPr vert="horz" lIns="91440" tIns="45720" rIns="91440" bIns="45720" rtlCol="0" anchor="ctr"/>
          <a:lstStyle>
            <a:lvl1pPr algn="r">
              <a:defRPr sz="800" cap="all" spc="300" baseline="0">
                <a:solidFill>
                  <a:schemeClr val="bg1"/>
                </a:solidFill>
              </a:defRPr>
            </a:lvl1pPr>
          </a:lstStyle>
          <a:p>
            <a:fld id="{10076A27-8146-4F75-9851-A83577C6FD8A}" type="datetime2">
              <a:rPr lang="en-US" smtClean="0"/>
              <a:t>Tuesday, February 22, 2022</a:t>
            </a:fld>
            <a:endParaRPr lang="en-US"/>
          </a:p>
        </p:txBody>
      </p:sp>
      <p:sp>
        <p:nvSpPr>
          <p:cNvPr id="5" name="Footer Placeholder 4">
            <a:extLst>
              <a:ext uri="{FF2B5EF4-FFF2-40B4-BE49-F238E27FC236}">
                <a16:creationId xmlns:a16="http://schemas.microsoft.com/office/drawing/2014/main" id="{5F10A637-D86F-4FA1-985D-2D82456511B1}"/>
              </a:ext>
            </a:extLst>
          </p:cNvPr>
          <p:cNvSpPr>
            <a:spLocks noGrp="1"/>
          </p:cNvSpPr>
          <p:nvPr>
            <p:ph type="ftr" sz="quarter" idx="3"/>
          </p:nvPr>
        </p:nvSpPr>
        <p:spPr>
          <a:xfrm rot="5400000">
            <a:off x="-1828801" y="1912217"/>
            <a:ext cx="4114800" cy="457200"/>
          </a:xfrm>
          <a:prstGeom prst="rect">
            <a:avLst/>
          </a:prstGeom>
        </p:spPr>
        <p:txBody>
          <a:bodyPr vert="horz" lIns="91440" tIns="45720" rIns="91440" bIns="45720" rtlCol="0" anchor="ctr"/>
          <a:lstStyle>
            <a:lvl1pPr algn="l">
              <a:defRPr sz="800" b="1">
                <a:solidFill>
                  <a:schemeClr val="tx1"/>
                </a:solidFill>
                <a:latin typeface="+mj-lt"/>
              </a:defRPr>
            </a:lvl1pPr>
          </a:lstStyle>
          <a:p>
            <a:endParaRPr lang="en-US"/>
          </a:p>
        </p:txBody>
      </p:sp>
      <p:sp>
        <p:nvSpPr>
          <p:cNvPr id="6" name="Slide Number Placeholder 5">
            <a:extLst>
              <a:ext uri="{FF2B5EF4-FFF2-40B4-BE49-F238E27FC236}">
                <a16:creationId xmlns:a16="http://schemas.microsoft.com/office/drawing/2014/main" id="{80F2FA4D-A931-46BA-B767-29A6FD5AAD2A}"/>
              </a:ext>
            </a:extLst>
          </p:cNvPr>
          <p:cNvSpPr>
            <a:spLocks noGrp="1"/>
          </p:cNvSpPr>
          <p:nvPr>
            <p:ph type="sldNum" sz="quarter" idx="4"/>
          </p:nvPr>
        </p:nvSpPr>
        <p:spPr>
          <a:xfrm>
            <a:off x="11669678" y="6408742"/>
            <a:ext cx="438652" cy="448830"/>
          </a:xfrm>
          <a:prstGeom prst="rect">
            <a:avLst/>
          </a:prstGeom>
        </p:spPr>
        <p:txBody>
          <a:bodyPr vert="horz" lIns="91440" tIns="45720" rIns="91440" bIns="45720" rtlCol="0" anchor="ctr"/>
          <a:lstStyle>
            <a:lvl1pPr algn="r">
              <a:defRPr sz="800">
                <a:solidFill>
                  <a:schemeClr val="bg1"/>
                </a:solidFill>
              </a:defRPr>
            </a:lvl1pPr>
          </a:lstStyle>
          <a:p>
            <a:fld id="{B9EAB3BA-07EE-4B64-A177-47C30D775877}" type="slidenum">
              <a:rPr lang="en-US" smtClean="0"/>
              <a:t>‹#›</a:t>
            </a:fld>
            <a:endParaRPr lang="en-US"/>
          </a:p>
        </p:txBody>
      </p:sp>
    </p:spTree>
    <p:extLst>
      <p:ext uri="{BB962C8B-B14F-4D97-AF65-F5344CB8AC3E}">
        <p14:creationId xmlns:p14="http://schemas.microsoft.com/office/powerpoint/2010/main" val="541172925"/>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79" r:id="rId6"/>
    <p:sldLayoutId id="2147483675" r:id="rId7"/>
    <p:sldLayoutId id="2147483676" r:id="rId8"/>
    <p:sldLayoutId id="2147483677" r:id="rId9"/>
    <p:sldLayoutId id="2147483678" r:id="rId10"/>
    <p:sldLayoutId id="2147483680" r:id="rId11"/>
  </p:sldLayoutIdLst>
  <p:hf sldNum="0" hdr="0" ftr="0" dt="0"/>
  <p:txStyles>
    <p:titleStyle>
      <a:lvl1pPr algn="l" defTabSz="914400" rtl="0" eaLnBrk="1" latinLnBrk="0" hangingPunct="1">
        <a:lnSpc>
          <a:spcPct val="100000"/>
        </a:lnSpc>
        <a:spcBef>
          <a:spcPct val="0"/>
        </a:spcBef>
        <a:buNone/>
        <a:defRPr sz="3600" b="1" i="0" kern="1200" cap="all" spc="700"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2.xml"/><Relationship Id="rId1" Type="http://schemas.openxmlformats.org/officeDocument/2006/relationships/video" Target="https://www.youtube.com/embed/VMUQSMFGBDo?feature=oembed"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tylervigen.com/spurious-correlations"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s://www.youtube.com/watch?v=iaewZmc4TYQ&amp;t=5s&amp;ab_channel=HighSchoolScience101" TargetMode="External"/><Relationship Id="rId2" Type="http://schemas.openxmlformats.org/officeDocument/2006/relationships/hyperlink" Target="https://www.youtube.com/watch?v=_VdOB4JJE_8&amp;ab_channel=BrainSTEM"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hyperlink" Target="https://garden.org/learn/articles/view/454/" TargetMode="External"/><Relationship Id="rId2" Type="http://schemas.openxmlformats.org/officeDocument/2006/relationships/hyperlink" Target="https://www.gardenmanage.com/statuses/1000264091.html" TargetMode="External"/><Relationship Id="rId1" Type="http://schemas.openxmlformats.org/officeDocument/2006/relationships/slideLayout" Target="../slideLayouts/slideLayout2.xml"/><Relationship Id="rId4" Type="http://schemas.openxmlformats.org/officeDocument/2006/relationships/hyperlink" Target="https://homeguides.sfgate.com/much-should-bean-plants-watered-32642.html#:~:text=Water%20Needs,system%20during%20the%20development%20period" TargetMode="Externa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ideo" Target="https://www.youtube.com/embed/SMGRe824kak?feature=oembed" TargetMode="External"/><Relationship Id="rId4" Type="http://schemas.openxmlformats.org/officeDocument/2006/relationships/image" Target="../media/image4.jpe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ideo" Target="https://www.youtube.com/embed/yi0hwFDQTSQ?feature=oembed" TargetMode="External"/><Relationship Id="rId5" Type="http://schemas.openxmlformats.org/officeDocument/2006/relationships/hyperlink" Target="https://www.youtube.com/watch?v=yi0hwFDQTSQ&amp;ab_channel=Sprouts" TargetMode="External"/><Relationship Id="rId4" Type="http://schemas.openxmlformats.org/officeDocument/2006/relationships/image" Target="../media/image5.jpeg"/></Relationships>
</file>

<file path=ppt/slides/_rels/slide7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19">
            <a:extLst>
              <a:ext uri="{FF2B5EF4-FFF2-40B4-BE49-F238E27FC236}">
                <a16:creationId xmlns:a16="http://schemas.microsoft.com/office/drawing/2014/main" id="{4D896123-1B32-4CB1-B2ED-E34BBC26B4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close up of a flag&#10;&#10;Description automatically generated">
            <a:extLst>
              <a:ext uri="{FF2B5EF4-FFF2-40B4-BE49-F238E27FC236}">
                <a16:creationId xmlns:a16="http://schemas.microsoft.com/office/drawing/2014/main" id="{DCCB00BC-C51D-4C0D-BB10-522002B4AF1E}"/>
              </a:ext>
            </a:extLst>
          </p:cNvPr>
          <p:cNvPicPr>
            <a:picLocks noChangeAspect="1"/>
          </p:cNvPicPr>
          <p:nvPr/>
        </p:nvPicPr>
        <p:blipFill rotWithShape="1">
          <a:blip r:embed="rId2"/>
          <a:srcRect t="26404" r="9091" b="2077"/>
          <a:stretch/>
        </p:blipFill>
        <p:spPr>
          <a:xfrm>
            <a:off x="20" y="10"/>
            <a:ext cx="12191980" cy="6857990"/>
          </a:xfrm>
          <a:prstGeom prst="rect">
            <a:avLst/>
          </a:prstGeom>
        </p:spPr>
      </p:pic>
      <p:sp>
        <p:nvSpPr>
          <p:cNvPr id="27" name="Rectangle 21">
            <a:extLst>
              <a:ext uri="{FF2B5EF4-FFF2-40B4-BE49-F238E27FC236}">
                <a16:creationId xmlns:a16="http://schemas.microsoft.com/office/drawing/2014/main" id="{54F04D94-5D02-443B-801E-0CAC1D4EBF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6400372"/>
            <a:ext cx="12192000" cy="4567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F57DA40C-10B8-4678-8433-AA03ED65E9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tx1">
                  <a:alpha val="30000"/>
                </a:schemeClr>
              </a:gs>
              <a:gs pos="33000">
                <a:schemeClr val="tx1">
                  <a:alpha val="20000"/>
                </a:schemeClr>
              </a:gs>
              <a:gs pos="0">
                <a:schemeClr val="tx1">
                  <a:alpha val="0"/>
                </a:schemeClr>
              </a:gs>
              <a:gs pos="100000">
                <a:schemeClr val="tx1">
                  <a:alpha val="3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A0C65A3-78B9-42EF-8B3F-2BA39A393F6B}"/>
              </a:ext>
            </a:extLst>
          </p:cNvPr>
          <p:cNvSpPr>
            <a:spLocks noGrp="1"/>
          </p:cNvSpPr>
          <p:nvPr>
            <p:ph type="ctrTitle"/>
          </p:nvPr>
        </p:nvSpPr>
        <p:spPr>
          <a:xfrm>
            <a:off x="751114" y="620486"/>
            <a:ext cx="5344886" cy="4062547"/>
          </a:xfrm>
        </p:spPr>
        <p:txBody>
          <a:bodyPr anchor="b">
            <a:normAutofit/>
          </a:bodyPr>
          <a:lstStyle/>
          <a:p>
            <a:pPr algn="l"/>
            <a:r>
              <a:rPr lang="en-US" dirty="0">
                <a:solidFill>
                  <a:schemeClr val="bg1"/>
                </a:solidFill>
              </a:rPr>
              <a:t>Scientific Method</a:t>
            </a:r>
            <a:endParaRPr lang="en-CA" dirty="0">
              <a:solidFill>
                <a:schemeClr val="bg1"/>
              </a:solidFill>
            </a:endParaRPr>
          </a:p>
        </p:txBody>
      </p:sp>
      <p:sp>
        <p:nvSpPr>
          <p:cNvPr id="3" name="Subtitle 2">
            <a:extLst>
              <a:ext uri="{FF2B5EF4-FFF2-40B4-BE49-F238E27FC236}">
                <a16:creationId xmlns:a16="http://schemas.microsoft.com/office/drawing/2014/main" id="{16A276D4-3CDD-4753-B0D3-AD61AA0377DC}"/>
              </a:ext>
            </a:extLst>
          </p:cNvPr>
          <p:cNvSpPr>
            <a:spLocks noGrp="1"/>
          </p:cNvSpPr>
          <p:nvPr>
            <p:ph type="subTitle" idx="1"/>
          </p:nvPr>
        </p:nvSpPr>
        <p:spPr>
          <a:xfrm>
            <a:off x="751114" y="4918166"/>
            <a:ext cx="4781006" cy="1136468"/>
          </a:xfrm>
        </p:spPr>
        <p:txBody>
          <a:bodyPr>
            <a:normAutofit/>
          </a:bodyPr>
          <a:lstStyle/>
          <a:p>
            <a:pPr algn="l"/>
            <a:r>
              <a:rPr lang="en-CA" dirty="0">
                <a:solidFill>
                  <a:schemeClr val="bg1"/>
                </a:solidFill>
              </a:rPr>
              <a:t>Science 8</a:t>
            </a:r>
          </a:p>
        </p:txBody>
      </p:sp>
      <p:sp>
        <p:nvSpPr>
          <p:cNvPr id="26" name="Rectangle 25">
            <a:extLst>
              <a:ext uri="{FF2B5EF4-FFF2-40B4-BE49-F238E27FC236}">
                <a16:creationId xmlns:a16="http://schemas.microsoft.com/office/drawing/2014/main" id="{6FF3D9AA-2746-40BA-A174-3C45EA458C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30BF160C-EC5F-45F5-9B8D-197AFA37B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96966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353EB0-2DE5-40AA-AA50-9BB2CA7FE3A6}"/>
              </a:ext>
            </a:extLst>
          </p:cNvPr>
          <p:cNvSpPr>
            <a:spLocks noGrp="1"/>
          </p:cNvSpPr>
          <p:nvPr>
            <p:ph type="title"/>
          </p:nvPr>
        </p:nvSpPr>
        <p:spPr/>
        <p:txBody>
          <a:bodyPr/>
          <a:lstStyle/>
          <a:p>
            <a:r>
              <a:rPr lang="en-US" dirty="0"/>
              <a:t>Quantitative and Qualitative Data</a:t>
            </a:r>
            <a:endParaRPr lang="en-CA" dirty="0"/>
          </a:p>
        </p:txBody>
      </p:sp>
      <p:sp>
        <p:nvSpPr>
          <p:cNvPr id="3" name="Text Placeholder 2">
            <a:extLst>
              <a:ext uri="{FF2B5EF4-FFF2-40B4-BE49-F238E27FC236}">
                <a16:creationId xmlns:a16="http://schemas.microsoft.com/office/drawing/2014/main" id="{DA0C0684-3B83-4022-BF42-D76F6C2807DF}"/>
              </a:ext>
            </a:extLst>
          </p:cNvPr>
          <p:cNvSpPr>
            <a:spLocks noGrp="1"/>
          </p:cNvSpPr>
          <p:nvPr>
            <p:ph type="body" idx="1"/>
          </p:nvPr>
        </p:nvSpPr>
        <p:spPr/>
        <p:txBody>
          <a:bodyPr/>
          <a:lstStyle/>
          <a:p>
            <a:r>
              <a:rPr lang="en-US" dirty="0"/>
              <a:t>Module 2</a:t>
            </a:r>
            <a:endParaRPr lang="en-CA" dirty="0"/>
          </a:p>
        </p:txBody>
      </p:sp>
    </p:spTree>
    <p:extLst>
      <p:ext uri="{BB962C8B-B14F-4D97-AF65-F5344CB8AC3E}">
        <p14:creationId xmlns:p14="http://schemas.microsoft.com/office/powerpoint/2010/main" val="11686331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CAE72-FCA7-4B04-AD2C-5C1668FBD7E5}"/>
              </a:ext>
            </a:extLst>
          </p:cNvPr>
          <p:cNvSpPr>
            <a:spLocks noGrp="1"/>
          </p:cNvSpPr>
          <p:nvPr>
            <p:ph type="title"/>
          </p:nvPr>
        </p:nvSpPr>
        <p:spPr/>
        <p:txBody>
          <a:bodyPr/>
          <a:lstStyle/>
          <a:p>
            <a:r>
              <a:rPr lang="en-CA" dirty="0"/>
              <a:t>Warm-up Activity</a:t>
            </a:r>
          </a:p>
        </p:txBody>
      </p:sp>
      <p:sp>
        <p:nvSpPr>
          <p:cNvPr id="3" name="Content Placeholder 2">
            <a:extLst>
              <a:ext uri="{FF2B5EF4-FFF2-40B4-BE49-F238E27FC236}">
                <a16:creationId xmlns:a16="http://schemas.microsoft.com/office/drawing/2014/main" id="{9E6AAE50-7434-49B2-8AB9-A324297257D4}"/>
              </a:ext>
            </a:extLst>
          </p:cNvPr>
          <p:cNvSpPr>
            <a:spLocks noGrp="1"/>
          </p:cNvSpPr>
          <p:nvPr>
            <p:ph idx="1"/>
          </p:nvPr>
        </p:nvSpPr>
        <p:spPr/>
        <p:txBody>
          <a:bodyPr>
            <a:normAutofit/>
          </a:bodyPr>
          <a:lstStyle/>
          <a:p>
            <a:pPr marL="0" indent="0">
              <a:buNone/>
            </a:pPr>
            <a:r>
              <a:rPr lang="en-CA" sz="2800" dirty="0"/>
              <a:t>Describe characteristics that your classmate (or best friend) has. Be creative and use as many different types of words and phrases as possible.</a:t>
            </a:r>
          </a:p>
          <a:p>
            <a:pPr marL="0" indent="0">
              <a:buNone/>
            </a:pPr>
            <a:endParaRPr lang="en-CA" sz="2800" dirty="0"/>
          </a:p>
          <a:p>
            <a:pPr marL="0" indent="0">
              <a:buNone/>
            </a:pPr>
            <a:r>
              <a:rPr lang="en-CA" sz="2800" dirty="0"/>
              <a:t>Now, describe the same person in the way you think a scientist would. How do the descriptions differ?</a:t>
            </a:r>
          </a:p>
        </p:txBody>
      </p:sp>
    </p:spTree>
    <p:extLst>
      <p:ext uri="{BB962C8B-B14F-4D97-AF65-F5344CB8AC3E}">
        <p14:creationId xmlns:p14="http://schemas.microsoft.com/office/powerpoint/2010/main" val="4049575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69311-F4E0-42D6-AF43-3176A23C6E66}"/>
              </a:ext>
            </a:extLst>
          </p:cNvPr>
          <p:cNvSpPr>
            <a:spLocks noGrp="1"/>
          </p:cNvSpPr>
          <p:nvPr>
            <p:ph type="title"/>
          </p:nvPr>
        </p:nvSpPr>
        <p:spPr/>
        <p:txBody>
          <a:bodyPr/>
          <a:lstStyle/>
          <a:p>
            <a:r>
              <a:rPr lang="en-CA" dirty="0"/>
              <a:t>Scientific Observations</a:t>
            </a:r>
          </a:p>
        </p:txBody>
      </p:sp>
      <p:sp>
        <p:nvSpPr>
          <p:cNvPr id="3" name="Content Placeholder 2">
            <a:extLst>
              <a:ext uri="{FF2B5EF4-FFF2-40B4-BE49-F238E27FC236}">
                <a16:creationId xmlns:a16="http://schemas.microsoft.com/office/drawing/2014/main" id="{E092DCD7-5D8C-4FE9-AC62-7FA077DE86BD}"/>
              </a:ext>
            </a:extLst>
          </p:cNvPr>
          <p:cNvSpPr>
            <a:spLocks noGrp="1"/>
          </p:cNvSpPr>
          <p:nvPr>
            <p:ph idx="1"/>
          </p:nvPr>
        </p:nvSpPr>
        <p:spPr/>
        <p:txBody>
          <a:bodyPr/>
          <a:lstStyle/>
          <a:p>
            <a:r>
              <a:rPr lang="en-CA" dirty="0"/>
              <a:t>Making observations is central to science. It is how we come up with research questions. It is how we measure the results of our experiments.</a:t>
            </a:r>
          </a:p>
          <a:p>
            <a:r>
              <a:rPr lang="en-CA" b="1" u="sng" dirty="0"/>
              <a:t>Scientific Observations</a:t>
            </a:r>
            <a:r>
              <a:rPr lang="en-CA" dirty="0"/>
              <a:t>: qualities about our experiment that we observe with our 5 senses or through measurement</a:t>
            </a:r>
          </a:p>
        </p:txBody>
      </p:sp>
    </p:spTree>
    <p:extLst>
      <p:ext uri="{BB962C8B-B14F-4D97-AF65-F5344CB8AC3E}">
        <p14:creationId xmlns:p14="http://schemas.microsoft.com/office/powerpoint/2010/main" val="1476115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83098-7355-4546-867A-8306F75A49BA}"/>
              </a:ext>
            </a:extLst>
          </p:cNvPr>
          <p:cNvSpPr>
            <a:spLocks noGrp="1"/>
          </p:cNvSpPr>
          <p:nvPr>
            <p:ph type="title"/>
          </p:nvPr>
        </p:nvSpPr>
        <p:spPr/>
        <p:txBody>
          <a:bodyPr/>
          <a:lstStyle/>
          <a:p>
            <a:r>
              <a:rPr lang="en-CA" dirty="0"/>
              <a:t>Qualitative Observations</a:t>
            </a:r>
          </a:p>
        </p:txBody>
      </p:sp>
      <p:sp>
        <p:nvSpPr>
          <p:cNvPr id="3" name="Content Placeholder 2">
            <a:extLst>
              <a:ext uri="{FF2B5EF4-FFF2-40B4-BE49-F238E27FC236}">
                <a16:creationId xmlns:a16="http://schemas.microsoft.com/office/drawing/2014/main" id="{4084AB84-BF2F-49BB-963A-301F562D884D}"/>
              </a:ext>
            </a:extLst>
          </p:cNvPr>
          <p:cNvSpPr>
            <a:spLocks noGrp="1"/>
          </p:cNvSpPr>
          <p:nvPr>
            <p:ph idx="1"/>
          </p:nvPr>
        </p:nvSpPr>
        <p:spPr/>
        <p:txBody>
          <a:bodyPr>
            <a:normAutofit lnSpcReduction="10000"/>
          </a:bodyPr>
          <a:lstStyle/>
          <a:p>
            <a:r>
              <a:rPr lang="en-CA" dirty="0"/>
              <a:t>Using five senses to make observations using descriptive language</a:t>
            </a:r>
          </a:p>
          <a:p>
            <a:r>
              <a:rPr lang="en-CA" dirty="0"/>
              <a:t>Focuses on qualities or characteristics, is subjective and dependent on the observer</a:t>
            </a:r>
          </a:p>
          <a:p>
            <a:r>
              <a:rPr lang="en-CA" dirty="0"/>
              <a:t>Examples:</a:t>
            </a:r>
          </a:p>
          <a:p>
            <a:pPr lvl="1"/>
            <a:r>
              <a:rPr lang="en-CA" dirty="0"/>
              <a:t>My hair is black</a:t>
            </a:r>
          </a:p>
          <a:p>
            <a:pPr lvl="1"/>
            <a:r>
              <a:rPr lang="en-CA" dirty="0"/>
              <a:t>Her skin is warm</a:t>
            </a:r>
          </a:p>
          <a:p>
            <a:pPr lvl="1"/>
            <a:r>
              <a:rPr lang="en-CA" dirty="0"/>
              <a:t>The sandwich is spicy</a:t>
            </a:r>
          </a:p>
          <a:p>
            <a:pPr lvl="1"/>
            <a:endParaRPr lang="en-CA" dirty="0"/>
          </a:p>
        </p:txBody>
      </p:sp>
    </p:spTree>
    <p:extLst>
      <p:ext uri="{BB962C8B-B14F-4D97-AF65-F5344CB8AC3E}">
        <p14:creationId xmlns:p14="http://schemas.microsoft.com/office/powerpoint/2010/main" val="3484245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D556E-1FDA-4542-8233-D6858D0EE58B}"/>
              </a:ext>
            </a:extLst>
          </p:cNvPr>
          <p:cNvSpPr>
            <a:spLocks noGrp="1"/>
          </p:cNvSpPr>
          <p:nvPr>
            <p:ph type="title"/>
          </p:nvPr>
        </p:nvSpPr>
        <p:spPr/>
        <p:txBody>
          <a:bodyPr/>
          <a:lstStyle/>
          <a:p>
            <a:r>
              <a:rPr lang="en-CA" dirty="0"/>
              <a:t>Quantitative Observations</a:t>
            </a:r>
          </a:p>
        </p:txBody>
      </p:sp>
      <p:sp>
        <p:nvSpPr>
          <p:cNvPr id="3" name="Content Placeholder 2">
            <a:extLst>
              <a:ext uri="{FF2B5EF4-FFF2-40B4-BE49-F238E27FC236}">
                <a16:creationId xmlns:a16="http://schemas.microsoft.com/office/drawing/2014/main" id="{8CA30078-04B5-4BD7-B838-933122E96814}"/>
              </a:ext>
            </a:extLst>
          </p:cNvPr>
          <p:cNvSpPr>
            <a:spLocks noGrp="1"/>
          </p:cNvSpPr>
          <p:nvPr>
            <p:ph idx="1"/>
          </p:nvPr>
        </p:nvSpPr>
        <p:spPr/>
        <p:txBody>
          <a:bodyPr/>
          <a:lstStyle/>
          <a:p>
            <a:r>
              <a:rPr lang="en-CA" dirty="0"/>
              <a:t>Using measurement tools to make observations</a:t>
            </a:r>
          </a:p>
          <a:p>
            <a:r>
              <a:rPr lang="en-CA" dirty="0"/>
              <a:t>Focus is on numerical values, is objective and reliable</a:t>
            </a:r>
          </a:p>
          <a:p>
            <a:r>
              <a:rPr lang="en-CA" dirty="0"/>
              <a:t>Examples: </a:t>
            </a:r>
          </a:p>
          <a:p>
            <a:pPr lvl="1"/>
            <a:r>
              <a:rPr lang="en-CA" dirty="0"/>
              <a:t>The tea is 80</a:t>
            </a:r>
            <a:r>
              <a:rPr lang="en-CA" dirty="0">
                <a:sym typeface="Symbol" panose="05050102010706020507" pitchFamily="18" charset="2"/>
              </a:rPr>
              <a:t>C</a:t>
            </a:r>
          </a:p>
          <a:p>
            <a:pPr lvl="1"/>
            <a:r>
              <a:rPr lang="en-CA" dirty="0">
                <a:sym typeface="Symbol" panose="05050102010706020507" pitchFamily="18" charset="2"/>
              </a:rPr>
              <a:t>There are 20 people in this science 8 class</a:t>
            </a:r>
          </a:p>
          <a:p>
            <a:pPr lvl="1"/>
            <a:r>
              <a:rPr lang="en-CA" dirty="0">
                <a:sym typeface="Symbol" panose="05050102010706020507" pitchFamily="18" charset="2"/>
              </a:rPr>
              <a:t>The hamster weighs 15.2 grams</a:t>
            </a:r>
          </a:p>
          <a:p>
            <a:pPr lvl="1"/>
            <a:endParaRPr lang="en-CA" dirty="0"/>
          </a:p>
        </p:txBody>
      </p:sp>
    </p:spTree>
    <p:extLst>
      <p:ext uri="{BB962C8B-B14F-4D97-AF65-F5344CB8AC3E}">
        <p14:creationId xmlns:p14="http://schemas.microsoft.com/office/powerpoint/2010/main" val="1329933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8BB26-7658-4CAB-AD23-716F993C8FEA}"/>
              </a:ext>
            </a:extLst>
          </p:cNvPr>
          <p:cNvSpPr>
            <a:spLocks noGrp="1"/>
          </p:cNvSpPr>
          <p:nvPr>
            <p:ph type="title"/>
          </p:nvPr>
        </p:nvSpPr>
        <p:spPr/>
        <p:txBody>
          <a:bodyPr/>
          <a:lstStyle/>
          <a:p>
            <a:r>
              <a:rPr lang="en-CA" dirty="0"/>
              <a:t>Note</a:t>
            </a:r>
          </a:p>
        </p:txBody>
      </p:sp>
      <p:sp>
        <p:nvSpPr>
          <p:cNvPr id="3" name="Content Placeholder 2">
            <a:extLst>
              <a:ext uri="{FF2B5EF4-FFF2-40B4-BE49-F238E27FC236}">
                <a16:creationId xmlns:a16="http://schemas.microsoft.com/office/drawing/2014/main" id="{A92FE65F-30E3-4923-8C5F-057473695E30}"/>
              </a:ext>
            </a:extLst>
          </p:cNvPr>
          <p:cNvSpPr>
            <a:spLocks noGrp="1"/>
          </p:cNvSpPr>
          <p:nvPr>
            <p:ph idx="1"/>
          </p:nvPr>
        </p:nvSpPr>
        <p:spPr>
          <a:xfrm>
            <a:off x="1371600" y="1717483"/>
            <a:ext cx="10072255" cy="5062008"/>
          </a:xfrm>
        </p:spPr>
        <p:txBody>
          <a:bodyPr>
            <a:normAutofit/>
          </a:bodyPr>
          <a:lstStyle/>
          <a:p>
            <a:pPr marL="0" indent="0">
              <a:buNone/>
            </a:pPr>
            <a:r>
              <a:rPr lang="en-CA" dirty="0"/>
              <a:t>The same characteristic (or </a:t>
            </a:r>
            <a:r>
              <a:rPr lang="en-CA" b="1" i="1" dirty="0"/>
              <a:t>variable</a:t>
            </a:r>
            <a:r>
              <a:rPr lang="en-CA" dirty="0"/>
              <a:t>) can often be described qualitatively and quantitatively. Your only limitation is your creativity and the equipment available to you.</a:t>
            </a:r>
          </a:p>
          <a:p>
            <a:pPr marL="0" indent="0">
              <a:buNone/>
            </a:pPr>
            <a:r>
              <a:rPr lang="en-CA" dirty="0"/>
              <a:t>Example: temperature</a:t>
            </a:r>
          </a:p>
          <a:p>
            <a:pPr lvl="1"/>
            <a:r>
              <a:rPr lang="en-CA" dirty="0"/>
              <a:t>Thermometer (quantitative)</a:t>
            </a:r>
          </a:p>
          <a:p>
            <a:pPr lvl="1"/>
            <a:r>
              <a:rPr lang="en-CA" dirty="0"/>
              <a:t>How long it takes to melt an ice cube (quantitative)</a:t>
            </a:r>
          </a:p>
          <a:p>
            <a:pPr lvl="1"/>
            <a:r>
              <a:rPr lang="en-CA" dirty="0"/>
              <a:t>How hot it feels to your hand (qualitative)</a:t>
            </a:r>
          </a:p>
          <a:p>
            <a:pPr lvl="1"/>
            <a:r>
              <a:rPr lang="en-CA" dirty="0"/>
              <a:t>How loudly your sister screams when she touches it (qualitative)</a:t>
            </a:r>
          </a:p>
          <a:p>
            <a:pPr lvl="1"/>
            <a:endParaRPr lang="en-CA" dirty="0"/>
          </a:p>
          <a:p>
            <a:endParaRPr lang="en-CA" b="1" i="1" dirty="0"/>
          </a:p>
        </p:txBody>
      </p:sp>
    </p:spTree>
    <p:extLst>
      <p:ext uri="{BB962C8B-B14F-4D97-AF65-F5344CB8AC3E}">
        <p14:creationId xmlns:p14="http://schemas.microsoft.com/office/powerpoint/2010/main" val="572771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8BB26-7658-4CAB-AD23-716F993C8FEA}"/>
              </a:ext>
            </a:extLst>
          </p:cNvPr>
          <p:cNvSpPr>
            <a:spLocks noGrp="1"/>
          </p:cNvSpPr>
          <p:nvPr>
            <p:ph type="title"/>
          </p:nvPr>
        </p:nvSpPr>
        <p:spPr/>
        <p:txBody>
          <a:bodyPr/>
          <a:lstStyle/>
          <a:p>
            <a:r>
              <a:rPr lang="en-CA" dirty="0"/>
              <a:t>Note</a:t>
            </a:r>
          </a:p>
        </p:txBody>
      </p:sp>
      <p:sp>
        <p:nvSpPr>
          <p:cNvPr id="3" name="Content Placeholder 2">
            <a:extLst>
              <a:ext uri="{FF2B5EF4-FFF2-40B4-BE49-F238E27FC236}">
                <a16:creationId xmlns:a16="http://schemas.microsoft.com/office/drawing/2014/main" id="{A92FE65F-30E3-4923-8C5F-057473695E30}"/>
              </a:ext>
            </a:extLst>
          </p:cNvPr>
          <p:cNvSpPr>
            <a:spLocks noGrp="1"/>
          </p:cNvSpPr>
          <p:nvPr>
            <p:ph idx="1"/>
          </p:nvPr>
        </p:nvSpPr>
        <p:spPr>
          <a:xfrm>
            <a:off x="1371600" y="1717483"/>
            <a:ext cx="10240903" cy="4600190"/>
          </a:xfrm>
        </p:spPr>
        <p:txBody>
          <a:bodyPr>
            <a:normAutofit/>
          </a:bodyPr>
          <a:lstStyle/>
          <a:p>
            <a:pPr marL="0" indent="0">
              <a:buNone/>
            </a:pPr>
            <a:r>
              <a:rPr lang="en-CA" dirty="0"/>
              <a:t>The same characteristic (or </a:t>
            </a:r>
            <a:r>
              <a:rPr lang="en-CA" b="1" i="1" dirty="0"/>
              <a:t>variable</a:t>
            </a:r>
            <a:r>
              <a:rPr lang="en-CA" dirty="0"/>
              <a:t>) can often be described qualitatively and quantitatively. Your only limitation is your creativity and the equipment available to you.</a:t>
            </a:r>
          </a:p>
          <a:p>
            <a:pPr marL="0" indent="0">
              <a:buNone/>
            </a:pPr>
            <a:r>
              <a:rPr lang="en-CA" dirty="0"/>
              <a:t>Example: colour</a:t>
            </a:r>
          </a:p>
          <a:p>
            <a:pPr lvl="1"/>
            <a:r>
              <a:rPr lang="en-CA" dirty="0"/>
              <a:t>What it looks like, e.g. red or blue (qualitative)</a:t>
            </a:r>
          </a:p>
          <a:p>
            <a:pPr lvl="1"/>
            <a:r>
              <a:rPr lang="en-CA" dirty="0"/>
              <a:t>The colour code using hexadecimal code (quantitative)</a:t>
            </a:r>
          </a:p>
          <a:p>
            <a:pPr lvl="1"/>
            <a:r>
              <a:rPr lang="en-CA" dirty="0"/>
              <a:t>Wavelength of light (quantitative)</a:t>
            </a:r>
          </a:p>
          <a:p>
            <a:pPr lvl="1"/>
            <a:endParaRPr lang="en-CA" dirty="0"/>
          </a:p>
          <a:p>
            <a:pPr lvl="1"/>
            <a:endParaRPr lang="en-CA" dirty="0"/>
          </a:p>
          <a:p>
            <a:endParaRPr lang="en-CA" b="1" i="1" dirty="0"/>
          </a:p>
        </p:txBody>
      </p:sp>
    </p:spTree>
    <p:extLst>
      <p:ext uri="{BB962C8B-B14F-4D97-AF65-F5344CB8AC3E}">
        <p14:creationId xmlns:p14="http://schemas.microsoft.com/office/powerpoint/2010/main" val="3552398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E4F1A-EE14-4F52-B231-BC91E178507B}"/>
              </a:ext>
            </a:extLst>
          </p:cNvPr>
          <p:cNvSpPr>
            <a:spLocks noGrp="1"/>
          </p:cNvSpPr>
          <p:nvPr>
            <p:ph type="title"/>
          </p:nvPr>
        </p:nvSpPr>
        <p:spPr/>
        <p:txBody>
          <a:bodyPr/>
          <a:lstStyle/>
          <a:p>
            <a:r>
              <a:rPr lang="en-CA" dirty="0"/>
              <a:t>Activity</a:t>
            </a:r>
          </a:p>
        </p:txBody>
      </p:sp>
      <p:sp>
        <p:nvSpPr>
          <p:cNvPr id="3" name="Content Placeholder 2">
            <a:extLst>
              <a:ext uri="{FF2B5EF4-FFF2-40B4-BE49-F238E27FC236}">
                <a16:creationId xmlns:a16="http://schemas.microsoft.com/office/drawing/2014/main" id="{A1949CC1-55AC-4C41-A87F-CBFD54356908}"/>
              </a:ext>
            </a:extLst>
          </p:cNvPr>
          <p:cNvSpPr>
            <a:spLocks noGrp="1"/>
          </p:cNvSpPr>
          <p:nvPr>
            <p:ph idx="1"/>
          </p:nvPr>
        </p:nvSpPr>
        <p:spPr/>
        <p:txBody>
          <a:bodyPr>
            <a:normAutofit fontScale="92500" lnSpcReduction="10000"/>
          </a:bodyPr>
          <a:lstStyle/>
          <a:p>
            <a:pPr marL="0" indent="0">
              <a:buNone/>
            </a:pPr>
            <a:r>
              <a:rPr lang="en-CA" dirty="0"/>
              <a:t>How many ways can you think of to make observations about:</a:t>
            </a:r>
          </a:p>
          <a:p>
            <a:r>
              <a:rPr lang="en-CA" dirty="0"/>
              <a:t>Height of a person</a:t>
            </a:r>
          </a:p>
          <a:p>
            <a:r>
              <a:rPr lang="en-CA" dirty="0"/>
              <a:t>Growth rate of a plant</a:t>
            </a:r>
          </a:p>
          <a:p>
            <a:r>
              <a:rPr lang="en-CA" dirty="0"/>
              <a:t>Speed of an airplane </a:t>
            </a:r>
          </a:p>
          <a:p>
            <a:r>
              <a:rPr lang="en-CA" dirty="0"/>
              <a:t>Difficulty of a test</a:t>
            </a:r>
          </a:p>
          <a:p>
            <a:endParaRPr lang="en-CA" dirty="0"/>
          </a:p>
          <a:p>
            <a:pPr marL="0" indent="0">
              <a:buNone/>
            </a:pPr>
            <a:r>
              <a:rPr lang="en-CA" dirty="0"/>
              <a:t>Go back and categorize your examples as qualitative or quantitative. If you have few of one type, try and come up with more of that type. </a:t>
            </a:r>
          </a:p>
          <a:p>
            <a:endParaRPr lang="en-CA" dirty="0"/>
          </a:p>
        </p:txBody>
      </p:sp>
    </p:spTree>
    <p:extLst>
      <p:ext uri="{BB962C8B-B14F-4D97-AF65-F5344CB8AC3E}">
        <p14:creationId xmlns:p14="http://schemas.microsoft.com/office/powerpoint/2010/main" val="4000035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353EB0-2DE5-40AA-AA50-9BB2CA7FE3A6}"/>
              </a:ext>
            </a:extLst>
          </p:cNvPr>
          <p:cNvSpPr>
            <a:spLocks noGrp="1"/>
          </p:cNvSpPr>
          <p:nvPr>
            <p:ph type="title"/>
          </p:nvPr>
        </p:nvSpPr>
        <p:spPr/>
        <p:txBody>
          <a:bodyPr/>
          <a:lstStyle/>
          <a:p>
            <a:r>
              <a:rPr lang="en-US" dirty="0"/>
              <a:t>Variables</a:t>
            </a:r>
            <a:endParaRPr lang="en-CA" dirty="0"/>
          </a:p>
        </p:txBody>
      </p:sp>
      <p:sp>
        <p:nvSpPr>
          <p:cNvPr id="3" name="Text Placeholder 2">
            <a:extLst>
              <a:ext uri="{FF2B5EF4-FFF2-40B4-BE49-F238E27FC236}">
                <a16:creationId xmlns:a16="http://schemas.microsoft.com/office/drawing/2014/main" id="{DA0C0684-3B83-4022-BF42-D76F6C2807DF}"/>
              </a:ext>
            </a:extLst>
          </p:cNvPr>
          <p:cNvSpPr>
            <a:spLocks noGrp="1"/>
          </p:cNvSpPr>
          <p:nvPr>
            <p:ph type="body" idx="1"/>
          </p:nvPr>
        </p:nvSpPr>
        <p:spPr/>
        <p:txBody>
          <a:bodyPr/>
          <a:lstStyle/>
          <a:p>
            <a:r>
              <a:rPr lang="en-US" dirty="0"/>
              <a:t>Module 2</a:t>
            </a:r>
            <a:endParaRPr lang="en-CA" dirty="0"/>
          </a:p>
        </p:txBody>
      </p:sp>
    </p:spTree>
    <p:extLst>
      <p:ext uri="{BB962C8B-B14F-4D97-AF65-F5344CB8AC3E}">
        <p14:creationId xmlns:p14="http://schemas.microsoft.com/office/powerpoint/2010/main" val="30415334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48811-B387-4BB7-B45F-0C866034E58F}"/>
              </a:ext>
            </a:extLst>
          </p:cNvPr>
          <p:cNvSpPr>
            <a:spLocks noGrp="1"/>
          </p:cNvSpPr>
          <p:nvPr>
            <p:ph type="title"/>
          </p:nvPr>
        </p:nvSpPr>
        <p:spPr>
          <a:xfrm>
            <a:off x="1371600" y="0"/>
            <a:ext cx="10240903" cy="1233488"/>
          </a:xfrm>
        </p:spPr>
        <p:txBody>
          <a:bodyPr/>
          <a:lstStyle/>
          <a:p>
            <a:r>
              <a:rPr lang="en-US" dirty="0"/>
              <a:t>Thought Experiment</a:t>
            </a:r>
            <a:endParaRPr lang="en-CA" dirty="0"/>
          </a:p>
        </p:txBody>
      </p:sp>
      <p:sp>
        <p:nvSpPr>
          <p:cNvPr id="3" name="Content Placeholder 2">
            <a:extLst>
              <a:ext uri="{FF2B5EF4-FFF2-40B4-BE49-F238E27FC236}">
                <a16:creationId xmlns:a16="http://schemas.microsoft.com/office/drawing/2014/main" id="{29BCA7EC-AF9B-4F15-8DBC-350E6A35C6FC}"/>
              </a:ext>
            </a:extLst>
          </p:cNvPr>
          <p:cNvSpPr>
            <a:spLocks noGrp="1"/>
          </p:cNvSpPr>
          <p:nvPr>
            <p:ph idx="1"/>
          </p:nvPr>
        </p:nvSpPr>
        <p:spPr>
          <a:xfrm>
            <a:off x="1371600" y="1377627"/>
            <a:ext cx="10240903" cy="4353636"/>
          </a:xfrm>
        </p:spPr>
        <p:txBody>
          <a:bodyPr>
            <a:normAutofit/>
          </a:bodyPr>
          <a:lstStyle/>
          <a:p>
            <a:pPr marL="0" indent="0">
              <a:buNone/>
            </a:pPr>
            <a:r>
              <a:rPr lang="en-US" sz="2800" dirty="0"/>
              <a:t>What factors will affect how a plant grows?</a:t>
            </a:r>
          </a:p>
          <a:p>
            <a:pPr marL="0" indent="0">
              <a:buNone/>
            </a:pPr>
            <a:r>
              <a:rPr lang="en-US" sz="2800" dirty="0"/>
              <a:t>What are some different things we could observe or measure about a plant?</a:t>
            </a:r>
            <a:endParaRPr lang="en-CA" dirty="0"/>
          </a:p>
        </p:txBody>
      </p:sp>
    </p:spTree>
    <p:extLst>
      <p:ext uri="{BB962C8B-B14F-4D97-AF65-F5344CB8AC3E}">
        <p14:creationId xmlns:p14="http://schemas.microsoft.com/office/powerpoint/2010/main" val="17523470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0B1A74-9FA6-4DA4-8334-8CAD41179DDD}"/>
              </a:ext>
            </a:extLst>
          </p:cNvPr>
          <p:cNvSpPr>
            <a:spLocks noGrp="1"/>
          </p:cNvSpPr>
          <p:nvPr>
            <p:ph type="title"/>
          </p:nvPr>
        </p:nvSpPr>
        <p:spPr/>
        <p:txBody>
          <a:bodyPr/>
          <a:lstStyle/>
          <a:p>
            <a:r>
              <a:rPr lang="en-CA" dirty="0"/>
              <a:t>overview</a:t>
            </a:r>
          </a:p>
        </p:txBody>
      </p:sp>
      <p:sp>
        <p:nvSpPr>
          <p:cNvPr id="3" name="Content Placeholder 2">
            <a:extLst>
              <a:ext uri="{FF2B5EF4-FFF2-40B4-BE49-F238E27FC236}">
                <a16:creationId xmlns:a16="http://schemas.microsoft.com/office/drawing/2014/main" id="{A50DBA75-57B9-482F-BFD3-E137DD813D4C}"/>
              </a:ext>
            </a:extLst>
          </p:cNvPr>
          <p:cNvSpPr>
            <a:spLocks noGrp="1"/>
          </p:cNvSpPr>
          <p:nvPr>
            <p:ph idx="1"/>
          </p:nvPr>
        </p:nvSpPr>
        <p:spPr/>
        <p:txBody>
          <a:bodyPr/>
          <a:lstStyle/>
          <a:p>
            <a:r>
              <a:rPr lang="en-CA" dirty="0"/>
              <a:t>Scientific method overview of steps</a:t>
            </a:r>
          </a:p>
          <a:p>
            <a:r>
              <a:rPr lang="en-CA" dirty="0"/>
              <a:t>Observation types: qualitative and quantitative</a:t>
            </a:r>
          </a:p>
          <a:p>
            <a:r>
              <a:rPr lang="en-CA" dirty="0"/>
              <a:t>What is a variable?</a:t>
            </a:r>
          </a:p>
          <a:p>
            <a:r>
              <a:rPr lang="en-CA" dirty="0"/>
              <a:t>Experimental design examples</a:t>
            </a:r>
          </a:p>
          <a:p>
            <a:r>
              <a:rPr lang="en-CA" dirty="0"/>
              <a:t>Types of variables</a:t>
            </a:r>
          </a:p>
          <a:p>
            <a:r>
              <a:rPr lang="en-CA" dirty="0"/>
              <a:t>How to design your own experiment</a:t>
            </a:r>
          </a:p>
        </p:txBody>
      </p:sp>
    </p:spTree>
    <p:extLst>
      <p:ext uri="{BB962C8B-B14F-4D97-AF65-F5344CB8AC3E}">
        <p14:creationId xmlns:p14="http://schemas.microsoft.com/office/powerpoint/2010/main" val="19947829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48811-B387-4BB7-B45F-0C866034E58F}"/>
              </a:ext>
            </a:extLst>
          </p:cNvPr>
          <p:cNvSpPr>
            <a:spLocks noGrp="1"/>
          </p:cNvSpPr>
          <p:nvPr>
            <p:ph type="title"/>
          </p:nvPr>
        </p:nvSpPr>
        <p:spPr>
          <a:xfrm>
            <a:off x="1371600" y="0"/>
            <a:ext cx="10240903" cy="1233488"/>
          </a:xfrm>
        </p:spPr>
        <p:txBody>
          <a:bodyPr/>
          <a:lstStyle/>
          <a:p>
            <a:r>
              <a:rPr lang="en-US" dirty="0"/>
              <a:t>Thought Experiment</a:t>
            </a:r>
            <a:endParaRPr lang="en-CA" dirty="0"/>
          </a:p>
        </p:txBody>
      </p:sp>
      <p:sp>
        <p:nvSpPr>
          <p:cNvPr id="3" name="Content Placeholder 2">
            <a:extLst>
              <a:ext uri="{FF2B5EF4-FFF2-40B4-BE49-F238E27FC236}">
                <a16:creationId xmlns:a16="http://schemas.microsoft.com/office/drawing/2014/main" id="{29BCA7EC-AF9B-4F15-8DBC-350E6A35C6FC}"/>
              </a:ext>
            </a:extLst>
          </p:cNvPr>
          <p:cNvSpPr>
            <a:spLocks noGrp="1"/>
          </p:cNvSpPr>
          <p:nvPr>
            <p:ph idx="1"/>
          </p:nvPr>
        </p:nvSpPr>
        <p:spPr>
          <a:xfrm>
            <a:off x="1371600" y="1377627"/>
            <a:ext cx="10240903" cy="4353636"/>
          </a:xfrm>
        </p:spPr>
        <p:txBody>
          <a:bodyPr>
            <a:normAutofit/>
          </a:bodyPr>
          <a:lstStyle/>
          <a:p>
            <a:pPr marL="0" indent="0">
              <a:buNone/>
            </a:pPr>
            <a:r>
              <a:rPr lang="en-US" sz="2800" dirty="0"/>
              <a:t>What factors will affect how a plant grows?</a:t>
            </a:r>
          </a:p>
          <a:p>
            <a:r>
              <a:rPr lang="en-CA" sz="2400" dirty="0"/>
              <a:t>Watering (total amount), </a:t>
            </a:r>
          </a:p>
          <a:p>
            <a:r>
              <a:rPr lang="en-CA" sz="2400" dirty="0"/>
              <a:t>Atmospheric gas concentration</a:t>
            </a:r>
          </a:p>
          <a:p>
            <a:r>
              <a:rPr lang="en-CA" sz="2400" dirty="0"/>
              <a:t>Fertilizer/plant food</a:t>
            </a:r>
          </a:p>
          <a:p>
            <a:r>
              <a:rPr lang="en-CA" sz="2400" dirty="0"/>
              <a:t>Brightness or intensity of light</a:t>
            </a:r>
          </a:p>
          <a:p>
            <a:r>
              <a:rPr lang="en-CA" sz="2400" dirty="0"/>
              <a:t>Soil quality and quantity</a:t>
            </a:r>
          </a:p>
          <a:p>
            <a:endParaRPr lang="en-CA" dirty="0"/>
          </a:p>
        </p:txBody>
      </p:sp>
    </p:spTree>
    <p:extLst>
      <p:ext uri="{BB962C8B-B14F-4D97-AF65-F5344CB8AC3E}">
        <p14:creationId xmlns:p14="http://schemas.microsoft.com/office/powerpoint/2010/main" val="33288959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EB1C16-A7A0-4DA1-A48E-C9984F60B7DE}"/>
              </a:ext>
            </a:extLst>
          </p:cNvPr>
          <p:cNvSpPr>
            <a:spLocks noGrp="1"/>
          </p:cNvSpPr>
          <p:nvPr>
            <p:ph type="title"/>
          </p:nvPr>
        </p:nvSpPr>
        <p:spPr>
          <a:xfrm>
            <a:off x="1371600" y="0"/>
            <a:ext cx="10240903" cy="1233488"/>
          </a:xfrm>
        </p:spPr>
        <p:txBody>
          <a:bodyPr/>
          <a:lstStyle/>
          <a:p>
            <a:r>
              <a:rPr lang="en-US" dirty="0"/>
              <a:t>Thought Experiment</a:t>
            </a:r>
            <a:endParaRPr lang="en-CA" dirty="0"/>
          </a:p>
        </p:txBody>
      </p:sp>
      <p:sp>
        <p:nvSpPr>
          <p:cNvPr id="3" name="Content Placeholder 2">
            <a:extLst>
              <a:ext uri="{FF2B5EF4-FFF2-40B4-BE49-F238E27FC236}">
                <a16:creationId xmlns:a16="http://schemas.microsoft.com/office/drawing/2014/main" id="{C7CB57EE-F339-4B60-98CC-906AC748815A}"/>
              </a:ext>
            </a:extLst>
          </p:cNvPr>
          <p:cNvSpPr>
            <a:spLocks noGrp="1"/>
          </p:cNvSpPr>
          <p:nvPr>
            <p:ph idx="1"/>
          </p:nvPr>
        </p:nvSpPr>
        <p:spPr>
          <a:xfrm>
            <a:off x="1371600" y="1377627"/>
            <a:ext cx="10240903" cy="4353636"/>
          </a:xfrm>
        </p:spPr>
        <p:txBody>
          <a:bodyPr>
            <a:normAutofit/>
          </a:bodyPr>
          <a:lstStyle/>
          <a:p>
            <a:pPr marL="0" indent="0">
              <a:buNone/>
            </a:pPr>
            <a:r>
              <a:rPr lang="en-US" sz="2800" dirty="0"/>
              <a:t>What are some different things we could observe or measure about a plant?</a:t>
            </a:r>
          </a:p>
        </p:txBody>
      </p:sp>
      <p:sp>
        <p:nvSpPr>
          <p:cNvPr id="5" name="Content Placeholder 2">
            <a:extLst>
              <a:ext uri="{FF2B5EF4-FFF2-40B4-BE49-F238E27FC236}">
                <a16:creationId xmlns:a16="http://schemas.microsoft.com/office/drawing/2014/main" id="{3EEF1810-5E36-4AE3-B828-86E56044BA0D}"/>
              </a:ext>
            </a:extLst>
          </p:cNvPr>
          <p:cNvSpPr txBox="1">
            <a:spLocks/>
          </p:cNvSpPr>
          <p:nvPr/>
        </p:nvSpPr>
        <p:spPr>
          <a:xfrm>
            <a:off x="1258529" y="2907631"/>
            <a:ext cx="10240903" cy="2730489"/>
          </a:xfrm>
          <a:prstGeom prst="rect">
            <a:avLst/>
          </a:prstGeom>
        </p:spPr>
        <p:txBody>
          <a:bodyPr vert="horz" lIns="0" tIns="0" rIns="0" bIns="0" numCol="2"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Height</a:t>
            </a:r>
          </a:p>
          <a:p>
            <a:r>
              <a:rPr lang="en-US" sz="2400" dirty="0"/>
              <a:t>Growth rate</a:t>
            </a:r>
          </a:p>
          <a:p>
            <a:r>
              <a:rPr lang="en-US" sz="2400" dirty="0"/>
              <a:t>Total growth (e.g. maximum height)</a:t>
            </a:r>
          </a:p>
          <a:p>
            <a:r>
              <a:rPr lang="en-CA" sz="2400" dirty="0"/>
              <a:t>Colour</a:t>
            </a:r>
          </a:p>
          <a:p>
            <a:r>
              <a:rPr lang="en-CA" sz="2400" dirty="0"/>
              <a:t>Number of leaves/seeds/flowers</a:t>
            </a:r>
          </a:p>
          <a:p>
            <a:r>
              <a:rPr lang="en-CA" sz="2400" dirty="0"/>
              <a:t>Germination Rate</a:t>
            </a:r>
          </a:p>
          <a:p>
            <a:r>
              <a:rPr lang="en-CA" sz="2400" dirty="0"/>
              <a:t>Health (how do its leaves appear? Has it caught any diseases?)</a:t>
            </a:r>
          </a:p>
          <a:p>
            <a:r>
              <a:rPr lang="en-CA" sz="2400" dirty="0"/>
              <a:t>Thickness of stem</a:t>
            </a:r>
          </a:p>
        </p:txBody>
      </p:sp>
    </p:spTree>
    <p:extLst>
      <p:ext uri="{BB962C8B-B14F-4D97-AF65-F5344CB8AC3E}">
        <p14:creationId xmlns:p14="http://schemas.microsoft.com/office/powerpoint/2010/main" val="38326993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E8705-73EE-47DB-8EBF-F46C31F890DE}"/>
              </a:ext>
            </a:extLst>
          </p:cNvPr>
          <p:cNvSpPr>
            <a:spLocks noGrp="1"/>
          </p:cNvSpPr>
          <p:nvPr>
            <p:ph type="title"/>
          </p:nvPr>
        </p:nvSpPr>
        <p:spPr>
          <a:xfrm>
            <a:off x="1371600" y="0"/>
            <a:ext cx="10240903" cy="1233488"/>
          </a:xfrm>
        </p:spPr>
        <p:txBody>
          <a:bodyPr/>
          <a:lstStyle/>
          <a:p>
            <a:r>
              <a:rPr lang="en-US" dirty="0"/>
              <a:t>Variables</a:t>
            </a:r>
            <a:endParaRPr lang="en-CA" dirty="0"/>
          </a:p>
        </p:txBody>
      </p:sp>
      <p:sp>
        <p:nvSpPr>
          <p:cNvPr id="3" name="Content Placeholder 2">
            <a:extLst>
              <a:ext uri="{FF2B5EF4-FFF2-40B4-BE49-F238E27FC236}">
                <a16:creationId xmlns:a16="http://schemas.microsoft.com/office/drawing/2014/main" id="{4A68667D-57B4-4067-A23A-EA70983CD4DF}"/>
              </a:ext>
            </a:extLst>
          </p:cNvPr>
          <p:cNvSpPr>
            <a:spLocks noGrp="1"/>
          </p:cNvSpPr>
          <p:nvPr>
            <p:ph idx="1"/>
          </p:nvPr>
        </p:nvSpPr>
        <p:spPr>
          <a:xfrm>
            <a:off x="1371600" y="1377627"/>
            <a:ext cx="10240903" cy="4353636"/>
          </a:xfrm>
        </p:spPr>
        <p:txBody>
          <a:bodyPr>
            <a:normAutofit/>
          </a:bodyPr>
          <a:lstStyle/>
          <a:p>
            <a:r>
              <a:rPr lang="en-US" sz="2800" dirty="0"/>
              <a:t>An aspect of an experiment that can have different values</a:t>
            </a:r>
          </a:p>
          <a:p>
            <a:r>
              <a:rPr lang="en-US" sz="2800" dirty="0"/>
              <a:t>Is a general, non-specific category that many observations could fall under</a:t>
            </a:r>
          </a:p>
          <a:p>
            <a:pPr marL="0" indent="0">
              <a:buNone/>
            </a:pPr>
            <a:endParaRPr lang="en-CA" sz="2800" dirty="0"/>
          </a:p>
        </p:txBody>
      </p:sp>
      <p:graphicFrame>
        <p:nvGraphicFramePr>
          <p:cNvPr id="4" name="Table 4">
            <a:extLst>
              <a:ext uri="{FF2B5EF4-FFF2-40B4-BE49-F238E27FC236}">
                <a16:creationId xmlns:a16="http://schemas.microsoft.com/office/drawing/2014/main" id="{329E8FBB-1460-416D-8945-AB4510197A92}"/>
              </a:ext>
            </a:extLst>
          </p:cNvPr>
          <p:cNvGraphicFramePr>
            <a:graphicFrameLocks noGrp="1"/>
          </p:cNvGraphicFramePr>
          <p:nvPr>
            <p:extLst>
              <p:ext uri="{D42A27DB-BD31-4B8C-83A1-F6EECF244321}">
                <p14:modId xmlns:p14="http://schemas.microsoft.com/office/powerpoint/2010/main" val="311442001"/>
              </p:ext>
            </p:extLst>
          </p:nvPr>
        </p:nvGraphicFramePr>
        <p:xfrm>
          <a:off x="568634" y="3735902"/>
          <a:ext cx="11043869" cy="2139500"/>
        </p:xfrm>
        <a:graphic>
          <a:graphicData uri="http://schemas.openxmlformats.org/drawingml/2006/table">
            <a:tbl>
              <a:tblPr firstRow="1" bandRow="1">
                <a:tableStyleId>{5C22544A-7EE6-4342-B048-85BDC9FD1C3A}</a:tableStyleId>
              </a:tblPr>
              <a:tblGrid>
                <a:gridCol w="2309014">
                  <a:extLst>
                    <a:ext uri="{9D8B030D-6E8A-4147-A177-3AD203B41FA5}">
                      <a16:colId xmlns:a16="http://schemas.microsoft.com/office/drawing/2014/main" val="3787962010"/>
                    </a:ext>
                  </a:extLst>
                </a:gridCol>
                <a:gridCol w="8734855">
                  <a:extLst>
                    <a:ext uri="{9D8B030D-6E8A-4147-A177-3AD203B41FA5}">
                      <a16:colId xmlns:a16="http://schemas.microsoft.com/office/drawing/2014/main" val="1443598655"/>
                    </a:ext>
                  </a:extLst>
                </a:gridCol>
              </a:tblGrid>
              <a:tr h="534875">
                <a:tc>
                  <a:txBody>
                    <a:bodyPr/>
                    <a:lstStyle/>
                    <a:p>
                      <a:r>
                        <a:rPr lang="en-US" sz="2400" b="1" dirty="0">
                          <a:latin typeface="+mj-lt"/>
                        </a:rPr>
                        <a:t>Variable</a:t>
                      </a:r>
                      <a:endParaRPr lang="en-CA" sz="2400" b="1" dirty="0">
                        <a:latin typeface="+mj-lt"/>
                      </a:endParaRPr>
                    </a:p>
                  </a:txBody>
                  <a:tcPr/>
                </a:tc>
                <a:tc>
                  <a:txBody>
                    <a:bodyPr/>
                    <a:lstStyle/>
                    <a:p>
                      <a:r>
                        <a:rPr lang="en-US" sz="2400" b="1" dirty="0">
                          <a:latin typeface="+mj-lt"/>
                        </a:rPr>
                        <a:t>Qualitative &amp; Quantitative Observations (Not Variables)</a:t>
                      </a:r>
                      <a:endParaRPr lang="en-CA" sz="2400" b="1" dirty="0">
                        <a:latin typeface="+mj-lt"/>
                      </a:endParaRPr>
                    </a:p>
                  </a:txBody>
                  <a:tcPr/>
                </a:tc>
                <a:extLst>
                  <a:ext uri="{0D108BD9-81ED-4DB2-BD59-A6C34878D82A}">
                    <a16:rowId xmlns:a16="http://schemas.microsoft.com/office/drawing/2014/main" val="3114391273"/>
                  </a:ext>
                </a:extLst>
              </a:tr>
              <a:tr h="534875">
                <a:tc>
                  <a:txBody>
                    <a:bodyPr/>
                    <a:lstStyle/>
                    <a:p>
                      <a:r>
                        <a:rPr lang="en-US" sz="2400" b="1" dirty="0"/>
                        <a:t>Temperature</a:t>
                      </a:r>
                      <a:endParaRPr lang="en-CA" sz="2400" b="1" dirty="0"/>
                    </a:p>
                  </a:txBody>
                  <a:tcPr/>
                </a:tc>
                <a:tc>
                  <a:txBody>
                    <a:bodyPr/>
                    <a:lstStyle/>
                    <a:p>
                      <a:r>
                        <a:rPr lang="en-US" sz="2400" dirty="0"/>
                        <a:t>5ºC, 205ºC, freezing, warm</a:t>
                      </a:r>
                      <a:endParaRPr lang="en-CA" sz="2400" dirty="0"/>
                    </a:p>
                  </a:txBody>
                  <a:tcPr/>
                </a:tc>
                <a:extLst>
                  <a:ext uri="{0D108BD9-81ED-4DB2-BD59-A6C34878D82A}">
                    <a16:rowId xmlns:a16="http://schemas.microsoft.com/office/drawing/2014/main" val="3965498361"/>
                  </a:ext>
                </a:extLst>
              </a:tr>
              <a:tr h="534875">
                <a:tc>
                  <a:txBody>
                    <a:bodyPr/>
                    <a:lstStyle/>
                    <a:p>
                      <a:r>
                        <a:rPr lang="en-US" sz="2400" b="1" dirty="0" err="1"/>
                        <a:t>Colour</a:t>
                      </a:r>
                      <a:endParaRPr lang="en-CA" sz="2400" b="1" dirty="0"/>
                    </a:p>
                  </a:txBody>
                  <a:tcPr/>
                </a:tc>
                <a:tc>
                  <a:txBody>
                    <a:bodyPr/>
                    <a:lstStyle/>
                    <a:p>
                      <a:r>
                        <a:rPr lang="en-US" sz="2400" dirty="0"/>
                        <a:t>Blue, white, pink, light with a 690nm wavelength</a:t>
                      </a:r>
                      <a:endParaRPr lang="en-CA" sz="2400" dirty="0"/>
                    </a:p>
                  </a:txBody>
                  <a:tcPr/>
                </a:tc>
                <a:extLst>
                  <a:ext uri="{0D108BD9-81ED-4DB2-BD59-A6C34878D82A}">
                    <a16:rowId xmlns:a16="http://schemas.microsoft.com/office/drawing/2014/main" val="3528269740"/>
                  </a:ext>
                </a:extLst>
              </a:tr>
              <a:tr h="534875">
                <a:tc>
                  <a:txBody>
                    <a:bodyPr/>
                    <a:lstStyle/>
                    <a:p>
                      <a:r>
                        <a:rPr lang="en-US" sz="2400" b="1" dirty="0"/>
                        <a:t>Growth Rate</a:t>
                      </a:r>
                      <a:endParaRPr lang="en-CA" sz="2400" b="1" dirty="0"/>
                    </a:p>
                  </a:txBody>
                  <a:tcPr/>
                </a:tc>
                <a:tc>
                  <a:txBody>
                    <a:bodyPr/>
                    <a:lstStyle/>
                    <a:p>
                      <a:r>
                        <a:rPr lang="en-US" sz="2400" dirty="0"/>
                        <a:t>Fast, 5 cm/day, 2 mm/hour</a:t>
                      </a:r>
                      <a:endParaRPr lang="en-CA" sz="2400" dirty="0"/>
                    </a:p>
                  </a:txBody>
                  <a:tcPr/>
                </a:tc>
                <a:extLst>
                  <a:ext uri="{0D108BD9-81ED-4DB2-BD59-A6C34878D82A}">
                    <a16:rowId xmlns:a16="http://schemas.microsoft.com/office/drawing/2014/main" val="2333097788"/>
                  </a:ext>
                </a:extLst>
              </a:tr>
            </a:tbl>
          </a:graphicData>
        </a:graphic>
      </p:graphicFrame>
    </p:spTree>
    <p:extLst>
      <p:ext uri="{BB962C8B-B14F-4D97-AF65-F5344CB8AC3E}">
        <p14:creationId xmlns:p14="http://schemas.microsoft.com/office/powerpoint/2010/main" val="3574079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E8705-73EE-47DB-8EBF-F46C31F890DE}"/>
              </a:ext>
            </a:extLst>
          </p:cNvPr>
          <p:cNvSpPr>
            <a:spLocks noGrp="1"/>
          </p:cNvSpPr>
          <p:nvPr>
            <p:ph type="title"/>
          </p:nvPr>
        </p:nvSpPr>
        <p:spPr>
          <a:xfrm>
            <a:off x="1371600" y="0"/>
            <a:ext cx="10240903" cy="1233488"/>
          </a:xfrm>
        </p:spPr>
        <p:txBody>
          <a:bodyPr/>
          <a:lstStyle/>
          <a:p>
            <a:r>
              <a:rPr lang="en-US" dirty="0"/>
              <a:t>Variables</a:t>
            </a:r>
            <a:endParaRPr lang="en-CA" dirty="0"/>
          </a:p>
        </p:txBody>
      </p:sp>
      <p:sp>
        <p:nvSpPr>
          <p:cNvPr id="3" name="Content Placeholder 2">
            <a:extLst>
              <a:ext uri="{FF2B5EF4-FFF2-40B4-BE49-F238E27FC236}">
                <a16:creationId xmlns:a16="http://schemas.microsoft.com/office/drawing/2014/main" id="{4A68667D-57B4-4067-A23A-EA70983CD4DF}"/>
              </a:ext>
            </a:extLst>
          </p:cNvPr>
          <p:cNvSpPr>
            <a:spLocks noGrp="1"/>
          </p:cNvSpPr>
          <p:nvPr>
            <p:ph idx="1"/>
          </p:nvPr>
        </p:nvSpPr>
        <p:spPr>
          <a:xfrm>
            <a:off x="1371600" y="1377627"/>
            <a:ext cx="10240903" cy="4353636"/>
          </a:xfrm>
        </p:spPr>
        <p:txBody>
          <a:bodyPr>
            <a:normAutofit/>
          </a:bodyPr>
          <a:lstStyle/>
          <a:p>
            <a:pPr marL="0" indent="0">
              <a:buNone/>
            </a:pPr>
            <a:r>
              <a:rPr lang="en-US" sz="2800" dirty="0"/>
              <a:t>3 main types:</a:t>
            </a:r>
          </a:p>
          <a:p>
            <a:pPr lvl="1"/>
            <a:r>
              <a:rPr lang="en-US" sz="2800" dirty="0"/>
              <a:t>Dependent variable</a:t>
            </a:r>
          </a:p>
          <a:p>
            <a:pPr lvl="1"/>
            <a:r>
              <a:rPr lang="en-US" sz="2800" dirty="0"/>
              <a:t>Independent variable</a:t>
            </a:r>
          </a:p>
          <a:p>
            <a:pPr lvl="1"/>
            <a:r>
              <a:rPr lang="en-US" sz="2800" dirty="0"/>
              <a:t>Control variable</a:t>
            </a:r>
          </a:p>
        </p:txBody>
      </p:sp>
    </p:spTree>
    <p:extLst>
      <p:ext uri="{BB962C8B-B14F-4D97-AF65-F5344CB8AC3E}">
        <p14:creationId xmlns:p14="http://schemas.microsoft.com/office/powerpoint/2010/main" val="4289044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C44587-923F-45B2-A04C-EA544EB7AF73}"/>
              </a:ext>
            </a:extLst>
          </p:cNvPr>
          <p:cNvSpPr>
            <a:spLocks noGrp="1"/>
          </p:cNvSpPr>
          <p:nvPr>
            <p:ph type="title"/>
          </p:nvPr>
        </p:nvSpPr>
        <p:spPr/>
        <p:txBody>
          <a:bodyPr/>
          <a:lstStyle/>
          <a:p>
            <a:r>
              <a:rPr lang="en-US" dirty="0"/>
              <a:t>Independent and Dependent Variables</a:t>
            </a:r>
            <a:endParaRPr lang="en-CA" dirty="0"/>
          </a:p>
        </p:txBody>
      </p:sp>
      <p:sp>
        <p:nvSpPr>
          <p:cNvPr id="3" name="Content Placeholder 2">
            <a:extLst>
              <a:ext uri="{FF2B5EF4-FFF2-40B4-BE49-F238E27FC236}">
                <a16:creationId xmlns:a16="http://schemas.microsoft.com/office/drawing/2014/main" id="{B36AA8E8-469F-4D74-B04F-72F6F132ECDC}"/>
              </a:ext>
            </a:extLst>
          </p:cNvPr>
          <p:cNvSpPr>
            <a:spLocks noGrp="1"/>
          </p:cNvSpPr>
          <p:nvPr>
            <p:ph idx="1"/>
          </p:nvPr>
        </p:nvSpPr>
        <p:spPr/>
        <p:txBody>
          <a:bodyPr>
            <a:normAutofit/>
          </a:bodyPr>
          <a:lstStyle/>
          <a:p>
            <a:pPr marL="0" indent="0">
              <a:buNone/>
            </a:pPr>
            <a:r>
              <a:rPr lang="en-US" sz="2800" b="1" dirty="0">
                <a:latin typeface="+mj-lt"/>
              </a:rPr>
              <a:t>Dependent variable</a:t>
            </a:r>
            <a:r>
              <a:rPr lang="en-US" sz="2800" dirty="0">
                <a:latin typeface="+mj-lt"/>
              </a:rPr>
              <a:t>: the variable you are most interested in </a:t>
            </a:r>
            <a:r>
              <a:rPr lang="en-US" sz="2800" b="1" i="1" dirty="0">
                <a:latin typeface="+mj-lt"/>
              </a:rPr>
              <a:t>measuring or observing</a:t>
            </a:r>
            <a:endParaRPr lang="en-US" sz="2800" dirty="0">
              <a:latin typeface="+mj-lt"/>
            </a:endParaRPr>
          </a:p>
          <a:p>
            <a:pPr marL="0" indent="0">
              <a:buNone/>
            </a:pPr>
            <a:endParaRPr lang="en-US" sz="2800" b="1" dirty="0">
              <a:latin typeface="+mj-lt"/>
            </a:endParaRPr>
          </a:p>
          <a:p>
            <a:pPr marL="0" indent="0">
              <a:buNone/>
            </a:pPr>
            <a:r>
              <a:rPr lang="en-US" sz="2800" b="1" dirty="0">
                <a:latin typeface="+mj-lt"/>
              </a:rPr>
              <a:t>Independent variable</a:t>
            </a:r>
            <a:r>
              <a:rPr lang="en-US" sz="2800" dirty="0">
                <a:latin typeface="+mj-lt"/>
              </a:rPr>
              <a:t>: the variable that is </a:t>
            </a:r>
            <a:r>
              <a:rPr lang="en-US" sz="2800" b="1" i="1" dirty="0">
                <a:latin typeface="+mj-lt"/>
              </a:rPr>
              <a:t>manipulated or changed by the experimenter</a:t>
            </a:r>
            <a:r>
              <a:rPr lang="en-US" sz="2800" dirty="0">
                <a:latin typeface="+mj-lt"/>
              </a:rPr>
              <a:t>, to see the effect on the dependent variable</a:t>
            </a:r>
            <a:endParaRPr lang="en-US" sz="2800" dirty="0"/>
          </a:p>
        </p:txBody>
      </p:sp>
    </p:spTree>
    <p:extLst>
      <p:ext uri="{BB962C8B-B14F-4D97-AF65-F5344CB8AC3E}">
        <p14:creationId xmlns:p14="http://schemas.microsoft.com/office/powerpoint/2010/main" val="1203890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0458B-DED6-4955-AFA0-41ED46569C13}"/>
              </a:ext>
            </a:extLst>
          </p:cNvPr>
          <p:cNvSpPr>
            <a:spLocks noGrp="1"/>
          </p:cNvSpPr>
          <p:nvPr>
            <p:ph type="title"/>
          </p:nvPr>
        </p:nvSpPr>
        <p:spPr/>
        <p:txBody>
          <a:bodyPr/>
          <a:lstStyle/>
          <a:p>
            <a:endParaRPr lang="en-CA"/>
          </a:p>
        </p:txBody>
      </p:sp>
      <p:sp>
        <p:nvSpPr>
          <p:cNvPr id="3" name="Content Placeholder 2">
            <a:extLst>
              <a:ext uri="{FF2B5EF4-FFF2-40B4-BE49-F238E27FC236}">
                <a16:creationId xmlns:a16="http://schemas.microsoft.com/office/drawing/2014/main" id="{46D986AA-C8E9-4165-B3D6-E940933A7E74}"/>
              </a:ext>
            </a:extLst>
          </p:cNvPr>
          <p:cNvSpPr>
            <a:spLocks noGrp="1"/>
          </p:cNvSpPr>
          <p:nvPr>
            <p:ph idx="1"/>
          </p:nvPr>
        </p:nvSpPr>
        <p:spPr/>
        <p:txBody>
          <a:bodyPr/>
          <a:lstStyle/>
          <a:p>
            <a:endParaRPr lang="en-CA"/>
          </a:p>
        </p:txBody>
      </p:sp>
      <p:pic>
        <p:nvPicPr>
          <p:cNvPr id="2050" name="Picture 2" descr="Controlled experiments (article) | Khan Academy">
            <a:extLst>
              <a:ext uri="{FF2B5EF4-FFF2-40B4-BE49-F238E27FC236}">
                <a16:creationId xmlns:a16="http://schemas.microsoft.com/office/drawing/2014/main" id="{92617BA0-96D6-4DBD-B389-C07DC0C42F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6735" y="887668"/>
            <a:ext cx="9035847" cy="50826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71ADA0FE-B5E1-4BC3-81CE-092C8292A8D8}"/>
              </a:ext>
            </a:extLst>
          </p:cNvPr>
          <p:cNvSpPr txBox="1"/>
          <p:nvPr/>
        </p:nvSpPr>
        <p:spPr>
          <a:xfrm>
            <a:off x="6174659" y="6414520"/>
            <a:ext cx="6096000" cy="400110"/>
          </a:xfrm>
          <a:prstGeom prst="rect">
            <a:avLst/>
          </a:prstGeom>
          <a:noFill/>
        </p:spPr>
        <p:txBody>
          <a:bodyPr wrap="square">
            <a:spAutoFit/>
          </a:bodyPr>
          <a:lstStyle/>
          <a:p>
            <a:r>
              <a:rPr lang="en-CA" sz="1000" dirty="0"/>
              <a:t>https://www.khanacademy.org/science/high-school-biology/hs-biology-foundations/hs-biology-and-the-scientific-method/a/experiments-and-observations</a:t>
            </a:r>
          </a:p>
        </p:txBody>
      </p:sp>
    </p:spTree>
    <p:extLst>
      <p:ext uri="{BB962C8B-B14F-4D97-AF65-F5344CB8AC3E}">
        <p14:creationId xmlns:p14="http://schemas.microsoft.com/office/powerpoint/2010/main" val="18738389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327B4-21C6-426D-AD8E-152D3CFF634B}"/>
              </a:ext>
            </a:extLst>
          </p:cNvPr>
          <p:cNvSpPr>
            <a:spLocks noGrp="1"/>
          </p:cNvSpPr>
          <p:nvPr>
            <p:ph type="title"/>
          </p:nvPr>
        </p:nvSpPr>
        <p:spPr/>
        <p:txBody>
          <a:bodyPr/>
          <a:lstStyle/>
          <a:p>
            <a:endParaRPr lang="en-CA"/>
          </a:p>
        </p:txBody>
      </p:sp>
      <p:sp>
        <p:nvSpPr>
          <p:cNvPr id="3" name="Content Placeholder 2">
            <a:extLst>
              <a:ext uri="{FF2B5EF4-FFF2-40B4-BE49-F238E27FC236}">
                <a16:creationId xmlns:a16="http://schemas.microsoft.com/office/drawing/2014/main" id="{18C73BEF-D22D-44F2-8444-016E89BDF4E7}"/>
              </a:ext>
            </a:extLst>
          </p:cNvPr>
          <p:cNvSpPr>
            <a:spLocks noGrp="1"/>
          </p:cNvSpPr>
          <p:nvPr>
            <p:ph idx="1"/>
          </p:nvPr>
        </p:nvSpPr>
        <p:spPr/>
        <p:txBody>
          <a:bodyPr/>
          <a:lstStyle/>
          <a:p>
            <a:endParaRPr lang="en-CA"/>
          </a:p>
        </p:txBody>
      </p:sp>
      <p:pic>
        <p:nvPicPr>
          <p:cNvPr id="3074" name="Picture 2" descr="Controlled experiments (article) | Khan Academy">
            <a:extLst>
              <a:ext uri="{FF2B5EF4-FFF2-40B4-BE49-F238E27FC236}">
                <a16:creationId xmlns:a16="http://schemas.microsoft.com/office/drawing/2014/main" id="{10A8FB9D-D18B-48FD-A704-90281498F1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9822" y="372959"/>
            <a:ext cx="8501785" cy="586986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827FE9E-D391-4AC9-A9A3-CFBFB9299CB9}"/>
              </a:ext>
            </a:extLst>
          </p:cNvPr>
          <p:cNvSpPr txBox="1"/>
          <p:nvPr/>
        </p:nvSpPr>
        <p:spPr>
          <a:xfrm>
            <a:off x="6174659" y="6414520"/>
            <a:ext cx="6096000" cy="400110"/>
          </a:xfrm>
          <a:prstGeom prst="rect">
            <a:avLst/>
          </a:prstGeom>
          <a:noFill/>
        </p:spPr>
        <p:txBody>
          <a:bodyPr wrap="square">
            <a:spAutoFit/>
          </a:bodyPr>
          <a:lstStyle/>
          <a:p>
            <a:r>
              <a:rPr lang="en-CA" sz="1000" dirty="0"/>
              <a:t>https://www.khanacademy.org/science/high-school-biology/hs-biology-foundations/hs-biology-and-the-scientific-method/a/experiments-and-observations</a:t>
            </a:r>
          </a:p>
        </p:txBody>
      </p:sp>
    </p:spTree>
    <p:extLst>
      <p:ext uri="{BB962C8B-B14F-4D97-AF65-F5344CB8AC3E}">
        <p14:creationId xmlns:p14="http://schemas.microsoft.com/office/powerpoint/2010/main" val="20167086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33848-AD01-4ADC-B941-308336E8E380}"/>
              </a:ext>
            </a:extLst>
          </p:cNvPr>
          <p:cNvSpPr>
            <a:spLocks noGrp="1"/>
          </p:cNvSpPr>
          <p:nvPr>
            <p:ph type="title"/>
          </p:nvPr>
        </p:nvSpPr>
        <p:spPr>
          <a:xfrm>
            <a:off x="1371600" y="0"/>
            <a:ext cx="10240903" cy="1233488"/>
          </a:xfrm>
        </p:spPr>
        <p:txBody>
          <a:bodyPr/>
          <a:lstStyle/>
          <a:p>
            <a:r>
              <a:rPr lang="en-US" dirty="0"/>
              <a:t>Control variables</a:t>
            </a:r>
            <a:endParaRPr lang="en-CA" dirty="0"/>
          </a:p>
        </p:txBody>
      </p:sp>
      <p:sp>
        <p:nvSpPr>
          <p:cNvPr id="3" name="Content Placeholder 2">
            <a:extLst>
              <a:ext uri="{FF2B5EF4-FFF2-40B4-BE49-F238E27FC236}">
                <a16:creationId xmlns:a16="http://schemas.microsoft.com/office/drawing/2014/main" id="{5ECC5476-AD73-4A94-BD0E-E9026E9CB4CD}"/>
              </a:ext>
            </a:extLst>
          </p:cNvPr>
          <p:cNvSpPr>
            <a:spLocks noGrp="1"/>
          </p:cNvSpPr>
          <p:nvPr>
            <p:ph idx="1"/>
          </p:nvPr>
        </p:nvSpPr>
        <p:spPr>
          <a:xfrm>
            <a:off x="1371600" y="1768885"/>
            <a:ext cx="10240903" cy="3956179"/>
          </a:xfrm>
        </p:spPr>
        <p:txBody>
          <a:bodyPr>
            <a:normAutofit/>
          </a:bodyPr>
          <a:lstStyle/>
          <a:p>
            <a:r>
              <a:rPr lang="en-US" sz="2800" b="1" dirty="0">
                <a:latin typeface="+mj-lt"/>
              </a:rPr>
              <a:t>Control variable: </a:t>
            </a:r>
            <a:r>
              <a:rPr lang="en-US" sz="2800" dirty="0">
                <a:latin typeface="+mj-lt"/>
              </a:rPr>
              <a:t>a variable that is kept the same between control and experimental groups</a:t>
            </a:r>
            <a:endParaRPr lang="en-US" sz="2400" dirty="0"/>
          </a:p>
        </p:txBody>
      </p:sp>
    </p:spTree>
    <p:extLst>
      <p:ext uri="{BB962C8B-B14F-4D97-AF65-F5344CB8AC3E}">
        <p14:creationId xmlns:p14="http://schemas.microsoft.com/office/powerpoint/2010/main" val="3271963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A67C380-15F8-468F-AA9C-921865A0C0FA}"/>
              </a:ext>
            </a:extLst>
          </p:cNvPr>
          <p:cNvSpPr>
            <a:spLocks noGrp="1"/>
          </p:cNvSpPr>
          <p:nvPr>
            <p:ph type="title"/>
          </p:nvPr>
        </p:nvSpPr>
        <p:spPr/>
        <p:txBody>
          <a:bodyPr/>
          <a:lstStyle/>
          <a:p>
            <a:r>
              <a:rPr lang="en-CA" dirty="0"/>
              <a:t>Milk Experiment</a:t>
            </a:r>
          </a:p>
        </p:txBody>
      </p:sp>
      <p:sp>
        <p:nvSpPr>
          <p:cNvPr id="7" name="Text Placeholder 6">
            <a:extLst>
              <a:ext uri="{FF2B5EF4-FFF2-40B4-BE49-F238E27FC236}">
                <a16:creationId xmlns:a16="http://schemas.microsoft.com/office/drawing/2014/main" id="{DF73FEC8-DD0E-4A8B-8B5C-C3CEB5C18052}"/>
              </a:ext>
            </a:extLst>
          </p:cNvPr>
          <p:cNvSpPr>
            <a:spLocks noGrp="1"/>
          </p:cNvSpPr>
          <p:nvPr>
            <p:ph type="body" idx="1"/>
          </p:nvPr>
        </p:nvSpPr>
        <p:spPr/>
        <p:txBody>
          <a:bodyPr/>
          <a:lstStyle/>
          <a:p>
            <a:endParaRPr lang="en-CA"/>
          </a:p>
        </p:txBody>
      </p:sp>
    </p:spTree>
    <p:extLst>
      <p:ext uri="{BB962C8B-B14F-4D97-AF65-F5344CB8AC3E}">
        <p14:creationId xmlns:p14="http://schemas.microsoft.com/office/powerpoint/2010/main" val="15510045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AA6BA40-34ED-4464-BA67-BB0A5E7AFEB0}"/>
              </a:ext>
            </a:extLst>
          </p:cNvPr>
          <p:cNvSpPr>
            <a:spLocks noGrp="1"/>
          </p:cNvSpPr>
          <p:nvPr>
            <p:ph type="title"/>
          </p:nvPr>
        </p:nvSpPr>
        <p:spPr/>
        <p:txBody>
          <a:bodyPr/>
          <a:lstStyle/>
          <a:p>
            <a:r>
              <a:rPr lang="en-CA" dirty="0"/>
              <a:t>Materials</a:t>
            </a:r>
          </a:p>
        </p:txBody>
      </p:sp>
      <p:sp>
        <p:nvSpPr>
          <p:cNvPr id="5" name="Content Placeholder 4">
            <a:extLst>
              <a:ext uri="{FF2B5EF4-FFF2-40B4-BE49-F238E27FC236}">
                <a16:creationId xmlns:a16="http://schemas.microsoft.com/office/drawing/2014/main" id="{B9342859-1246-4534-947B-8B636B532870}"/>
              </a:ext>
            </a:extLst>
          </p:cNvPr>
          <p:cNvSpPr>
            <a:spLocks noGrp="1"/>
          </p:cNvSpPr>
          <p:nvPr>
            <p:ph idx="1"/>
          </p:nvPr>
        </p:nvSpPr>
        <p:spPr>
          <a:xfrm>
            <a:off x="1371600" y="1717483"/>
            <a:ext cx="10240903" cy="3508941"/>
          </a:xfrm>
        </p:spPr>
        <p:txBody>
          <a:bodyPr numCol="2">
            <a:normAutofit/>
          </a:bodyPr>
          <a:lstStyle/>
          <a:p>
            <a:r>
              <a:rPr lang="en-CA" dirty="0"/>
              <a:t>Petri dish bottom x1</a:t>
            </a:r>
          </a:p>
          <a:p>
            <a:r>
              <a:rPr lang="en-CA" dirty="0"/>
              <a:t>25 mL graduated cylinder x1</a:t>
            </a:r>
          </a:p>
          <a:p>
            <a:r>
              <a:rPr lang="en-CA" dirty="0"/>
              <a:t>Blue food colouring bottle x1</a:t>
            </a:r>
          </a:p>
          <a:p>
            <a:r>
              <a:rPr lang="en-CA" dirty="0"/>
              <a:t>Scoopula</a:t>
            </a:r>
          </a:p>
          <a:p>
            <a:r>
              <a:rPr lang="en-CA" dirty="0" err="1"/>
              <a:t>Weighboat</a:t>
            </a:r>
            <a:endParaRPr lang="en-CA" dirty="0"/>
          </a:p>
          <a:p>
            <a:r>
              <a:rPr lang="en-CA" dirty="0"/>
              <a:t>Electronic scale</a:t>
            </a:r>
          </a:p>
          <a:p>
            <a:r>
              <a:rPr lang="en-CA" dirty="0"/>
              <a:t>Wooden stick x1</a:t>
            </a:r>
          </a:p>
          <a:p>
            <a:r>
              <a:rPr lang="en-CA" dirty="0"/>
              <a:t>15 mL tap water</a:t>
            </a:r>
          </a:p>
          <a:p>
            <a:r>
              <a:rPr lang="en-CA" dirty="0"/>
              <a:t>3 g milk powder</a:t>
            </a:r>
          </a:p>
          <a:p>
            <a:r>
              <a:rPr lang="en-CA" dirty="0"/>
              <a:t>[Dish soap]</a:t>
            </a:r>
          </a:p>
        </p:txBody>
      </p:sp>
    </p:spTree>
    <p:extLst>
      <p:ext uri="{BB962C8B-B14F-4D97-AF65-F5344CB8AC3E}">
        <p14:creationId xmlns:p14="http://schemas.microsoft.com/office/powerpoint/2010/main" val="20188435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353EB0-2DE5-40AA-AA50-9BB2CA7FE3A6}"/>
              </a:ext>
            </a:extLst>
          </p:cNvPr>
          <p:cNvSpPr>
            <a:spLocks noGrp="1"/>
          </p:cNvSpPr>
          <p:nvPr>
            <p:ph type="title"/>
          </p:nvPr>
        </p:nvSpPr>
        <p:spPr/>
        <p:txBody>
          <a:bodyPr/>
          <a:lstStyle/>
          <a:p>
            <a:r>
              <a:rPr lang="en-US" dirty="0"/>
              <a:t>Intro to the Scientific Method</a:t>
            </a:r>
            <a:endParaRPr lang="en-CA" dirty="0"/>
          </a:p>
        </p:txBody>
      </p:sp>
      <p:sp>
        <p:nvSpPr>
          <p:cNvPr id="3" name="Text Placeholder 2">
            <a:extLst>
              <a:ext uri="{FF2B5EF4-FFF2-40B4-BE49-F238E27FC236}">
                <a16:creationId xmlns:a16="http://schemas.microsoft.com/office/drawing/2014/main" id="{DA0C0684-3B83-4022-BF42-D76F6C2807DF}"/>
              </a:ext>
            </a:extLst>
          </p:cNvPr>
          <p:cNvSpPr>
            <a:spLocks noGrp="1"/>
          </p:cNvSpPr>
          <p:nvPr>
            <p:ph type="body" idx="1"/>
          </p:nvPr>
        </p:nvSpPr>
        <p:spPr/>
        <p:txBody>
          <a:bodyPr/>
          <a:lstStyle/>
          <a:p>
            <a:r>
              <a:rPr lang="en-US" dirty="0"/>
              <a:t>Module 1</a:t>
            </a:r>
            <a:endParaRPr lang="en-CA" dirty="0"/>
          </a:p>
        </p:txBody>
      </p:sp>
    </p:spTree>
    <p:extLst>
      <p:ext uri="{BB962C8B-B14F-4D97-AF65-F5344CB8AC3E}">
        <p14:creationId xmlns:p14="http://schemas.microsoft.com/office/powerpoint/2010/main" val="37218349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0E36A-D8A7-4549-8DE4-1BD3CCA8ADD5}"/>
              </a:ext>
            </a:extLst>
          </p:cNvPr>
          <p:cNvSpPr>
            <a:spLocks noGrp="1"/>
          </p:cNvSpPr>
          <p:nvPr>
            <p:ph type="title"/>
          </p:nvPr>
        </p:nvSpPr>
        <p:spPr/>
        <p:txBody>
          <a:bodyPr/>
          <a:lstStyle/>
          <a:p>
            <a:r>
              <a:rPr lang="en-CA" dirty="0"/>
              <a:t>Prior Observations</a:t>
            </a:r>
          </a:p>
        </p:txBody>
      </p:sp>
      <p:sp>
        <p:nvSpPr>
          <p:cNvPr id="3" name="Content Placeholder 2">
            <a:extLst>
              <a:ext uri="{FF2B5EF4-FFF2-40B4-BE49-F238E27FC236}">
                <a16:creationId xmlns:a16="http://schemas.microsoft.com/office/drawing/2014/main" id="{925394BA-5214-4564-A6B2-44692FD64277}"/>
              </a:ext>
            </a:extLst>
          </p:cNvPr>
          <p:cNvSpPr>
            <a:spLocks noGrp="1"/>
          </p:cNvSpPr>
          <p:nvPr>
            <p:ph idx="1"/>
          </p:nvPr>
        </p:nvSpPr>
        <p:spPr>
          <a:xfrm>
            <a:off x="277906" y="1717483"/>
            <a:ext cx="11914094" cy="5023976"/>
          </a:xfrm>
        </p:spPr>
        <p:txBody>
          <a:bodyPr numCol="2">
            <a:normAutofit/>
          </a:bodyPr>
          <a:lstStyle/>
          <a:p>
            <a:pPr marL="0" indent="0">
              <a:buNone/>
            </a:pPr>
            <a:r>
              <a:rPr lang="en-CA" b="1" dirty="0"/>
              <a:t>Water: </a:t>
            </a:r>
          </a:p>
          <a:p>
            <a:r>
              <a:rPr lang="en-CA" dirty="0"/>
              <a:t>Quantitative observations (volume) </a:t>
            </a:r>
          </a:p>
          <a:p>
            <a:pPr marL="0" indent="0">
              <a:buNone/>
            </a:pPr>
            <a:r>
              <a:rPr lang="en-CA" b="1" dirty="0"/>
              <a:t>Milk powder:</a:t>
            </a:r>
          </a:p>
          <a:p>
            <a:r>
              <a:rPr lang="en-CA" dirty="0"/>
              <a:t>Quantitative observations (mass)</a:t>
            </a:r>
          </a:p>
          <a:p>
            <a:r>
              <a:rPr lang="en-CA" dirty="0"/>
              <a:t>Qualitative observations (colour, texture, appearance, smell)</a:t>
            </a:r>
          </a:p>
          <a:p>
            <a:endParaRPr lang="en-CA" dirty="0"/>
          </a:p>
          <a:p>
            <a:endParaRPr lang="en-CA" dirty="0"/>
          </a:p>
          <a:p>
            <a:pPr marL="0" indent="0">
              <a:buNone/>
            </a:pPr>
            <a:r>
              <a:rPr lang="en-CA" b="1" dirty="0"/>
              <a:t>Food colouring:</a:t>
            </a:r>
          </a:p>
          <a:p>
            <a:r>
              <a:rPr lang="en-CA" dirty="0"/>
              <a:t>Qualitative observations (colour)</a:t>
            </a:r>
          </a:p>
          <a:p>
            <a:pPr marL="0" indent="0">
              <a:buNone/>
            </a:pPr>
            <a:r>
              <a:rPr lang="en-CA" b="1" dirty="0"/>
              <a:t>Dish soap:</a:t>
            </a:r>
          </a:p>
          <a:p>
            <a:r>
              <a:rPr lang="en-CA" dirty="0"/>
              <a:t>Qualitative observations (colour, brand)</a:t>
            </a:r>
          </a:p>
        </p:txBody>
      </p:sp>
    </p:spTree>
    <p:extLst>
      <p:ext uri="{BB962C8B-B14F-4D97-AF65-F5344CB8AC3E}">
        <p14:creationId xmlns:p14="http://schemas.microsoft.com/office/powerpoint/2010/main" val="5641518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584E0-C699-4194-9E0A-E26B97E72A42}"/>
              </a:ext>
            </a:extLst>
          </p:cNvPr>
          <p:cNvSpPr>
            <a:spLocks noGrp="1"/>
          </p:cNvSpPr>
          <p:nvPr>
            <p:ph type="title"/>
          </p:nvPr>
        </p:nvSpPr>
        <p:spPr/>
        <p:txBody>
          <a:bodyPr/>
          <a:lstStyle/>
          <a:p>
            <a:r>
              <a:rPr lang="en-CA" dirty="0"/>
              <a:t>Procedure</a:t>
            </a:r>
          </a:p>
        </p:txBody>
      </p:sp>
      <p:sp>
        <p:nvSpPr>
          <p:cNvPr id="3" name="Content Placeholder 2">
            <a:extLst>
              <a:ext uri="{FF2B5EF4-FFF2-40B4-BE49-F238E27FC236}">
                <a16:creationId xmlns:a16="http://schemas.microsoft.com/office/drawing/2014/main" id="{24C5FA1E-7A7C-4282-8C47-3C4F141F003B}"/>
              </a:ext>
            </a:extLst>
          </p:cNvPr>
          <p:cNvSpPr>
            <a:spLocks noGrp="1"/>
          </p:cNvSpPr>
          <p:nvPr>
            <p:ph idx="1"/>
          </p:nvPr>
        </p:nvSpPr>
        <p:spPr/>
        <p:txBody>
          <a:bodyPr>
            <a:normAutofit fontScale="92500" lnSpcReduction="20000"/>
          </a:bodyPr>
          <a:lstStyle/>
          <a:p>
            <a:pPr marL="514350" indent="-514350">
              <a:buFont typeface="+mj-lt"/>
              <a:buAutoNum type="arabicPeriod"/>
            </a:pPr>
            <a:r>
              <a:rPr lang="en-CA" dirty="0"/>
              <a:t>Add water and milk powder to petri dish. Stir gently with back of scoopula until powder is completely dissolved.</a:t>
            </a:r>
          </a:p>
          <a:p>
            <a:pPr marL="514350" indent="-514350">
              <a:buFont typeface="+mj-lt"/>
              <a:buAutoNum type="arabicPeriod"/>
            </a:pPr>
            <a:r>
              <a:rPr lang="en-CA" dirty="0"/>
              <a:t>Add 3 drops of food colouring, evenly </a:t>
            </a:r>
            <a:br>
              <a:rPr lang="en-CA" dirty="0"/>
            </a:br>
            <a:r>
              <a:rPr lang="en-CA" dirty="0"/>
              <a:t>spaced out in the petri dish. </a:t>
            </a:r>
          </a:p>
          <a:p>
            <a:pPr marL="514350" indent="-514350">
              <a:buFont typeface="+mj-lt"/>
              <a:buAutoNum type="arabicPeriod"/>
            </a:pPr>
            <a:r>
              <a:rPr lang="en-CA" dirty="0"/>
              <a:t>Dip the toothpick into the dish soap.</a:t>
            </a:r>
          </a:p>
          <a:p>
            <a:pPr marL="514350" indent="-514350">
              <a:buFont typeface="+mj-lt"/>
              <a:buAutoNum type="arabicPeriod"/>
            </a:pPr>
            <a:r>
              <a:rPr lang="en-CA" dirty="0"/>
              <a:t>Touch the soaped end of the toothpick to the middle of the petri dish and leave it there for 0.5 seconds.</a:t>
            </a:r>
          </a:p>
          <a:p>
            <a:pPr marL="514350" indent="-514350">
              <a:buFont typeface="+mj-lt"/>
              <a:buAutoNum type="arabicPeriod"/>
            </a:pPr>
            <a:r>
              <a:rPr lang="en-CA" dirty="0"/>
              <a:t>Make qualitative [and quantitative] observations about what you see. </a:t>
            </a:r>
          </a:p>
        </p:txBody>
      </p:sp>
      <p:grpSp>
        <p:nvGrpSpPr>
          <p:cNvPr id="8" name="Group 7">
            <a:extLst>
              <a:ext uri="{FF2B5EF4-FFF2-40B4-BE49-F238E27FC236}">
                <a16:creationId xmlns:a16="http://schemas.microsoft.com/office/drawing/2014/main" id="{213F5274-4121-4381-936C-3BDB2D83B241}"/>
              </a:ext>
            </a:extLst>
          </p:cNvPr>
          <p:cNvGrpSpPr/>
          <p:nvPr/>
        </p:nvGrpSpPr>
        <p:grpSpPr>
          <a:xfrm>
            <a:off x="9171074" y="2112982"/>
            <a:ext cx="2088776" cy="2088776"/>
            <a:chOff x="8695765" y="3092824"/>
            <a:chExt cx="2088776" cy="2088776"/>
          </a:xfrm>
        </p:grpSpPr>
        <p:sp>
          <p:nvSpPr>
            <p:cNvPr id="4" name="Oval 3">
              <a:extLst>
                <a:ext uri="{FF2B5EF4-FFF2-40B4-BE49-F238E27FC236}">
                  <a16:creationId xmlns:a16="http://schemas.microsoft.com/office/drawing/2014/main" id="{DE2C2DD6-1CF5-4C6C-8F2F-718658E559DA}"/>
                </a:ext>
              </a:extLst>
            </p:cNvPr>
            <p:cNvSpPr/>
            <p:nvPr/>
          </p:nvSpPr>
          <p:spPr>
            <a:xfrm>
              <a:off x="8695765" y="3092824"/>
              <a:ext cx="2088776" cy="2088776"/>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Oval 4">
              <a:extLst>
                <a:ext uri="{FF2B5EF4-FFF2-40B4-BE49-F238E27FC236}">
                  <a16:creationId xmlns:a16="http://schemas.microsoft.com/office/drawing/2014/main" id="{7E0D646D-9CBA-44D4-9D99-BB1706CFE9BC}"/>
                </a:ext>
              </a:extLst>
            </p:cNvPr>
            <p:cNvSpPr/>
            <p:nvPr/>
          </p:nvSpPr>
          <p:spPr>
            <a:xfrm>
              <a:off x="9185613" y="3760694"/>
              <a:ext cx="251012" cy="251012"/>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Oval 5">
              <a:extLst>
                <a:ext uri="{FF2B5EF4-FFF2-40B4-BE49-F238E27FC236}">
                  <a16:creationId xmlns:a16="http://schemas.microsoft.com/office/drawing/2014/main" id="{9B279D42-E4AE-4621-86A3-3C11B8EF6F36}"/>
                </a:ext>
              </a:extLst>
            </p:cNvPr>
            <p:cNvSpPr/>
            <p:nvPr/>
          </p:nvSpPr>
          <p:spPr>
            <a:xfrm>
              <a:off x="9614647" y="4432183"/>
              <a:ext cx="251012" cy="251012"/>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Oval 6">
              <a:extLst>
                <a:ext uri="{FF2B5EF4-FFF2-40B4-BE49-F238E27FC236}">
                  <a16:creationId xmlns:a16="http://schemas.microsoft.com/office/drawing/2014/main" id="{28258BB8-F5BA-42C5-942D-0F81F1DB80DC}"/>
                </a:ext>
              </a:extLst>
            </p:cNvPr>
            <p:cNvSpPr/>
            <p:nvPr/>
          </p:nvSpPr>
          <p:spPr>
            <a:xfrm>
              <a:off x="10139081" y="3886200"/>
              <a:ext cx="251012" cy="251012"/>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Tree>
    <p:extLst>
      <p:ext uri="{BB962C8B-B14F-4D97-AF65-F5344CB8AC3E}">
        <p14:creationId xmlns:p14="http://schemas.microsoft.com/office/powerpoint/2010/main" val="16910455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7F9A85-622F-4095-891C-66ECA8AC8870}"/>
              </a:ext>
            </a:extLst>
          </p:cNvPr>
          <p:cNvSpPr>
            <a:spLocks noGrp="1"/>
          </p:cNvSpPr>
          <p:nvPr>
            <p:ph type="title"/>
          </p:nvPr>
        </p:nvSpPr>
        <p:spPr/>
        <p:txBody>
          <a:bodyPr/>
          <a:lstStyle/>
          <a:p>
            <a:r>
              <a:rPr lang="en-CA" dirty="0"/>
              <a:t>/end for science 8 2021-2022</a:t>
            </a:r>
          </a:p>
        </p:txBody>
      </p:sp>
      <p:sp>
        <p:nvSpPr>
          <p:cNvPr id="3" name="Content Placeholder 2">
            <a:extLst>
              <a:ext uri="{FF2B5EF4-FFF2-40B4-BE49-F238E27FC236}">
                <a16:creationId xmlns:a16="http://schemas.microsoft.com/office/drawing/2014/main" id="{A8B61732-5B46-4D6C-88B3-304AD53C8956}"/>
              </a:ext>
            </a:extLst>
          </p:cNvPr>
          <p:cNvSpPr>
            <a:spLocks noGrp="1"/>
          </p:cNvSpPr>
          <p:nvPr>
            <p:ph idx="1"/>
          </p:nvPr>
        </p:nvSpPr>
        <p:spPr/>
        <p:txBody>
          <a:bodyPr/>
          <a:lstStyle/>
          <a:p>
            <a:endParaRPr lang="en-CA"/>
          </a:p>
        </p:txBody>
      </p:sp>
    </p:spTree>
    <p:extLst>
      <p:ext uri="{BB962C8B-B14F-4D97-AF65-F5344CB8AC3E}">
        <p14:creationId xmlns:p14="http://schemas.microsoft.com/office/powerpoint/2010/main" val="26918191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D4C0BBB-0042-4603-A226-6117F3FD5B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C44F520-2598-460E-9F91-B02F60830C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4D896123-1B32-4CB1-B2ED-E34BBC26B4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close up of a plant&#10;&#10;Description automatically generated">
            <a:extLst>
              <a:ext uri="{FF2B5EF4-FFF2-40B4-BE49-F238E27FC236}">
                <a16:creationId xmlns:a16="http://schemas.microsoft.com/office/drawing/2014/main" id="{180169A9-1BE5-41AE-B44F-2EE944DD8E96}"/>
              </a:ext>
            </a:extLst>
          </p:cNvPr>
          <p:cNvPicPr>
            <a:picLocks noChangeAspect="1"/>
          </p:cNvPicPr>
          <p:nvPr/>
        </p:nvPicPr>
        <p:blipFill rotWithShape="1">
          <a:blip r:embed="rId2"/>
          <a:srcRect t="15735"/>
          <a:stretch/>
        </p:blipFill>
        <p:spPr>
          <a:xfrm>
            <a:off x="20" y="-1"/>
            <a:ext cx="12191980" cy="6857571"/>
          </a:xfrm>
          <a:prstGeom prst="rect">
            <a:avLst/>
          </a:prstGeom>
        </p:spPr>
      </p:pic>
      <p:sp>
        <p:nvSpPr>
          <p:cNvPr id="14" name="Rectangle 13">
            <a:extLst>
              <a:ext uri="{FF2B5EF4-FFF2-40B4-BE49-F238E27FC236}">
                <a16:creationId xmlns:a16="http://schemas.microsoft.com/office/drawing/2014/main" id="{019FDB4D-987D-4C87-A179-9D4616AB24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9931"/>
            <a:ext cx="12191999" cy="5058137"/>
          </a:xfrm>
          <a:prstGeom prst="rect">
            <a:avLst/>
          </a:prstGeom>
          <a:gradFill flip="none" rotWithShape="1">
            <a:gsLst>
              <a:gs pos="50000">
                <a:schemeClr val="tx1">
                  <a:alpha val="30000"/>
                </a:schemeClr>
              </a:gs>
              <a:gs pos="80000">
                <a:schemeClr val="tx1">
                  <a:alpha val="15000"/>
                </a:schemeClr>
              </a:gs>
              <a:gs pos="0">
                <a:schemeClr val="tx1">
                  <a:alpha val="0"/>
                </a:schemeClr>
              </a:gs>
              <a:gs pos="20000">
                <a:schemeClr val="tx1">
                  <a:alpha val="15000"/>
                </a:schemeClr>
              </a:gs>
              <a:gs pos="10000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4065F62-7526-4622-A486-31D1E17DEA51}"/>
              </a:ext>
            </a:extLst>
          </p:cNvPr>
          <p:cNvSpPr>
            <a:spLocks noGrp="1"/>
          </p:cNvSpPr>
          <p:nvPr>
            <p:ph type="title"/>
          </p:nvPr>
        </p:nvSpPr>
        <p:spPr>
          <a:xfrm>
            <a:off x="1619534" y="504966"/>
            <a:ext cx="8952932" cy="3043213"/>
          </a:xfrm>
        </p:spPr>
        <p:txBody>
          <a:bodyPr vert="horz" lIns="0" tIns="0" rIns="0" bIns="0" rtlCol="0" anchor="b">
            <a:normAutofit/>
          </a:bodyPr>
          <a:lstStyle/>
          <a:p>
            <a:pPr algn="ctr"/>
            <a:r>
              <a:rPr lang="en-US" sz="4000" spc="750">
                <a:solidFill>
                  <a:schemeClr val="bg1"/>
                </a:solidFill>
              </a:rPr>
              <a:t>What is the best way to grow a plant?</a:t>
            </a:r>
          </a:p>
        </p:txBody>
      </p:sp>
    </p:spTree>
    <p:extLst>
      <p:ext uri="{BB962C8B-B14F-4D97-AF65-F5344CB8AC3E}">
        <p14:creationId xmlns:p14="http://schemas.microsoft.com/office/powerpoint/2010/main" val="42557050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B03A0-6E8F-4E23-AFE6-73DBBFB53620}"/>
              </a:ext>
            </a:extLst>
          </p:cNvPr>
          <p:cNvSpPr>
            <a:spLocks noGrp="1"/>
          </p:cNvSpPr>
          <p:nvPr>
            <p:ph type="title"/>
          </p:nvPr>
        </p:nvSpPr>
        <p:spPr/>
        <p:txBody>
          <a:bodyPr/>
          <a:lstStyle/>
          <a:p>
            <a:r>
              <a:rPr lang="en-US" dirty="0"/>
              <a:t>Project Overview</a:t>
            </a:r>
            <a:endParaRPr lang="en-CA" dirty="0"/>
          </a:p>
        </p:txBody>
      </p:sp>
      <p:sp>
        <p:nvSpPr>
          <p:cNvPr id="3" name="Content Placeholder 2">
            <a:extLst>
              <a:ext uri="{FF2B5EF4-FFF2-40B4-BE49-F238E27FC236}">
                <a16:creationId xmlns:a16="http://schemas.microsoft.com/office/drawing/2014/main" id="{7DDDA638-73FD-4252-AE03-8BF0329AD75C}"/>
              </a:ext>
            </a:extLst>
          </p:cNvPr>
          <p:cNvSpPr>
            <a:spLocks noGrp="1"/>
          </p:cNvSpPr>
          <p:nvPr>
            <p:ph idx="1"/>
          </p:nvPr>
        </p:nvSpPr>
        <p:spPr/>
        <p:txBody>
          <a:bodyPr/>
          <a:lstStyle/>
          <a:p>
            <a:r>
              <a:rPr lang="en-US" dirty="0"/>
              <a:t>Groups of 3-4 (you pick)</a:t>
            </a:r>
          </a:p>
          <a:p>
            <a:r>
              <a:rPr lang="en-US" dirty="0"/>
              <a:t>Will design and carry out a single-variable controlled experiment over the course of several weeks</a:t>
            </a:r>
          </a:p>
          <a:p>
            <a:r>
              <a:rPr lang="en-US" dirty="0"/>
              <a:t>Collect data and present your findings to your classmates</a:t>
            </a:r>
            <a:endParaRPr lang="en-CA" dirty="0"/>
          </a:p>
        </p:txBody>
      </p:sp>
    </p:spTree>
    <p:extLst>
      <p:ext uri="{BB962C8B-B14F-4D97-AF65-F5344CB8AC3E}">
        <p14:creationId xmlns:p14="http://schemas.microsoft.com/office/powerpoint/2010/main" val="17455564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4A0A8-E860-446B-8929-1A402FE63CAD}"/>
              </a:ext>
            </a:extLst>
          </p:cNvPr>
          <p:cNvSpPr>
            <a:spLocks noGrp="1"/>
          </p:cNvSpPr>
          <p:nvPr>
            <p:ph type="title"/>
          </p:nvPr>
        </p:nvSpPr>
        <p:spPr/>
        <p:txBody>
          <a:bodyPr/>
          <a:lstStyle/>
          <a:p>
            <a:r>
              <a:rPr lang="en-US" dirty="0"/>
              <a:t>Vocabulary</a:t>
            </a:r>
            <a:endParaRPr lang="en-CA" dirty="0"/>
          </a:p>
        </p:txBody>
      </p:sp>
      <p:sp>
        <p:nvSpPr>
          <p:cNvPr id="3" name="Content Placeholder 2">
            <a:extLst>
              <a:ext uri="{FF2B5EF4-FFF2-40B4-BE49-F238E27FC236}">
                <a16:creationId xmlns:a16="http://schemas.microsoft.com/office/drawing/2014/main" id="{0A062429-7134-4F7F-A6DE-CCF331ABEBE5}"/>
              </a:ext>
            </a:extLst>
          </p:cNvPr>
          <p:cNvSpPr>
            <a:spLocks noGrp="1"/>
          </p:cNvSpPr>
          <p:nvPr>
            <p:ph idx="1"/>
          </p:nvPr>
        </p:nvSpPr>
        <p:spPr/>
        <p:txBody>
          <a:bodyPr>
            <a:normAutofit fontScale="77500" lnSpcReduction="20000"/>
          </a:bodyPr>
          <a:lstStyle/>
          <a:p>
            <a:r>
              <a:rPr lang="en-US" dirty="0"/>
              <a:t>Testable question</a:t>
            </a:r>
          </a:p>
          <a:p>
            <a:r>
              <a:rPr lang="en-US" dirty="0"/>
              <a:t>Hypothesis</a:t>
            </a:r>
          </a:p>
          <a:p>
            <a:r>
              <a:rPr lang="en-US" dirty="0"/>
              <a:t>Prediction</a:t>
            </a:r>
          </a:p>
          <a:p>
            <a:r>
              <a:rPr lang="en-US" dirty="0"/>
              <a:t>Variables:</a:t>
            </a:r>
          </a:p>
          <a:p>
            <a:pPr lvl="1"/>
            <a:r>
              <a:rPr lang="en-US" dirty="0"/>
              <a:t>Control variable</a:t>
            </a:r>
          </a:p>
          <a:p>
            <a:pPr lvl="1"/>
            <a:r>
              <a:rPr lang="en-US" dirty="0"/>
              <a:t>Independent variable</a:t>
            </a:r>
          </a:p>
          <a:p>
            <a:pPr lvl="1"/>
            <a:r>
              <a:rPr lang="en-US" dirty="0"/>
              <a:t>Dependent variable</a:t>
            </a:r>
          </a:p>
          <a:p>
            <a:pPr lvl="1"/>
            <a:r>
              <a:rPr lang="en-CA" dirty="0"/>
              <a:t>Confounding variable</a:t>
            </a:r>
          </a:p>
          <a:p>
            <a:r>
              <a:rPr lang="en-US" dirty="0"/>
              <a:t>Control group</a:t>
            </a:r>
          </a:p>
          <a:p>
            <a:r>
              <a:rPr lang="en-US" dirty="0"/>
              <a:t>Treatment/experimental group</a:t>
            </a:r>
          </a:p>
        </p:txBody>
      </p:sp>
    </p:spTree>
    <p:extLst>
      <p:ext uri="{BB962C8B-B14F-4D97-AF65-F5344CB8AC3E}">
        <p14:creationId xmlns:p14="http://schemas.microsoft.com/office/powerpoint/2010/main" val="971411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53230-B4CC-4E8B-8307-94982F0090C4}"/>
              </a:ext>
            </a:extLst>
          </p:cNvPr>
          <p:cNvSpPr>
            <a:spLocks noGrp="1"/>
          </p:cNvSpPr>
          <p:nvPr>
            <p:ph type="title"/>
          </p:nvPr>
        </p:nvSpPr>
        <p:spPr/>
        <p:txBody>
          <a:bodyPr/>
          <a:lstStyle/>
          <a:p>
            <a:r>
              <a:rPr lang="en-US" dirty="0"/>
              <a:t>Table of Contents</a:t>
            </a:r>
            <a:endParaRPr lang="en-CA" dirty="0"/>
          </a:p>
        </p:txBody>
      </p:sp>
      <p:sp>
        <p:nvSpPr>
          <p:cNvPr id="3" name="Content Placeholder 2">
            <a:extLst>
              <a:ext uri="{FF2B5EF4-FFF2-40B4-BE49-F238E27FC236}">
                <a16:creationId xmlns:a16="http://schemas.microsoft.com/office/drawing/2014/main" id="{7EEED350-A0C9-4390-8289-F724B1338C67}"/>
              </a:ext>
            </a:extLst>
          </p:cNvPr>
          <p:cNvSpPr>
            <a:spLocks noGrp="1"/>
          </p:cNvSpPr>
          <p:nvPr>
            <p:ph idx="1"/>
          </p:nvPr>
        </p:nvSpPr>
        <p:spPr/>
        <p:txBody>
          <a:bodyPr>
            <a:normAutofit fontScale="32500" lnSpcReduction="20000"/>
          </a:bodyPr>
          <a:lstStyle/>
          <a:p>
            <a:r>
              <a:rPr lang="en-US" dirty="0"/>
              <a:t>Types of Science Fair Projects</a:t>
            </a:r>
          </a:p>
          <a:p>
            <a:r>
              <a:rPr lang="en-US" dirty="0"/>
              <a:t>Getting Ideas for your Project</a:t>
            </a:r>
          </a:p>
          <a:p>
            <a:r>
              <a:rPr lang="en-US" dirty="0"/>
              <a:t>Speed Dating</a:t>
            </a:r>
          </a:p>
          <a:p>
            <a:r>
              <a:rPr lang="en-US" dirty="0"/>
              <a:t>Background Research</a:t>
            </a:r>
          </a:p>
          <a:p>
            <a:r>
              <a:rPr lang="en-US" dirty="0"/>
              <a:t>Testable Question:</a:t>
            </a:r>
          </a:p>
          <a:p>
            <a:pPr lvl="1"/>
            <a:r>
              <a:rPr lang="en-US" dirty="0"/>
              <a:t>Correlation vs Causation</a:t>
            </a:r>
          </a:p>
          <a:p>
            <a:pPr lvl="1"/>
            <a:r>
              <a:rPr lang="en-US" dirty="0"/>
              <a:t>Variables: Independent, Dependent, Control</a:t>
            </a:r>
          </a:p>
          <a:p>
            <a:r>
              <a:rPr lang="en-US" dirty="0"/>
              <a:t>Hypothesis Creation</a:t>
            </a:r>
          </a:p>
          <a:p>
            <a:r>
              <a:rPr lang="en-US" dirty="0"/>
              <a:t>Experimental Design</a:t>
            </a:r>
          </a:p>
          <a:p>
            <a:r>
              <a:rPr lang="en-US" dirty="0"/>
              <a:t>Guidelines for Designing a Controlled Experiment</a:t>
            </a:r>
          </a:p>
          <a:p>
            <a:r>
              <a:rPr lang="en-US" dirty="0"/>
              <a:t>D</a:t>
            </a:r>
            <a:r>
              <a:rPr lang="en-CA" dirty="0" err="1"/>
              <a:t>ata</a:t>
            </a:r>
            <a:r>
              <a:rPr lang="en-CA" dirty="0"/>
              <a:t> Collection: </a:t>
            </a:r>
          </a:p>
          <a:p>
            <a:pPr lvl="1"/>
            <a:r>
              <a:rPr lang="en-CA" dirty="0"/>
              <a:t>Organization</a:t>
            </a:r>
          </a:p>
          <a:p>
            <a:pPr lvl="1"/>
            <a:r>
              <a:rPr lang="en-CA" dirty="0"/>
              <a:t>Qualitative vs Quantitative Observations</a:t>
            </a:r>
          </a:p>
          <a:p>
            <a:pPr lvl="1"/>
            <a:r>
              <a:rPr lang="en-CA" dirty="0"/>
              <a:t>Replication of Results</a:t>
            </a:r>
          </a:p>
          <a:p>
            <a:r>
              <a:rPr lang="en-CA" dirty="0"/>
              <a:t>Statistical Analysis</a:t>
            </a:r>
          </a:p>
          <a:p>
            <a:r>
              <a:rPr lang="en-CA" dirty="0"/>
              <a:t>Communicating Your Results</a:t>
            </a:r>
          </a:p>
          <a:p>
            <a:pPr lvl="1"/>
            <a:r>
              <a:rPr lang="en-CA" dirty="0"/>
              <a:t>Graphing</a:t>
            </a:r>
          </a:p>
          <a:p>
            <a:pPr marL="0" indent="0">
              <a:buNone/>
            </a:pPr>
            <a:r>
              <a:rPr lang="en-CA" dirty="0"/>
              <a:t>Shark Tank</a:t>
            </a:r>
          </a:p>
          <a:p>
            <a:endParaRPr lang="en-CA" dirty="0"/>
          </a:p>
          <a:p>
            <a:endParaRPr lang="en-CA" dirty="0"/>
          </a:p>
        </p:txBody>
      </p:sp>
    </p:spTree>
    <p:extLst>
      <p:ext uri="{BB962C8B-B14F-4D97-AF65-F5344CB8AC3E}">
        <p14:creationId xmlns:p14="http://schemas.microsoft.com/office/powerpoint/2010/main" val="175617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1FB39-F82A-4F2F-ABB2-AF4CC03977C3}"/>
              </a:ext>
            </a:extLst>
          </p:cNvPr>
          <p:cNvSpPr>
            <a:spLocks noGrp="1"/>
          </p:cNvSpPr>
          <p:nvPr>
            <p:ph type="title"/>
          </p:nvPr>
        </p:nvSpPr>
        <p:spPr/>
        <p:txBody>
          <a:bodyPr/>
          <a:lstStyle/>
          <a:p>
            <a:r>
              <a:rPr lang="en-US" dirty="0"/>
              <a:t>Warm-up Discussion</a:t>
            </a:r>
            <a:endParaRPr lang="en-CA" dirty="0"/>
          </a:p>
        </p:txBody>
      </p:sp>
      <p:sp>
        <p:nvSpPr>
          <p:cNvPr id="3" name="Content Placeholder 2">
            <a:extLst>
              <a:ext uri="{FF2B5EF4-FFF2-40B4-BE49-F238E27FC236}">
                <a16:creationId xmlns:a16="http://schemas.microsoft.com/office/drawing/2014/main" id="{EEA6AA1F-542E-462D-BB7C-3808E5BFD4EC}"/>
              </a:ext>
            </a:extLst>
          </p:cNvPr>
          <p:cNvSpPr>
            <a:spLocks noGrp="1"/>
          </p:cNvSpPr>
          <p:nvPr>
            <p:ph idx="1"/>
          </p:nvPr>
        </p:nvSpPr>
        <p:spPr/>
        <p:txBody>
          <a:bodyPr>
            <a:normAutofit/>
          </a:bodyPr>
          <a:lstStyle/>
          <a:p>
            <a:pPr marL="457200" indent="-457200">
              <a:buFont typeface="+mj-lt"/>
              <a:buAutoNum type="arabicPeriod"/>
            </a:pPr>
            <a:r>
              <a:rPr lang="en-US" sz="2800" dirty="0"/>
              <a:t>What is science? Why is it important?</a:t>
            </a:r>
          </a:p>
          <a:p>
            <a:pPr marL="457200" indent="-457200">
              <a:buFont typeface="+mj-lt"/>
              <a:buAutoNum type="arabicPeriod"/>
            </a:pPr>
            <a:r>
              <a:rPr lang="en-US" sz="2800" dirty="0"/>
              <a:t>Describe the scientific method in your own words.</a:t>
            </a:r>
          </a:p>
          <a:p>
            <a:pPr marL="457200" indent="-457200">
              <a:buFont typeface="+mj-lt"/>
              <a:buAutoNum type="arabicPeriod"/>
            </a:pPr>
            <a:r>
              <a:rPr lang="en-US" sz="2800" dirty="0"/>
              <a:t>Distinguish between a scientific theory and an everyday “theory”.</a:t>
            </a:r>
            <a:endParaRPr lang="en-CA" sz="2800" dirty="0"/>
          </a:p>
        </p:txBody>
      </p:sp>
    </p:spTree>
    <p:extLst>
      <p:ext uri="{BB962C8B-B14F-4D97-AF65-F5344CB8AC3E}">
        <p14:creationId xmlns:p14="http://schemas.microsoft.com/office/powerpoint/2010/main" val="14384986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2C9D9A-7B5D-463F-8218-E12C15389DAF}"/>
              </a:ext>
            </a:extLst>
          </p:cNvPr>
          <p:cNvSpPr>
            <a:spLocks noGrp="1"/>
          </p:cNvSpPr>
          <p:nvPr>
            <p:ph type="title"/>
          </p:nvPr>
        </p:nvSpPr>
        <p:spPr/>
        <p:txBody>
          <a:bodyPr/>
          <a:lstStyle/>
          <a:p>
            <a:r>
              <a:rPr lang="en-US" dirty="0"/>
              <a:t>The need for science: correlation vs causation</a:t>
            </a:r>
            <a:endParaRPr lang="en-CA" dirty="0"/>
          </a:p>
        </p:txBody>
      </p:sp>
      <p:sp>
        <p:nvSpPr>
          <p:cNvPr id="3" name="Text Placeholder 2">
            <a:extLst>
              <a:ext uri="{FF2B5EF4-FFF2-40B4-BE49-F238E27FC236}">
                <a16:creationId xmlns:a16="http://schemas.microsoft.com/office/drawing/2014/main" id="{CE7F7012-02CB-4CD9-9ABA-061027D92B00}"/>
              </a:ext>
            </a:extLst>
          </p:cNvPr>
          <p:cNvSpPr>
            <a:spLocks noGrp="1"/>
          </p:cNvSpPr>
          <p:nvPr>
            <p:ph type="body" idx="1"/>
          </p:nvPr>
        </p:nvSpPr>
        <p:spPr/>
        <p:txBody>
          <a:bodyPr/>
          <a:lstStyle/>
          <a:p>
            <a:r>
              <a:rPr lang="en-US" dirty="0"/>
              <a:t>Module 1</a:t>
            </a:r>
            <a:endParaRPr lang="en-CA" dirty="0"/>
          </a:p>
        </p:txBody>
      </p:sp>
    </p:spTree>
    <p:extLst>
      <p:ext uri="{BB962C8B-B14F-4D97-AF65-F5344CB8AC3E}">
        <p14:creationId xmlns:p14="http://schemas.microsoft.com/office/powerpoint/2010/main" val="21578935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4392E-7CC1-4188-9DB2-F2C5FDC87851}"/>
              </a:ext>
            </a:extLst>
          </p:cNvPr>
          <p:cNvSpPr>
            <a:spLocks noGrp="1"/>
          </p:cNvSpPr>
          <p:nvPr>
            <p:ph type="title"/>
          </p:nvPr>
        </p:nvSpPr>
        <p:spPr>
          <a:xfrm>
            <a:off x="1371600" y="595613"/>
            <a:ext cx="4331110" cy="2737521"/>
          </a:xfrm>
        </p:spPr>
        <p:txBody>
          <a:bodyPr>
            <a:normAutofit/>
          </a:bodyPr>
          <a:lstStyle/>
          <a:p>
            <a:r>
              <a:rPr lang="en-US" dirty="0"/>
              <a:t>Fact: 5G caused COVID-19</a:t>
            </a:r>
            <a:endParaRPr lang="en-CA" dirty="0"/>
          </a:p>
        </p:txBody>
      </p:sp>
      <p:sp>
        <p:nvSpPr>
          <p:cNvPr id="3" name="Content Placeholder 2">
            <a:extLst>
              <a:ext uri="{FF2B5EF4-FFF2-40B4-BE49-F238E27FC236}">
                <a16:creationId xmlns:a16="http://schemas.microsoft.com/office/drawing/2014/main" id="{8D4701EA-547B-40F4-86E4-E002B0F63CEF}"/>
              </a:ext>
            </a:extLst>
          </p:cNvPr>
          <p:cNvSpPr>
            <a:spLocks noGrp="1"/>
          </p:cNvSpPr>
          <p:nvPr>
            <p:ph idx="1"/>
          </p:nvPr>
        </p:nvSpPr>
        <p:spPr>
          <a:xfrm>
            <a:off x="1371600" y="3609442"/>
            <a:ext cx="3249561" cy="441799"/>
          </a:xfrm>
        </p:spPr>
        <p:txBody>
          <a:bodyPr>
            <a:normAutofit fontScale="77500" lnSpcReduction="20000"/>
          </a:bodyPr>
          <a:lstStyle/>
          <a:p>
            <a:pPr marL="0" indent="0">
              <a:buNone/>
            </a:pPr>
            <a:r>
              <a:rPr lang="en-US" dirty="0"/>
              <a:t>Source: The Science Page </a:t>
            </a:r>
            <a:endParaRPr lang="en-CA" dirty="0"/>
          </a:p>
        </p:txBody>
      </p:sp>
      <p:pic>
        <p:nvPicPr>
          <p:cNvPr id="5" name="Picture 4">
            <a:extLst>
              <a:ext uri="{FF2B5EF4-FFF2-40B4-BE49-F238E27FC236}">
                <a16:creationId xmlns:a16="http://schemas.microsoft.com/office/drawing/2014/main" id="{BF15F242-E47B-462D-8672-160A65B48366}"/>
              </a:ext>
            </a:extLst>
          </p:cNvPr>
          <p:cNvPicPr/>
          <p:nvPr/>
        </p:nvPicPr>
        <p:blipFill rotWithShape="1">
          <a:blip r:embed="rId3">
            <a:extLst>
              <a:ext uri="{28A0092B-C50C-407E-A947-70E740481C1C}">
                <a14:useLocalDpi xmlns:a14="http://schemas.microsoft.com/office/drawing/2010/main" val="0"/>
              </a:ext>
            </a:extLst>
          </a:blip>
          <a:srcRect l="2417" t="9598" r="54493" b="66099"/>
          <a:stretch/>
        </p:blipFill>
        <p:spPr bwMode="auto">
          <a:xfrm>
            <a:off x="5110318" y="575008"/>
            <a:ext cx="6167282" cy="5516251"/>
          </a:xfrm>
          <a:prstGeom prst="rect">
            <a:avLst/>
          </a:prstGeom>
          <a:noFill/>
          <a:ln>
            <a:noFill/>
          </a:ln>
        </p:spPr>
      </p:pic>
    </p:spTree>
    <p:extLst>
      <p:ext uri="{BB962C8B-B14F-4D97-AF65-F5344CB8AC3E}">
        <p14:creationId xmlns:p14="http://schemas.microsoft.com/office/powerpoint/2010/main" val="9269083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8805169-0069-4624-AA74-9F1F6AA52EBD}"/>
              </a:ext>
            </a:extLst>
          </p:cNvPr>
          <p:cNvSpPr>
            <a:spLocks noGrp="1"/>
          </p:cNvSpPr>
          <p:nvPr>
            <p:ph idx="1"/>
          </p:nvPr>
        </p:nvSpPr>
        <p:spPr>
          <a:xfrm>
            <a:off x="1371600" y="1694330"/>
            <a:ext cx="6400800" cy="4823814"/>
          </a:xfrm>
        </p:spPr>
        <p:txBody>
          <a:bodyPr>
            <a:normAutofit/>
          </a:bodyPr>
          <a:lstStyle/>
          <a:p>
            <a:pPr marL="0" indent="0">
              <a:buNone/>
            </a:pPr>
            <a:r>
              <a:rPr lang="en-CA" sz="2800" dirty="0"/>
              <a:t>The scientific method is a* systematic and logical way of discovering the </a:t>
            </a:r>
            <a:br>
              <a:rPr lang="en-CA" sz="2800" dirty="0"/>
            </a:br>
            <a:r>
              <a:rPr lang="en-CA" sz="2800" dirty="0"/>
              <a:t>truth of </a:t>
            </a:r>
            <a:r>
              <a:rPr lang="en-CA" sz="2800" b="1" i="1" dirty="0"/>
              <a:t>how </a:t>
            </a:r>
            <a:r>
              <a:rPr lang="en-CA" sz="2800" dirty="0"/>
              <a:t>and </a:t>
            </a:r>
            <a:r>
              <a:rPr lang="en-CA" sz="2800" b="1" i="1" dirty="0"/>
              <a:t>why</a:t>
            </a:r>
            <a:r>
              <a:rPr lang="en-CA" sz="2800" dirty="0"/>
              <a:t> things work.</a:t>
            </a:r>
            <a:endParaRPr lang="en-CA" sz="1800" dirty="0"/>
          </a:p>
          <a:p>
            <a:pPr marL="0" indent="0">
              <a:buNone/>
            </a:pPr>
            <a:r>
              <a:rPr lang="en-CA" sz="1800" dirty="0"/>
              <a:t>*It is </a:t>
            </a:r>
            <a:r>
              <a:rPr lang="en-CA" sz="1800" b="1" i="1" dirty="0"/>
              <a:t>not</a:t>
            </a:r>
            <a:r>
              <a:rPr lang="en-CA" sz="1800" dirty="0"/>
              <a:t> the only way. But it is widely used in science research because it is relatively immune to biases and distortions. </a:t>
            </a:r>
          </a:p>
          <a:p>
            <a:pPr marL="0" indent="0">
              <a:buNone/>
            </a:pPr>
            <a:endParaRPr lang="en-CA" sz="2400" dirty="0"/>
          </a:p>
          <a:p>
            <a:pPr marL="0" indent="0">
              <a:buNone/>
            </a:pPr>
            <a:r>
              <a:rPr lang="en-CA" sz="2400" dirty="0"/>
              <a:t>Discuss: What are some of the limitations of science and the scientific method? Are there any questions that science cannot answer?</a:t>
            </a:r>
          </a:p>
        </p:txBody>
      </p:sp>
      <p:pic>
        <p:nvPicPr>
          <p:cNvPr id="1032" name="Picture 8" descr="Scientific Method Steps, HD Png Download - kindpng">
            <a:extLst>
              <a:ext uri="{FF2B5EF4-FFF2-40B4-BE49-F238E27FC236}">
                <a16:creationId xmlns:a16="http://schemas.microsoft.com/office/drawing/2014/main" id="{394D7845-A972-433E-BC33-069E4C9ED6D5}"/>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8157" b="90538" l="10000" r="90000">
                        <a14:foregroundMark x1="22442" y1="15824" x2="16512" y2="14356"/>
                        <a14:foregroundMark x1="16512" y1="14356" x2="20930" y2="7993"/>
                        <a14:foregroundMark x1="20930" y1="7993" x2="28616" y2="7613"/>
                        <a14:foregroundMark x1="31783" y1="7573" x2="40000" y2="8157"/>
                        <a14:foregroundMark x1="40000" y1="8157" x2="46047" y2="11909"/>
                        <a14:foregroundMark x1="45601" y1="14907" x2="45465" y2="15824"/>
                        <a14:foregroundMark x1="52558" y1="89560" x2="76860" y2="90538"/>
                        <a14:foregroundMark x1="76860" y1="90538" x2="81047" y2="89396"/>
                        <a14:backgroundMark x1="29070" y1="6688" x2="31977" y2="7178"/>
                        <a14:backgroundMark x1="46628" y1="11419" x2="46395" y2="15008"/>
                      </a14:backgroundRemoval>
                    </a14:imgEffect>
                  </a14:imgLayer>
                </a14:imgProps>
              </a:ext>
              <a:ext uri="{28A0092B-C50C-407E-A947-70E740481C1C}">
                <a14:useLocalDpi xmlns:a14="http://schemas.microsoft.com/office/drawing/2010/main" val="0"/>
              </a:ext>
            </a:extLst>
          </a:blip>
          <a:srcRect l="14655" t="3317" r="16235" b="6707"/>
          <a:stretch/>
        </p:blipFill>
        <p:spPr bwMode="auto">
          <a:xfrm>
            <a:off x="6660682" y="124461"/>
            <a:ext cx="5531318" cy="606560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AFD8C6A0-AABE-4712-9EF5-E229F4083D2E}"/>
              </a:ext>
            </a:extLst>
          </p:cNvPr>
          <p:cNvSpPr>
            <a:spLocks noGrp="1"/>
          </p:cNvSpPr>
          <p:nvPr>
            <p:ph type="title"/>
          </p:nvPr>
        </p:nvSpPr>
        <p:spPr/>
        <p:txBody>
          <a:bodyPr/>
          <a:lstStyle/>
          <a:p>
            <a:r>
              <a:rPr lang="en-CA" dirty="0"/>
              <a:t>Scientific Method</a:t>
            </a:r>
          </a:p>
        </p:txBody>
      </p:sp>
    </p:spTree>
    <p:extLst>
      <p:ext uri="{BB962C8B-B14F-4D97-AF65-F5344CB8AC3E}">
        <p14:creationId xmlns:p14="http://schemas.microsoft.com/office/powerpoint/2010/main" val="2112720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4392E-7CC1-4188-9DB2-F2C5FDC87851}"/>
              </a:ext>
            </a:extLst>
          </p:cNvPr>
          <p:cNvSpPr>
            <a:spLocks noGrp="1"/>
          </p:cNvSpPr>
          <p:nvPr>
            <p:ph type="title"/>
          </p:nvPr>
        </p:nvSpPr>
        <p:spPr>
          <a:xfrm>
            <a:off x="1371600" y="595613"/>
            <a:ext cx="4331110" cy="2737521"/>
          </a:xfrm>
        </p:spPr>
        <p:txBody>
          <a:bodyPr>
            <a:normAutofit/>
          </a:bodyPr>
          <a:lstStyle/>
          <a:p>
            <a:r>
              <a:rPr lang="en-US" dirty="0"/>
              <a:t>Fact: 5G caused COVID-19</a:t>
            </a:r>
            <a:endParaRPr lang="en-CA" dirty="0"/>
          </a:p>
        </p:txBody>
      </p:sp>
      <p:sp>
        <p:nvSpPr>
          <p:cNvPr id="3" name="Content Placeholder 2">
            <a:extLst>
              <a:ext uri="{FF2B5EF4-FFF2-40B4-BE49-F238E27FC236}">
                <a16:creationId xmlns:a16="http://schemas.microsoft.com/office/drawing/2014/main" id="{8D4701EA-547B-40F4-86E4-E002B0F63CEF}"/>
              </a:ext>
            </a:extLst>
          </p:cNvPr>
          <p:cNvSpPr>
            <a:spLocks noGrp="1"/>
          </p:cNvSpPr>
          <p:nvPr>
            <p:ph idx="1"/>
          </p:nvPr>
        </p:nvSpPr>
        <p:spPr>
          <a:xfrm>
            <a:off x="1371600" y="3609442"/>
            <a:ext cx="3249561" cy="441799"/>
          </a:xfrm>
        </p:spPr>
        <p:txBody>
          <a:bodyPr>
            <a:normAutofit fontScale="92500"/>
          </a:bodyPr>
          <a:lstStyle/>
          <a:p>
            <a:pPr marL="0" indent="0">
              <a:buNone/>
            </a:pPr>
            <a:r>
              <a:rPr lang="en-US" dirty="0"/>
              <a:t>Source: iAfrikan.com</a:t>
            </a:r>
            <a:endParaRPr lang="en-CA" dirty="0"/>
          </a:p>
        </p:txBody>
      </p:sp>
      <p:pic>
        <p:nvPicPr>
          <p:cNvPr id="1026" name="Picture 2" descr="Does 5G cause the spread of COVID-19?">
            <a:extLst>
              <a:ext uri="{FF2B5EF4-FFF2-40B4-BE49-F238E27FC236}">
                <a16:creationId xmlns:a16="http://schemas.microsoft.com/office/drawing/2014/main" id="{83E093B3-E0D5-487F-8ED9-2792659E13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30083" y="95867"/>
            <a:ext cx="6098822" cy="66785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0650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4392E-7CC1-4188-9DB2-F2C5FDC87851}"/>
              </a:ext>
            </a:extLst>
          </p:cNvPr>
          <p:cNvSpPr>
            <a:spLocks noGrp="1"/>
          </p:cNvSpPr>
          <p:nvPr>
            <p:ph type="title"/>
          </p:nvPr>
        </p:nvSpPr>
        <p:spPr>
          <a:xfrm>
            <a:off x="1371600" y="595613"/>
            <a:ext cx="4331110" cy="2737521"/>
          </a:xfrm>
        </p:spPr>
        <p:txBody>
          <a:bodyPr>
            <a:normAutofit/>
          </a:bodyPr>
          <a:lstStyle/>
          <a:p>
            <a:r>
              <a:rPr lang="en-US" dirty="0"/>
              <a:t>Fact: 5G caused COVID-19</a:t>
            </a:r>
            <a:endParaRPr lang="en-CA" dirty="0"/>
          </a:p>
        </p:txBody>
      </p:sp>
      <p:sp>
        <p:nvSpPr>
          <p:cNvPr id="3" name="Content Placeholder 2">
            <a:extLst>
              <a:ext uri="{FF2B5EF4-FFF2-40B4-BE49-F238E27FC236}">
                <a16:creationId xmlns:a16="http://schemas.microsoft.com/office/drawing/2014/main" id="{8D4701EA-547B-40F4-86E4-E002B0F63CEF}"/>
              </a:ext>
            </a:extLst>
          </p:cNvPr>
          <p:cNvSpPr>
            <a:spLocks noGrp="1"/>
          </p:cNvSpPr>
          <p:nvPr>
            <p:ph idx="1"/>
          </p:nvPr>
        </p:nvSpPr>
        <p:spPr>
          <a:xfrm>
            <a:off x="1371600" y="3609442"/>
            <a:ext cx="3249561" cy="1522997"/>
          </a:xfrm>
        </p:spPr>
        <p:txBody>
          <a:bodyPr>
            <a:normAutofit/>
          </a:bodyPr>
          <a:lstStyle/>
          <a:p>
            <a:pPr marL="0" indent="0">
              <a:buNone/>
            </a:pPr>
            <a:r>
              <a:rPr lang="en-US" dirty="0"/>
              <a:t>Source: Manchester Evening News</a:t>
            </a:r>
            <a:endParaRPr lang="en-CA" dirty="0"/>
          </a:p>
        </p:txBody>
      </p:sp>
      <p:pic>
        <p:nvPicPr>
          <p:cNvPr id="1026" name="Picture 2">
            <a:extLst>
              <a:ext uri="{FF2B5EF4-FFF2-40B4-BE49-F238E27FC236}">
                <a16:creationId xmlns:a16="http://schemas.microsoft.com/office/drawing/2014/main" id="{61E2956C-5F04-455C-8002-ADFB9DC9773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865" t="30008" r="5534" b="35524"/>
          <a:stretch/>
        </p:blipFill>
        <p:spPr bwMode="auto">
          <a:xfrm>
            <a:off x="5220930" y="98542"/>
            <a:ext cx="6381136" cy="333045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a:extLst>
              <a:ext uri="{FF2B5EF4-FFF2-40B4-BE49-F238E27FC236}">
                <a16:creationId xmlns:a16="http://schemas.microsoft.com/office/drawing/2014/main" id="{2C8C11AD-F989-4E56-AD4F-51C5F4BBE25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787" t="62165" r="6069" b="4785"/>
          <a:stretch/>
        </p:blipFill>
        <p:spPr bwMode="auto">
          <a:xfrm>
            <a:off x="5220930" y="3429000"/>
            <a:ext cx="6204155" cy="31934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97044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12ECE6-34E7-404A-9830-2B9C48C5467A}"/>
              </a:ext>
            </a:extLst>
          </p:cNvPr>
          <p:cNvSpPr>
            <a:spLocks noGrp="1"/>
          </p:cNvSpPr>
          <p:nvPr>
            <p:ph type="title"/>
          </p:nvPr>
        </p:nvSpPr>
        <p:spPr/>
        <p:txBody>
          <a:bodyPr/>
          <a:lstStyle/>
          <a:p>
            <a:r>
              <a:rPr lang="en-US" dirty="0"/>
              <a:t>Correlation is not causation</a:t>
            </a:r>
            <a:endParaRPr lang="en-CA" dirty="0"/>
          </a:p>
        </p:txBody>
      </p:sp>
      <p:sp>
        <p:nvSpPr>
          <p:cNvPr id="3" name="Content Placeholder 2">
            <a:extLst>
              <a:ext uri="{FF2B5EF4-FFF2-40B4-BE49-F238E27FC236}">
                <a16:creationId xmlns:a16="http://schemas.microsoft.com/office/drawing/2014/main" id="{BDE9BEEF-01E0-4DD0-82C4-1F52888CB103}"/>
              </a:ext>
            </a:extLst>
          </p:cNvPr>
          <p:cNvSpPr>
            <a:spLocks noGrp="1"/>
          </p:cNvSpPr>
          <p:nvPr>
            <p:ph idx="1"/>
          </p:nvPr>
        </p:nvSpPr>
        <p:spPr/>
        <p:txBody>
          <a:bodyPr>
            <a:normAutofit/>
          </a:bodyPr>
          <a:lstStyle/>
          <a:p>
            <a:r>
              <a:rPr lang="en-US" sz="2800" b="1" dirty="0">
                <a:latin typeface="+mj-lt"/>
              </a:rPr>
              <a:t>Correlation</a:t>
            </a:r>
            <a:r>
              <a:rPr lang="en-US" sz="2800" dirty="0"/>
              <a:t>: a mutual relationship or connection between two or more things (Oxford Dictionary)</a:t>
            </a:r>
          </a:p>
          <a:p>
            <a:r>
              <a:rPr lang="en-US" sz="2800" dirty="0"/>
              <a:t>The maps show there is a correlation between 5G coverage and COVID-19 cases.</a:t>
            </a:r>
          </a:p>
          <a:p>
            <a:r>
              <a:rPr lang="en-US" sz="2800" dirty="0"/>
              <a:t>What are some alternate explanations for this correlation?</a:t>
            </a:r>
            <a:endParaRPr lang="en-CA" sz="2800" dirty="0"/>
          </a:p>
        </p:txBody>
      </p:sp>
    </p:spTree>
    <p:extLst>
      <p:ext uri="{BB962C8B-B14F-4D97-AF65-F5344CB8AC3E}">
        <p14:creationId xmlns:p14="http://schemas.microsoft.com/office/powerpoint/2010/main" val="520767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6F1467-3A7B-42E7-ACDD-8F2D805C5D42}"/>
              </a:ext>
            </a:extLst>
          </p:cNvPr>
          <p:cNvSpPr>
            <a:spLocks noGrp="1"/>
          </p:cNvSpPr>
          <p:nvPr>
            <p:ph type="title"/>
          </p:nvPr>
        </p:nvSpPr>
        <p:spPr/>
        <p:txBody>
          <a:bodyPr/>
          <a:lstStyle/>
          <a:p>
            <a:endParaRPr lang="en-CA"/>
          </a:p>
        </p:txBody>
      </p:sp>
      <p:pic>
        <p:nvPicPr>
          <p:cNvPr id="4" name="Online Media 3" title="How Ice Cream Kills! Correlation vs. Causation">
            <a:hlinkClick r:id="" action="ppaction://media"/>
            <a:extLst>
              <a:ext uri="{FF2B5EF4-FFF2-40B4-BE49-F238E27FC236}">
                <a16:creationId xmlns:a16="http://schemas.microsoft.com/office/drawing/2014/main" id="{A7CE6A88-9B5A-42BA-B22D-5DB2602F1C02}"/>
              </a:ext>
            </a:extLst>
          </p:cNvPr>
          <p:cNvPicPr>
            <a:picLocks noGrp="1" noRot="1" noChangeAspect="1"/>
          </p:cNvPicPr>
          <p:nvPr>
            <p:ph idx="1"/>
            <a:videoFile r:link="rId1"/>
          </p:nvPr>
        </p:nvPicPr>
        <p:blipFill>
          <a:blip r:embed="rId3"/>
          <a:stretch>
            <a:fillRect/>
          </a:stretch>
        </p:blipFill>
        <p:spPr>
          <a:xfrm>
            <a:off x="0" y="0"/>
            <a:ext cx="12192000" cy="6858344"/>
          </a:xfrm>
          <a:prstGeom prst="rect">
            <a:avLst/>
          </a:prstGeom>
        </p:spPr>
      </p:pic>
    </p:spTree>
    <p:extLst>
      <p:ext uri="{BB962C8B-B14F-4D97-AF65-F5344CB8AC3E}">
        <p14:creationId xmlns:p14="http://schemas.microsoft.com/office/powerpoint/2010/main" val="301094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3683B-D943-4A62-851E-E43727770AFB}"/>
              </a:ext>
            </a:extLst>
          </p:cNvPr>
          <p:cNvSpPr>
            <a:spLocks noGrp="1"/>
          </p:cNvSpPr>
          <p:nvPr>
            <p:ph type="title"/>
          </p:nvPr>
        </p:nvSpPr>
        <p:spPr/>
        <p:txBody>
          <a:bodyPr/>
          <a:lstStyle/>
          <a:p>
            <a:endParaRPr lang="en-CA"/>
          </a:p>
        </p:txBody>
      </p:sp>
      <p:sp>
        <p:nvSpPr>
          <p:cNvPr id="3" name="Content Placeholder 2">
            <a:extLst>
              <a:ext uri="{FF2B5EF4-FFF2-40B4-BE49-F238E27FC236}">
                <a16:creationId xmlns:a16="http://schemas.microsoft.com/office/drawing/2014/main" id="{95AA72EB-7C82-4F54-80D6-FED5B8AD4F0C}"/>
              </a:ext>
            </a:extLst>
          </p:cNvPr>
          <p:cNvSpPr>
            <a:spLocks noGrp="1"/>
          </p:cNvSpPr>
          <p:nvPr>
            <p:ph idx="1"/>
          </p:nvPr>
        </p:nvSpPr>
        <p:spPr>
          <a:xfrm>
            <a:off x="1371600" y="277106"/>
            <a:ext cx="10240903" cy="3956179"/>
          </a:xfrm>
        </p:spPr>
        <p:txBody>
          <a:bodyPr/>
          <a:lstStyle/>
          <a:p>
            <a:pPr marL="0" indent="0">
              <a:buNone/>
            </a:pPr>
            <a:r>
              <a:rPr lang="en-CA" dirty="0">
                <a:hlinkClick r:id="rId2"/>
              </a:rPr>
              <a:t>https://www.tylervigen.com/spurious-correlations</a:t>
            </a:r>
            <a:r>
              <a:rPr lang="en-CA" dirty="0"/>
              <a:t> </a:t>
            </a:r>
          </a:p>
        </p:txBody>
      </p:sp>
      <p:pic>
        <p:nvPicPr>
          <p:cNvPr id="7" name="Picture 6">
            <a:extLst>
              <a:ext uri="{FF2B5EF4-FFF2-40B4-BE49-F238E27FC236}">
                <a16:creationId xmlns:a16="http://schemas.microsoft.com/office/drawing/2014/main" id="{7E9BF893-76DC-4413-B27A-8BA0EA2142BF}"/>
              </a:ext>
            </a:extLst>
          </p:cNvPr>
          <p:cNvPicPr>
            <a:picLocks noChangeAspect="1"/>
          </p:cNvPicPr>
          <p:nvPr/>
        </p:nvPicPr>
        <p:blipFill rotWithShape="1">
          <a:blip r:embed="rId3"/>
          <a:srcRect l="59381" t="26559" r="9955" b="18674"/>
          <a:stretch/>
        </p:blipFill>
        <p:spPr>
          <a:xfrm>
            <a:off x="668290" y="793080"/>
            <a:ext cx="10855419" cy="5452721"/>
          </a:xfrm>
          <a:prstGeom prst="rect">
            <a:avLst/>
          </a:prstGeom>
        </p:spPr>
      </p:pic>
    </p:spTree>
    <p:extLst>
      <p:ext uri="{BB962C8B-B14F-4D97-AF65-F5344CB8AC3E}">
        <p14:creationId xmlns:p14="http://schemas.microsoft.com/office/powerpoint/2010/main" val="365036353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52E4F-FBEB-43FE-8E24-97E6B9D45BD5}"/>
              </a:ext>
            </a:extLst>
          </p:cNvPr>
          <p:cNvSpPr>
            <a:spLocks noGrp="1"/>
          </p:cNvSpPr>
          <p:nvPr>
            <p:ph type="title"/>
          </p:nvPr>
        </p:nvSpPr>
        <p:spPr/>
        <p:txBody>
          <a:bodyPr/>
          <a:lstStyle/>
          <a:p>
            <a:r>
              <a:rPr lang="en-US" dirty="0"/>
              <a:t>Correlation is not  Causation</a:t>
            </a:r>
            <a:endParaRPr lang="en-CA" dirty="0"/>
          </a:p>
        </p:txBody>
      </p:sp>
      <p:sp>
        <p:nvSpPr>
          <p:cNvPr id="3" name="Content Placeholder 2">
            <a:extLst>
              <a:ext uri="{FF2B5EF4-FFF2-40B4-BE49-F238E27FC236}">
                <a16:creationId xmlns:a16="http://schemas.microsoft.com/office/drawing/2014/main" id="{8FBC270B-7D87-4881-B10C-C7190DC8CFEC}"/>
              </a:ext>
            </a:extLst>
          </p:cNvPr>
          <p:cNvSpPr>
            <a:spLocks noGrp="1"/>
          </p:cNvSpPr>
          <p:nvPr>
            <p:ph idx="1"/>
          </p:nvPr>
        </p:nvSpPr>
        <p:spPr>
          <a:xfrm>
            <a:off x="1371601" y="2114939"/>
            <a:ext cx="5196347" cy="3956179"/>
          </a:xfrm>
        </p:spPr>
        <p:txBody>
          <a:bodyPr>
            <a:normAutofit/>
          </a:bodyPr>
          <a:lstStyle/>
          <a:p>
            <a:pPr marL="0" indent="0">
              <a:buNone/>
            </a:pPr>
            <a:r>
              <a:rPr lang="en-US" sz="2800" dirty="0"/>
              <a:t>It is fairly straightforward to show that two variables are related (correlation).</a:t>
            </a:r>
          </a:p>
          <a:p>
            <a:pPr marL="0" indent="0">
              <a:buNone/>
            </a:pPr>
            <a:r>
              <a:rPr lang="en-US" sz="2800" dirty="0"/>
              <a:t>But to show </a:t>
            </a:r>
            <a:r>
              <a:rPr lang="en-US" sz="2800" b="1" i="1" dirty="0">
                <a:latin typeface="+mj-lt"/>
              </a:rPr>
              <a:t>causation</a:t>
            </a:r>
            <a:r>
              <a:rPr lang="en-US" sz="2800" b="1" i="1" dirty="0"/>
              <a:t> </a:t>
            </a:r>
            <a:r>
              <a:rPr lang="en-US" sz="2800" dirty="0"/>
              <a:t>(that x causes y), we need to conduct a controlled scientific experiment.</a:t>
            </a:r>
            <a:endParaRPr lang="en-CA" sz="2800" dirty="0"/>
          </a:p>
        </p:txBody>
      </p:sp>
      <p:pic>
        <p:nvPicPr>
          <p:cNvPr id="4098" name="Picture 2" descr="Frontiers of Computational Journalism week 4 - Statistical Inference">
            <a:extLst>
              <a:ext uri="{FF2B5EF4-FFF2-40B4-BE49-F238E27FC236}">
                <a16:creationId xmlns:a16="http://schemas.microsoft.com/office/drawing/2014/main" id="{234ED09C-9F6B-428F-8B9F-9F8B41CA802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3951" t="18731" r="23213" b="8275"/>
          <a:stretch/>
        </p:blipFill>
        <p:spPr bwMode="auto">
          <a:xfrm>
            <a:off x="6983937" y="2230338"/>
            <a:ext cx="4932760" cy="383458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A32A8810-94B2-4ED7-B97F-643EC8C4F696}"/>
              </a:ext>
            </a:extLst>
          </p:cNvPr>
          <p:cNvSpPr txBox="1"/>
          <p:nvPr/>
        </p:nvSpPr>
        <p:spPr>
          <a:xfrm>
            <a:off x="6371303" y="6399396"/>
            <a:ext cx="6096000" cy="400110"/>
          </a:xfrm>
          <a:prstGeom prst="rect">
            <a:avLst/>
          </a:prstGeom>
          <a:noFill/>
        </p:spPr>
        <p:txBody>
          <a:bodyPr wrap="square">
            <a:spAutoFit/>
          </a:bodyPr>
          <a:lstStyle/>
          <a:p>
            <a:r>
              <a:rPr lang="en-CA" sz="1000" dirty="0"/>
              <a:t>https://www.slideshare.net/JonathanStray/frontiers-of-computational-journalism-week-4-statistical-inference</a:t>
            </a:r>
          </a:p>
        </p:txBody>
      </p:sp>
    </p:spTree>
    <p:extLst>
      <p:ext uri="{BB962C8B-B14F-4D97-AF65-F5344CB8AC3E}">
        <p14:creationId xmlns:p14="http://schemas.microsoft.com/office/powerpoint/2010/main" val="198483442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58F4B6-4D8C-40E3-990A-645A8AD775D7}"/>
              </a:ext>
            </a:extLst>
          </p:cNvPr>
          <p:cNvSpPr>
            <a:spLocks noGrp="1"/>
          </p:cNvSpPr>
          <p:nvPr>
            <p:ph type="title"/>
          </p:nvPr>
        </p:nvSpPr>
        <p:spPr/>
        <p:txBody>
          <a:bodyPr/>
          <a:lstStyle/>
          <a:p>
            <a:r>
              <a:rPr lang="en-US" dirty="0"/>
              <a:t>Note: different types of experiments</a:t>
            </a:r>
            <a:endParaRPr lang="en-CA" dirty="0"/>
          </a:p>
        </p:txBody>
      </p:sp>
      <p:sp>
        <p:nvSpPr>
          <p:cNvPr id="3" name="Content Placeholder 2">
            <a:extLst>
              <a:ext uri="{FF2B5EF4-FFF2-40B4-BE49-F238E27FC236}">
                <a16:creationId xmlns:a16="http://schemas.microsoft.com/office/drawing/2014/main" id="{049FC143-F13D-47C9-BFC4-220FDD73E92A}"/>
              </a:ext>
            </a:extLst>
          </p:cNvPr>
          <p:cNvSpPr>
            <a:spLocks noGrp="1"/>
          </p:cNvSpPr>
          <p:nvPr>
            <p:ph idx="1"/>
          </p:nvPr>
        </p:nvSpPr>
        <p:spPr/>
        <p:txBody>
          <a:bodyPr>
            <a:normAutofit fontScale="70000" lnSpcReduction="20000"/>
          </a:bodyPr>
          <a:lstStyle/>
          <a:p>
            <a:pPr marL="0" indent="0">
              <a:buNone/>
            </a:pPr>
            <a:r>
              <a:rPr lang="en-US" b="1" dirty="0">
                <a:latin typeface="+mj-lt"/>
              </a:rPr>
              <a:t>Observations: making observations in an unstructured way; is not a real experiment but can lead to formation of an experiment</a:t>
            </a:r>
          </a:p>
          <a:p>
            <a:pPr lvl="1"/>
            <a:r>
              <a:rPr lang="en-US" dirty="0">
                <a:latin typeface="+mj-lt"/>
              </a:rPr>
              <a:t>“What </a:t>
            </a:r>
            <a:r>
              <a:rPr lang="en-US" dirty="0" err="1">
                <a:latin typeface="+mj-lt"/>
              </a:rPr>
              <a:t>colour</a:t>
            </a:r>
            <a:r>
              <a:rPr lang="en-US" dirty="0">
                <a:latin typeface="+mj-lt"/>
              </a:rPr>
              <a:t> is ___?” “What does yeast mitosis look like?” “What happens if I do ___?”</a:t>
            </a:r>
          </a:p>
          <a:p>
            <a:pPr marL="0" indent="0">
              <a:buNone/>
            </a:pPr>
            <a:r>
              <a:rPr lang="en-US" b="1" dirty="0">
                <a:latin typeface="+mj-lt"/>
              </a:rPr>
              <a:t>Correlational Experiment: examines the correlation between two variables where manipulation is not possible; cannot claim causation</a:t>
            </a:r>
          </a:p>
          <a:p>
            <a:pPr lvl="1"/>
            <a:r>
              <a:rPr lang="en-US" dirty="0">
                <a:latin typeface="+mj-lt"/>
              </a:rPr>
              <a:t>“How does ethnicity affect salary?” “How does being dropped on the head at birth affect intelligence?”</a:t>
            </a:r>
          </a:p>
          <a:p>
            <a:pPr marL="0" indent="0">
              <a:buNone/>
            </a:pPr>
            <a:r>
              <a:rPr lang="en-US" b="1" dirty="0">
                <a:latin typeface="+mj-lt"/>
              </a:rPr>
              <a:t>Controlled Experiment: controls all variables except independent variable; can claim causative relationship between x and y</a:t>
            </a:r>
          </a:p>
          <a:p>
            <a:pPr lvl="1"/>
            <a:r>
              <a:rPr lang="en-CA" dirty="0">
                <a:latin typeface="+mj-lt"/>
              </a:rPr>
              <a:t>“How does watering amount affect plant growth?” “Does the vaccine reduce the risk of catching COVID-19?”</a:t>
            </a:r>
          </a:p>
        </p:txBody>
      </p:sp>
    </p:spTree>
    <p:extLst>
      <p:ext uri="{BB962C8B-B14F-4D97-AF65-F5344CB8AC3E}">
        <p14:creationId xmlns:p14="http://schemas.microsoft.com/office/powerpoint/2010/main" val="187519135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C44587-923F-45B2-A04C-EA544EB7AF73}"/>
              </a:ext>
            </a:extLst>
          </p:cNvPr>
          <p:cNvSpPr>
            <a:spLocks noGrp="1"/>
          </p:cNvSpPr>
          <p:nvPr>
            <p:ph type="title"/>
          </p:nvPr>
        </p:nvSpPr>
        <p:spPr>
          <a:xfrm>
            <a:off x="1371600" y="0"/>
            <a:ext cx="10240903" cy="1233488"/>
          </a:xfrm>
        </p:spPr>
        <p:txBody>
          <a:bodyPr/>
          <a:lstStyle/>
          <a:p>
            <a:r>
              <a:rPr lang="en-US" dirty="0"/>
              <a:t>How to set up an experiment</a:t>
            </a:r>
            <a:endParaRPr lang="en-CA" dirty="0"/>
          </a:p>
        </p:txBody>
      </p:sp>
      <p:sp>
        <p:nvSpPr>
          <p:cNvPr id="3" name="Content Placeholder 2">
            <a:extLst>
              <a:ext uri="{FF2B5EF4-FFF2-40B4-BE49-F238E27FC236}">
                <a16:creationId xmlns:a16="http://schemas.microsoft.com/office/drawing/2014/main" id="{B36AA8E8-469F-4D74-B04F-72F6F132ECDC}"/>
              </a:ext>
            </a:extLst>
          </p:cNvPr>
          <p:cNvSpPr>
            <a:spLocks noGrp="1"/>
          </p:cNvSpPr>
          <p:nvPr>
            <p:ph idx="1"/>
          </p:nvPr>
        </p:nvSpPr>
        <p:spPr>
          <a:xfrm>
            <a:off x="1371600" y="1746595"/>
            <a:ext cx="10240903" cy="4353636"/>
          </a:xfrm>
        </p:spPr>
        <p:txBody>
          <a:bodyPr>
            <a:normAutofit fontScale="92500" lnSpcReduction="20000"/>
          </a:bodyPr>
          <a:lstStyle/>
          <a:p>
            <a:pPr marL="0" indent="0">
              <a:buNone/>
            </a:pPr>
            <a:r>
              <a:rPr lang="en-US" sz="2600" dirty="0"/>
              <a:t>0.    (Ask a question.)</a:t>
            </a:r>
          </a:p>
          <a:p>
            <a:pPr marL="514350" indent="-514350">
              <a:buFont typeface="+mj-lt"/>
              <a:buAutoNum type="arabicPeriod"/>
            </a:pPr>
            <a:r>
              <a:rPr lang="en-US" sz="2600" dirty="0"/>
              <a:t>Determine your dependent variable. What factor are you most interested in measuring or investigating? </a:t>
            </a:r>
          </a:p>
          <a:p>
            <a:pPr marL="514350" indent="-514350">
              <a:buFont typeface="+mj-lt"/>
              <a:buAutoNum type="arabicPeriod"/>
            </a:pPr>
            <a:r>
              <a:rPr lang="en-US" sz="2600" dirty="0"/>
              <a:t>Brainstorm all the variables that could affect your dependent variable. Select one to be your independent variable. The rest must be control variables. </a:t>
            </a:r>
          </a:p>
          <a:p>
            <a:pPr marL="514350" indent="-514350">
              <a:buFont typeface="+mj-lt"/>
              <a:buAutoNum type="arabicPeriod"/>
            </a:pPr>
            <a:r>
              <a:rPr lang="en-US" sz="2600" strike="sngStrike" dirty="0"/>
              <a:t>Do some research. </a:t>
            </a:r>
            <a:r>
              <a:rPr lang="en-US" sz="2600" dirty="0"/>
              <a:t>Determine different level(s) of your independent variable to investigate. </a:t>
            </a:r>
            <a:r>
              <a:rPr lang="en-US" sz="2600" strike="sngStrike" dirty="0"/>
              <a:t>Assign one to be your control group. </a:t>
            </a:r>
          </a:p>
          <a:p>
            <a:pPr marL="514350" indent="-514350">
              <a:buFont typeface="+mj-lt"/>
              <a:buAutoNum type="arabicPeriod"/>
            </a:pPr>
            <a:r>
              <a:rPr lang="en-US" sz="2600" dirty="0"/>
              <a:t>Write a step-by-step procedure for your experiment. Ensure you have included enough detail that someone could replicate your experiment. </a:t>
            </a:r>
          </a:p>
          <a:p>
            <a:pPr marL="514350" indent="-514350">
              <a:buFont typeface="+mj-lt"/>
              <a:buAutoNum type="arabicPeriod"/>
            </a:pPr>
            <a:endParaRPr lang="en-US" sz="2600" dirty="0"/>
          </a:p>
          <a:p>
            <a:pPr marL="514350" indent="-514350">
              <a:buFont typeface="+mj-lt"/>
              <a:buAutoNum type="arabicPeriod"/>
            </a:pPr>
            <a:endParaRPr lang="en-US" sz="2600" dirty="0"/>
          </a:p>
          <a:p>
            <a:pPr marL="514350" indent="-514350">
              <a:buFont typeface="+mj-lt"/>
              <a:buAutoNum type="arabicPeriod"/>
            </a:pPr>
            <a:endParaRPr lang="en-US" sz="2600" dirty="0"/>
          </a:p>
        </p:txBody>
      </p:sp>
    </p:spTree>
    <p:extLst>
      <p:ext uri="{BB962C8B-B14F-4D97-AF65-F5344CB8AC3E}">
        <p14:creationId xmlns:p14="http://schemas.microsoft.com/office/powerpoint/2010/main" val="3540320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C6FF91-F7CB-411D-A950-D4DD117ADEC2}"/>
              </a:ext>
            </a:extLst>
          </p:cNvPr>
          <p:cNvSpPr>
            <a:spLocks noGrp="1"/>
          </p:cNvSpPr>
          <p:nvPr>
            <p:ph type="title"/>
          </p:nvPr>
        </p:nvSpPr>
        <p:spPr>
          <a:xfrm>
            <a:off x="1371600" y="0"/>
            <a:ext cx="10240903" cy="1233488"/>
          </a:xfrm>
        </p:spPr>
        <p:txBody>
          <a:bodyPr/>
          <a:lstStyle/>
          <a:p>
            <a:r>
              <a:rPr lang="en-CA" dirty="0"/>
              <a:t>How to set up an experiment</a:t>
            </a:r>
          </a:p>
        </p:txBody>
      </p:sp>
      <p:sp>
        <p:nvSpPr>
          <p:cNvPr id="3" name="Content Placeholder 2">
            <a:extLst>
              <a:ext uri="{FF2B5EF4-FFF2-40B4-BE49-F238E27FC236}">
                <a16:creationId xmlns:a16="http://schemas.microsoft.com/office/drawing/2014/main" id="{48A29E6D-AC6A-40CE-9705-649A276C563C}"/>
              </a:ext>
            </a:extLst>
          </p:cNvPr>
          <p:cNvSpPr>
            <a:spLocks noGrp="1"/>
          </p:cNvSpPr>
          <p:nvPr>
            <p:ph idx="1"/>
          </p:nvPr>
        </p:nvSpPr>
        <p:spPr>
          <a:xfrm>
            <a:off x="1371600" y="1738574"/>
            <a:ext cx="10240903" cy="4353636"/>
          </a:xfrm>
        </p:spPr>
        <p:txBody>
          <a:bodyPr>
            <a:normAutofit/>
          </a:bodyPr>
          <a:lstStyle/>
          <a:p>
            <a:pPr marL="0" indent="0">
              <a:buNone/>
            </a:pPr>
            <a:r>
              <a:rPr lang="en-CA" sz="2400" b="1" dirty="0">
                <a:latin typeface="+mj-lt"/>
              </a:rPr>
              <a:t>Goldfish </a:t>
            </a:r>
          </a:p>
          <a:p>
            <a:pPr marL="0" indent="0">
              <a:buNone/>
            </a:pPr>
            <a:r>
              <a:rPr lang="en-CA" dirty="0">
                <a:hlinkClick r:id="rId2"/>
              </a:rPr>
              <a:t>https://www.youtube.com/watch?v=_VdOB4JJE_8&amp;ab_channel=BrainSTEM</a:t>
            </a:r>
            <a:r>
              <a:rPr lang="en-CA" dirty="0"/>
              <a:t> </a:t>
            </a:r>
          </a:p>
          <a:p>
            <a:pPr marL="0" indent="0">
              <a:buNone/>
            </a:pPr>
            <a:endParaRPr lang="en-CA" sz="2400" dirty="0"/>
          </a:p>
          <a:p>
            <a:pPr marL="0" indent="0">
              <a:buNone/>
            </a:pPr>
            <a:r>
              <a:rPr lang="en-CA" sz="2400" b="1" dirty="0">
                <a:latin typeface="+mj-lt"/>
              </a:rPr>
              <a:t>Running a Race</a:t>
            </a:r>
          </a:p>
          <a:p>
            <a:pPr marL="0" indent="0">
              <a:buNone/>
            </a:pPr>
            <a:r>
              <a:rPr lang="en-CA" dirty="0">
                <a:hlinkClick r:id="rId3"/>
              </a:rPr>
              <a:t>https://www.youtube.com/watch?v=iaewZmc4TYQ&amp;t=5s&amp;ab_channel=HighSchoolScience101</a:t>
            </a:r>
            <a:r>
              <a:rPr lang="en-CA" dirty="0"/>
              <a:t> </a:t>
            </a:r>
          </a:p>
        </p:txBody>
      </p:sp>
    </p:spTree>
    <p:extLst>
      <p:ext uri="{BB962C8B-B14F-4D97-AF65-F5344CB8AC3E}">
        <p14:creationId xmlns:p14="http://schemas.microsoft.com/office/powerpoint/2010/main" val="162976364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F9AE1D-4349-4DBD-B5C6-DA9D0BE5180A}"/>
              </a:ext>
            </a:extLst>
          </p:cNvPr>
          <p:cNvSpPr>
            <a:spLocks noGrp="1"/>
          </p:cNvSpPr>
          <p:nvPr>
            <p:ph type="title"/>
          </p:nvPr>
        </p:nvSpPr>
        <p:spPr>
          <a:xfrm>
            <a:off x="1371600" y="0"/>
            <a:ext cx="10240903" cy="1233488"/>
          </a:xfrm>
        </p:spPr>
        <p:txBody>
          <a:bodyPr/>
          <a:lstStyle/>
          <a:p>
            <a:r>
              <a:rPr lang="en-US" dirty="0"/>
              <a:t>Math Test Example</a:t>
            </a:r>
            <a:endParaRPr lang="en-CA" dirty="0"/>
          </a:p>
        </p:txBody>
      </p:sp>
      <p:sp>
        <p:nvSpPr>
          <p:cNvPr id="3" name="Content Placeholder 2">
            <a:extLst>
              <a:ext uri="{FF2B5EF4-FFF2-40B4-BE49-F238E27FC236}">
                <a16:creationId xmlns:a16="http://schemas.microsoft.com/office/drawing/2014/main" id="{E9409DE7-5423-437E-9CE5-70CA37EFBE57}"/>
              </a:ext>
            </a:extLst>
          </p:cNvPr>
          <p:cNvSpPr>
            <a:spLocks noGrp="1"/>
          </p:cNvSpPr>
          <p:nvPr>
            <p:ph idx="1"/>
          </p:nvPr>
        </p:nvSpPr>
        <p:spPr>
          <a:xfrm>
            <a:off x="1371600" y="1617765"/>
            <a:ext cx="10240903" cy="1906455"/>
          </a:xfrm>
        </p:spPr>
        <p:txBody>
          <a:bodyPr>
            <a:normAutofit/>
          </a:bodyPr>
          <a:lstStyle/>
          <a:p>
            <a:pPr marL="0" indent="0">
              <a:buNone/>
            </a:pPr>
            <a:r>
              <a:rPr lang="en-US" sz="2800" dirty="0"/>
              <a:t>Suppose we are investigating students’ scores on a math test. This is our dependent variable. </a:t>
            </a:r>
          </a:p>
          <a:p>
            <a:pPr marL="0" indent="0">
              <a:buNone/>
            </a:pPr>
            <a:r>
              <a:rPr lang="en-US" sz="2800" dirty="0"/>
              <a:t>What factors might affect this?</a:t>
            </a:r>
          </a:p>
        </p:txBody>
      </p:sp>
      <p:sp>
        <p:nvSpPr>
          <p:cNvPr id="6" name="Content Placeholder 2">
            <a:extLst>
              <a:ext uri="{FF2B5EF4-FFF2-40B4-BE49-F238E27FC236}">
                <a16:creationId xmlns:a16="http://schemas.microsoft.com/office/drawing/2014/main" id="{2E85E048-69A8-4226-8267-FA0E36AD5369}"/>
              </a:ext>
            </a:extLst>
          </p:cNvPr>
          <p:cNvSpPr txBox="1">
            <a:spLocks/>
          </p:cNvSpPr>
          <p:nvPr/>
        </p:nvSpPr>
        <p:spPr>
          <a:xfrm>
            <a:off x="1371601" y="3524220"/>
            <a:ext cx="10240902" cy="2487561"/>
          </a:xfrm>
          <a:prstGeom prst="rect">
            <a:avLst/>
          </a:prstGeom>
        </p:spPr>
        <p:txBody>
          <a:bodyPr vert="horz" lIns="0" tIns="0" rIns="0" bIns="0" numCol="2" rtlCol="0">
            <a:no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How much they study</a:t>
            </a:r>
          </a:p>
          <a:p>
            <a:r>
              <a:rPr lang="en-US" dirty="0"/>
              <a:t>How they study</a:t>
            </a:r>
          </a:p>
          <a:p>
            <a:r>
              <a:rPr lang="en-US" dirty="0"/>
              <a:t>When they study</a:t>
            </a:r>
          </a:p>
          <a:p>
            <a:r>
              <a:rPr lang="en-US" dirty="0"/>
              <a:t>How much sleep they get</a:t>
            </a:r>
          </a:p>
          <a:p>
            <a:r>
              <a:rPr lang="en-US" dirty="0"/>
              <a:t>Whether they have coffee</a:t>
            </a:r>
          </a:p>
          <a:p>
            <a:r>
              <a:rPr lang="en-CA" dirty="0"/>
              <a:t>Class attendance</a:t>
            </a:r>
          </a:p>
          <a:p>
            <a:r>
              <a:rPr lang="en-CA" dirty="0"/>
              <a:t>IQ</a:t>
            </a:r>
          </a:p>
          <a:p>
            <a:r>
              <a:rPr lang="en-CA" dirty="0"/>
              <a:t>Whether they like math or not</a:t>
            </a:r>
          </a:p>
          <a:p>
            <a:r>
              <a:rPr lang="en-CA" dirty="0"/>
              <a:t>The teacher they have</a:t>
            </a:r>
          </a:p>
          <a:p>
            <a:r>
              <a:rPr lang="en-CA" dirty="0"/>
              <a:t>Whether they did their homework</a:t>
            </a:r>
          </a:p>
          <a:p>
            <a:r>
              <a:rPr lang="en-CA" dirty="0"/>
              <a:t>How long they take on the test</a:t>
            </a:r>
          </a:p>
        </p:txBody>
      </p:sp>
    </p:spTree>
    <p:extLst>
      <p:ext uri="{BB962C8B-B14F-4D97-AF65-F5344CB8AC3E}">
        <p14:creationId xmlns:p14="http://schemas.microsoft.com/office/powerpoint/2010/main" val="3206375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A1CF7E-E1DC-40F9-B358-A258EEFE7F78}"/>
              </a:ext>
            </a:extLst>
          </p:cNvPr>
          <p:cNvSpPr>
            <a:spLocks noGrp="1"/>
          </p:cNvSpPr>
          <p:nvPr>
            <p:ph type="title"/>
          </p:nvPr>
        </p:nvSpPr>
        <p:spPr/>
        <p:txBody>
          <a:bodyPr/>
          <a:lstStyle/>
          <a:p>
            <a:r>
              <a:rPr lang="en-CA" dirty="0"/>
              <a:t>Scientific Method</a:t>
            </a:r>
          </a:p>
        </p:txBody>
      </p:sp>
      <p:sp>
        <p:nvSpPr>
          <p:cNvPr id="3" name="Content Placeholder 2">
            <a:extLst>
              <a:ext uri="{FF2B5EF4-FFF2-40B4-BE49-F238E27FC236}">
                <a16:creationId xmlns:a16="http://schemas.microsoft.com/office/drawing/2014/main" id="{6F5D4FE8-4327-4CC8-8A66-CD718CB383C0}"/>
              </a:ext>
            </a:extLst>
          </p:cNvPr>
          <p:cNvSpPr>
            <a:spLocks noGrp="1"/>
          </p:cNvSpPr>
          <p:nvPr>
            <p:ph idx="1"/>
          </p:nvPr>
        </p:nvSpPr>
        <p:spPr>
          <a:xfrm>
            <a:off x="1371600" y="1717483"/>
            <a:ext cx="5009949" cy="4353636"/>
          </a:xfrm>
        </p:spPr>
        <p:txBody>
          <a:bodyPr/>
          <a:lstStyle/>
          <a:p>
            <a:pPr marL="0" indent="0">
              <a:buNone/>
            </a:pPr>
            <a:r>
              <a:rPr lang="en-CA" sz="2800" dirty="0"/>
              <a:t>Science never ends. </a:t>
            </a:r>
          </a:p>
          <a:p>
            <a:pPr marL="0" indent="0">
              <a:buNone/>
            </a:pPr>
            <a:r>
              <a:rPr lang="en-CA" dirty="0"/>
              <a:t>The search for the truth is ongoing; new findings influence future research. </a:t>
            </a:r>
          </a:p>
          <a:p>
            <a:pPr marL="0" indent="0">
              <a:buNone/>
            </a:pPr>
            <a:r>
              <a:rPr lang="en-CA" dirty="0"/>
              <a:t>Conclusions and findings are frequently altered as new techniques and facts are discovered.</a:t>
            </a:r>
          </a:p>
        </p:txBody>
      </p:sp>
      <p:pic>
        <p:nvPicPr>
          <p:cNvPr id="4" name="Picture 2" descr="Steps of the Scientific Method">
            <a:extLst>
              <a:ext uri="{FF2B5EF4-FFF2-40B4-BE49-F238E27FC236}">
                <a16:creationId xmlns:a16="http://schemas.microsoft.com/office/drawing/2014/main" id="{FDE5D7BB-0C92-4BEA-B04C-86E7001332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81549" y="0"/>
            <a:ext cx="5735155" cy="68545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4950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F9AE1D-4349-4DBD-B5C6-DA9D0BE5180A}"/>
              </a:ext>
            </a:extLst>
          </p:cNvPr>
          <p:cNvSpPr>
            <a:spLocks noGrp="1"/>
          </p:cNvSpPr>
          <p:nvPr>
            <p:ph type="title"/>
          </p:nvPr>
        </p:nvSpPr>
        <p:spPr>
          <a:xfrm>
            <a:off x="1371600" y="0"/>
            <a:ext cx="10240903" cy="1233488"/>
          </a:xfrm>
        </p:spPr>
        <p:txBody>
          <a:bodyPr/>
          <a:lstStyle/>
          <a:p>
            <a:r>
              <a:rPr lang="en-US" dirty="0"/>
              <a:t>Math Test Example #1</a:t>
            </a:r>
            <a:endParaRPr lang="en-CA" dirty="0"/>
          </a:p>
        </p:txBody>
      </p:sp>
      <p:sp>
        <p:nvSpPr>
          <p:cNvPr id="6" name="Content Placeholder 5">
            <a:extLst>
              <a:ext uri="{FF2B5EF4-FFF2-40B4-BE49-F238E27FC236}">
                <a16:creationId xmlns:a16="http://schemas.microsoft.com/office/drawing/2014/main" id="{8AB6D51B-C2ED-4FCD-B3A9-1987C0EC9127}"/>
              </a:ext>
            </a:extLst>
          </p:cNvPr>
          <p:cNvSpPr>
            <a:spLocks noGrp="1"/>
          </p:cNvSpPr>
          <p:nvPr>
            <p:ph idx="1"/>
          </p:nvPr>
        </p:nvSpPr>
        <p:spPr>
          <a:xfrm>
            <a:off x="1371600" y="1377626"/>
            <a:ext cx="10240903" cy="4461699"/>
          </a:xfrm>
        </p:spPr>
        <p:txBody>
          <a:bodyPr>
            <a:normAutofit fontScale="92500"/>
          </a:bodyPr>
          <a:lstStyle/>
          <a:p>
            <a:pPr marL="0" indent="0">
              <a:buFont typeface="Arial" panose="020B0604020202020204" pitchFamily="34" charset="0"/>
              <a:buNone/>
            </a:pPr>
            <a:r>
              <a:rPr lang="en-US" sz="2800" dirty="0"/>
              <a:t>Select 30 students who take Kumon after school, and have them take it online for a month. At the end of the month, each student takes a test on fractions. These scores are compared to those of students who continued to receive in-person instruction. </a:t>
            </a:r>
          </a:p>
          <a:p>
            <a:pPr marL="0" indent="0">
              <a:buFont typeface="Arial" panose="020B0604020202020204" pitchFamily="34" charset="0"/>
              <a:buNone/>
            </a:pPr>
            <a:endParaRPr lang="en-US" dirty="0"/>
          </a:p>
          <a:p>
            <a:pPr marL="457200" indent="-457200">
              <a:buAutoNum type="arabicPeriod"/>
            </a:pPr>
            <a:r>
              <a:rPr lang="en-US" sz="2200" dirty="0"/>
              <a:t>Identify the independent, dependent and control variables. </a:t>
            </a:r>
          </a:p>
          <a:p>
            <a:pPr marL="457200" indent="-457200">
              <a:buAutoNum type="arabicPeriod"/>
            </a:pPr>
            <a:r>
              <a:rPr lang="en-US" sz="2200" dirty="0"/>
              <a:t>Identify confounding variables, if any. </a:t>
            </a:r>
            <a:endParaRPr lang="en-CA" sz="2200" dirty="0"/>
          </a:p>
          <a:p>
            <a:pPr marL="457200" indent="-457200">
              <a:buAutoNum type="arabicPeriod"/>
            </a:pPr>
            <a:r>
              <a:rPr lang="en-CA" sz="2200" dirty="0"/>
              <a:t>Critique this experiment. What is done well? What would you do differently? What information is missing?</a:t>
            </a:r>
            <a:endParaRPr lang="en-US" sz="2200" dirty="0"/>
          </a:p>
        </p:txBody>
      </p:sp>
    </p:spTree>
    <p:extLst>
      <p:ext uri="{BB962C8B-B14F-4D97-AF65-F5344CB8AC3E}">
        <p14:creationId xmlns:p14="http://schemas.microsoft.com/office/powerpoint/2010/main" val="286714504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F9AE1D-4349-4DBD-B5C6-DA9D0BE5180A}"/>
              </a:ext>
            </a:extLst>
          </p:cNvPr>
          <p:cNvSpPr>
            <a:spLocks noGrp="1"/>
          </p:cNvSpPr>
          <p:nvPr>
            <p:ph type="title"/>
          </p:nvPr>
        </p:nvSpPr>
        <p:spPr>
          <a:xfrm>
            <a:off x="1371600" y="-91824"/>
            <a:ext cx="10240903" cy="1233488"/>
          </a:xfrm>
        </p:spPr>
        <p:txBody>
          <a:bodyPr/>
          <a:lstStyle/>
          <a:p>
            <a:r>
              <a:rPr lang="en-US" dirty="0"/>
              <a:t>Math test example #2</a:t>
            </a:r>
            <a:endParaRPr lang="en-CA" dirty="0"/>
          </a:p>
        </p:txBody>
      </p:sp>
      <p:sp>
        <p:nvSpPr>
          <p:cNvPr id="6" name="Content Placeholder 5">
            <a:extLst>
              <a:ext uri="{FF2B5EF4-FFF2-40B4-BE49-F238E27FC236}">
                <a16:creationId xmlns:a16="http://schemas.microsoft.com/office/drawing/2014/main" id="{5A71EAEB-CBA3-466C-B630-A3CE5F397927}"/>
              </a:ext>
            </a:extLst>
          </p:cNvPr>
          <p:cNvSpPr>
            <a:spLocks noGrp="1"/>
          </p:cNvSpPr>
          <p:nvPr>
            <p:ph idx="1"/>
          </p:nvPr>
        </p:nvSpPr>
        <p:spPr>
          <a:xfrm>
            <a:off x="1371600" y="1269366"/>
            <a:ext cx="10240903" cy="2870016"/>
          </a:xfrm>
        </p:spPr>
        <p:txBody>
          <a:bodyPr>
            <a:noAutofit/>
          </a:bodyPr>
          <a:lstStyle/>
          <a:p>
            <a:pPr marL="0" indent="0">
              <a:buFont typeface="Arial" panose="020B0604020202020204" pitchFamily="34" charset="0"/>
              <a:buNone/>
            </a:pPr>
            <a:r>
              <a:rPr lang="en-US" dirty="0"/>
              <a:t>Select 100 B-level students who are all in Mr. Wilton’s Gr. 7 class. </a:t>
            </a:r>
          </a:p>
          <a:p>
            <a:pPr marL="0" indent="0">
              <a:buFont typeface="Arial" panose="020B0604020202020204" pitchFamily="34" charset="0"/>
              <a:buNone/>
            </a:pPr>
            <a:r>
              <a:rPr lang="en-US" dirty="0"/>
              <a:t>All of them are asked to take a survey before participating in the study. Students are excluded from the study if they: had any tea or coffee in the morning; had outside of 7-9 hours of sleep that night, or have ever learned about algebra before. </a:t>
            </a:r>
          </a:p>
          <a:p>
            <a:pPr marL="0" indent="0">
              <a:buFont typeface="Arial" panose="020B0604020202020204" pitchFamily="34" charset="0"/>
              <a:buNone/>
            </a:pPr>
            <a:r>
              <a:rPr lang="en-US" dirty="0"/>
              <a:t>All of them attend a 2-hour class on algebra. Then, they have an hour to do practice questions. Half the students work alone; the other half work in pairs. After, they have 30 minutes to write the same algebra test.</a:t>
            </a:r>
          </a:p>
          <a:p>
            <a:pPr marL="0" indent="0">
              <a:buFont typeface="Arial" panose="020B0604020202020204" pitchFamily="34" charset="0"/>
              <a:buNone/>
            </a:pPr>
            <a:r>
              <a:rPr lang="en-US" dirty="0"/>
              <a:t>Their scores at the end of the test are compared. </a:t>
            </a:r>
          </a:p>
        </p:txBody>
      </p:sp>
      <p:sp>
        <p:nvSpPr>
          <p:cNvPr id="8" name="TextBox 7">
            <a:extLst>
              <a:ext uri="{FF2B5EF4-FFF2-40B4-BE49-F238E27FC236}">
                <a16:creationId xmlns:a16="http://schemas.microsoft.com/office/drawing/2014/main" id="{1C7A1833-ABDD-4953-9587-A83AE6BD86EF}"/>
              </a:ext>
            </a:extLst>
          </p:cNvPr>
          <p:cNvSpPr txBox="1"/>
          <p:nvPr/>
        </p:nvSpPr>
        <p:spPr>
          <a:xfrm>
            <a:off x="1179871" y="4748983"/>
            <a:ext cx="10432632" cy="1323439"/>
          </a:xfrm>
          <a:prstGeom prst="rect">
            <a:avLst/>
          </a:prstGeom>
          <a:noFill/>
        </p:spPr>
        <p:txBody>
          <a:bodyPr wrap="square">
            <a:spAutoFit/>
          </a:bodyPr>
          <a:lstStyle/>
          <a:p>
            <a:pPr marL="457200" indent="-457200">
              <a:buAutoNum type="arabicPeriod"/>
            </a:pPr>
            <a:r>
              <a:rPr lang="en-US" sz="2000" dirty="0"/>
              <a:t>Identify the independent, dependent and control variables. </a:t>
            </a:r>
          </a:p>
          <a:p>
            <a:pPr marL="457200" indent="-457200">
              <a:buAutoNum type="arabicPeriod"/>
            </a:pPr>
            <a:r>
              <a:rPr lang="en-US" sz="2000" dirty="0"/>
              <a:t>Identify confounding variables, if any. </a:t>
            </a:r>
            <a:endParaRPr lang="en-CA" sz="2000" dirty="0"/>
          </a:p>
          <a:p>
            <a:pPr marL="457200" indent="-457200">
              <a:buAutoNum type="arabicPeriod"/>
            </a:pPr>
            <a:r>
              <a:rPr lang="en-CA" sz="2000" dirty="0"/>
              <a:t>Critique this experiment. What is done well? What would you do differently? What information is missing?</a:t>
            </a:r>
            <a:endParaRPr lang="en-US" sz="2000" dirty="0"/>
          </a:p>
        </p:txBody>
      </p:sp>
    </p:spTree>
    <p:extLst>
      <p:ext uri="{BB962C8B-B14F-4D97-AF65-F5344CB8AC3E}">
        <p14:creationId xmlns:p14="http://schemas.microsoft.com/office/powerpoint/2010/main" val="348551325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B0A9A-4B2E-4D11-8008-72F13A495C5C}"/>
              </a:ext>
            </a:extLst>
          </p:cNvPr>
          <p:cNvSpPr>
            <a:spLocks noGrp="1"/>
          </p:cNvSpPr>
          <p:nvPr>
            <p:ph type="title"/>
          </p:nvPr>
        </p:nvSpPr>
        <p:spPr>
          <a:xfrm>
            <a:off x="1371600" y="0"/>
            <a:ext cx="10240903" cy="1233488"/>
          </a:xfrm>
        </p:spPr>
        <p:txBody>
          <a:bodyPr/>
          <a:lstStyle/>
          <a:p>
            <a:r>
              <a:rPr lang="en-CA" dirty="0"/>
              <a:t>Common mistakes</a:t>
            </a:r>
          </a:p>
        </p:txBody>
      </p:sp>
      <p:sp>
        <p:nvSpPr>
          <p:cNvPr id="3" name="Content Placeholder 2">
            <a:extLst>
              <a:ext uri="{FF2B5EF4-FFF2-40B4-BE49-F238E27FC236}">
                <a16:creationId xmlns:a16="http://schemas.microsoft.com/office/drawing/2014/main" id="{5DE81DD0-F338-4BDA-B80F-085C2556AF39}"/>
              </a:ext>
            </a:extLst>
          </p:cNvPr>
          <p:cNvSpPr>
            <a:spLocks noGrp="1"/>
          </p:cNvSpPr>
          <p:nvPr>
            <p:ph idx="1"/>
          </p:nvPr>
        </p:nvSpPr>
        <p:spPr>
          <a:xfrm>
            <a:off x="1371600" y="1377627"/>
            <a:ext cx="10240903" cy="4353636"/>
          </a:xfrm>
        </p:spPr>
        <p:txBody>
          <a:bodyPr>
            <a:normAutofit/>
          </a:bodyPr>
          <a:lstStyle/>
          <a:p>
            <a:r>
              <a:rPr lang="en-CA" sz="2400" dirty="0"/>
              <a:t>Your variable should be a general category, which can have different values. “temperature” and “height” and “colour” are variables; “cold”, “hot”, “cold vs hot”, “50 cm” are not variables…these are values or observations.</a:t>
            </a:r>
          </a:p>
          <a:p>
            <a:pPr lvl="1"/>
            <a:r>
              <a:rPr lang="en-CA" sz="2400" dirty="0"/>
              <a:t>Sometimes it will be difficult to reword your variable…ask for help or a second opinion.   </a:t>
            </a:r>
          </a:p>
          <a:p>
            <a:r>
              <a:rPr lang="en-CA" sz="2400" dirty="0"/>
              <a:t>Make sure you know very clearly what ‘control variable’ refers to. The word ‘control’ will come up again in a later context. </a:t>
            </a:r>
          </a:p>
        </p:txBody>
      </p:sp>
    </p:spTree>
    <p:extLst>
      <p:ext uri="{BB962C8B-B14F-4D97-AF65-F5344CB8AC3E}">
        <p14:creationId xmlns:p14="http://schemas.microsoft.com/office/powerpoint/2010/main" val="4062108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48125-BDB5-424C-9660-724847008BC7}"/>
              </a:ext>
            </a:extLst>
          </p:cNvPr>
          <p:cNvSpPr>
            <a:spLocks noGrp="1"/>
          </p:cNvSpPr>
          <p:nvPr>
            <p:ph type="title"/>
          </p:nvPr>
        </p:nvSpPr>
        <p:spPr/>
        <p:txBody>
          <a:bodyPr/>
          <a:lstStyle/>
          <a:p>
            <a:r>
              <a:rPr lang="en-US" dirty="0"/>
              <a:t>Using Variables to write a testable question</a:t>
            </a:r>
            <a:endParaRPr lang="en-CA" dirty="0"/>
          </a:p>
        </p:txBody>
      </p:sp>
      <p:sp>
        <p:nvSpPr>
          <p:cNvPr id="3" name="Content Placeholder 2">
            <a:extLst>
              <a:ext uri="{FF2B5EF4-FFF2-40B4-BE49-F238E27FC236}">
                <a16:creationId xmlns:a16="http://schemas.microsoft.com/office/drawing/2014/main" id="{4574ECC0-5D02-439D-92A4-E7AC1D624C4F}"/>
              </a:ext>
            </a:extLst>
          </p:cNvPr>
          <p:cNvSpPr>
            <a:spLocks noGrp="1"/>
          </p:cNvSpPr>
          <p:nvPr>
            <p:ph idx="1"/>
          </p:nvPr>
        </p:nvSpPr>
        <p:spPr/>
        <p:txBody>
          <a:bodyPr>
            <a:normAutofit fontScale="92500" lnSpcReduction="10000"/>
          </a:bodyPr>
          <a:lstStyle/>
          <a:p>
            <a:pPr marL="0" indent="0">
              <a:buNone/>
            </a:pPr>
            <a:r>
              <a:rPr lang="en-US" sz="2400" dirty="0"/>
              <a:t>Once you have your independent and dependent variables, you can write your </a:t>
            </a:r>
            <a:r>
              <a:rPr lang="en-US" sz="2400" b="1" dirty="0">
                <a:latin typeface="+mj-lt"/>
              </a:rPr>
              <a:t>testable question</a:t>
            </a:r>
            <a:r>
              <a:rPr lang="en-US" sz="2400" dirty="0"/>
              <a:t> using one of the following formats to guide you:</a:t>
            </a:r>
          </a:p>
          <a:p>
            <a:r>
              <a:rPr lang="en-CA" sz="2400" dirty="0"/>
              <a:t>What is the effect of [</a:t>
            </a:r>
            <a:r>
              <a:rPr lang="en-CA" sz="2400" dirty="0" err="1"/>
              <a:t>i.v.</a:t>
            </a:r>
            <a:r>
              <a:rPr lang="en-CA" sz="2400" dirty="0"/>
              <a:t>] on [</a:t>
            </a:r>
            <a:r>
              <a:rPr lang="en-CA" sz="2400" dirty="0" err="1"/>
              <a:t>d.v</a:t>
            </a:r>
            <a:r>
              <a:rPr lang="en-CA" sz="2400" dirty="0"/>
              <a:t>.]?</a:t>
            </a:r>
          </a:p>
          <a:p>
            <a:r>
              <a:rPr lang="en-CA" sz="2400" dirty="0"/>
              <a:t>How is [</a:t>
            </a:r>
            <a:r>
              <a:rPr lang="en-CA" sz="2400" dirty="0" err="1"/>
              <a:t>d.v</a:t>
            </a:r>
            <a:r>
              <a:rPr lang="en-CA" sz="2400" dirty="0"/>
              <a:t>.] affected by [</a:t>
            </a:r>
            <a:r>
              <a:rPr lang="en-CA" sz="2400" dirty="0" err="1"/>
              <a:t>i.v.</a:t>
            </a:r>
            <a:r>
              <a:rPr lang="en-CA" sz="2400" dirty="0"/>
              <a:t>]?</a:t>
            </a:r>
          </a:p>
          <a:p>
            <a:pPr marL="0" indent="0">
              <a:buNone/>
            </a:pPr>
            <a:endParaRPr lang="en-CA" sz="2400" dirty="0"/>
          </a:p>
          <a:p>
            <a:pPr marL="0" indent="0">
              <a:buNone/>
            </a:pPr>
            <a:r>
              <a:rPr lang="en-CA" sz="2400" dirty="0"/>
              <a:t>Examples:</a:t>
            </a:r>
          </a:p>
          <a:p>
            <a:r>
              <a:rPr lang="en-CA" sz="2400" dirty="0"/>
              <a:t>What is the effect of after-school tutoring on university admission rates?</a:t>
            </a:r>
          </a:p>
          <a:p>
            <a:r>
              <a:rPr lang="en-CA" sz="2400" dirty="0"/>
              <a:t>How is the height of a marigold (</a:t>
            </a:r>
            <a:r>
              <a:rPr lang="en-CA" sz="2400" i="1" dirty="0"/>
              <a:t>Tagetes </a:t>
            </a:r>
            <a:r>
              <a:rPr lang="en-CA" sz="2400" dirty="0"/>
              <a:t>spp.) plant affected by the quality of sunlight it receives?</a:t>
            </a:r>
          </a:p>
          <a:p>
            <a:endParaRPr lang="en-CA" dirty="0"/>
          </a:p>
        </p:txBody>
      </p:sp>
    </p:spTree>
    <p:extLst>
      <p:ext uri="{BB962C8B-B14F-4D97-AF65-F5344CB8AC3E}">
        <p14:creationId xmlns:p14="http://schemas.microsoft.com/office/powerpoint/2010/main" val="2726442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48125-BDB5-424C-9660-724847008BC7}"/>
              </a:ext>
            </a:extLst>
          </p:cNvPr>
          <p:cNvSpPr>
            <a:spLocks noGrp="1"/>
          </p:cNvSpPr>
          <p:nvPr>
            <p:ph type="title"/>
          </p:nvPr>
        </p:nvSpPr>
        <p:spPr/>
        <p:txBody>
          <a:bodyPr/>
          <a:lstStyle/>
          <a:p>
            <a:r>
              <a:rPr lang="en-US" dirty="0"/>
              <a:t>Using Variables to write a testable question</a:t>
            </a:r>
            <a:endParaRPr lang="en-CA" dirty="0"/>
          </a:p>
        </p:txBody>
      </p:sp>
      <p:sp>
        <p:nvSpPr>
          <p:cNvPr id="3" name="Content Placeholder 2">
            <a:extLst>
              <a:ext uri="{FF2B5EF4-FFF2-40B4-BE49-F238E27FC236}">
                <a16:creationId xmlns:a16="http://schemas.microsoft.com/office/drawing/2014/main" id="{4574ECC0-5D02-439D-92A4-E7AC1D624C4F}"/>
              </a:ext>
            </a:extLst>
          </p:cNvPr>
          <p:cNvSpPr>
            <a:spLocks noGrp="1"/>
          </p:cNvSpPr>
          <p:nvPr>
            <p:ph idx="1"/>
          </p:nvPr>
        </p:nvSpPr>
        <p:spPr/>
        <p:txBody>
          <a:bodyPr>
            <a:normAutofit/>
          </a:bodyPr>
          <a:lstStyle/>
          <a:p>
            <a:pPr marL="0" indent="0">
              <a:buNone/>
            </a:pPr>
            <a:r>
              <a:rPr lang="en-CA" sz="2400" dirty="0"/>
              <a:t>Consider:</a:t>
            </a:r>
          </a:p>
          <a:p>
            <a:r>
              <a:rPr lang="en-CA" sz="2400" dirty="0"/>
              <a:t>Is your variable specific enough? E.g. “height” is too vague…”height” of what? </a:t>
            </a:r>
          </a:p>
          <a:p>
            <a:r>
              <a:rPr lang="en-CA" sz="2400" dirty="0"/>
              <a:t>If your variables don’t slot nicely into the sentence examples on the previous slide, you may need to take another look at how they are worded. Ask for help if unsure. </a:t>
            </a:r>
          </a:p>
        </p:txBody>
      </p:sp>
    </p:spTree>
    <p:extLst>
      <p:ext uri="{BB962C8B-B14F-4D97-AF65-F5344CB8AC3E}">
        <p14:creationId xmlns:p14="http://schemas.microsoft.com/office/powerpoint/2010/main" val="379948625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48125-BDB5-424C-9660-724847008BC7}"/>
              </a:ext>
            </a:extLst>
          </p:cNvPr>
          <p:cNvSpPr>
            <a:spLocks noGrp="1"/>
          </p:cNvSpPr>
          <p:nvPr>
            <p:ph type="title"/>
          </p:nvPr>
        </p:nvSpPr>
        <p:spPr/>
        <p:txBody>
          <a:bodyPr/>
          <a:lstStyle/>
          <a:p>
            <a:r>
              <a:rPr lang="en-US" dirty="0"/>
              <a:t>Using Variables to write a hypothesis</a:t>
            </a:r>
            <a:endParaRPr lang="en-CA" dirty="0"/>
          </a:p>
        </p:txBody>
      </p:sp>
      <p:sp>
        <p:nvSpPr>
          <p:cNvPr id="3" name="Content Placeholder 2">
            <a:extLst>
              <a:ext uri="{FF2B5EF4-FFF2-40B4-BE49-F238E27FC236}">
                <a16:creationId xmlns:a16="http://schemas.microsoft.com/office/drawing/2014/main" id="{4574ECC0-5D02-439D-92A4-E7AC1D624C4F}"/>
              </a:ext>
            </a:extLst>
          </p:cNvPr>
          <p:cNvSpPr>
            <a:spLocks noGrp="1"/>
          </p:cNvSpPr>
          <p:nvPr>
            <p:ph idx="1"/>
          </p:nvPr>
        </p:nvSpPr>
        <p:spPr>
          <a:xfrm>
            <a:off x="6713277" y="4093456"/>
            <a:ext cx="4828244" cy="1559532"/>
          </a:xfrm>
        </p:spPr>
        <p:txBody>
          <a:bodyPr>
            <a:normAutofit fontScale="70000" lnSpcReduction="20000"/>
          </a:bodyPr>
          <a:lstStyle/>
          <a:p>
            <a:pPr marL="0" indent="0">
              <a:buNone/>
            </a:pPr>
            <a:r>
              <a:rPr lang="en-US" sz="2400" dirty="0"/>
              <a:t>e.g. </a:t>
            </a:r>
            <a:r>
              <a:rPr lang="en-US" sz="2400" b="1" dirty="0"/>
              <a:t>If</a:t>
            </a:r>
            <a:r>
              <a:rPr lang="en-US" sz="2400" dirty="0"/>
              <a:t> a Gr 9 student’s attendance improves, </a:t>
            </a:r>
            <a:r>
              <a:rPr lang="en-US" sz="2400" b="1" dirty="0"/>
              <a:t>then</a:t>
            </a:r>
            <a:r>
              <a:rPr lang="en-US" sz="2400" dirty="0"/>
              <a:t> their exam scores will improve, </a:t>
            </a:r>
            <a:r>
              <a:rPr lang="en-US" sz="2400" b="1" dirty="0"/>
              <a:t>because </a:t>
            </a:r>
            <a:r>
              <a:rPr lang="en-US" sz="2400" dirty="0"/>
              <a:t>increased exposure to in-class material and learning opportunities should lead to increased understanding and better retention. </a:t>
            </a:r>
          </a:p>
        </p:txBody>
      </p:sp>
      <p:sp>
        <p:nvSpPr>
          <p:cNvPr id="5" name="TextBox 4">
            <a:extLst>
              <a:ext uri="{FF2B5EF4-FFF2-40B4-BE49-F238E27FC236}">
                <a16:creationId xmlns:a16="http://schemas.microsoft.com/office/drawing/2014/main" id="{A6FA2205-CC7A-4914-B7F6-07BCC2192D15}"/>
              </a:ext>
            </a:extLst>
          </p:cNvPr>
          <p:cNvSpPr txBox="1"/>
          <p:nvPr/>
        </p:nvSpPr>
        <p:spPr>
          <a:xfrm>
            <a:off x="4650657" y="6322142"/>
            <a:ext cx="8190271" cy="412973"/>
          </a:xfrm>
          <a:prstGeom prst="rect">
            <a:avLst/>
          </a:prstGeom>
          <a:noFill/>
        </p:spPr>
        <p:txBody>
          <a:bodyPr wrap="square">
            <a:spAutoFit/>
          </a:bodyPr>
          <a:lstStyle/>
          <a:p>
            <a:r>
              <a:rPr lang="en-CA" sz="1000" dirty="0"/>
              <a:t>https://www.scribbr.com/research-process/hypotheses/#:~:text=Phrase%20your%20hypothesis%20in%20three,part%20states%20the%20dependent%20variable.</a:t>
            </a:r>
          </a:p>
        </p:txBody>
      </p:sp>
      <p:sp>
        <p:nvSpPr>
          <p:cNvPr id="7" name="TextBox 6">
            <a:extLst>
              <a:ext uri="{FF2B5EF4-FFF2-40B4-BE49-F238E27FC236}">
                <a16:creationId xmlns:a16="http://schemas.microsoft.com/office/drawing/2014/main" id="{B07D3E5D-7C1D-48D4-BCCB-33826B5301D1}"/>
              </a:ext>
            </a:extLst>
          </p:cNvPr>
          <p:cNvSpPr txBox="1"/>
          <p:nvPr/>
        </p:nvSpPr>
        <p:spPr>
          <a:xfrm>
            <a:off x="422787" y="4109548"/>
            <a:ext cx="5673213" cy="1384995"/>
          </a:xfrm>
          <a:custGeom>
            <a:avLst/>
            <a:gdLst>
              <a:gd name="connsiteX0" fmla="*/ 0 w 5673213"/>
              <a:gd name="connsiteY0" fmla="*/ 0 h 1384995"/>
              <a:gd name="connsiteX1" fmla="*/ 687089 w 5673213"/>
              <a:gd name="connsiteY1" fmla="*/ 0 h 1384995"/>
              <a:gd name="connsiteX2" fmla="*/ 1203982 w 5673213"/>
              <a:gd name="connsiteY2" fmla="*/ 0 h 1384995"/>
              <a:gd name="connsiteX3" fmla="*/ 1777607 w 5673213"/>
              <a:gd name="connsiteY3" fmla="*/ 0 h 1384995"/>
              <a:gd name="connsiteX4" fmla="*/ 2294499 w 5673213"/>
              <a:gd name="connsiteY4" fmla="*/ 0 h 1384995"/>
              <a:gd name="connsiteX5" fmla="*/ 2811392 w 5673213"/>
              <a:gd name="connsiteY5" fmla="*/ 0 h 1384995"/>
              <a:gd name="connsiteX6" fmla="*/ 3441749 w 5673213"/>
              <a:gd name="connsiteY6" fmla="*/ 0 h 1384995"/>
              <a:gd name="connsiteX7" fmla="*/ 4128838 w 5673213"/>
              <a:gd name="connsiteY7" fmla="*/ 0 h 1384995"/>
              <a:gd name="connsiteX8" fmla="*/ 4815927 w 5673213"/>
              <a:gd name="connsiteY8" fmla="*/ 0 h 1384995"/>
              <a:gd name="connsiteX9" fmla="*/ 5673213 w 5673213"/>
              <a:gd name="connsiteY9" fmla="*/ 0 h 1384995"/>
              <a:gd name="connsiteX10" fmla="*/ 5673213 w 5673213"/>
              <a:gd name="connsiteY10" fmla="*/ 720197 h 1384995"/>
              <a:gd name="connsiteX11" fmla="*/ 5673213 w 5673213"/>
              <a:gd name="connsiteY11" fmla="*/ 1384995 h 1384995"/>
              <a:gd name="connsiteX12" fmla="*/ 5042856 w 5673213"/>
              <a:gd name="connsiteY12" fmla="*/ 1384995 h 1384995"/>
              <a:gd name="connsiteX13" fmla="*/ 4582695 w 5673213"/>
              <a:gd name="connsiteY13" fmla="*/ 1384995 h 1384995"/>
              <a:gd name="connsiteX14" fmla="*/ 3952338 w 5673213"/>
              <a:gd name="connsiteY14" fmla="*/ 1384995 h 1384995"/>
              <a:gd name="connsiteX15" fmla="*/ 3208517 w 5673213"/>
              <a:gd name="connsiteY15" fmla="*/ 1384995 h 1384995"/>
              <a:gd name="connsiteX16" fmla="*/ 2578160 w 5673213"/>
              <a:gd name="connsiteY16" fmla="*/ 1384995 h 1384995"/>
              <a:gd name="connsiteX17" fmla="*/ 2061267 w 5673213"/>
              <a:gd name="connsiteY17" fmla="*/ 1384995 h 1384995"/>
              <a:gd name="connsiteX18" fmla="*/ 1487643 w 5673213"/>
              <a:gd name="connsiteY18" fmla="*/ 1384995 h 1384995"/>
              <a:gd name="connsiteX19" fmla="*/ 743821 w 5673213"/>
              <a:gd name="connsiteY19" fmla="*/ 1384995 h 1384995"/>
              <a:gd name="connsiteX20" fmla="*/ 0 w 5673213"/>
              <a:gd name="connsiteY20" fmla="*/ 1384995 h 1384995"/>
              <a:gd name="connsiteX21" fmla="*/ 0 w 5673213"/>
              <a:gd name="connsiteY21" fmla="*/ 664798 h 1384995"/>
              <a:gd name="connsiteX22" fmla="*/ 0 w 5673213"/>
              <a:gd name="connsiteY22" fmla="*/ 0 h 1384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673213" h="1384995" fill="none" extrusionOk="0">
                <a:moveTo>
                  <a:pt x="0" y="0"/>
                </a:moveTo>
                <a:cubicBezTo>
                  <a:pt x="142627" y="-29607"/>
                  <a:pt x="519011" y="12388"/>
                  <a:pt x="687089" y="0"/>
                </a:cubicBezTo>
                <a:cubicBezTo>
                  <a:pt x="855167" y="-12388"/>
                  <a:pt x="988865" y="-19621"/>
                  <a:pt x="1203982" y="0"/>
                </a:cubicBezTo>
                <a:cubicBezTo>
                  <a:pt x="1419099" y="19621"/>
                  <a:pt x="1527492" y="-4054"/>
                  <a:pt x="1777607" y="0"/>
                </a:cubicBezTo>
                <a:cubicBezTo>
                  <a:pt x="2027723" y="4054"/>
                  <a:pt x="2177540" y="11411"/>
                  <a:pt x="2294499" y="0"/>
                </a:cubicBezTo>
                <a:cubicBezTo>
                  <a:pt x="2411458" y="-11411"/>
                  <a:pt x="2614324" y="6997"/>
                  <a:pt x="2811392" y="0"/>
                </a:cubicBezTo>
                <a:cubicBezTo>
                  <a:pt x="3008460" y="-6997"/>
                  <a:pt x="3299434" y="-5740"/>
                  <a:pt x="3441749" y="0"/>
                </a:cubicBezTo>
                <a:cubicBezTo>
                  <a:pt x="3584064" y="5740"/>
                  <a:pt x="3878843" y="32677"/>
                  <a:pt x="4128838" y="0"/>
                </a:cubicBezTo>
                <a:cubicBezTo>
                  <a:pt x="4378833" y="-32677"/>
                  <a:pt x="4643404" y="13682"/>
                  <a:pt x="4815927" y="0"/>
                </a:cubicBezTo>
                <a:cubicBezTo>
                  <a:pt x="4988450" y="-13682"/>
                  <a:pt x="5439571" y="-21214"/>
                  <a:pt x="5673213" y="0"/>
                </a:cubicBezTo>
                <a:cubicBezTo>
                  <a:pt x="5695722" y="352304"/>
                  <a:pt x="5681284" y="386217"/>
                  <a:pt x="5673213" y="720197"/>
                </a:cubicBezTo>
                <a:cubicBezTo>
                  <a:pt x="5665142" y="1054177"/>
                  <a:pt x="5666189" y="1177723"/>
                  <a:pt x="5673213" y="1384995"/>
                </a:cubicBezTo>
                <a:cubicBezTo>
                  <a:pt x="5512385" y="1409711"/>
                  <a:pt x="5358030" y="1354120"/>
                  <a:pt x="5042856" y="1384995"/>
                </a:cubicBezTo>
                <a:cubicBezTo>
                  <a:pt x="4727682" y="1415870"/>
                  <a:pt x="4797523" y="1363513"/>
                  <a:pt x="4582695" y="1384995"/>
                </a:cubicBezTo>
                <a:cubicBezTo>
                  <a:pt x="4367867" y="1406477"/>
                  <a:pt x="4103182" y="1378205"/>
                  <a:pt x="3952338" y="1384995"/>
                </a:cubicBezTo>
                <a:cubicBezTo>
                  <a:pt x="3801494" y="1391785"/>
                  <a:pt x="3529065" y="1408454"/>
                  <a:pt x="3208517" y="1384995"/>
                </a:cubicBezTo>
                <a:cubicBezTo>
                  <a:pt x="2887969" y="1361536"/>
                  <a:pt x="2823920" y="1372002"/>
                  <a:pt x="2578160" y="1384995"/>
                </a:cubicBezTo>
                <a:cubicBezTo>
                  <a:pt x="2332400" y="1397988"/>
                  <a:pt x="2273914" y="1373158"/>
                  <a:pt x="2061267" y="1384995"/>
                </a:cubicBezTo>
                <a:cubicBezTo>
                  <a:pt x="1848620" y="1396832"/>
                  <a:pt x="1659252" y="1392823"/>
                  <a:pt x="1487643" y="1384995"/>
                </a:cubicBezTo>
                <a:cubicBezTo>
                  <a:pt x="1316034" y="1377167"/>
                  <a:pt x="976878" y="1375112"/>
                  <a:pt x="743821" y="1384995"/>
                </a:cubicBezTo>
                <a:cubicBezTo>
                  <a:pt x="510764" y="1394878"/>
                  <a:pt x="206101" y="1385981"/>
                  <a:pt x="0" y="1384995"/>
                </a:cubicBezTo>
                <a:cubicBezTo>
                  <a:pt x="11217" y="1141763"/>
                  <a:pt x="-11115" y="898318"/>
                  <a:pt x="0" y="664798"/>
                </a:cubicBezTo>
                <a:cubicBezTo>
                  <a:pt x="11115" y="431278"/>
                  <a:pt x="-29451" y="318891"/>
                  <a:pt x="0" y="0"/>
                </a:cubicBezTo>
                <a:close/>
              </a:path>
              <a:path w="5673213" h="1384995" stroke="0" extrusionOk="0">
                <a:moveTo>
                  <a:pt x="0" y="0"/>
                </a:moveTo>
                <a:cubicBezTo>
                  <a:pt x="132604" y="13175"/>
                  <a:pt x="319179" y="-21566"/>
                  <a:pt x="516893" y="0"/>
                </a:cubicBezTo>
                <a:cubicBezTo>
                  <a:pt x="714607" y="21566"/>
                  <a:pt x="833247" y="-16803"/>
                  <a:pt x="977053" y="0"/>
                </a:cubicBezTo>
                <a:cubicBezTo>
                  <a:pt x="1120859" y="16803"/>
                  <a:pt x="1329199" y="4718"/>
                  <a:pt x="1493946" y="0"/>
                </a:cubicBezTo>
                <a:cubicBezTo>
                  <a:pt x="1658693" y="-4718"/>
                  <a:pt x="1937097" y="2211"/>
                  <a:pt x="2067571" y="0"/>
                </a:cubicBezTo>
                <a:cubicBezTo>
                  <a:pt x="2198046" y="-2211"/>
                  <a:pt x="2599459" y="21990"/>
                  <a:pt x="2754660" y="0"/>
                </a:cubicBezTo>
                <a:cubicBezTo>
                  <a:pt x="2909861" y="-21990"/>
                  <a:pt x="3198316" y="-17837"/>
                  <a:pt x="3441749" y="0"/>
                </a:cubicBezTo>
                <a:cubicBezTo>
                  <a:pt x="3685182" y="17837"/>
                  <a:pt x="3754299" y="-13873"/>
                  <a:pt x="3901910" y="0"/>
                </a:cubicBezTo>
                <a:cubicBezTo>
                  <a:pt x="4049521" y="13873"/>
                  <a:pt x="4247777" y="-4000"/>
                  <a:pt x="4418803" y="0"/>
                </a:cubicBezTo>
                <a:cubicBezTo>
                  <a:pt x="4589829" y="4000"/>
                  <a:pt x="4831037" y="-19269"/>
                  <a:pt x="4935695" y="0"/>
                </a:cubicBezTo>
                <a:cubicBezTo>
                  <a:pt x="5040353" y="19269"/>
                  <a:pt x="5305529" y="13154"/>
                  <a:pt x="5673213" y="0"/>
                </a:cubicBezTo>
                <a:cubicBezTo>
                  <a:pt x="5679710" y="205367"/>
                  <a:pt x="5647393" y="532896"/>
                  <a:pt x="5673213" y="706347"/>
                </a:cubicBezTo>
                <a:cubicBezTo>
                  <a:pt x="5699033" y="879798"/>
                  <a:pt x="5640100" y="1207097"/>
                  <a:pt x="5673213" y="1384995"/>
                </a:cubicBezTo>
                <a:cubicBezTo>
                  <a:pt x="5485630" y="1374376"/>
                  <a:pt x="5403554" y="1392144"/>
                  <a:pt x="5213052" y="1384995"/>
                </a:cubicBezTo>
                <a:cubicBezTo>
                  <a:pt x="5022550" y="1377846"/>
                  <a:pt x="4784461" y="1403218"/>
                  <a:pt x="4525963" y="1384995"/>
                </a:cubicBezTo>
                <a:cubicBezTo>
                  <a:pt x="4267465" y="1366772"/>
                  <a:pt x="3982402" y="1387361"/>
                  <a:pt x="3782142" y="1384995"/>
                </a:cubicBezTo>
                <a:cubicBezTo>
                  <a:pt x="3581882" y="1382629"/>
                  <a:pt x="3434280" y="1407346"/>
                  <a:pt x="3208517" y="1384995"/>
                </a:cubicBezTo>
                <a:cubicBezTo>
                  <a:pt x="2982755" y="1362644"/>
                  <a:pt x="2729857" y="1403808"/>
                  <a:pt x="2521428" y="1384995"/>
                </a:cubicBezTo>
                <a:cubicBezTo>
                  <a:pt x="2312999" y="1366182"/>
                  <a:pt x="2093262" y="1410211"/>
                  <a:pt x="1777607" y="1384995"/>
                </a:cubicBezTo>
                <a:cubicBezTo>
                  <a:pt x="1461952" y="1359779"/>
                  <a:pt x="1489377" y="1403011"/>
                  <a:pt x="1260714" y="1384995"/>
                </a:cubicBezTo>
                <a:cubicBezTo>
                  <a:pt x="1032051" y="1366979"/>
                  <a:pt x="884993" y="1384673"/>
                  <a:pt x="743821" y="1384995"/>
                </a:cubicBezTo>
                <a:cubicBezTo>
                  <a:pt x="602649" y="1385317"/>
                  <a:pt x="314273" y="1391667"/>
                  <a:pt x="0" y="1384995"/>
                </a:cubicBezTo>
                <a:cubicBezTo>
                  <a:pt x="-24718" y="1228775"/>
                  <a:pt x="-24040" y="900533"/>
                  <a:pt x="0" y="706347"/>
                </a:cubicBezTo>
                <a:cubicBezTo>
                  <a:pt x="24040" y="512161"/>
                  <a:pt x="13707" y="290103"/>
                  <a:pt x="0" y="0"/>
                </a:cubicBezTo>
                <a:close/>
              </a:path>
            </a:pathLst>
          </a:custGeom>
          <a:solidFill>
            <a:schemeClr val="accent1">
              <a:lumMod val="40000"/>
              <a:lumOff val="60000"/>
            </a:schemeClr>
          </a:solidFill>
          <a:ln w="28575">
            <a:solidFill>
              <a:schemeClr val="accent1">
                <a:lumMod val="75000"/>
              </a:schemeClr>
            </a:solidFill>
            <a:extLst>
              <a:ext uri="{C807C97D-BFC1-408E-A445-0C87EB9F89A2}">
                <ask:lineSketchStyleProps xmlns:ask="http://schemas.microsoft.com/office/drawing/2018/sketchyshapes" sd="3554047332">
                  <a:prstGeom prst="rect">
                    <a:avLst/>
                  </a:prstGeom>
                  <ask:type>
                    <ask:lineSketchFreehand/>
                  </ask:type>
                </ask:lineSketchStyleProps>
              </a:ext>
            </a:extLst>
          </a:ln>
        </p:spPr>
        <p:txBody>
          <a:bodyPr wrap="square">
            <a:spAutoFit/>
          </a:bodyPr>
          <a:lstStyle/>
          <a:p>
            <a:pPr marL="0" indent="0">
              <a:buNone/>
            </a:pPr>
            <a:r>
              <a:rPr lang="en-US" sz="2800" b="1" dirty="0">
                <a:latin typeface="+mj-lt"/>
              </a:rPr>
              <a:t>If</a:t>
            </a:r>
            <a:r>
              <a:rPr lang="en-US" sz="2800" dirty="0"/>
              <a:t> … [independent variable] … </a:t>
            </a:r>
            <a:r>
              <a:rPr lang="en-US" sz="2800" b="1" dirty="0">
                <a:latin typeface="+mj-lt"/>
              </a:rPr>
              <a:t>then</a:t>
            </a:r>
            <a:r>
              <a:rPr lang="en-US" sz="2800" dirty="0"/>
              <a:t> … [dependent variable] … </a:t>
            </a:r>
            <a:r>
              <a:rPr lang="en-US" sz="2800" dirty="0">
                <a:latin typeface="+mj-lt"/>
              </a:rPr>
              <a:t>because</a:t>
            </a:r>
            <a:r>
              <a:rPr lang="en-US" sz="2800" dirty="0"/>
              <a:t> …</a:t>
            </a:r>
          </a:p>
        </p:txBody>
      </p:sp>
      <p:sp>
        <p:nvSpPr>
          <p:cNvPr id="8" name="Content Placeholder 2">
            <a:extLst>
              <a:ext uri="{FF2B5EF4-FFF2-40B4-BE49-F238E27FC236}">
                <a16:creationId xmlns:a16="http://schemas.microsoft.com/office/drawing/2014/main" id="{33ED473C-37A2-4E19-BF12-4CD8E5E187D9}"/>
              </a:ext>
            </a:extLst>
          </p:cNvPr>
          <p:cNvSpPr txBox="1">
            <a:spLocks/>
          </p:cNvSpPr>
          <p:nvPr/>
        </p:nvSpPr>
        <p:spPr>
          <a:xfrm>
            <a:off x="1592826" y="2261142"/>
            <a:ext cx="10240903" cy="2722692"/>
          </a:xfrm>
          <a:prstGeom prst="rect">
            <a:avLst/>
          </a:prstGeom>
        </p:spPr>
        <p:txBody>
          <a:bodyPr vert="horz" lIns="0" tIns="0" rIns="0" bIns="0"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b="1" dirty="0">
                <a:latin typeface="+mj-lt"/>
              </a:rPr>
              <a:t>Hypothesis: </a:t>
            </a:r>
          </a:p>
          <a:p>
            <a:r>
              <a:rPr lang="en-US" dirty="0"/>
              <a:t>The expected relationship between the independent and dependent variables</a:t>
            </a:r>
          </a:p>
          <a:p>
            <a:r>
              <a:rPr lang="en-US" dirty="0"/>
              <a:t>Should be an educated guess supported by observations and/or research</a:t>
            </a:r>
          </a:p>
        </p:txBody>
      </p:sp>
      <p:sp>
        <p:nvSpPr>
          <p:cNvPr id="9" name="Content Placeholder 2">
            <a:extLst>
              <a:ext uri="{FF2B5EF4-FFF2-40B4-BE49-F238E27FC236}">
                <a16:creationId xmlns:a16="http://schemas.microsoft.com/office/drawing/2014/main" id="{42986DEF-8991-47C1-BF1F-31CF5494FF53}"/>
              </a:ext>
            </a:extLst>
          </p:cNvPr>
          <p:cNvSpPr txBox="1">
            <a:spLocks/>
          </p:cNvSpPr>
          <p:nvPr/>
        </p:nvSpPr>
        <p:spPr>
          <a:xfrm>
            <a:off x="314633" y="5636204"/>
            <a:ext cx="8190271" cy="772739"/>
          </a:xfrm>
          <a:prstGeom prst="rect">
            <a:avLst/>
          </a:prstGeom>
        </p:spPr>
        <p:txBody>
          <a:bodyPr vert="horz" lIns="0" tIns="0" rIns="0" bIns="0"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dirty="0">
                <a:solidFill>
                  <a:schemeClr val="accent1">
                    <a:lumMod val="75000"/>
                  </a:schemeClr>
                </a:solidFill>
              </a:rPr>
              <a:t>Note: this is not the only way you can state your hypothesis. You can rearrange and reword as necessary, but the same basic elements should be there. </a:t>
            </a:r>
          </a:p>
        </p:txBody>
      </p:sp>
      <p:sp>
        <p:nvSpPr>
          <p:cNvPr id="11" name="TextBox 10">
            <a:extLst>
              <a:ext uri="{FF2B5EF4-FFF2-40B4-BE49-F238E27FC236}">
                <a16:creationId xmlns:a16="http://schemas.microsoft.com/office/drawing/2014/main" id="{5285058B-C222-4CBC-BF34-EADBCAF8F84C}"/>
              </a:ext>
            </a:extLst>
          </p:cNvPr>
          <p:cNvSpPr txBox="1"/>
          <p:nvPr/>
        </p:nvSpPr>
        <p:spPr>
          <a:xfrm>
            <a:off x="6290792" y="4093456"/>
            <a:ext cx="5673213" cy="1384995"/>
          </a:xfrm>
          <a:custGeom>
            <a:avLst/>
            <a:gdLst>
              <a:gd name="connsiteX0" fmla="*/ 0 w 5673213"/>
              <a:gd name="connsiteY0" fmla="*/ 0 h 1384995"/>
              <a:gd name="connsiteX1" fmla="*/ 516893 w 5673213"/>
              <a:gd name="connsiteY1" fmla="*/ 0 h 1384995"/>
              <a:gd name="connsiteX2" fmla="*/ 977053 w 5673213"/>
              <a:gd name="connsiteY2" fmla="*/ 0 h 1384995"/>
              <a:gd name="connsiteX3" fmla="*/ 1493946 w 5673213"/>
              <a:gd name="connsiteY3" fmla="*/ 0 h 1384995"/>
              <a:gd name="connsiteX4" fmla="*/ 2067571 w 5673213"/>
              <a:gd name="connsiteY4" fmla="*/ 0 h 1384995"/>
              <a:gd name="connsiteX5" fmla="*/ 2754660 w 5673213"/>
              <a:gd name="connsiteY5" fmla="*/ 0 h 1384995"/>
              <a:gd name="connsiteX6" fmla="*/ 3441749 w 5673213"/>
              <a:gd name="connsiteY6" fmla="*/ 0 h 1384995"/>
              <a:gd name="connsiteX7" fmla="*/ 3901910 w 5673213"/>
              <a:gd name="connsiteY7" fmla="*/ 0 h 1384995"/>
              <a:gd name="connsiteX8" fmla="*/ 4418803 w 5673213"/>
              <a:gd name="connsiteY8" fmla="*/ 0 h 1384995"/>
              <a:gd name="connsiteX9" fmla="*/ 4935695 w 5673213"/>
              <a:gd name="connsiteY9" fmla="*/ 0 h 1384995"/>
              <a:gd name="connsiteX10" fmla="*/ 5673213 w 5673213"/>
              <a:gd name="connsiteY10" fmla="*/ 0 h 1384995"/>
              <a:gd name="connsiteX11" fmla="*/ 5673213 w 5673213"/>
              <a:gd name="connsiteY11" fmla="*/ 706347 h 1384995"/>
              <a:gd name="connsiteX12" fmla="*/ 5673213 w 5673213"/>
              <a:gd name="connsiteY12" fmla="*/ 1384995 h 1384995"/>
              <a:gd name="connsiteX13" fmla="*/ 5213052 w 5673213"/>
              <a:gd name="connsiteY13" fmla="*/ 1384995 h 1384995"/>
              <a:gd name="connsiteX14" fmla="*/ 4525963 w 5673213"/>
              <a:gd name="connsiteY14" fmla="*/ 1384995 h 1384995"/>
              <a:gd name="connsiteX15" fmla="*/ 3782142 w 5673213"/>
              <a:gd name="connsiteY15" fmla="*/ 1384995 h 1384995"/>
              <a:gd name="connsiteX16" fmla="*/ 3208517 w 5673213"/>
              <a:gd name="connsiteY16" fmla="*/ 1384995 h 1384995"/>
              <a:gd name="connsiteX17" fmla="*/ 2521428 w 5673213"/>
              <a:gd name="connsiteY17" fmla="*/ 1384995 h 1384995"/>
              <a:gd name="connsiteX18" fmla="*/ 1777607 w 5673213"/>
              <a:gd name="connsiteY18" fmla="*/ 1384995 h 1384995"/>
              <a:gd name="connsiteX19" fmla="*/ 1260714 w 5673213"/>
              <a:gd name="connsiteY19" fmla="*/ 1384995 h 1384995"/>
              <a:gd name="connsiteX20" fmla="*/ 743821 w 5673213"/>
              <a:gd name="connsiteY20" fmla="*/ 1384995 h 1384995"/>
              <a:gd name="connsiteX21" fmla="*/ 0 w 5673213"/>
              <a:gd name="connsiteY21" fmla="*/ 1384995 h 1384995"/>
              <a:gd name="connsiteX22" fmla="*/ 0 w 5673213"/>
              <a:gd name="connsiteY22" fmla="*/ 706347 h 1384995"/>
              <a:gd name="connsiteX23" fmla="*/ 0 w 5673213"/>
              <a:gd name="connsiteY23" fmla="*/ 0 h 1384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73213" h="1384995" extrusionOk="0">
                <a:moveTo>
                  <a:pt x="0" y="0"/>
                </a:moveTo>
                <a:cubicBezTo>
                  <a:pt x="132604" y="13175"/>
                  <a:pt x="319179" y="-21566"/>
                  <a:pt x="516893" y="0"/>
                </a:cubicBezTo>
                <a:cubicBezTo>
                  <a:pt x="714607" y="21566"/>
                  <a:pt x="833247" y="-16803"/>
                  <a:pt x="977053" y="0"/>
                </a:cubicBezTo>
                <a:cubicBezTo>
                  <a:pt x="1120859" y="16803"/>
                  <a:pt x="1329199" y="4718"/>
                  <a:pt x="1493946" y="0"/>
                </a:cubicBezTo>
                <a:cubicBezTo>
                  <a:pt x="1658693" y="-4718"/>
                  <a:pt x="1937097" y="2211"/>
                  <a:pt x="2067571" y="0"/>
                </a:cubicBezTo>
                <a:cubicBezTo>
                  <a:pt x="2198046" y="-2211"/>
                  <a:pt x="2599459" y="21990"/>
                  <a:pt x="2754660" y="0"/>
                </a:cubicBezTo>
                <a:cubicBezTo>
                  <a:pt x="2909861" y="-21990"/>
                  <a:pt x="3198316" y="-17837"/>
                  <a:pt x="3441749" y="0"/>
                </a:cubicBezTo>
                <a:cubicBezTo>
                  <a:pt x="3685182" y="17837"/>
                  <a:pt x="3754299" y="-13873"/>
                  <a:pt x="3901910" y="0"/>
                </a:cubicBezTo>
                <a:cubicBezTo>
                  <a:pt x="4049521" y="13873"/>
                  <a:pt x="4247777" y="-4000"/>
                  <a:pt x="4418803" y="0"/>
                </a:cubicBezTo>
                <a:cubicBezTo>
                  <a:pt x="4589829" y="4000"/>
                  <a:pt x="4831037" y="-19269"/>
                  <a:pt x="4935695" y="0"/>
                </a:cubicBezTo>
                <a:cubicBezTo>
                  <a:pt x="5040353" y="19269"/>
                  <a:pt x="5305529" y="13154"/>
                  <a:pt x="5673213" y="0"/>
                </a:cubicBezTo>
                <a:cubicBezTo>
                  <a:pt x="5679710" y="205367"/>
                  <a:pt x="5647393" y="532896"/>
                  <a:pt x="5673213" y="706347"/>
                </a:cubicBezTo>
                <a:cubicBezTo>
                  <a:pt x="5699033" y="879798"/>
                  <a:pt x="5640100" y="1207097"/>
                  <a:pt x="5673213" y="1384995"/>
                </a:cubicBezTo>
                <a:cubicBezTo>
                  <a:pt x="5485630" y="1374376"/>
                  <a:pt x="5403554" y="1392144"/>
                  <a:pt x="5213052" y="1384995"/>
                </a:cubicBezTo>
                <a:cubicBezTo>
                  <a:pt x="5022550" y="1377846"/>
                  <a:pt x="4784461" y="1403218"/>
                  <a:pt x="4525963" y="1384995"/>
                </a:cubicBezTo>
                <a:cubicBezTo>
                  <a:pt x="4267465" y="1366772"/>
                  <a:pt x="3982402" y="1387361"/>
                  <a:pt x="3782142" y="1384995"/>
                </a:cubicBezTo>
                <a:cubicBezTo>
                  <a:pt x="3581882" y="1382629"/>
                  <a:pt x="3434280" y="1407346"/>
                  <a:pt x="3208517" y="1384995"/>
                </a:cubicBezTo>
                <a:cubicBezTo>
                  <a:pt x="2982755" y="1362644"/>
                  <a:pt x="2729857" y="1403808"/>
                  <a:pt x="2521428" y="1384995"/>
                </a:cubicBezTo>
                <a:cubicBezTo>
                  <a:pt x="2312999" y="1366182"/>
                  <a:pt x="2093262" y="1410211"/>
                  <a:pt x="1777607" y="1384995"/>
                </a:cubicBezTo>
                <a:cubicBezTo>
                  <a:pt x="1461952" y="1359779"/>
                  <a:pt x="1489377" y="1403011"/>
                  <a:pt x="1260714" y="1384995"/>
                </a:cubicBezTo>
                <a:cubicBezTo>
                  <a:pt x="1032051" y="1366979"/>
                  <a:pt x="884993" y="1384673"/>
                  <a:pt x="743821" y="1384995"/>
                </a:cubicBezTo>
                <a:cubicBezTo>
                  <a:pt x="602649" y="1385317"/>
                  <a:pt x="314273" y="1391667"/>
                  <a:pt x="0" y="1384995"/>
                </a:cubicBezTo>
                <a:cubicBezTo>
                  <a:pt x="-24718" y="1228775"/>
                  <a:pt x="-24040" y="900533"/>
                  <a:pt x="0" y="706347"/>
                </a:cubicBezTo>
                <a:cubicBezTo>
                  <a:pt x="24040" y="512161"/>
                  <a:pt x="13707" y="290103"/>
                  <a:pt x="0" y="0"/>
                </a:cubicBezTo>
                <a:close/>
              </a:path>
            </a:pathLst>
          </a:custGeom>
          <a:noFill/>
          <a:ln w="28575">
            <a:solidFill>
              <a:schemeClr val="accent1">
                <a:lumMod val="75000"/>
              </a:schemeClr>
            </a:solidFill>
            <a:extLst>
              <a:ext uri="{C807C97D-BFC1-408E-A445-0C87EB9F89A2}">
                <ask:lineSketchStyleProps xmlns:ask="http://schemas.microsoft.com/office/drawing/2018/sketchyshapes" sd="3554047332">
                  <a:prstGeom prst="rect">
                    <a:avLst/>
                  </a:prstGeom>
                  <ask:type>
                    <ask:lineSketchFreehand/>
                  </ask:type>
                </ask:lineSketchStyleProps>
              </a:ext>
            </a:extLst>
          </a:ln>
        </p:spPr>
        <p:txBody>
          <a:bodyPr wrap="square">
            <a:spAutoFit/>
          </a:bodyPr>
          <a:lstStyle/>
          <a:p>
            <a:pPr marL="0" indent="0">
              <a:buNone/>
            </a:pPr>
            <a:endParaRPr lang="en-US" sz="2800" dirty="0"/>
          </a:p>
          <a:p>
            <a:pPr marL="0" indent="0">
              <a:buNone/>
            </a:pPr>
            <a:endParaRPr lang="en-US" sz="2800" dirty="0"/>
          </a:p>
          <a:p>
            <a:pPr marL="0" indent="0">
              <a:buNone/>
            </a:pPr>
            <a:endParaRPr lang="en-US" sz="2800" dirty="0"/>
          </a:p>
        </p:txBody>
      </p:sp>
    </p:spTree>
    <p:extLst>
      <p:ext uri="{BB962C8B-B14F-4D97-AF65-F5344CB8AC3E}">
        <p14:creationId xmlns:p14="http://schemas.microsoft.com/office/powerpoint/2010/main" val="420270671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C91C4-5DE9-40FB-AE71-F616F48F3AC0}"/>
              </a:ext>
            </a:extLst>
          </p:cNvPr>
          <p:cNvSpPr>
            <a:spLocks noGrp="1"/>
          </p:cNvSpPr>
          <p:nvPr>
            <p:ph type="title"/>
          </p:nvPr>
        </p:nvSpPr>
        <p:spPr/>
        <p:txBody>
          <a:bodyPr/>
          <a:lstStyle/>
          <a:p>
            <a:r>
              <a:rPr lang="en-US" dirty="0"/>
              <a:t>Experimental Design</a:t>
            </a:r>
            <a:endParaRPr lang="en-CA" dirty="0"/>
          </a:p>
        </p:txBody>
      </p:sp>
      <p:sp>
        <p:nvSpPr>
          <p:cNvPr id="3" name="Text Placeholder 2">
            <a:extLst>
              <a:ext uri="{FF2B5EF4-FFF2-40B4-BE49-F238E27FC236}">
                <a16:creationId xmlns:a16="http://schemas.microsoft.com/office/drawing/2014/main" id="{84DB6BD1-4820-4FCB-8B6E-8CD7E807C701}"/>
              </a:ext>
            </a:extLst>
          </p:cNvPr>
          <p:cNvSpPr>
            <a:spLocks noGrp="1"/>
          </p:cNvSpPr>
          <p:nvPr>
            <p:ph type="body" idx="1"/>
          </p:nvPr>
        </p:nvSpPr>
        <p:spPr/>
        <p:txBody>
          <a:bodyPr/>
          <a:lstStyle/>
          <a:p>
            <a:r>
              <a:rPr lang="en-US" dirty="0"/>
              <a:t>Module 3</a:t>
            </a:r>
            <a:endParaRPr lang="en-CA" dirty="0"/>
          </a:p>
        </p:txBody>
      </p:sp>
    </p:spTree>
    <p:extLst>
      <p:ext uri="{BB962C8B-B14F-4D97-AF65-F5344CB8AC3E}">
        <p14:creationId xmlns:p14="http://schemas.microsoft.com/office/powerpoint/2010/main" val="51845785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CC743-D8E6-405D-8515-EB26ABD8373C}"/>
              </a:ext>
            </a:extLst>
          </p:cNvPr>
          <p:cNvSpPr>
            <a:spLocks noGrp="1"/>
          </p:cNvSpPr>
          <p:nvPr>
            <p:ph type="title"/>
          </p:nvPr>
        </p:nvSpPr>
        <p:spPr>
          <a:xfrm>
            <a:off x="1371600" y="285080"/>
            <a:ext cx="10240903" cy="1233488"/>
          </a:xfrm>
        </p:spPr>
        <p:txBody>
          <a:bodyPr/>
          <a:lstStyle/>
          <a:p>
            <a:r>
              <a:rPr lang="en-CA" dirty="0"/>
              <a:t>Independent Variable</a:t>
            </a:r>
          </a:p>
        </p:txBody>
      </p:sp>
      <p:sp>
        <p:nvSpPr>
          <p:cNvPr id="3" name="Content Placeholder 2">
            <a:extLst>
              <a:ext uri="{FF2B5EF4-FFF2-40B4-BE49-F238E27FC236}">
                <a16:creationId xmlns:a16="http://schemas.microsoft.com/office/drawing/2014/main" id="{E5D3020E-8B6C-43EE-82A3-3660C3209236}"/>
              </a:ext>
            </a:extLst>
          </p:cNvPr>
          <p:cNvSpPr>
            <a:spLocks noGrp="1"/>
          </p:cNvSpPr>
          <p:nvPr>
            <p:ph idx="1"/>
          </p:nvPr>
        </p:nvSpPr>
        <p:spPr>
          <a:xfrm>
            <a:off x="1371600" y="1606939"/>
            <a:ext cx="10240903" cy="3956179"/>
          </a:xfrm>
        </p:spPr>
        <p:txBody>
          <a:bodyPr>
            <a:noAutofit/>
          </a:bodyPr>
          <a:lstStyle/>
          <a:p>
            <a:r>
              <a:rPr lang="en-CA" sz="2400" dirty="0"/>
              <a:t>Your independent variable should be a general category of something that you can manipulate or change about the experiment.</a:t>
            </a:r>
          </a:p>
          <a:p>
            <a:r>
              <a:rPr lang="en-CA" sz="2400" dirty="0"/>
              <a:t>Now it is time to determine the ‘levels’ of your independent variable. Suppose your independent variable is “amount of water”. Then your levels could be:</a:t>
            </a:r>
          </a:p>
          <a:p>
            <a:pPr lvl="1"/>
            <a:r>
              <a:rPr lang="en-CA" sz="2400" dirty="0"/>
              <a:t>50 mL water per day</a:t>
            </a:r>
          </a:p>
          <a:p>
            <a:pPr lvl="1"/>
            <a:r>
              <a:rPr lang="en-CA" sz="2400" dirty="0"/>
              <a:t>100 mL water per day</a:t>
            </a:r>
          </a:p>
          <a:p>
            <a:pPr lvl="1"/>
            <a:r>
              <a:rPr lang="en-CA" sz="2400" dirty="0"/>
              <a:t>150 mL water per day</a:t>
            </a:r>
          </a:p>
          <a:p>
            <a:r>
              <a:rPr lang="en-CA" sz="2400" dirty="0"/>
              <a:t>But wait! Are we forgetting something?</a:t>
            </a:r>
          </a:p>
        </p:txBody>
      </p:sp>
    </p:spTree>
    <p:extLst>
      <p:ext uri="{BB962C8B-B14F-4D97-AF65-F5344CB8AC3E}">
        <p14:creationId xmlns:p14="http://schemas.microsoft.com/office/powerpoint/2010/main" val="2997499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63CF8-9DA0-410D-8132-B6A07EC55657}"/>
              </a:ext>
            </a:extLst>
          </p:cNvPr>
          <p:cNvSpPr>
            <a:spLocks noGrp="1"/>
          </p:cNvSpPr>
          <p:nvPr>
            <p:ph type="title"/>
          </p:nvPr>
        </p:nvSpPr>
        <p:spPr>
          <a:xfrm>
            <a:off x="1371600" y="244440"/>
            <a:ext cx="10240903" cy="1233488"/>
          </a:xfrm>
        </p:spPr>
        <p:txBody>
          <a:bodyPr/>
          <a:lstStyle/>
          <a:p>
            <a:r>
              <a:rPr lang="en-CA" dirty="0"/>
              <a:t>Independent Variable</a:t>
            </a:r>
          </a:p>
        </p:txBody>
      </p:sp>
      <p:sp>
        <p:nvSpPr>
          <p:cNvPr id="3" name="Content Placeholder 2">
            <a:extLst>
              <a:ext uri="{FF2B5EF4-FFF2-40B4-BE49-F238E27FC236}">
                <a16:creationId xmlns:a16="http://schemas.microsoft.com/office/drawing/2014/main" id="{F7823A19-CA2C-4C94-B560-5A99E68A4F9F}"/>
              </a:ext>
            </a:extLst>
          </p:cNvPr>
          <p:cNvSpPr>
            <a:spLocks noGrp="1"/>
          </p:cNvSpPr>
          <p:nvPr>
            <p:ph idx="1"/>
          </p:nvPr>
        </p:nvSpPr>
        <p:spPr>
          <a:xfrm>
            <a:off x="1371600" y="1667899"/>
            <a:ext cx="10240903" cy="5291701"/>
          </a:xfrm>
        </p:spPr>
        <p:txBody>
          <a:bodyPr>
            <a:normAutofit/>
          </a:bodyPr>
          <a:lstStyle/>
          <a:p>
            <a:pPr marL="0" indent="0">
              <a:buNone/>
            </a:pPr>
            <a:r>
              <a:rPr lang="en-CA" sz="2400" dirty="0"/>
              <a:t>Often, we should have some idea of what is ‘normal’ for an independent variable. Examples for plants:</a:t>
            </a:r>
          </a:p>
          <a:p>
            <a:pPr lvl="1"/>
            <a:r>
              <a:rPr lang="en-CA" sz="2400" dirty="0"/>
              <a:t>Water amount </a:t>
            </a:r>
            <a:r>
              <a:rPr lang="en-CA" sz="2400" dirty="0">
                <a:sym typeface="Wingdings" panose="05000000000000000000" pitchFamily="2" charset="2"/>
              </a:rPr>
              <a:t> research how much that plant is supposed to receive per day</a:t>
            </a:r>
          </a:p>
          <a:p>
            <a:pPr lvl="1"/>
            <a:r>
              <a:rPr lang="en-CA" sz="2400" dirty="0">
                <a:sym typeface="Wingdings" panose="05000000000000000000" pitchFamily="2" charset="2"/>
              </a:rPr>
              <a:t>Soil type  research the best type of soil to grow that plant</a:t>
            </a:r>
          </a:p>
          <a:p>
            <a:pPr marL="0" indent="0">
              <a:buNone/>
            </a:pPr>
            <a:r>
              <a:rPr lang="en-CA" sz="2400" dirty="0">
                <a:sym typeface="Wingdings" panose="05000000000000000000" pitchFamily="2" charset="2"/>
              </a:rPr>
              <a:t>Examples for other studies:</a:t>
            </a:r>
          </a:p>
          <a:p>
            <a:pPr lvl="1"/>
            <a:r>
              <a:rPr lang="en-CA" sz="2400" dirty="0">
                <a:sym typeface="Wingdings" panose="05000000000000000000" pitchFamily="2" charset="2"/>
              </a:rPr>
              <a:t>Calorie intake  research how many calories are recommended for an adult of that size and build</a:t>
            </a:r>
          </a:p>
        </p:txBody>
      </p:sp>
      <p:sp>
        <p:nvSpPr>
          <p:cNvPr id="5" name="TextBox 4">
            <a:extLst>
              <a:ext uri="{FF2B5EF4-FFF2-40B4-BE49-F238E27FC236}">
                <a16:creationId xmlns:a16="http://schemas.microsoft.com/office/drawing/2014/main" id="{78A5EA85-7DDE-48E8-8EAA-DE52BD5714B5}"/>
              </a:ext>
            </a:extLst>
          </p:cNvPr>
          <p:cNvSpPr txBox="1"/>
          <p:nvPr/>
        </p:nvSpPr>
        <p:spPr>
          <a:xfrm>
            <a:off x="868868" y="5796108"/>
            <a:ext cx="10454263" cy="461665"/>
          </a:xfrm>
          <a:custGeom>
            <a:avLst/>
            <a:gdLst>
              <a:gd name="connsiteX0" fmla="*/ 0 w 10454263"/>
              <a:gd name="connsiteY0" fmla="*/ 0 h 461665"/>
              <a:gd name="connsiteX1" fmla="*/ 906036 w 10454263"/>
              <a:gd name="connsiteY1" fmla="*/ 0 h 461665"/>
              <a:gd name="connsiteX2" fmla="*/ 1707530 w 10454263"/>
              <a:gd name="connsiteY2" fmla="*/ 0 h 461665"/>
              <a:gd name="connsiteX3" fmla="*/ 2299938 w 10454263"/>
              <a:gd name="connsiteY3" fmla="*/ 0 h 461665"/>
              <a:gd name="connsiteX4" fmla="*/ 2787803 w 10454263"/>
              <a:gd name="connsiteY4" fmla="*/ 0 h 461665"/>
              <a:gd name="connsiteX5" fmla="*/ 3171126 w 10454263"/>
              <a:gd name="connsiteY5" fmla="*/ 0 h 461665"/>
              <a:gd name="connsiteX6" fmla="*/ 3554449 w 10454263"/>
              <a:gd name="connsiteY6" fmla="*/ 0 h 461665"/>
              <a:gd name="connsiteX7" fmla="*/ 4355943 w 10454263"/>
              <a:gd name="connsiteY7" fmla="*/ 0 h 461665"/>
              <a:gd name="connsiteX8" fmla="*/ 5052894 w 10454263"/>
              <a:gd name="connsiteY8" fmla="*/ 0 h 461665"/>
              <a:gd name="connsiteX9" fmla="*/ 5749845 w 10454263"/>
              <a:gd name="connsiteY9" fmla="*/ 0 h 461665"/>
              <a:gd name="connsiteX10" fmla="*/ 6446796 w 10454263"/>
              <a:gd name="connsiteY10" fmla="*/ 0 h 461665"/>
              <a:gd name="connsiteX11" fmla="*/ 6934661 w 10454263"/>
              <a:gd name="connsiteY11" fmla="*/ 0 h 461665"/>
              <a:gd name="connsiteX12" fmla="*/ 7527069 w 10454263"/>
              <a:gd name="connsiteY12" fmla="*/ 0 h 461665"/>
              <a:gd name="connsiteX13" fmla="*/ 8433105 w 10454263"/>
              <a:gd name="connsiteY13" fmla="*/ 0 h 461665"/>
              <a:gd name="connsiteX14" fmla="*/ 8920971 w 10454263"/>
              <a:gd name="connsiteY14" fmla="*/ 0 h 461665"/>
              <a:gd name="connsiteX15" fmla="*/ 9304294 w 10454263"/>
              <a:gd name="connsiteY15" fmla="*/ 0 h 461665"/>
              <a:gd name="connsiteX16" fmla="*/ 10454263 w 10454263"/>
              <a:gd name="connsiteY16" fmla="*/ 0 h 461665"/>
              <a:gd name="connsiteX17" fmla="*/ 10454263 w 10454263"/>
              <a:gd name="connsiteY17" fmla="*/ 461665 h 461665"/>
              <a:gd name="connsiteX18" fmla="*/ 9652770 w 10454263"/>
              <a:gd name="connsiteY18" fmla="*/ 461665 h 461665"/>
              <a:gd name="connsiteX19" fmla="*/ 9164904 w 10454263"/>
              <a:gd name="connsiteY19" fmla="*/ 461665 h 461665"/>
              <a:gd name="connsiteX20" fmla="*/ 8467953 w 10454263"/>
              <a:gd name="connsiteY20" fmla="*/ 461665 h 461665"/>
              <a:gd name="connsiteX21" fmla="*/ 7666460 w 10454263"/>
              <a:gd name="connsiteY21" fmla="*/ 461665 h 461665"/>
              <a:gd name="connsiteX22" fmla="*/ 6864966 w 10454263"/>
              <a:gd name="connsiteY22" fmla="*/ 461665 h 461665"/>
              <a:gd name="connsiteX23" fmla="*/ 5958930 w 10454263"/>
              <a:gd name="connsiteY23" fmla="*/ 461665 h 461665"/>
              <a:gd name="connsiteX24" fmla="*/ 5261979 w 10454263"/>
              <a:gd name="connsiteY24" fmla="*/ 461665 h 461665"/>
              <a:gd name="connsiteX25" fmla="*/ 4774113 w 10454263"/>
              <a:gd name="connsiteY25" fmla="*/ 461665 h 461665"/>
              <a:gd name="connsiteX26" fmla="*/ 4181705 w 10454263"/>
              <a:gd name="connsiteY26" fmla="*/ 461665 h 461665"/>
              <a:gd name="connsiteX27" fmla="*/ 3798382 w 10454263"/>
              <a:gd name="connsiteY27" fmla="*/ 461665 h 461665"/>
              <a:gd name="connsiteX28" fmla="*/ 3101431 w 10454263"/>
              <a:gd name="connsiteY28" fmla="*/ 461665 h 461665"/>
              <a:gd name="connsiteX29" fmla="*/ 2404480 w 10454263"/>
              <a:gd name="connsiteY29" fmla="*/ 461665 h 461665"/>
              <a:gd name="connsiteX30" fmla="*/ 1812072 w 10454263"/>
              <a:gd name="connsiteY30" fmla="*/ 461665 h 461665"/>
              <a:gd name="connsiteX31" fmla="*/ 1324207 w 10454263"/>
              <a:gd name="connsiteY31" fmla="*/ 461665 h 461665"/>
              <a:gd name="connsiteX32" fmla="*/ 731798 w 10454263"/>
              <a:gd name="connsiteY32" fmla="*/ 461665 h 461665"/>
              <a:gd name="connsiteX33" fmla="*/ 0 w 10454263"/>
              <a:gd name="connsiteY33" fmla="*/ 461665 h 461665"/>
              <a:gd name="connsiteX34" fmla="*/ 0 w 10454263"/>
              <a:gd name="connsiteY34" fmla="*/ 0 h 461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54263" h="461665" fill="none" extrusionOk="0">
                <a:moveTo>
                  <a:pt x="0" y="0"/>
                </a:moveTo>
                <a:cubicBezTo>
                  <a:pt x="449554" y="-2959"/>
                  <a:pt x="474775" y="-21647"/>
                  <a:pt x="906036" y="0"/>
                </a:cubicBezTo>
                <a:cubicBezTo>
                  <a:pt x="1337297" y="21647"/>
                  <a:pt x="1371078" y="30409"/>
                  <a:pt x="1707530" y="0"/>
                </a:cubicBezTo>
                <a:cubicBezTo>
                  <a:pt x="2043982" y="-30409"/>
                  <a:pt x="2075992" y="10516"/>
                  <a:pt x="2299938" y="0"/>
                </a:cubicBezTo>
                <a:cubicBezTo>
                  <a:pt x="2523884" y="-10516"/>
                  <a:pt x="2655912" y="4527"/>
                  <a:pt x="2787803" y="0"/>
                </a:cubicBezTo>
                <a:cubicBezTo>
                  <a:pt x="2919695" y="-4527"/>
                  <a:pt x="3007250" y="3820"/>
                  <a:pt x="3171126" y="0"/>
                </a:cubicBezTo>
                <a:cubicBezTo>
                  <a:pt x="3335002" y="-3820"/>
                  <a:pt x="3411228" y="6272"/>
                  <a:pt x="3554449" y="0"/>
                </a:cubicBezTo>
                <a:cubicBezTo>
                  <a:pt x="3697670" y="-6272"/>
                  <a:pt x="4079435" y="12047"/>
                  <a:pt x="4355943" y="0"/>
                </a:cubicBezTo>
                <a:cubicBezTo>
                  <a:pt x="4632451" y="-12047"/>
                  <a:pt x="4722470" y="-27948"/>
                  <a:pt x="5052894" y="0"/>
                </a:cubicBezTo>
                <a:cubicBezTo>
                  <a:pt x="5383318" y="27948"/>
                  <a:pt x="5442436" y="-25392"/>
                  <a:pt x="5749845" y="0"/>
                </a:cubicBezTo>
                <a:cubicBezTo>
                  <a:pt x="6057254" y="25392"/>
                  <a:pt x="6102899" y="-17697"/>
                  <a:pt x="6446796" y="0"/>
                </a:cubicBezTo>
                <a:cubicBezTo>
                  <a:pt x="6790693" y="17697"/>
                  <a:pt x="6788383" y="-11540"/>
                  <a:pt x="6934661" y="0"/>
                </a:cubicBezTo>
                <a:cubicBezTo>
                  <a:pt x="7080940" y="11540"/>
                  <a:pt x="7377491" y="-15877"/>
                  <a:pt x="7527069" y="0"/>
                </a:cubicBezTo>
                <a:cubicBezTo>
                  <a:pt x="7676647" y="15877"/>
                  <a:pt x="8033641" y="35061"/>
                  <a:pt x="8433105" y="0"/>
                </a:cubicBezTo>
                <a:cubicBezTo>
                  <a:pt x="8832569" y="-35061"/>
                  <a:pt x="8775928" y="335"/>
                  <a:pt x="8920971" y="0"/>
                </a:cubicBezTo>
                <a:cubicBezTo>
                  <a:pt x="9066014" y="-335"/>
                  <a:pt x="9119090" y="3814"/>
                  <a:pt x="9304294" y="0"/>
                </a:cubicBezTo>
                <a:cubicBezTo>
                  <a:pt x="9489498" y="-3814"/>
                  <a:pt x="10137217" y="9778"/>
                  <a:pt x="10454263" y="0"/>
                </a:cubicBezTo>
                <a:cubicBezTo>
                  <a:pt x="10454034" y="93784"/>
                  <a:pt x="10452027" y="270446"/>
                  <a:pt x="10454263" y="461665"/>
                </a:cubicBezTo>
                <a:cubicBezTo>
                  <a:pt x="10185098" y="496447"/>
                  <a:pt x="9916716" y="464024"/>
                  <a:pt x="9652770" y="461665"/>
                </a:cubicBezTo>
                <a:cubicBezTo>
                  <a:pt x="9388824" y="459306"/>
                  <a:pt x="9350058" y="456990"/>
                  <a:pt x="9164904" y="461665"/>
                </a:cubicBezTo>
                <a:cubicBezTo>
                  <a:pt x="8979750" y="466340"/>
                  <a:pt x="8617307" y="473792"/>
                  <a:pt x="8467953" y="461665"/>
                </a:cubicBezTo>
                <a:cubicBezTo>
                  <a:pt x="8318599" y="449538"/>
                  <a:pt x="7843891" y="459367"/>
                  <a:pt x="7666460" y="461665"/>
                </a:cubicBezTo>
                <a:cubicBezTo>
                  <a:pt x="7489029" y="463963"/>
                  <a:pt x="7202057" y="482564"/>
                  <a:pt x="6864966" y="461665"/>
                </a:cubicBezTo>
                <a:cubicBezTo>
                  <a:pt x="6527875" y="440766"/>
                  <a:pt x="6346837" y="450080"/>
                  <a:pt x="5958930" y="461665"/>
                </a:cubicBezTo>
                <a:cubicBezTo>
                  <a:pt x="5571023" y="473250"/>
                  <a:pt x="5467723" y="429004"/>
                  <a:pt x="5261979" y="461665"/>
                </a:cubicBezTo>
                <a:cubicBezTo>
                  <a:pt x="5056235" y="494326"/>
                  <a:pt x="4991699" y="474118"/>
                  <a:pt x="4774113" y="461665"/>
                </a:cubicBezTo>
                <a:cubicBezTo>
                  <a:pt x="4556527" y="449212"/>
                  <a:pt x="4342880" y="438653"/>
                  <a:pt x="4181705" y="461665"/>
                </a:cubicBezTo>
                <a:cubicBezTo>
                  <a:pt x="4020530" y="484677"/>
                  <a:pt x="3984315" y="454928"/>
                  <a:pt x="3798382" y="461665"/>
                </a:cubicBezTo>
                <a:cubicBezTo>
                  <a:pt x="3612449" y="468402"/>
                  <a:pt x="3304613" y="463933"/>
                  <a:pt x="3101431" y="461665"/>
                </a:cubicBezTo>
                <a:cubicBezTo>
                  <a:pt x="2898249" y="459397"/>
                  <a:pt x="2666335" y="437812"/>
                  <a:pt x="2404480" y="461665"/>
                </a:cubicBezTo>
                <a:cubicBezTo>
                  <a:pt x="2142625" y="485518"/>
                  <a:pt x="2100661" y="458147"/>
                  <a:pt x="1812072" y="461665"/>
                </a:cubicBezTo>
                <a:cubicBezTo>
                  <a:pt x="1523483" y="465183"/>
                  <a:pt x="1423125" y="464531"/>
                  <a:pt x="1324207" y="461665"/>
                </a:cubicBezTo>
                <a:cubicBezTo>
                  <a:pt x="1225289" y="458799"/>
                  <a:pt x="858999" y="482271"/>
                  <a:pt x="731798" y="461665"/>
                </a:cubicBezTo>
                <a:cubicBezTo>
                  <a:pt x="604597" y="441059"/>
                  <a:pt x="262327" y="432690"/>
                  <a:pt x="0" y="461665"/>
                </a:cubicBezTo>
                <a:cubicBezTo>
                  <a:pt x="-14374" y="287274"/>
                  <a:pt x="-15370" y="120596"/>
                  <a:pt x="0" y="0"/>
                </a:cubicBezTo>
                <a:close/>
              </a:path>
              <a:path w="10454263" h="461665" stroke="0" extrusionOk="0">
                <a:moveTo>
                  <a:pt x="0" y="0"/>
                </a:moveTo>
                <a:cubicBezTo>
                  <a:pt x="97880" y="15339"/>
                  <a:pt x="244681" y="-23438"/>
                  <a:pt x="487866" y="0"/>
                </a:cubicBezTo>
                <a:cubicBezTo>
                  <a:pt x="731051" y="23438"/>
                  <a:pt x="724658" y="10309"/>
                  <a:pt x="871189" y="0"/>
                </a:cubicBezTo>
                <a:cubicBezTo>
                  <a:pt x="1017720" y="-10309"/>
                  <a:pt x="1192686" y="17194"/>
                  <a:pt x="1359054" y="0"/>
                </a:cubicBezTo>
                <a:cubicBezTo>
                  <a:pt x="1525422" y="-17194"/>
                  <a:pt x="1773545" y="-5415"/>
                  <a:pt x="1951462" y="0"/>
                </a:cubicBezTo>
                <a:cubicBezTo>
                  <a:pt x="2129379" y="5415"/>
                  <a:pt x="2429343" y="-28939"/>
                  <a:pt x="2752956" y="0"/>
                </a:cubicBezTo>
                <a:cubicBezTo>
                  <a:pt x="3076569" y="28939"/>
                  <a:pt x="3231545" y="-17623"/>
                  <a:pt x="3554449" y="0"/>
                </a:cubicBezTo>
                <a:cubicBezTo>
                  <a:pt x="3877353" y="17623"/>
                  <a:pt x="3785897" y="-1069"/>
                  <a:pt x="3937772" y="0"/>
                </a:cubicBezTo>
                <a:cubicBezTo>
                  <a:pt x="4089647" y="1069"/>
                  <a:pt x="4257802" y="13364"/>
                  <a:pt x="4425638" y="0"/>
                </a:cubicBezTo>
                <a:cubicBezTo>
                  <a:pt x="4593474" y="-13364"/>
                  <a:pt x="4742390" y="-9332"/>
                  <a:pt x="4913504" y="0"/>
                </a:cubicBezTo>
                <a:cubicBezTo>
                  <a:pt x="5084618" y="9332"/>
                  <a:pt x="5538017" y="-3998"/>
                  <a:pt x="5714997" y="0"/>
                </a:cubicBezTo>
                <a:cubicBezTo>
                  <a:pt x="5891977" y="3998"/>
                  <a:pt x="6331414" y="-33246"/>
                  <a:pt x="6516491" y="0"/>
                </a:cubicBezTo>
                <a:cubicBezTo>
                  <a:pt x="6701568" y="33246"/>
                  <a:pt x="6978930" y="-23283"/>
                  <a:pt x="7317984" y="0"/>
                </a:cubicBezTo>
                <a:cubicBezTo>
                  <a:pt x="7657038" y="23283"/>
                  <a:pt x="7823084" y="-28626"/>
                  <a:pt x="8014935" y="0"/>
                </a:cubicBezTo>
                <a:cubicBezTo>
                  <a:pt x="8206786" y="28626"/>
                  <a:pt x="8370376" y="-11204"/>
                  <a:pt x="8502801" y="0"/>
                </a:cubicBezTo>
                <a:cubicBezTo>
                  <a:pt x="8635226" y="11204"/>
                  <a:pt x="8881348" y="-2195"/>
                  <a:pt x="8990666" y="0"/>
                </a:cubicBezTo>
                <a:cubicBezTo>
                  <a:pt x="9099984" y="2195"/>
                  <a:pt x="9208911" y="19023"/>
                  <a:pt x="9373989" y="0"/>
                </a:cubicBezTo>
                <a:cubicBezTo>
                  <a:pt x="9539067" y="-19023"/>
                  <a:pt x="10150360" y="-29225"/>
                  <a:pt x="10454263" y="0"/>
                </a:cubicBezTo>
                <a:cubicBezTo>
                  <a:pt x="10453069" y="100812"/>
                  <a:pt x="10470023" y="240299"/>
                  <a:pt x="10454263" y="461665"/>
                </a:cubicBezTo>
                <a:cubicBezTo>
                  <a:pt x="10363644" y="446891"/>
                  <a:pt x="10149253" y="449441"/>
                  <a:pt x="10070940" y="461665"/>
                </a:cubicBezTo>
                <a:cubicBezTo>
                  <a:pt x="9992627" y="473889"/>
                  <a:pt x="9698818" y="474463"/>
                  <a:pt x="9583074" y="461665"/>
                </a:cubicBezTo>
                <a:cubicBezTo>
                  <a:pt x="9467330" y="448867"/>
                  <a:pt x="9148879" y="451372"/>
                  <a:pt x="8886124" y="461665"/>
                </a:cubicBezTo>
                <a:cubicBezTo>
                  <a:pt x="8623369" y="471959"/>
                  <a:pt x="8512554" y="433526"/>
                  <a:pt x="8293715" y="461665"/>
                </a:cubicBezTo>
                <a:cubicBezTo>
                  <a:pt x="8074876" y="489804"/>
                  <a:pt x="7931703" y="449217"/>
                  <a:pt x="7701307" y="461665"/>
                </a:cubicBezTo>
                <a:cubicBezTo>
                  <a:pt x="7470911" y="474113"/>
                  <a:pt x="7329353" y="443283"/>
                  <a:pt x="7213441" y="461665"/>
                </a:cubicBezTo>
                <a:cubicBezTo>
                  <a:pt x="7097529" y="480047"/>
                  <a:pt x="6882276" y="477193"/>
                  <a:pt x="6621033" y="461665"/>
                </a:cubicBezTo>
                <a:cubicBezTo>
                  <a:pt x="6359790" y="446137"/>
                  <a:pt x="6040238" y="425957"/>
                  <a:pt x="5819540" y="461665"/>
                </a:cubicBezTo>
                <a:cubicBezTo>
                  <a:pt x="5598842" y="497373"/>
                  <a:pt x="5443946" y="465204"/>
                  <a:pt x="5331674" y="461665"/>
                </a:cubicBezTo>
                <a:cubicBezTo>
                  <a:pt x="5219402" y="458126"/>
                  <a:pt x="5055871" y="468882"/>
                  <a:pt x="4948351" y="461665"/>
                </a:cubicBezTo>
                <a:cubicBezTo>
                  <a:pt x="4840831" y="454448"/>
                  <a:pt x="4736893" y="462543"/>
                  <a:pt x="4565028" y="461665"/>
                </a:cubicBezTo>
                <a:cubicBezTo>
                  <a:pt x="4393163" y="460787"/>
                  <a:pt x="3979986" y="494492"/>
                  <a:pt x="3763535" y="461665"/>
                </a:cubicBezTo>
                <a:cubicBezTo>
                  <a:pt x="3547084" y="428838"/>
                  <a:pt x="3208122" y="462306"/>
                  <a:pt x="3066584" y="461665"/>
                </a:cubicBezTo>
                <a:cubicBezTo>
                  <a:pt x="2925046" y="461024"/>
                  <a:pt x="2462174" y="492879"/>
                  <a:pt x="2160548" y="461665"/>
                </a:cubicBezTo>
                <a:cubicBezTo>
                  <a:pt x="1858922" y="430451"/>
                  <a:pt x="1496832" y="458613"/>
                  <a:pt x="1254512" y="461665"/>
                </a:cubicBezTo>
                <a:cubicBezTo>
                  <a:pt x="1012192" y="464717"/>
                  <a:pt x="413391" y="500057"/>
                  <a:pt x="0" y="461665"/>
                </a:cubicBezTo>
                <a:cubicBezTo>
                  <a:pt x="22912" y="341777"/>
                  <a:pt x="-21760" y="189791"/>
                  <a:pt x="0" y="0"/>
                </a:cubicBezTo>
                <a:close/>
              </a:path>
            </a:pathLst>
          </a:custGeom>
          <a:solidFill>
            <a:schemeClr val="accent1">
              <a:lumMod val="40000"/>
              <a:lumOff val="60000"/>
            </a:schemeClr>
          </a:solidFill>
          <a:ln w="28575">
            <a:solidFill>
              <a:schemeClr val="accent1">
                <a:lumMod val="75000"/>
              </a:schemeClr>
            </a:solidFill>
            <a:extLst>
              <a:ext uri="{C807C97D-BFC1-408E-A445-0C87EB9F89A2}">
                <ask:lineSketchStyleProps xmlns:ask="http://schemas.microsoft.com/office/drawing/2018/sketchyshapes" sd="3554047332">
                  <a:prstGeom prst="rect">
                    <a:avLst/>
                  </a:prstGeom>
                  <ask:type>
                    <ask:lineSketchFreehand/>
                  </ask:type>
                </ask:lineSketchStyleProps>
              </a:ext>
            </a:extLst>
          </a:ln>
        </p:spPr>
        <p:txBody>
          <a:bodyPr wrap="square">
            <a:spAutoFit/>
          </a:bodyPr>
          <a:lstStyle/>
          <a:p>
            <a:pPr marL="0" indent="0">
              <a:buNone/>
            </a:pPr>
            <a:r>
              <a:rPr lang="en-US" sz="2400" b="1" dirty="0">
                <a:latin typeface="+mj-lt"/>
              </a:rPr>
              <a:t>Build this ‘normal’ into our experiment…so we know what to expect. </a:t>
            </a:r>
            <a:endParaRPr lang="en-US" sz="2400" dirty="0"/>
          </a:p>
        </p:txBody>
      </p:sp>
    </p:spTree>
    <p:extLst>
      <p:ext uri="{BB962C8B-B14F-4D97-AF65-F5344CB8AC3E}">
        <p14:creationId xmlns:p14="http://schemas.microsoft.com/office/powerpoint/2010/main" val="2997692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E2339-EE11-4543-90E4-514002AEDC03}"/>
              </a:ext>
            </a:extLst>
          </p:cNvPr>
          <p:cNvSpPr>
            <a:spLocks noGrp="1"/>
          </p:cNvSpPr>
          <p:nvPr>
            <p:ph type="title"/>
          </p:nvPr>
        </p:nvSpPr>
        <p:spPr/>
        <p:txBody>
          <a:bodyPr/>
          <a:lstStyle/>
          <a:p>
            <a:r>
              <a:rPr lang="en-CA" dirty="0"/>
              <a:t>Control Group vs Treatment Groups</a:t>
            </a:r>
          </a:p>
        </p:txBody>
      </p:sp>
      <p:sp>
        <p:nvSpPr>
          <p:cNvPr id="3" name="Content Placeholder 2">
            <a:extLst>
              <a:ext uri="{FF2B5EF4-FFF2-40B4-BE49-F238E27FC236}">
                <a16:creationId xmlns:a16="http://schemas.microsoft.com/office/drawing/2014/main" id="{296F59D0-CCCE-41A1-9ECC-5047C3782757}"/>
              </a:ext>
            </a:extLst>
          </p:cNvPr>
          <p:cNvSpPr>
            <a:spLocks noGrp="1"/>
          </p:cNvSpPr>
          <p:nvPr>
            <p:ph idx="1"/>
          </p:nvPr>
        </p:nvSpPr>
        <p:spPr/>
        <p:txBody>
          <a:bodyPr>
            <a:normAutofit/>
          </a:bodyPr>
          <a:lstStyle/>
          <a:p>
            <a:pPr marL="0" indent="0">
              <a:buNone/>
            </a:pPr>
            <a:r>
              <a:rPr lang="en-CA" sz="2400" dirty="0"/>
              <a:t>Our independent variable is “amount of water”. Research tells us:</a:t>
            </a:r>
          </a:p>
          <a:p>
            <a:pPr lvl="1"/>
            <a:r>
              <a:rPr lang="en-CA" sz="2400" dirty="0"/>
              <a:t>Keep soil evenly moist at all times. </a:t>
            </a:r>
            <a:r>
              <a:rPr lang="en-CA" sz="1050" dirty="0"/>
              <a:t>(</a:t>
            </a:r>
            <a:r>
              <a:rPr lang="en-CA" sz="1050" dirty="0">
                <a:hlinkClick r:id="rId2"/>
              </a:rPr>
              <a:t>https://www.gardenmanage.com/statuses/1000264091.html</a:t>
            </a:r>
            <a:r>
              <a:rPr lang="en-CA" sz="1050" dirty="0"/>
              <a:t> )</a:t>
            </a:r>
          </a:p>
          <a:p>
            <a:pPr lvl="1"/>
            <a:r>
              <a:rPr lang="en-CA" sz="2400" dirty="0"/>
              <a:t>Water to a depth of 4-6 inches. </a:t>
            </a:r>
            <a:r>
              <a:rPr lang="en-CA" sz="1050" dirty="0"/>
              <a:t>(</a:t>
            </a:r>
            <a:r>
              <a:rPr lang="en-CA" sz="1050" dirty="0">
                <a:hlinkClick r:id="rId3"/>
              </a:rPr>
              <a:t>https://garden.org/learn/articles/view/454/</a:t>
            </a:r>
            <a:r>
              <a:rPr lang="en-CA" sz="1050" dirty="0"/>
              <a:t> ) (</a:t>
            </a:r>
            <a:r>
              <a:rPr lang="en-CA" sz="1050" dirty="0">
                <a:hlinkClick r:id="rId4"/>
              </a:rPr>
              <a:t>https://homeguides.sfgate.com/much-should-bean-plants-watered-32642.html#:~:text=Water%20Needs,system%20during%20the%20development%20period</a:t>
            </a:r>
            <a:r>
              <a:rPr lang="en-CA" sz="1050" dirty="0"/>
              <a:t>. )</a:t>
            </a:r>
          </a:p>
          <a:p>
            <a:pPr lvl="1"/>
            <a:r>
              <a:rPr lang="en-CA" sz="2400" dirty="0"/>
              <a:t>Use sprinkler or drip irrigation.</a:t>
            </a:r>
          </a:p>
        </p:txBody>
      </p:sp>
    </p:spTree>
    <p:extLst>
      <p:ext uri="{BB962C8B-B14F-4D97-AF65-F5344CB8AC3E}">
        <p14:creationId xmlns:p14="http://schemas.microsoft.com/office/powerpoint/2010/main" val="14271786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F20DB-387F-4B8E-BF23-648C0B8A9D0C}"/>
              </a:ext>
            </a:extLst>
          </p:cNvPr>
          <p:cNvSpPr>
            <a:spLocks noGrp="1"/>
          </p:cNvSpPr>
          <p:nvPr>
            <p:ph type="title"/>
          </p:nvPr>
        </p:nvSpPr>
        <p:spPr/>
        <p:txBody>
          <a:bodyPr/>
          <a:lstStyle/>
          <a:p>
            <a:r>
              <a:rPr lang="en-CA" dirty="0"/>
              <a:t>Scientific Method</a:t>
            </a:r>
          </a:p>
        </p:txBody>
      </p:sp>
      <p:pic>
        <p:nvPicPr>
          <p:cNvPr id="4" name="Online Media 3" title="The scientific method">
            <a:hlinkClick r:id="" action="ppaction://media"/>
            <a:extLst>
              <a:ext uri="{FF2B5EF4-FFF2-40B4-BE49-F238E27FC236}">
                <a16:creationId xmlns:a16="http://schemas.microsoft.com/office/drawing/2014/main" id="{AEF5E9BF-5F22-4D2B-A935-98B1D46B9956}"/>
              </a:ext>
            </a:extLst>
          </p:cNvPr>
          <p:cNvPicPr>
            <a:picLocks noGrp="1" noRot="1" noChangeAspect="1"/>
          </p:cNvPicPr>
          <p:nvPr>
            <p:ph idx="1"/>
            <a:videoFile r:link="rId1"/>
          </p:nvPr>
        </p:nvPicPr>
        <p:blipFill>
          <a:blip r:embed="rId4"/>
          <a:stretch>
            <a:fillRect/>
          </a:stretch>
        </p:blipFill>
        <p:spPr>
          <a:xfrm>
            <a:off x="2640013" y="1717675"/>
            <a:ext cx="7704137" cy="4352925"/>
          </a:xfrm>
          <a:prstGeom prst="rect">
            <a:avLst/>
          </a:prstGeom>
        </p:spPr>
      </p:pic>
      <p:sp>
        <p:nvSpPr>
          <p:cNvPr id="6" name="TextBox 5">
            <a:extLst>
              <a:ext uri="{FF2B5EF4-FFF2-40B4-BE49-F238E27FC236}">
                <a16:creationId xmlns:a16="http://schemas.microsoft.com/office/drawing/2014/main" id="{203572F4-6BAB-4B14-AE10-43A901C1B6B0}"/>
              </a:ext>
            </a:extLst>
          </p:cNvPr>
          <p:cNvSpPr txBox="1"/>
          <p:nvPr/>
        </p:nvSpPr>
        <p:spPr>
          <a:xfrm>
            <a:off x="140834" y="6084126"/>
            <a:ext cx="6094638" cy="261610"/>
          </a:xfrm>
          <a:prstGeom prst="rect">
            <a:avLst/>
          </a:prstGeom>
          <a:noFill/>
        </p:spPr>
        <p:txBody>
          <a:bodyPr wrap="square">
            <a:spAutoFit/>
          </a:bodyPr>
          <a:lstStyle/>
          <a:p>
            <a:r>
              <a:rPr lang="en-CA" sz="1100" dirty="0"/>
              <a:t>https://www.youtube.com/watch?v=SMGRe824kak&amp;ab_channel=Teacher%27sPet</a:t>
            </a:r>
          </a:p>
        </p:txBody>
      </p:sp>
    </p:spTree>
    <p:extLst>
      <p:ext uri="{BB962C8B-B14F-4D97-AF65-F5344CB8AC3E}">
        <p14:creationId xmlns:p14="http://schemas.microsoft.com/office/powerpoint/2010/main" val="3530548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E2339-EE11-4543-90E4-514002AEDC03}"/>
              </a:ext>
            </a:extLst>
          </p:cNvPr>
          <p:cNvSpPr>
            <a:spLocks noGrp="1"/>
          </p:cNvSpPr>
          <p:nvPr>
            <p:ph type="title"/>
          </p:nvPr>
        </p:nvSpPr>
        <p:spPr/>
        <p:txBody>
          <a:bodyPr/>
          <a:lstStyle/>
          <a:p>
            <a:r>
              <a:rPr lang="en-CA" dirty="0"/>
              <a:t>Control Group vs Treatment Groups</a:t>
            </a:r>
          </a:p>
        </p:txBody>
      </p:sp>
      <p:sp>
        <p:nvSpPr>
          <p:cNvPr id="3" name="Content Placeholder 2">
            <a:extLst>
              <a:ext uri="{FF2B5EF4-FFF2-40B4-BE49-F238E27FC236}">
                <a16:creationId xmlns:a16="http://schemas.microsoft.com/office/drawing/2014/main" id="{296F59D0-CCCE-41A1-9ECC-5047C3782757}"/>
              </a:ext>
            </a:extLst>
          </p:cNvPr>
          <p:cNvSpPr>
            <a:spLocks noGrp="1"/>
          </p:cNvSpPr>
          <p:nvPr>
            <p:ph idx="1"/>
          </p:nvPr>
        </p:nvSpPr>
        <p:spPr/>
        <p:txBody>
          <a:bodyPr>
            <a:normAutofit/>
          </a:bodyPr>
          <a:lstStyle/>
          <a:p>
            <a:r>
              <a:rPr lang="en-CA" sz="2400" dirty="0"/>
              <a:t>After playing around a bit with the materials we have, we determine that to meet these requirements, 15 mL of water per day per container, using a spritz bottle (because we don’t have a sprinkler or irrigation system), will be our control group. </a:t>
            </a:r>
          </a:p>
          <a:p>
            <a:r>
              <a:rPr lang="en-CA" sz="2400" dirty="0"/>
              <a:t>We </a:t>
            </a:r>
            <a:r>
              <a:rPr lang="en-CA" sz="2400" i="1" dirty="0"/>
              <a:t>expect </a:t>
            </a:r>
            <a:r>
              <a:rPr lang="en-CA" sz="2400" dirty="0"/>
              <a:t>that in our </a:t>
            </a:r>
            <a:r>
              <a:rPr lang="en-CA" sz="2400" b="1" dirty="0">
                <a:latin typeface="+mj-lt"/>
              </a:rPr>
              <a:t>control group</a:t>
            </a:r>
            <a:r>
              <a:rPr lang="en-CA" sz="2400" dirty="0"/>
              <a:t>, our plants will grow at a ‘normal’ rate, because we have followed growing advice from our research. </a:t>
            </a:r>
          </a:p>
        </p:txBody>
      </p:sp>
    </p:spTree>
    <p:extLst>
      <p:ext uri="{BB962C8B-B14F-4D97-AF65-F5344CB8AC3E}">
        <p14:creationId xmlns:p14="http://schemas.microsoft.com/office/powerpoint/2010/main" val="349846970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E2339-EE11-4543-90E4-514002AEDC03}"/>
              </a:ext>
            </a:extLst>
          </p:cNvPr>
          <p:cNvSpPr>
            <a:spLocks noGrp="1"/>
          </p:cNvSpPr>
          <p:nvPr>
            <p:ph type="title"/>
          </p:nvPr>
        </p:nvSpPr>
        <p:spPr/>
        <p:txBody>
          <a:bodyPr/>
          <a:lstStyle/>
          <a:p>
            <a:r>
              <a:rPr lang="en-CA" dirty="0"/>
              <a:t>Control Group vs Treatment Groups</a:t>
            </a:r>
          </a:p>
        </p:txBody>
      </p:sp>
      <p:sp>
        <p:nvSpPr>
          <p:cNvPr id="3" name="Content Placeholder 2">
            <a:extLst>
              <a:ext uri="{FF2B5EF4-FFF2-40B4-BE49-F238E27FC236}">
                <a16:creationId xmlns:a16="http://schemas.microsoft.com/office/drawing/2014/main" id="{296F59D0-CCCE-41A1-9ECC-5047C3782757}"/>
              </a:ext>
            </a:extLst>
          </p:cNvPr>
          <p:cNvSpPr>
            <a:spLocks noGrp="1"/>
          </p:cNvSpPr>
          <p:nvPr>
            <p:ph idx="1"/>
          </p:nvPr>
        </p:nvSpPr>
        <p:spPr/>
        <p:txBody>
          <a:bodyPr>
            <a:normAutofit/>
          </a:bodyPr>
          <a:lstStyle/>
          <a:p>
            <a:pPr marL="0" indent="0">
              <a:buNone/>
            </a:pPr>
            <a:r>
              <a:rPr lang="en-CA" sz="2400" b="1" dirty="0">
                <a:latin typeface="+mj-lt"/>
              </a:rPr>
              <a:t>Treatment group(s) </a:t>
            </a:r>
            <a:r>
              <a:rPr lang="en-CA" sz="2400" dirty="0"/>
              <a:t>are where we manipulate the independent variable, and are testing the [unknown] effect on the dependent variable. We will compare these groups to our control. </a:t>
            </a:r>
          </a:p>
          <a:p>
            <a:pPr lvl="1"/>
            <a:r>
              <a:rPr lang="en-CA" sz="2400" dirty="0"/>
              <a:t>30 mL a day</a:t>
            </a:r>
          </a:p>
          <a:p>
            <a:pPr lvl="1"/>
            <a:r>
              <a:rPr lang="en-CA" sz="2400" dirty="0"/>
              <a:t>45 mL a day</a:t>
            </a:r>
          </a:p>
        </p:txBody>
      </p:sp>
    </p:spTree>
    <p:extLst>
      <p:ext uri="{BB962C8B-B14F-4D97-AF65-F5344CB8AC3E}">
        <p14:creationId xmlns:p14="http://schemas.microsoft.com/office/powerpoint/2010/main" val="302264637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0458B-DED6-4955-AFA0-41ED46569C13}"/>
              </a:ext>
            </a:extLst>
          </p:cNvPr>
          <p:cNvSpPr>
            <a:spLocks noGrp="1"/>
          </p:cNvSpPr>
          <p:nvPr>
            <p:ph type="title"/>
          </p:nvPr>
        </p:nvSpPr>
        <p:spPr/>
        <p:txBody>
          <a:bodyPr/>
          <a:lstStyle/>
          <a:p>
            <a:endParaRPr lang="en-CA"/>
          </a:p>
        </p:txBody>
      </p:sp>
      <p:sp>
        <p:nvSpPr>
          <p:cNvPr id="3" name="Content Placeholder 2">
            <a:extLst>
              <a:ext uri="{FF2B5EF4-FFF2-40B4-BE49-F238E27FC236}">
                <a16:creationId xmlns:a16="http://schemas.microsoft.com/office/drawing/2014/main" id="{46D986AA-C8E9-4165-B3D6-E940933A7E74}"/>
              </a:ext>
            </a:extLst>
          </p:cNvPr>
          <p:cNvSpPr>
            <a:spLocks noGrp="1"/>
          </p:cNvSpPr>
          <p:nvPr>
            <p:ph idx="1"/>
          </p:nvPr>
        </p:nvSpPr>
        <p:spPr/>
        <p:txBody>
          <a:bodyPr/>
          <a:lstStyle/>
          <a:p>
            <a:endParaRPr lang="en-CA"/>
          </a:p>
        </p:txBody>
      </p:sp>
      <p:pic>
        <p:nvPicPr>
          <p:cNvPr id="2050" name="Picture 2" descr="Controlled experiments (article) | Khan Academy">
            <a:extLst>
              <a:ext uri="{FF2B5EF4-FFF2-40B4-BE49-F238E27FC236}">
                <a16:creationId xmlns:a16="http://schemas.microsoft.com/office/drawing/2014/main" id="{92617BA0-96D6-4DBD-B389-C07DC0C42F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6735" y="887668"/>
            <a:ext cx="9035847" cy="50826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71ADA0FE-B5E1-4BC3-81CE-092C8292A8D8}"/>
              </a:ext>
            </a:extLst>
          </p:cNvPr>
          <p:cNvSpPr txBox="1"/>
          <p:nvPr/>
        </p:nvSpPr>
        <p:spPr>
          <a:xfrm>
            <a:off x="6174659" y="6414520"/>
            <a:ext cx="6096000" cy="400110"/>
          </a:xfrm>
          <a:prstGeom prst="rect">
            <a:avLst/>
          </a:prstGeom>
          <a:noFill/>
        </p:spPr>
        <p:txBody>
          <a:bodyPr wrap="square">
            <a:spAutoFit/>
          </a:bodyPr>
          <a:lstStyle/>
          <a:p>
            <a:r>
              <a:rPr lang="en-CA" sz="1000" dirty="0"/>
              <a:t>https://www.khanacademy.org/science/high-school-biology/hs-biology-foundations/hs-biology-and-the-scientific-method/a/experiments-and-observations</a:t>
            </a:r>
          </a:p>
        </p:txBody>
      </p:sp>
    </p:spTree>
    <p:extLst>
      <p:ext uri="{BB962C8B-B14F-4D97-AF65-F5344CB8AC3E}">
        <p14:creationId xmlns:p14="http://schemas.microsoft.com/office/powerpoint/2010/main" val="294188418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327B4-21C6-426D-AD8E-152D3CFF634B}"/>
              </a:ext>
            </a:extLst>
          </p:cNvPr>
          <p:cNvSpPr>
            <a:spLocks noGrp="1"/>
          </p:cNvSpPr>
          <p:nvPr>
            <p:ph type="title"/>
          </p:nvPr>
        </p:nvSpPr>
        <p:spPr/>
        <p:txBody>
          <a:bodyPr/>
          <a:lstStyle/>
          <a:p>
            <a:endParaRPr lang="en-CA"/>
          </a:p>
        </p:txBody>
      </p:sp>
      <p:sp>
        <p:nvSpPr>
          <p:cNvPr id="3" name="Content Placeholder 2">
            <a:extLst>
              <a:ext uri="{FF2B5EF4-FFF2-40B4-BE49-F238E27FC236}">
                <a16:creationId xmlns:a16="http://schemas.microsoft.com/office/drawing/2014/main" id="{18C73BEF-D22D-44F2-8444-016E89BDF4E7}"/>
              </a:ext>
            </a:extLst>
          </p:cNvPr>
          <p:cNvSpPr>
            <a:spLocks noGrp="1"/>
          </p:cNvSpPr>
          <p:nvPr>
            <p:ph idx="1"/>
          </p:nvPr>
        </p:nvSpPr>
        <p:spPr/>
        <p:txBody>
          <a:bodyPr/>
          <a:lstStyle/>
          <a:p>
            <a:endParaRPr lang="en-CA"/>
          </a:p>
        </p:txBody>
      </p:sp>
      <p:pic>
        <p:nvPicPr>
          <p:cNvPr id="3074" name="Picture 2" descr="Controlled experiments (article) | Khan Academy">
            <a:extLst>
              <a:ext uri="{FF2B5EF4-FFF2-40B4-BE49-F238E27FC236}">
                <a16:creationId xmlns:a16="http://schemas.microsoft.com/office/drawing/2014/main" id="{10A8FB9D-D18B-48FD-A704-90281498F1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9822" y="372959"/>
            <a:ext cx="8501785" cy="586986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827FE9E-D391-4AC9-A9A3-CFBFB9299CB9}"/>
              </a:ext>
            </a:extLst>
          </p:cNvPr>
          <p:cNvSpPr txBox="1"/>
          <p:nvPr/>
        </p:nvSpPr>
        <p:spPr>
          <a:xfrm>
            <a:off x="6174659" y="6414520"/>
            <a:ext cx="6096000" cy="400110"/>
          </a:xfrm>
          <a:prstGeom prst="rect">
            <a:avLst/>
          </a:prstGeom>
          <a:noFill/>
        </p:spPr>
        <p:txBody>
          <a:bodyPr wrap="square">
            <a:spAutoFit/>
          </a:bodyPr>
          <a:lstStyle/>
          <a:p>
            <a:r>
              <a:rPr lang="en-CA" sz="1000" dirty="0"/>
              <a:t>https://www.khanacademy.org/science/high-school-biology/hs-biology-foundations/hs-biology-and-the-scientific-method/a/experiments-and-observations</a:t>
            </a:r>
          </a:p>
        </p:txBody>
      </p:sp>
    </p:spTree>
    <p:extLst>
      <p:ext uri="{BB962C8B-B14F-4D97-AF65-F5344CB8AC3E}">
        <p14:creationId xmlns:p14="http://schemas.microsoft.com/office/powerpoint/2010/main" val="275185120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340AD3-2AA0-4E0E-9B51-DC2D69972E7F}"/>
              </a:ext>
            </a:extLst>
          </p:cNvPr>
          <p:cNvSpPr>
            <a:spLocks noGrp="1"/>
          </p:cNvSpPr>
          <p:nvPr>
            <p:ph type="title"/>
          </p:nvPr>
        </p:nvSpPr>
        <p:spPr/>
        <p:txBody>
          <a:bodyPr/>
          <a:lstStyle/>
          <a:p>
            <a:r>
              <a:rPr lang="en-CA" dirty="0"/>
              <a:t>exercise</a:t>
            </a:r>
          </a:p>
        </p:txBody>
      </p:sp>
      <p:sp>
        <p:nvSpPr>
          <p:cNvPr id="3" name="Content Placeholder 2">
            <a:extLst>
              <a:ext uri="{FF2B5EF4-FFF2-40B4-BE49-F238E27FC236}">
                <a16:creationId xmlns:a16="http://schemas.microsoft.com/office/drawing/2014/main" id="{CA84A4F9-5FB1-468E-A123-0CC57BDCECB7}"/>
              </a:ext>
            </a:extLst>
          </p:cNvPr>
          <p:cNvSpPr>
            <a:spLocks noGrp="1"/>
          </p:cNvSpPr>
          <p:nvPr>
            <p:ph idx="1"/>
          </p:nvPr>
        </p:nvSpPr>
        <p:spPr/>
        <p:txBody>
          <a:bodyPr>
            <a:normAutofit/>
          </a:bodyPr>
          <a:lstStyle/>
          <a:p>
            <a:pPr marL="0" indent="0">
              <a:buNone/>
            </a:pPr>
            <a:r>
              <a:rPr lang="en-CA" sz="2400" dirty="0"/>
              <a:t>Suppose your dependent variable is each of the following. How would you measure it? Brainstorm all the ways you can think of.  </a:t>
            </a:r>
          </a:p>
          <a:p>
            <a:r>
              <a:rPr lang="en-CA" sz="2400" dirty="0"/>
              <a:t>Rate at which incense burns</a:t>
            </a:r>
          </a:p>
          <a:p>
            <a:r>
              <a:rPr lang="en-CA" sz="2400" dirty="0"/>
              <a:t>Intelligence (of teenager)</a:t>
            </a:r>
          </a:p>
          <a:p>
            <a:r>
              <a:rPr lang="en-CA" sz="2400" dirty="0"/>
              <a:t>Intelligence (of baby)</a:t>
            </a:r>
          </a:p>
          <a:p>
            <a:r>
              <a:rPr lang="en-CA" sz="2400" dirty="0"/>
              <a:t>Soil moisture preference (of earthworm)</a:t>
            </a:r>
          </a:p>
          <a:p>
            <a:endParaRPr lang="en-CA" sz="2400" dirty="0"/>
          </a:p>
        </p:txBody>
      </p:sp>
    </p:spTree>
    <p:extLst>
      <p:ext uri="{BB962C8B-B14F-4D97-AF65-F5344CB8AC3E}">
        <p14:creationId xmlns:p14="http://schemas.microsoft.com/office/powerpoint/2010/main" val="328882435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758C9-2923-4E2D-84D8-28D3AF589DFB}"/>
              </a:ext>
            </a:extLst>
          </p:cNvPr>
          <p:cNvSpPr>
            <a:spLocks noGrp="1"/>
          </p:cNvSpPr>
          <p:nvPr>
            <p:ph type="title"/>
          </p:nvPr>
        </p:nvSpPr>
        <p:spPr/>
        <p:txBody>
          <a:bodyPr/>
          <a:lstStyle/>
          <a:p>
            <a:r>
              <a:rPr lang="en-CA" dirty="0"/>
              <a:t>Draft your experimental design</a:t>
            </a:r>
          </a:p>
        </p:txBody>
      </p:sp>
      <p:sp>
        <p:nvSpPr>
          <p:cNvPr id="3" name="Content Placeholder 2">
            <a:extLst>
              <a:ext uri="{FF2B5EF4-FFF2-40B4-BE49-F238E27FC236}">
                <a16:creationId xmlns:a16="http://schemas.microsoft.com/office/drawing/2014/main" id="{59C8D818-8227-4D0C-8A77-8443C999CE76}"/>
              </a:ext>
            </a:extLst>
          </p:cNvPr>
          <p:cNvSpPr>
            <a:spLocks noGrp="1"/>
          </p:cNvSpPr>
          <p:nvPr>
            <p:ph idx="1"/>
          </p:nvPr>
        </p:nvSpPr>
        <p:spPr/>
        <p:txBody>
          <a:bodyPr>
            <a:normAutofit/>
          </a:bodyPr>
          <a:lstStyle/>
          <a:p>
            <a:pPr marL="0" indent="0">
              <a:buNone/>
            </a:pPr>
            <a:r>
              <a:rPr lang="en-CA" sz="2800" dirty="0"/>
              <a:t>Dependent variable: </a:t>
            </a:r>
          </a:p>
          <a:p>
            <a:pPr lvl="1"/>
            <a:r>
              <a:rPr lang="en-CA" sz="2800" dirty="0"/>
              <a:t>How will you measure this? When will you measure it?</a:t>
            </a:r>
          </a:p>
          <a:p>
            <a:pPr lvl="1"/>
            <a:r>
              <a:rPr lang="en-CA" sz="2800" dirty="0"/>
              <a:t>Be specific. </a:t>
            </a:r>
          </a:p>
          <a:p>
            <a:pPr marL="0" indent="0">
              <a:buNone/>
            </a:pPr>
            <a:r>
              <a:rPr lang="en-CA" sz="2800" dirty="0"/>
              <a:t>Materials:</a:t>
            </a:r>
          </a:p>
          <a:p>
            <a:pPr lvl="1"/>
            <a:r>
              <a:rPr lang="en-CA" sz="2800" dirty="0"/>
              <a:t>What will you use to grow your plant? How will the plants be planted?</a:t>
            </a:r>
          </a:p>
          <a:p>
            <a:pPr lvl="1"/>
            <a:r>
              <a:rPr lang="en-CA" sz="2800" dirty="0"/>
              <a:t>Design a care regimen for your plant. </a:t>
            </a:r>
          </a:p>
        </p:txBody>
      </p:sp>
    </p:spTree>
    <p:extLst>
      <p:ext uri="{BB962C8B-B14F-4D97-AF65-F5344CB8AC3E}">
        <p14:creationId xmlns:p14="http://schemas.microsoft.com/office/powerpoint/2010/main" val="190141796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C6361-F0B6-4366-85AA-E88EEBDB71C6}"/>
              </a:ext>
            </a:extLst>
          </p:cNvPr>
          <p:cNvSpPr>
            <a:spLocks noGrp="1"/>
          </p:cNvSpPr>
          <p:nvPr>
            <p:ph type="title"/>
          </p:nvPr>
        </p:nvSpPr>
        <p:spPr/>
        <p:txBody>
          <a:bodyPr/>
          <a:lstStyle/>
          <a:p>
            <a:r>
              <a:rPr lang="en-US" dirty="0"/>
              <a:t>Module 4 Summary</a:t>
            </a:r>
            <a:endParaRPr lang="en-CA" dirty="0"/>
          </a:p>
        </p:txBody>
      </p:sp>
      <p:sp>
        <p:nvSpPr>
          <p:cNvPr id="3" name="Content Placeholder 2">
            <a:extLst>
              <a:ext uri="{FF2B5EF4-FFF2-40B4-BE49-F238E27FC236}">
                <a16:creationId xmlns:a16="http://schemas.microsoft.com/office/drawing/2014/main" id="{1CC96509-A189-45C0-ACAA-0D148D5C2C6F}"/>
              </a:ext>
            </a:extLst>
          </p:cNvPr>
          <p:cNvSpPr>
            <a:spLocks noGrp="1"/>
          </p:cNvSpPr>
          <p:nvPr>
            <p:ph idx="1"/>
          </p:nvPr>
        </p:nvSpPr>
        <p:spPr/>
        <p:txBody>
          <a:bodyPr/>
          <a:lstStyle/>
          <a:p>
            <a:r>
              <a:rPr lang="en-US" dirty="0"/>
              <a:t>Characteristics of a good experimental design</a:t>
            </a:r>
          </a:p>
          <a:p>
            <a:r>
              <a:rPr lang="en-US" dirty="0"/>
              <a:t>Trials, replicates</a:t>
            </a:r>
          </a:p>
          <a:p>
            <a:r>
              <a:rPr lang="en-US" dirty="0"/>
              <a:t>Experimental Setup:</a:t>
            </a:r>
          </a:p>
          <a:p>
            <a:pPr lvl="1"/>
            <a:r>
              <a:rPr lang="en-US" dirty="0"/>
              <a:t>Diagram</a:t>
            </a:r>
          </a:p>
          <a:p>
            <a:pPr lvl="1"/>
            <a:r>
              <a:rPr lang="en-US" dirty="0"/>
              <a:t>Procedure Write-up</a:t>
            </a:r>
          </a:p>
          <a:p>
            <a:r>
              <a:rPr lang="en-US" dirty="0"/>
              <a:t>Critiquing experimental design</a:t>
            </a:r>
          </a:p>
        </p:txBody>
      </p:sp>
    </p:spTree>
    <p:extLst>
      <p:ext uri="{BB962C8B-B14F-4D97-AF65-F5344CB8AC3E}">
        <p14:creationId xmlns:p14="http://schemas.microsoft.com/office/powerpoint/2010/main" val="37881531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3D5B7A-2993-4F57-84F7-ED9A5D04F6AA}"/>
              </a:ext>
            </a:extLst>
          </p:cNvPr>
          <p:cNvSpPr>
            <a:spLocks noGrp="1"/>
          </p:cNvSpPr>
          <p:nvPr>
            <p:ph type="title"/>
          </p:nvPr>
        </p:nvSpPr>
        <p:spPr/>
        <p:txBody>
          <a:bodyPr/>
          <a:lstStyle/>
          <a:p>
            <a:r>
              <a:rPr lang="en-US" dirty="0"/>
              <a:t>Characteristics of Good Experimental design</a:t>
            </a:r>
            <a:endParaRPr lang="en-CA" dirty="0"/>
          </a:p>
        </p:txBody>
      </p:sp>
      <p:sp>
        <p:nvSpPr>
          <p:cNvPr id="3" name="Content Placeholder 2">
            <a:extLst>
              <a:ext uri="{FF2B5EF4-FFF2-40B4-BE49-F238E27FC236}">
                <a16:creationId xmlns:a16="http://schemas.microsoft.com/office/drawing/2014/main" id="{B21454F4-7C6A-43D4-BFEF-93645AF8AE84}"/>
              </a:ext>
            </a:extLst>
          </p:cNvPr>
          <p:cNvSpPr>
            <a:spLocks noGrp="1"/>
          </p:cNvSpPr>
          <p:nvPr>
            <p:ph idx="1"/>
          </p:nvPr>
        </p:nvSpPr>
        <p:spPr/>
        <p:txBody>
          <a:bodyPr>
            <a:normAutofit fontScale="92500" lnSpcReduction="10000"/>
          </a:bodyPr>
          <a:lstStyle/>
          <a:p>
            <a:r>
              <a:rPr lang="en-US" dirty="0"/>
              <a:t>Large sample size</a:t>
            </a:r>
          </a:p>
          <a:p>
            <a:r>
              <a:rPr lang="en-US" dirty="0"/>
              <a:t>Has a control group</a:t>
            </a:r>
          </a:p>
          <a:p>
            <a:r>
              <a:rPr lang="en-US" dirty="0"/>
              <a:t>Manipulates only the independent variable. Controls for everything else. Minimizes the number of confounding variables. </a:t>
            </a:r>
          </a:p>
          <a:p>
            <a:r>
              <a:rPr lang="en-US" dirty="0"/>
              <a:t>Avoids bias</a:t>
            </a:r>
          </a:p>
          <a:p>
            <a:r>
              <a:rPr lang="en-US" dirty="0"/>
              <a:t>Has a clear-cut methodology that is replicable</a:t>
            </a:r>
          </a:p>
          <a:p>
            <a:r>
              <a:rPr lang="en-US" dirty="0"/>
              <a:t>Systematically records observations in an objective, well-defined, and replicable way. Observations are not subject to observer bias.</a:t>
            </a:r>
            <a:endParaRPr lang="en-CA" dirty="0"/>
          </a:p>
        </p:txBody>
      </p:sp>
    </p:spTree>
    <p:extLst>
      <p:ext uri="{BB962C8B-B14F-4D97-AF65-F5344CB8AC3E}">
        <p14:creationId xmlns:p14="http://schemas.microsoft.com/office/powerpoint/2010/main" val="386723370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3D5B7A-2993-4F57-84F7-ED9A5D04F6AA}"/>
              </a:ext>
            </a:extLst>
          </p:cNvPr>
          <p:cNvSpPr>
            <a:spLocks noGrp="1"/>
          </p:cNvSpPr>
          <p:nvPr>
            <p:ph type="title"/>
          </p:nvPr>
        </p:nvSpPr>
        <p:spPr>
          <a:xfrm>
            <a:off x="1371600" y="0"/>
            <a:ext cx="10240903" cy="1233488"/>
          </a:xfrm>
        </p:spPr>
        <p:txBody>
          <a:bodyPr/>
          <a:lstStyle/>
          <a:p>
            <a:r>
              <a:rPr lang="en-US" dirty="0"/>
              <a:t>Case Study: Count my beans</a:t>
            </a:r>
            <a:endParaRPr lang="en-CA" dirty="0"/>
          </a:p>
        </p:txBody>
      </p:sp>
      <p:sp>
        <p:nvSpPr>
          <p:cNvPr id="3" name="Content Placeholder 2">
            <a:extLst>
              <a:ext uri="{FF2B5EF4-FFF2-40B4-BE49-F238E27FC236}">
                <a16:creationId xmlns:a16="http://schemas.microsoft.com/office/drawing/2014/main" id="{B21454F4-7C6A-43D4-BFEF-93645AF8AE84}"/>
              </a:ext>
            </a:extLst>
          </p:cNvPr>
          <p:cNvSpPr>
            <a:spLocks noGrp="1"/>
          </p:cNvSpPr>
          <p:nvPr>
            <p:ph idx="1"/>
          </p:nvPr>
        </p:nvSpPr>
        <p:spPr>
          <a:xfrm>
            <a:off x="1371600" y="1321860"/>
            <a:ext cx="10240903" cy="2329242"/>
          </a:xfrm>
        </p:spPr>
        <p:txBody>
          <a:bodyPr>
            <a:normAutofit fontScale="77500" lnSpcReduction="20000"/>
          </a:bodyPr>
          <a:lstStyle/>
          <a:p>
            <a:pPr marL="0" indent="0">
              <a:buNone/>
            </a:pPr>
            <a:r>
              <a:rPr lang="en-US" dirty="0"/>
              <a:t>Natasha and her three friends drink 250 mL of Starbucks medium roast coffee (no sugar, no cream) right before doing a practice math test. On a different day, they do a different (but same level difficulty) practice math test, but do not drink coffee. On average, they performed 25% better when they had had coffee.</a:t>
            </a:r>
          </a:p>
          <a:p>
            <a:pPr marL="0" indent="0">
              <a:buNone/>
            </a:pPr>
            <a:r>
              <a:rPr lang="en-US" dirty="0"/>
              <a:t>Their conclusion: Drinking coffee before math tests increases performance. </a:t>
            </a:r>
          </a:p>
          <a:p>
            <a:pPr marL="0" indent="0">
              <a:buNone/>
            </a:pPr>
            <a:endParaRPr lang="en-CA" dirty="0"/>
          </a:p>
          <a:p>
            <a:endParaRPr lang="en-CA" dirty="0"/>
          </a:p>
          <a:p>
            <a:endParaRPr lang="en-CA" dirty="0"/>
          </a:p>
        </p:txBody>
      </p:sp>
      <p:sp>
        <p:nvSpPr>
          <p:cNvPr id="9" name="TextBox 8">
            <a:extLst>
              <a:ext uri="{FF2B5EF4-FFF2-40B4-BE49-F238E27FC236}">
                <a16:creationId xmlns:a16="http://schemas.microsoft.com/office/drawing/2014/main" id="{0000BB40-7AB4-4808-8DDE-84C2B559443B}"/>
              </a:ext>
            </a:extLst>
          </p:cNvPr>
          <p:cNvSpPr txBox="1"/>
          <p:nvPr/>
        </p:nvSpPr>
        <p:spPr>
          <a:xfrm>
            <a:off x="1371600" y="3428999"/>
            <a:ext cx="10092813" cy="2862322"/>
          </a:xfrm>
          <a:prstGeom prst="rect">
            <a:avLst/>
          </a:prstGeom>
          <a:noFill/>
        </p:spPr>
        <p:txBody>
          <a:bodyPr wrap="square">
            <a:spAutoFit/>
          </a:bodyPr>
          <a:lstStyle/>
          <a:p>
            <a:pPr marL="342900" indent="-342900">
              <a:buFont typeface="+mj-lt"/>
              <a:buAutoNum type="arabicPeriod"/>
            </a:pPr>
            <a:r>
              <a:rPr lang="en-CA" sz="2000" dirty="0"/>
              <a:t>What was the testable question?</a:t>
            </a:r>
          </a:p>
          <a:p>
            <a:pPr marL="342900" indent="-342900">
              <a:buFont typeface="+mj-lt"/>
              <a:buAutoNum type="arabicPeriod"/>
            </a:pPr>
            <a:r>
              <a:rPr lang="en-CA" sz="2000" dirty="0"/>
              <a:t>What could the group’s hypothesis have been?</a:t>
            </a:r>
          </a:p>
          <a:p>
            <a:pPr marL="342900" indent="-342900">
              <a:buFont typeface="+mj-lt"/>
              <a:buAutoNum type="arabicPeriod"/>
            </a:pPr>
            <a:r>
              <a:rPr lang="en-CA" sz="2000" dirty="0"/>
              <a:t>What was the independent variable?</a:t>
            </a:r>
          </a:p>
          <a:p>
            <a:pPr marL="342900" indent="-342900">
              <a:buFont typeface="+mj-lt"/>
              <a:buAutoNum type="arabicPeriod"/>
            </a:pPr>
            <a:r>
              <a:rPr lang="en-CA" sz="2000" dirty="0"/>
              <a:t>What was the dependent variable?</a:t>
            </a:r>
          </a:p>
          <a:p>
            <a:pPr marL="342900" indent="-342900">
              <a:buFont typeface="+mj-lt"/>
              <a:buAutoNum type="arabicPeriod"/>
            </a:pPr>
            <a:r>
              <a:rPr lang="en-CA" sz="2000" dirty="0"/>
              <a:t>What were some control variables? Are there any confounding variables that are not accounted for by this experimental design?</a:t>
            </a:r>
          </a:p>
          <a:p>
            <a:pPr marL="342900" indent="-342900">
              <a:buFont typeface="+mj-lt"/>
              <a:buAutoNum type="arabicPeriod"/>
            </a:pPr>
            <a:r>
              <a:rPr lang="en-CA" sz="2000" dirty="0"/>
              <a:t>Which was the control group? Treatment group?</a:t>
            </a:r>
          </a:p>
          <a:p>
            <a:pPr marL="342900" indent="-342900">
              <a:buFont typeface="+mj-lt"/>
              <a:buAutoNum type="arabicPeriod"/>
            </a:pPr>
            <a:r>
              <a:rPr lang="en-CA" sz="2000" dirty="0"/>
              <a:t>What questions do you have about the conclusion that they drew from this experiment?</a:t>
            </a:r>
          </a:p>
        </p:txBody>
      </p:sp>
    </p:spTree>
    <p:extLst>
      <p:ext uri="{BB962C8B-B14F-4D97-AF65-F5344CB8AC3E}">
        <p14:creationId xmlns:p14="http://schemas.microsoft.com/office/powerpoint/2010/main" val="406773666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3FF61-D3C0-40B3-92F5-15FCA69B8A9C}"/>
              </a:ext>
            </a:extLst>
          </p:cNvPr>
          <p:cNvSpPr>
            <a:spLocks noGrp="1"/>
          </p:cNvSpPr>
          <p:nvPr>
            <p:ph type="title"/>
          </p:nvPr>
        </p:nvSpPr>
        <p:spPr/>
        <p:txBody>
          <a:bodyPr/>
          <a:lstStyle/>
          <a:p>
            <a:r>
              <a:rPr lang="en-US" dirty="0"/>
              <a:t>Sample Size</a:t>
            </a:r>
            <a:endParaRPr lang="en-CA" dirty="0"/>
          </a:p>
        </p:txBody>
      </p:sp>
      <p:sp>
        <p:nvSpPr>
          <p:cNvPr id="3" name="Content Placeholder 2">
            <a:extLst>
              <a:ext uri="{FF2B5EF4-FFF2-40B4-BE49-F238E27FC236}">
                <a16:creationId xmlns:a16="http://schemas.microsoft.com/office/drawing/2014/main" id="{B730C735-F6EF-40E6-BD81-DA43A74D9188}"/>
              </a:ext>
            </a:extLst>
          </p:cNvPr>
          <p:cNvSpPr>
            <a:spLocks noGrp="1"/>
          </p:cNvSpPr>
          <p:nvPr>
            <p:ph idx="1"/>
          </p:nvPr>
        </p:nvSpPr>
        <p:spPr/>
        <p:txBody>
          <a:bodyPr>
            <a:normAutofit/>
          </a:bodyPr>
          <a:lstStyle/>
          <a:p>
            <a:r>
              <a:rPr lang="en-US" sz="2400" dirty="0"/>
              <a:t>The more times you repeat your experiment, the more likely your results are to be true (instead of the result of random chance, luck)</a:t>
            </a:r>
          </a:p>
          <a:p>
            <a:r>
              <a:rPr lang="en-US" sz="2400" dirty="0"/>
              <a:t>Necessary for statistical analysis (calculating averages and standard deviation)</a:t>
            </a:r>
          </a:p>
        </p:txBody>
      </p:sp>
    </p:spTree>
    <p:extLst>
      <p:ext uri="{BB962C8B-B14F-4D97-AF65-F5344CB8AC3E}">
        <p14:creationId xmlns:p14="http://schemas.microsoft.com/office/powerpoint/2010/main" val="25058637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8C6A0-AABE-4712-9EF5-E229F4083D2E}"/>
              </a:ext>
            </a:extLst>
          </p:cNvPr>
          <p:cNvSpPr>
            <a:spLocks noGrp="1"/>
          </p:cNvSpPr>
          <p:nvPr>
            <p:ph type="title"/>
          </p:nvPr>
        </p:nvSpPr>
        <p:spPr/>
        <p:txBody>
          <a:bodyPr/>
          <a:lstStyle/>
          <a:p>
            <a:r>
              <a:rPr lang="en-CA" dirty="0"/>
              <a:t>Scientific Method</a:t>
            </a:r>
          </a:p>
        </p:txBody>
      </p:sp>
      <p:pic>
        <p:nvPicPr>
          <p:cNvPr id="7" name="Online Media 6" title="The Scientific Method: Steps, Examples, Tips, and Exercise">
            <a:hlinkClick r:id="" action="ppaction://media"/>
            <a:extLst>
              <a:ext uri="{FF2B5EF4-FFF2-40B4-BE49-F238E27FC236}">
                <a16:creationId xmlns:a16="http://schemas.microsoft.com/office/drawing/2014/main" id="{7119B9C0-E6B9-45BA-9B54-BBF5DC12DFCD}"/>
              </a:ext>
            </a:extLst>
          </p:cNvPr>
          <p:cNvPicPr>
            <a:picLocks noRot="1" noChangeAspect="1"/>
          </p:cNvPicPr>
          <p:nvPr>
            <a:videoFile r:link="rId1"/>
          </p:nvPr>
        </p:nvPicPr>
        <p:blipFill>
          <a:blip r:embed="rId4"/>
          <a:stretch>
            <a:fillRect/>
          </a:stretch>
        </p:blipFill>
        <p:spPr>
          <a:xfrm>
            <a:off x="1997010" y="1573344"/>
            <a:ext cx="8478287" cy="4790232"/>
          </a:xfrm>
          <a:prstGeom prst="rect">
            <a:avLst/>
          </a:prstGeom>
        </p:spPr>
      </p:pic>
      <p:sp>
        <p:nvSpPr>
          <p:cNvPr id="14" name="TextBox 13">
            <a:extLst>
              <a:ext uri="{FF2B5EF4-FFF2-40B4-BE49-F238E27FC236}">
                <a16:creationId xmlns:a16="http://schemas.microsoft.com/office/drawing/2014/main" id="{B34E2B7C-91DE-418A-92CF-8979BAC65219}"/>
              </a:ext>
            </a:extLst>
          </p:cNvPr>
          <p:cNvSpPr txBox="1"/>
          <p:nvPr/>
        </p:nvSpPr>
        <p:spPr>
          <a:xfrm>
            <a:off x="180891" y="6086577"/>
            <a:ext cx="6097554" cy="276999"/>
          </a:xfrm>
          <a:prstGeom prst="rect">
            <a:avLst/>
          </a:prstGeom>
          <a:noFill/>
        </p:spPr>
        <p:txBody>
          <a:bodyPr wrap="square">
            <a:spAutoFit/>
          </a:bodyPr>
          <a:lstStyle/>
          <a:p>
            <a:r>
              <a:rPr lang="en-CA" sz="1200" dirty="0">
                <a:hlinkClick r:id="rId5"/>
              </a:rPr>
              <a:t>https://www.youtube.com/watch?v=yi0hwFDQTSQ&amp;ab_channel=Sprouts</a:t>
            </a:r>
            <a:r>
              <a:rPr lang="en-CA" sz="1200" dirty="0"/>
              <a:t> </a:t>
            </a:r>
          </a:p>
        </p:txBody>
      </p:sp>
    </p:spTree>
    <p:extLst>
      <p:ext uri="{BB962C8B-B14F-4D97-AF65-F5344CB8AC3E}">
        <p14:creationId xmlns:p14="http://schemas.microsoft.com/office/powerpoint/2010/main" val="2754406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3FF61-D3C0-40B3-92F5-15FCA69B8A9C}"/>
              </a:ext>
            </a:extLst>
          </p:cNvPr>
          <p:cNvSpPr>
            <a:spLocks noGrp="1"/>
          </p:cNvSpPr>
          <p:nvPr>
            <p:ph type="title"/>
          </p:nvPr>
        </p:nvSpPr>
        <p:spPr/>
        <p:txBody>
          <a:bodyPr/>
          <a:lstStyle/>
          <a:p>
            <a:r>
              <a:rPr lang="en-US" dirty="0"/>
              <a:t>Sample Size</a:t>
            </a:r>
            <a:endParaRPr lang="en-CA" dirty="0"/>
          </a:p>
        </p:txBody>
      </p:sp>
      <p:sp>
        <p:nvSpPr>
          <p:cNvPr id="3" name="Content Placeholder 2">
            <a:extLst>
              <a:ext uri="{FF2B5EF4-FFF2-40B4-BE49-F238E27FC236}">
                <a16:creationId xmlns:a16="http://schemas.microsoft.com/office/drawing/2014/main" id="{B730C735-F6EF-40E6-BD81-DA43A74D9188}"/>
              </a:ext>
            </a:extLst>
          </p:cNvPr>
          <p:cNvSpPr>
            <a:spLocks noGrp="1"/>
          </p:cNvSpPr>
          <p:nvPr>
            <p:ph idx="1"/>
          </p:nvPr>
        </p:nvSpPr>
        <p:spPr>
          <a:xfrm>
            <a:off x="1371600" y="2114939"/>
            <a:ext cx="10240903" cy="2030423"/>
          </a:xfrm>
        </p:spPr>
        <p:txBody>
          <a:bodyPr>
            <a:normAutofit/>
          </a:bodyPr>
          <a:lstStyle/>
          <a:p>
            <a:r>
              <a:rPr lang="en-CA" sz="2400" dirty="0"/>
              <a:t>Goal: At </a:t>
            </a:r>
            <a:r>
              <a:rPr lang="en-CA" sz="2400" i="1" dirty="0"/>
              <a:t>least </a:t>
            </a:r>
            <a:r>
              <a:rPr lang="en-CA" sz="2400" dirty="0"/>
              <a:t>10 subjects per treatment or control group. More if your experiment is easy/fast to conduct.</a:t>
            </a:r>
          </a:p>
          <a:p>
            <a:pPr lvl="1"/>
            <a:r>
              <a:rPr lang="en-CA" sz="2400" dirty="0"/>
              <a:t>Subjects need to be alive! Err on the side of caution…have to account for germination rate </a:t>
            </a:r>
            <a:r>
              <a:rPr lang="en-CA" sz="2400" dirty="0">
                <a:sym typeface="Wingdings" panose="05000000000000000000" pitchFamily="2" charset="2"/>
              </a:rPr>
              <a:t> research!</a:t>
            </a:r>
            <a:endParaRPr lang="en-US" sz="2400" dirty="0"/>
          </a:p>
        </p:txBody>
      </p:sp>
      <p:pic>
        <p:nvPicPr>
          <p:cNvPr id="1028" name="Picture 4" descr="Plant Growth Cartoon stock photos and royalty-free images, vectors and  illustrations | Adobe Stock">
            <a:extLst>
              <a:ext uri="{FF2B5EF4-FFF2-40B4-BE49-F238E27FC236}">
                <a16:creationId xmlns:a16="http://schemas.microsoft.com/office/drawing/2014/main" id="{623095D1-6683-4CCE-801D-3AA400FE232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0598" t="20000" r="3596" b="11613"/>
          <a:stretch/>
        </p:blipFill>
        <p:spPr bwMode="auto">
          <a:xfrm>
            <a:off x="4214748" y="5374192"/>
            <a:ext cx="404901" cy="5906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Plant Growth Cartoon stock photos and royalty-free images, vectors and  illustrations | Adobe Stock">
            <a:extLst>
              <a:ext uri="{FF2B5EF4-FFF2-40B4-BE49-F238E27FC236}">
                <a16:creationId xmlns:a16="http://schemas.microsoft.com/office/drawing/2014/main" id="{4E7A6491-3381-4243-8FE6-A4B4954715B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0598" t="20000" r="3596" b="11613"/>
          <a:stretch/>
        </p:blipFill>
        <p:spPr bwMode="auto">
          <a:xfrm>
            <a:off x="3809847" y="5374192"/>
            <a:ext cx="404901" cy="59063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Plant Growth Cartoon stock photos and royalty-free images, vectors and  illustrations | Adobe Stock">
            <a:extLst>
              <a:ext uri="{FF2B5EF4-FFF2-40B4-BE49-F238E27FC236}">
                <a16:creationId xmlns:a16="http://schemas.microsoft.com/office/drawing/2014/main" id="{F4FBA87B-A2FC-4BB2-982C-C5D0E4A49B0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0598" t="20000" r="3596" b="11613"/>
          <a:stretch/>
        </p:blipFill>
        <p:spPr bwMode="auto">
          <a:xfrm>
            <a:off x="3358974" y="5374192"/>
            <a:ext cx="404901" cy="59063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Plant Growth Cartoon stock photos and royalty-free images, vectors and  illustrations | Adobe Stock">
            <a:extLst>
              <a:ext uri="{FF2B5EF4-FFF2-40B4-BE49-F238E27FC236}">
                <a16:creationId xmlns:a16="http://schemas.microsoft.com/office/drawing/2014/main" id="{D5CB35F4-9E91-4DF3-967E-EE5BC1445C2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0598" t="20000" r="3596" b="11613"/>
          <a:stretch/>
        </p:blipFill>
        <p:spPr bwMode="auto">
          <a:xfrm>
            <a:off x="2955013" y="5386133"/>
            <a:ext cx="404901" cy="59063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Plant Growth Cartoon stock photos and royalty-free images, vectors and  illustrations | Adobe Stock">
            <a:extLst>
              <a:ext uri="{FF2B5EF4-FFF2-40B4-BE49-F238E27FC236}">
                <a16:creationId xmlns:a16="http://schemas.microsoft.com/office/drawing/2014/main" id="{FF392ECC-3BEC-48E5-9594-76C63921D11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0598" t="20000" r="3596" b="11613"/>
          <a:stretch/>
        </p:blipFill>
        <p:spPr bwMode="auto">
          <a:xfrm>
            <a:off x="2527126" y="5386132"/>
            <a:ext cx="404901" cy="590635"/>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4" descr="Plant Growth Cartoon stock photos and royalty-free images, vectors and  illustrations | Adobe Stock">
            <a:extLst>
              <a:ext uri="{FF2B5EF4-FFF2-40B4-BE49-F238E27FC236}">
                <a16:creationId xmlns:a16="http://schemas.microsoft.com/office/drawing/2014/main" id="{AAD66925-BA2C-4CEE-9A02-C7E26E874AB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0598" t="20000" r="3596" b="11613"/>
          <a:stretch/>
        </p:blipFill>
        <p:spPr bwMode="auto">
          <a:xfrm>
            <a:off x="4214748" y="4564942"/>
            <a:ext cx="404901" cy="590635"/>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3" descr="Plant Growth Cartoon stock photos and royalty-free images, vectors and  illustrations | Adobe Stock">
            <a:extLst>
              <a:ext uri="{FF2B5EF4-FFF2-40B4-BE49-F238E27FC236}">
                <a16:creationId xmlns:a16="http://schemas.microsoft.com/office/drawing/2014/main" id="{FFC7D657-D367-4609-B46D-6FA2C3AAD58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0598" t="20000" r="3596" b="11613"/>
          <a:stretch/>
        </p:blipFill>
        <p:spPr bwMode="auto">
          <a:xfrm>
            <a:off x="3809847" y="4564942"/>
            <a:ext cx="404901" cy="590635"/>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4" descr="Plant Growth Cartoon stock photos and royalty-free images, vectors and  illustrations | Adobe Stock">
            <a:extLst>
              <a:ext uri="{FF2B5EF4-FFF2-40B4-BE49-F238E27FC236}">
                <a16:creationId xmlns:a16="http://schemas.microsoft.com/office/drawing/2014/main" id="{BFAA8768-C361-41C6-8A22-6B41C992D59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0598" t="20000" r="3596" b="11613"/>
          <a:stretch/>
        </p:blipFill>
        <p:spPr bwMode="auto">
          <a:xfrm>
            <a:off x="3358974" y="4564942"/>
            <a:ext cx="404901" cy="590635"/>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descr="Plant Growth Cartoon stock photos and royalty-free images, vectors and  illustrations | Adobe Stock">
            <a:extLst>
              <a:ext uri="{FF2B5EF4-FFF2-40B4-BE49-F238E27FC236}">
                <a16:creationId xmlns:a16="http://schemas.microsoft.com/office/drawing/2014/main" id="{BE49C413-1CDF-4DCB-BCD2-B40DC31B66F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0598" t="20000" r="3596" b="11613"/>
          <a:stretch/>
        </p:blipFill>
        <p:spPr bwMode="auto">
          <a:xfrm>
            <a:off x="2955013" y="4576883"/>
            <a:ext cx="404901" cy="590635"/>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4" descr="Plant Growth Cartoon stock photos and royalty-free images, vectors and  illustrations | Adobe Stock">
            <a:extLst>
              <a:ext uri="{FF2B5EF4-FFF2-40B4-BE49-F238E27FC236}">
                <a16:creationId xmlns:a16="http://schemas.microsoft.com/office/drawing/2014/main" id="{89CA8ADF-BE53-452F-8312-9D77CD1F9B6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0598" t="20000" r="3596" b="11613"/>
          <a:stretch/>
        </p:blipFill>
        <p:spPr bwMode="auto">
          <a:xfrm>
            <a:off x="2527126" y="4576882"/>
            <a:ext cx="404901" cy="590635"/>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4" descr="Plant Growth Cartoon stock photos and royalty-free images, vectors and  illustrations | Adobe Stock">
            <a:extLst>
              <a:ext uri="{FF2B5EF4-FFF2-40B4-BE49-F238E27FC236}">
                <a16:creationId xmlns:a16="http://schemas.microsoft.com/office/drawing/2014/main" id="{93C2D174-6DAF-4031-B5B5-08A37574764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0598" t="20000" r="3596" b="11613"/>
          <a:stretch/>
        </p:blipFill>
        <p:spPr bwMode="auto">
          <a:xfrm>
            <a:off x="8427187" y="5362251"/>
            <a:ext cx="404901" cy="590635"/>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33" descr="Plant Growth Cartoon stock photos and royalty-free images, vectors and  illustrations | Adobe Stock">
            <a:extLst>
              <a:ext uri="{FF2B5EF4-FFF2-40B4-BE49-F238E27FC236}">
                <a16:creationId xmlns:a16="http://schemas.microsoft.com/office/drawing/2014/main" id="{98583768-97BF-49FF-BAAE-E09DF68EDD0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0598" t="20000" r="3596" b="11613"/>
          <a:stretch/>
        </p:blipFill>
        <p:spPr bwMode="auto">
          <a:xfrm>
            <a:off x="8022286" y="5362251"/>
            <a:ext cx="404901" cy="590635"/>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4" descr="Plant Growth Cartoon stock photos and royalty-free images, vectors and  illustrations | Adobe Stock">
            <a:extLst>
              <a:ext uri="{FF2B5EF4-FFF2-40B4-BE49-F238E27FC236}">
                <a16:creationId xmlns:a16="http://schemas.microsoft.com/office/drawing/2014/main" id="{EE3A761F-8154-4070-9966-0DCD5416B4E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0598" t="20000" r="3596" b="11613"/>
          <a:stretch/>
        </p:blipFill>
        <p:spPr bwMode="auto">
          <a:xfrm>
            <a:off x="7571413" y="5362251"/>
            <a:ext cx="404901" cy="590635"/>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4" descr="Plant Growth Cartoon stock photos and royalty-free images, vectors and  illustrations | Adobe Stock">
            <a:extLst>
              <a:ext uri="{FF2B5EF4-FFF2-40B4-BE49-F238E27FC236}">
                <a16:creationId xmlns:a16="http://schemas.microsoft.com/office/drawing/2014/main" id="{3EE18734-EC91-485A-A08E-5DC2B769AF5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0598" t="20000" r="3596" b="11613"/>
          <a:stretch/>
        </p:blipFill>
        <p:spPr bwMode="auto">
          <a:xfrm>
            <a:off x="7167452" y="5374192"/>
            <a:ext cx="404901" cy="590635"/>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4" descr="Plant Growth Cartoon stock photos and royalty-free images, vectors and  illustrations | Adobe Stock">
            <a:extLst>
              <a:ext uri="{FF2B5EF4-FFF2-40B4-BE49-F238E27FC236}">
                <a16:creationId xmlns:a16="http://schemas.microsoft.com/office/drawing/2014/main" id="{C6B7BAF1-45A3-47A8-9E8C-C0AEED4EA1D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0598" t="20000" r="3596" b="11613"/>
          <a:stretch/>
        </p:blipFill>
        <p:spPr bwMode="auto">
          <a:xfrm>
            <a:off x="6739565" y="5374191"/>
            <a:ext cx="404901" cy="590635"/>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4" descr="Plant Growth Cartoon stock photos and royalty-free images, vectors and  illustrations | Adobe Stock">
            <a:extLst>
              <a:ext uri="{FF2B5EF4-FFF2-40B4-BE49-F238E27FC236}">
                <a16:creationId xmlns:a16="http://schemas.microsoft.com/office/drawing/2014/main" id="{45C32660-B3ED-4C9C-A300-E447C81B8BF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0598" t="20000" r="3596" b="11613"/>
          <a:stretch/>
        </p:blipFill>
        <p:spPr bwMode="auto">
          <a:xfrm>
            <a:off x="8427187" y="4553001"/>
            <a:ext cx="404901" cy="590635"/>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43" descr="Plant Growth Cartoon stock photos and royalty-free images, vectors and  illustrations | Adobe Stock">
            <a:extLst>
              <a:ext uri="{FF2B5EF4-FFF2-40B4-BE49-F238E27FC236}">
                <a16:creationId xmlns:a16="http://schemas.microsoft.com/office/drawing/2014/main" id="{F6DDC0E1-C6F2-455B-A025-19A194B3571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0598" t="20000" r="3596" b="11613"/>
          <a:stretch/>
        </p:blipFill>
        <p:spPr bwMode="auto">
          <a:xfrm>
            <a:off x="8022286" y="4553001"/>
            <a:ext cx="404901" cy="590635"/>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4" descr="Plant Growth Cartoon stock photos and royalty-free images, vectors and  illustrations | Adobe Stock">
            <a:extLst>
              <a:ext uri="{FF2B5EF4-FFF2-40B4-BE49-F238E27FC236}">
                <a16:creationId xmlns:a16="http://schemas.microsoft.com/office/drawing/2014/main" id="{6C432159-AD6A-47B7-BDED-7C1ED2CB266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0598" t="20000" r="3596" b="11613"/>
          <a:stretch/>
        </p:blipFill>
        <p:spPr bwMode="auto">
          <a:xfrm>
            <a:off x="7571413" y="4553001"/>
            <a:ext cx="404901" cy="590635"/>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4" descr="Plant Growth Cartoon stock photos and royalty-free images, vectors and  illustrations | Adobe Stock">
            <a:extLst>
              <a:ext uri="{FF2B5EF4-FFF2-40B4-BE49-F238E27FC236}">
                <a16:creationId xmlns:a16="http://schemas.microsoft.com/office/drawing/2014/main" id="{6620A67D-7561-4210-9400-FC6F20ECAAF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0598" t="20000" r="3596" b="11613"/>
          <a:stretch/>
        </p:blipFill>
        <p:spPr bwMode="auto">
          <a:xfrm>
            <a:off x="7167452" y="4564942"/>
            <a:ext cx="404901" cy="590635"/>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4" descr="Plant Growth Cartoon stock photos and royalty-free images, vectors and  illustrations | Adobe Stock">
            <a:extLst>
              <a:ext uri="{FF2B5EF4-FFF2-40B4-BE49-F238E27FC236}">
                <a16:creationId xmlns:a16="http://schemas.microsoft.com/office/drawing/2014/main" id="{5358817C-0DF9-408D-A42E-8D5C77925C1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0598" t="20000" r="3596" b="11613"/>
          <a:stretch/>
        </p:blipFill>
        <p:spPr bwMode="auto">
          <a:xfrm>
            <a:off x="6739565" y="4564941"/>
            <a:ext cx="404901" cy="590635"/>
          </a:xfrm>
          <a:prstGeom prst="rect">
            <a:avLst/>
          </a:prstGeom>
          <a:noFill/>
          <a:extLst>
            <a:ext uri="{909E8E84-426E-40DD-AFC4-6F175D3DCCD1}">
              <a14:hiddenFill xmlns:a14="http://schemas.microsoft.com/office/drawing/2010/main">
                <a:solidFill>
                  <a:srgbClr val="FFFFFF"/>
                </a:solidFill>
              </a14:hiddenFill>
            </a:ext>
          </a:extLst>
        </p:spPr>
      </p:pic>
      <p:sp>
        <p:nvSpPr>
          <p:cNvPr id="55" name="Content Placeholder 2">
            <a:extLst>
              <a:ext uri="{FF2B5EF4-FFF2-40B4-BE49-F238E27FC236}">
                <a16:creationId xmlns:a16="http://schemas.microsoft.com/office/drawing/2014/main" id="{8D8A373B-1825-4512-ADA6-AE371C47E0F2}"/>
              </a:ext>
            </a:extLst>
          </p:cNvPr>
          <p:cNvSpPr txBox="1">
            <a:spLocks/>
          </p:cNvSpPr>
          <p:nvPr/>
        </p:nvSpPr>
        <p:spPr>
          <a:xfrm>
            <a:off x="2509543" y="5952886"/>
            <a:ext cx="2967613" cy="1088810"/>
          </a:xfrm>
          <a:prstGeom prst="rect">
            <a:avLst/>
          </a:prstGeom>
        </p:spPr>
        <p:txBody>
          <a:bodyPr vert="horz" lIns="0" tIns="0" rIns="0" bIns="0"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sz="2400" dirty="0"/>
              <a:t>Control group</a:t>
            </a:r>
            <a:endParaRPr lang="en-US" sz="2400" dirty="0"/>
          </a:p>
        </p:txBody>
      </p:sp>
      <p:sp>
        <p:nvSpPr>
          <p:cNvPr id="52" name="Content Placeholder 2">
            <a:extLst>
              <a:ext uri="{FF2B5EF4-FFF2-40B4-BE49-F238E27FC236}">
                <a16:creationId xmlns:a16="http://schemas.microsoft.com/office/drawing/2014/main" id="{D8B46B73-37E0-41FD-BF9D-9969A312CEDD}"/>
              </a:ext>
            </a:extLst>
          </p:cNvPr>
          <p:cNvSpPr txBox="1">
            <a:spLocks/>
          </p:cNvSpPr>
          <p:nvPr/>
        </p:nvSpPr>
        <p:spPr>
          <a:xfrm>
            <a:off x="6492507" y="5964826"/>
            <a:ext cx="2967613" cy="1088810"/>
          </a:xfrm>
          <a:prstGeom prst="rect">
            <a:avLst/>
          </a:prstGeom>
        </p:spPr>
        <p:txBody>
          <a:bodyPr vert="horz" lIns="0" tIns="0" rIns="0" bIns="0"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sz="2400" dirty="0"/>
              <a:t>Experimental group</a:t>
            </a:r>
            <a:endParaRPr lang="en-US" sz="2400" dirty="0"/>
          </a:p>
        </p:txBody>
      </p:sp>
    </p:spTree>
    <p:extLst>
      <p:ext uri="{BB962C8B-B14F-4D97-AF65-F5344CB8AC3E}">
        <p14:creationId xmlns:p14="http://schemas.microsoft.com/office/powerpoint/2010/main" val="321391244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3FF61-D3C0-40B3-92F5-15FCA69B8A9C}"/>
              </a:ext>
            </a:extLst>
          </p:cNvPr>
          <p:cNvSpPr>
            <a:spLocks noGrp="1"/>
          </p:cNvSpPr>
          <p:nvPr>
            <p:ph type="title"/>
          </p:nvPr>
        </p:nvSpPr>
        <p:spPr/>
        <p:txBody>
          <a:bodyPr/>
          <a:lstStyle/>
          <a:p>
            <a:r>
              <a:rPr lang="en-US" dirty="0"/>
              <a:t>Sample Size: Practical considerations</a:t>
            </a:r>
            <a:endParaRPr lang="en-CA" dirty="0"/>
          </a:p>
        </p:txBody>
      </p:sp>
      <p:sp>
        <p:nvSpPr>
          <p:cNvPr id="3" name="Content Placeholder 2">
            <a:extLst>
              <a:ext uri="{FF2B5EF4-FFF2-40B4-BE49-F238E27FC236}">
                <a16:creationId xmlns:a16="http://schemas.microsoft.com/office/drawing/2014/main" id="{B730C735-F6EF-40E6-BD81-DA43A74D9188}"/>
              </a:ext>
            </a:extLst>
          </p:cNvPr>
          <p:cNvSpPr>
            <a:spLocks noGrp="1"/>
          </p:cNvSpPr>
          <p:nvPr>
            <p:ph idx="1"/>
          </p:nvPr>
        </p:nvSpPr>
        <p:spPr>
          <a:xfrm>
            <a:off x="1371601" y="2114939"/>
            <a:ext cx="2466870" cy="3733201"/>
          </a:xfrm>
        </p:spPr>
        <p:txBody>
          <a:bodyPr>
            <a:normAutofit/>
          </a:bodyPr>
          <a:lstStyle/>
          <a:p>
            <a:pPr marL="0" indent="0">
              <a:buNone/>
            </a:pPr>
            <a:r>
              <a:rPr lang="en-CA" sz="2400" dirty="0">
                <a:sym typeface="Wingdings" panose="05000000000000000000" pitchFamily="2" charset="2"/>
              </a:rPr>
              <a:t>…But not so many subjects that they take up too much room. Each pod gets ~1 meter of windowsill. </a:t>
            </a:r>
            <a:endParaRPr lang="en-US" sz="2400" dirty="0"/>
          </a:p>
        </p:txBody>
      </p:sp>
      <p:pic>
        <p:nvPicPr>
          <p:cNvPr id="2050" name="Picture 2">
            <a:extLst>
              <a:ext uri="{FF2B5EF4-FFF2-40B4-BE49-F238E27FC236}">
                <a16:creationId xmlns:a16="http://schemas.microsoft.com/office/drawing/2014/main" id="{996BDF4E-2434-4A64-8C11-E2056A0DF65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4359" b="16483"/>
          <a:stretch/>
        </p:blipFill>
        <p:spPr bwMode="auto">
          <a:xfrm>
            <a:off x="4463101" y="2291012"/>
            <a:ext cx="7420708" cy="38489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653052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FCB6CA-0C2A-4382-8692-8B031D4CBA21}"/>
              </a:ext>
            </a:extLst>
          </p:cNvPr>
          <p:cNvSpPr>
            <a:spLocks noGrp="1"/>
          </p:cNvSpPr>
          <p:nvPr>
            <p:ph type="title"/>
          </p:nvPr>
        </p:nvSpPr>
        <p:spPr>
          <a:xfrm>
            <a:off x="1371600" y="793080"/>
            <a:ext cx="10240903" cy="603101"/>
          </a:xfrm>
        </p:spPr>
        <p:txBody>
          <a:bodyPr/>
          <a:lstStyle/>
          <a:p>
            <a:r>
              <a:rPr lang="en-US" dirty="0"/>
              <a:t>Case Study: singing + plants</a:t>
            </a:r>
            <a:endParaRPr lang="en-CA" dirty="0"/>
          </a:p>
        </p:txBody>
      </p:sp>
      <p:sp>
        <p:nvSpPr>
          <p:cNvPr id="3" name="Content Placeholder 2">
            <a:extLst>
              <a:ext uri="{FF2B5EF4-FFF2-40B4-BE49-F238E27FC236}">
                <a16:creationId xmlns:a16="http://schemas.microsoft.com/office/drawing/2014/main" id="{4023630C-09CF-4DE3-9735-D45A2303D584}"/>
              </a:ext>
            </a:extLst>
          </p:cNvPr>
          <p:cNvSpPr>
            <a:spLocks noGrp="1"/>
          </p:cNvSpPr>
          <p:nvPr>
            <p:ph idx="1"/>
          </p:nvPr>
        </p:nvSpPr>
        <p:spPr>
          <a:xfrm>
            <a:off x="1371600" y="1450910"/>
            <a:ext cx="10240903" cy="3956179"/>
          </a:xfrm>
        </p:spPr>
        <p:txBody>
          <a:bodyPr>
            <a:normAutofit/>
          </a:bodyPr>
          <a:lstStyle/>
          <a:p>
            <a:pPr marL="0" indent="0">
              <a:buNone/>
            </a:pPr>
            <a:r>
              <a:rPr lang="en-US" dirty="0"/>
              <a:t>Timothy and Oscar are investigating whether singing to plants helps them grow faster. They plant bean plants into two plots: A and B. Each plot has 10 plants in it. They water the plants regularly and all the plants have the same exposure to sunlight. They sing to the plants in plot B only. Then, after three months, they record the growth rates of the plants. They conclude that singing to plants helps them grow faster. </a:t>
            </a:r>
          </a:p>
        </p:txBody>
      </p:sp>
      <p:sp>
        <p:nvSpPr>
          <p:cNvPr id="5" name="TextBox 4">
            <a:extLst>
              <a:ext uri="{FF2B5EF4-FFF2-40B4-BE49-F238E27FC236}">
                <a16:creationId xmlns:a16="http://schemas.microsoft.com/office/drawing/2014/main" id="{D9747687-256A-41E8-B374-4ADC82B7DDF7}"/>
              </a:ext>
            </a:extLst>
          </p:cNvPr>
          <p:cNvSpPr txBox="1"/>
          <p:nvPr/>
        </p:nvSpPr>
        <p:spPr>
          <a:xfrm>
            <a:off x="1371600" y="3428999"/>
            <a:ext cx="10092813" cy="2862322"/>
          </a:xfrm>
          <a:prstGeom prst="rect">
            <a:avLst/>
          </a:prstGeom>
          <a:noFill/>
        </p:spPr>
        <p:txBody>
          <a:bodyPr wrap="square">
            <a:spAutoFit/>
          </a:bodyPr>
          <a:lstStyle/>
          <a:p>
            <a:pPr marL="342900" indent="-342900">
              <a:buFont typeface="+mj-lt"/>
              <a:buAutoNum type="arabicPeriod"/>
            </a:pPr>
            <a:r>
              <a:rPr lang="en-CA" sz="2000" dirty="0"/>
              <a:t>What was the testable question?</a:t>
            </a:r>
          </a:p>
          <a:p>
            <a:pPr marL="342900" indent="-342900">
              <a:buFont typeface="+mj-lt"/>
              <a:buAutoNum type="arabicPeriod"/>
            </a:pPr>
            <a:r>
              <a:rPr lang="en-CA" sz="2000" dirty="0"/>
              <a:t>What could the group’s hypothesis have been?</a:t>
            </a:r>
          </a:p>
          <a:p>
            <a:pPr marL="342900" indent="-342900">
              <a:buFont typeface="+mj-lt"/>
              <a:buAutoNum type="arabicPeriod"/>
            </a:pPr>
            <a:r>
              <a:rPr lang="en-CA" sz="2000" dirty="0"/>
              <a:t>What was the independent variable?</a:t>
            </a:r>
          </a:p>
          <a:p>
            <a:pPr marL="342900" indent="-342900">
              <a:buFont typeface="+mj-lt"/>
              <a:buAutoNum type="arabicPeriod"/>
            </a:pPr>
            <a:r>
              <a:rPr lang="en-CA" sz="2000" dirty="0"/>
              <a:t>What was the dependent variable?</a:t>
            </a:r>
          </a:p>
          <a:p>
            <a:pPr marL="342900" indent="-342900">
              <a:buFont typeface="+mj-lt"/>
              <a:buAutoNum type="arabicPeriod"/>
            </a:pPr>
            <a:r>
              <a:rPr lang="en-CA" sz="2000" dirty="0"/>
              <a:t>What were some control variables? Are there any confounding variables that are not accounted for by this experimental design?</a:t>
            </a:r>
          </a:p>
          <a:p>
            <a:pPr marL="342900" indent="-342900">
              <a:buFont typeface="+mj-lt"/>
              <a:buAutoNum type="arabicPeriod"/>
            </a:pPr>
            <a:r>
              <a:rPr lang="en-CA" sz="2000" dirty="0"/>
              <a:t>Which was the control group? Treatment group?</a:t>
            </a:r>
          </a:p>
          <a:p>
            <a:pPr marL="342900" indent="-342900">
              <a:buFont typeface="+mj-lt"/>
              <a:buAutoNum type="arabicPeriod"/>
            </a:pPr>
            <a:r>
              <a:rPr lang="en-CA" sz="2000" dirty="0"/>
              <a:t>What questions do you have about the conclusion that they drew from this experiment?</a:t>
            </a:r>
          </a:p>
        </p:txBody>
      </p:sp>
    </p:spTree>
    <p:extLst>
      <p:ext uri="{BB962C8B-B14F-4D97-AF65-F5344CB8AC3E}">
        <p14:creationId xmlns:p14="http://schemas.microsoft.com/office/powerpoint/2010/main" val="223959675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023630C-09CF-4DE3-9735-D45A2303D584}"/>
              </a:ext>
            </a:extLst>
          </p:cNvPr>
          <p:cNvSpPr>
            <a:spLocks noGrp="1"/>
          </p:cNvSpPr>
          <p:nvPr>
            <p:ph idx="1"/>
          </p:nvPr>
        </p:nvSpPr>
        <p:spPr>
          <a:xfrm>
            <a:off x="1371600" y="1450910"/>
            <a:ext cx="10240903" cy="3956179"/>
          </a:xfrm>
        </p:spPr>
        <p:txBody>
          <a:bodyPr>
            <a:normAutofit fontScale="85000" lnSpcReduction="20000"/>
          </a:bodyPr>
          <a:lstStyle/>
          <a:p>
            <a:pPr marL="0" indent="0">
              <a:buNone/>
            </a:pPr>
            <a:r>
              <a:rPr lang="en-US" dirty="0"/>
              <a:t>Timothy and Oscar are investigating whether singing to plants helps them grow faster. They plant bean plants into two plots: A and B. Each plot has 10 plants in it. They water the plants regularly and all the plants have the same exposure to sunlight. They sing to the plants in plot B only. Then, after three months, they record the growth rates of the plants. They conclude that singing to plants helps them grow faster. </a:t>
            </a:r>
          </a:p>
          <a:p>
            <a:pPr marL="0" indent="0">
              <a:buNone/>
            </a:pPr>
            <a:endParaRPr lang="en-US" dirty="0"/>
          </a:p>
          <a:p>
            <a:pPr marL="0" indent="0">
              <a:buNone/>
            </a:pPr>
            <a:r>
              <a:rPr lang="en-CA" dirty="0"/>
              <a:t>8. Given only the information from the experiment above, could you repeat this experiment? What information are you missing, that you would need? </a:t>
            </a:r>
          </a:p>
          <a:p>
            <a:pPr lvl="2"/>
            <a:endParaRPr lang="en-US" dirty="0"/>
          </a:p>
        </p:txBody>
      </p:sp>
      <p:sp>
        <p:nvSpPr>
          <p:cNvPr id="6" name="Title 1">
            <a:extLst>
              <a:ext uri="{FF2B5EF4-FFF2-40B4-BE49-F238E27FC236}">
                <a16:creationId xmlns:a16="http://schemas.microsoft.com/office/drawing/2014/main" id="{0AFD10EF-8015-421B-918C-4BB77D671C95}"/>
              </a:ext>
            </a:extLst>
          </p:cNvPr>
          <p:cNvSpPr txBox="1">
            <a:spLocks/>
          </p:cNvSpPr>
          <p:nvPr/>
        </p:nvSpPr>
        <p:spPr>
          <a:xfrm>
            <a:off x="1371600" y="793080"/>
            <a:ext cx="10240903" cy="603101"/>
          </a:xfrm>
          <a:prstGeom prst="rect">
            <a:avLst/>
          </a:prstGeom>
        </p:spPr>
        <p:txBody>
          <a:bodyPr vert="horz" lIns="0" tIns="0" rIns="0" bIns="0" rtlCol="0" anchor="b">
            <a:normAutofit/>
          </a:bodyPr>
          <a:lstStyle>
            <a:lvl1pPr algn="l" defTabSz="914400" rtl="0" eaLnBrk="1" latinLnBrk="0" hangingPunct="1">
              <a:lnSpc>
                <a:spcPct val="100000"/>
              </a:lnSpc>
              <a:spcBef>
                <a:spcPct val="0"/>
              </a:spcBef>
              <a:buNone/>
              <a:defRPr sz="3600" b="1" i="0" kern="1200" cap="all" spc="700" baseline="0">
                <a:solidFill>
                  <a:schemeClr val="tx1"/>
                </a:solidFill>
                <a:latin typeface="+mj-lt"/>
                <a:ea typeface="+mj-ea"/>
                <a:cs typeface="+mj-cs"/>
              </a:defRPr>
            </a:lvl1pPr>
          </a:lstStyle>
          <a:p>
            <a:r>
              <a:rPr lang="en-US"/>
              <a:t>Case Study: singing + plants</a:t>
            </a:r>
            <a:endParaRPr lang="en-CA" dirty="0"/>
          </a:p>
        </p:txBody>
      </p:sp>
    </p:spTree>
    <p:extLst>
      <p:ext uri="{BB962C8B-B14F-4D97-AF65-F5344CB8AC3E}">
        <p14:creationId xmlns:p14="http://schemas.microsoft.com/office/powerpoint/2010/main" val="78426846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023630C-09CF-4DE3-9735-D45A2303D584}"/>
              </a:ext>
            </a:extLst>
          </p:cNvPr>
          <p:cNvSpPr>
            <a:spLocks noGrp="1"/>
          </p:cNvSpPr>
          <p:nvPr>
            <p:ph idx="1"/>
          </p:nvPr>
        </p:nvSpPr>
        <p:spPr>
          <a:xfrm>
            <a:off x="1371600" y="1633159"/>
            <a:ext cx="10240903" cy="4590660"/>
          </a:xfrm>
        </p:spPr>
        <p:txBody>
          <a:bodyPr>
            <a:normAutofit fontScale="62500" lnSpcReduction="20000"/>
          </a:bodyPr>
          <a:lstStyle/>
          <a:p>
            <a:pPr marL="0" indent="0">
              <a:buNone/>
            </a:pPr>
            <a:r>
              <a:rPr lang="en-CA" dirty="0"/>
              <a:t>8. Given only the information from the experiment above, could you repeat this experiment? What information are you missing, that you would need? </a:t>
            </a:r>
          </a:p>
          <a:p>
            <a:pPr lvl="1"/>
            <a:r>
              <a:rPr lang="en-US" dirty="0"/>
              <a:t>What bean species?</a:t>
            </a:r>
          </a:p>
          <a:p>
            <a:pPr lvl="1"/>
            <a:r>
              <a:rPr lang="en-US" dirty="0"/>
              <a:t>How much water? What pH of water? What temperature of water? How frequently do they water?</a:t>
            </a:r>
          </a:p>
          <a:p>
            <a:pPr lvl="1"/>
            <a:r>
              <a:rPr lang="en-US" dirty="0"/>
              <a:t>Where is this experiment conducted? What is the climate of the experiment? </a:t>
            </a:r>
          </a:p>
          <a:p>
            <a:pPr lvl="1"/>
            <a:r>
              <a:rPr lang="en-US" dirty="0"/>
              <a:t>How do they sing? What song do they sing? How do they ensure the singing is the same every time? Is every plant getting the same musical experience? How is the music delivered: is there a confounding variable based on the fact that they have to walk around the vicinity of the plants? </a:t>
            </a:r>
          </a:p>
          <a:p>
            <a:pPr lvl="1"/>
            <a:r>
              <a:rPr lang="en-US" dirty="0"/>
              <a:t>How are the plants protected from predation and other environmental factors?</a:t>
            </a:r>
          </a:p>
          <a:p>
            <a:pPr lvl="1"/>
            <a:r>
              <a:rPr lang="en-US" dirty="0"/>
              <a:t>Is the soil the same in both plots? How do they know?</a:t>
            </a:r>
          </a:p>
          <a:p>
            <a:pPr lvl="1"/>
            <a:r>
              <a:rPr lang="en-US" dirty="0"/>
              <a:t>How do they record growth rates?*</a:t>
            </a:r>
          </a:p>
          <a:p>
            <a:pPr lvl="2"/>
            <a:r>
              <a:rPr lang="en-US" dirty="0"/>
              <a:t>*What are some ways you could think of that they could have measured growth rate?</a:t>
            </a:r>
          </a:p>
          <a:p>
            <a:pPr marL="457200" indent="-457200">
              <a:buFont typeface="+mj-lt"/>
              <a:buAutoNum type="arabicPeriod"/>
            </a:pPr>
            <a:endParaRPr lang="en-US" dirty="0"/>
          </a:p>
        </p:txBody>
      </p:sp>
      <p:sp>
        <p:nvSpPr>
          <p:cNvPr id="6" name="Title 1">
            <a:extLst>
              <a:ext uri="{FF2B5EF4-FFF2-40B4-BE49-F238E27FC236}">
                <a16:creationId xmlns:a16="http://schemas.microsoft.com/office/drawing/2014/main" id="{86C6A342-1D9A-48B3-B98B-C8C291D2978C}"/>
              </a:ext>
            </a:extLst>
          </p:cNvPr>
          <p:cNvSpPr>
            <a:spLocks noGrp="1"/>
          </p:cNvSpPr>
          <p:nvPr>
            <p:ph type="title"/>
          </p:nvPr>
        </p:nvSpPr>
        <p:spPr>
          <a:xfrm>
            <a:off x="1371600" y="793080"/>
            <a:ext cx="10240903" cy="603101"/>
          </a:xfrm>
        </p:spPr>
        <p:txBody>
          <a:bodyPr/>
          <a:lstStyle/>
          <a:p>
            <a:r>
              <a:rPr lang="en-US" dirty="0"/>
              <a:t>Case Study: singing + plants</a:t>
            </a:r>
            <a:endParaRPr lang="en-CA" dirty="0"/>
          </a:p>
        </p:txBody>
      </p:sp>
    </p:spTree>
    <p:extLst>
      <p:ext uri="{BB962C8B-B14F-4D97-AF65-F5344CB8AC3E}">
        <p14:creationId xmlns:p14="http://schemas.microsoft.com/office/powerpoint/2010/main" val="143169056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10963-8EB8-48D1-ABA2-336F8F090762}"/>
              </a:ext>
            </a:extLst>
          </p:cNvPr>
          <p:cNvSpPr>
            <a:spLocks noGrp="1"/>
          </p:cNvSpPr>
          <p:nvPr>
            <p:ph type="title"/>
          </p:nvPr>
        </p:nvSpPr>
        <p:spPr/>
        <p:txBody>
          <a:bodyPr/>
          <a:lstStyle/>
          <a:p>
            <a:r>
              <a:rPr lang="en-US" dirty="0"/>
              <a:t>Case Study: Bean Science Fair</a:t>
            </a:r>
            <a:endParaRPr lang="en-CA" dirty="0"/>
          </a:p>
        </p:txBody>
      </p:sp>
      <p:sp>
        <p:nvSpPr>
          <p:cNvPr id="3" name="Content Placeholder 2">
            <a:extLst>
              <a:ext uri="{FF2B5EF4-FFF2-40B4-BE49-F238E27FC236}">
                <a16:creationId xmlns:a16="http://schemas.microsoft.com/office/drawing/2014/main" id="{2E33BF50-B9DE-4792-A4AC-66B1F4488E8E}"/>
              </a:ext>
            </a:extLst>
          </p:cNvPr>
          <p:cNvSpPr>
            <a:spLocks noGrp="1"/>
          </p:cNvSpPr>
          <p:nvPr>
            <p:ph idx="1"/>
          </p:nvPr>
        </p:nvSpPr>
        <p:spPr/>
        <p:txBody>
          <a:bodyPr/>
          <a:lstStyle/>
          <a:p>
            <a:r>
              <a:rPr lang="en-CA" dirty="0"/>
              <a:t>https://www.education.com/science-fair/article/making-plants-grow/</a:t>
            </a:r>
          </a:p>
        </p:txBody>
      </p:sp>
    </p:spTree>
    <p:extLst>
      <p:ext uri="{BB962C8B-B14F-4D97-AF65-F5344CB8AC3E}">
        <p14:creationId xmlns:p14="http://schemas.microsoft.com/office/powerpoint/2010/main" val="91842003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C16F2D-8122-4444-98B6-9FDFF702ED46}"/>
              </a:ext>
            </a:extLst>
          </p:cNvPr>
          <p:cNvSpPr>
            <a:spLocks noGrp="1"/>
          </p:cNvSpPr>
          <p:nvPr>
            <p:ph type="title"/>
          </p:nvPr>
        </p:nvSpPr>
        <p:spPr/>
        <p:txBody>
          <a:bodyPr/>
          <a:lstStyle/>
          <a:p>
            <a:r>
              <a:rPr lang="en-US" dirty="0"/>
              <a:t>Clear-cut Methodology</a:t>
            </a:r>
            <a:endParaRPr lang="en-CA" dirty="0"/>
          </a:p>
        </p:txBody>
      </p:sp>
      <p:sp>
        <p:nvSpPr>
          <p:cNvPr id="3" name="Content Placeholder 2">
            <a:extLst>
              <a:ext uri="{FF2B5EF4-FFF2-40B4-BE49-F238E27FC236}">
                <a16:creationId xmlns:a16="http://schemas.microsoft.com/office/drawing/2014/main" id="{EBF9F3E5-7F77-4DC0-AAA0-318902EE5B37}"/>
              </a:ext>
            </a:extLst>
          </p:cNvPr>
          <p:cNvSpPr>
            <a:spLocks noGrp="1"/>
          </p:cNvSpPr>
          <p:nvPr>
            <p:ph idx="1"/>
          </p:nvPr>
        </p:nvSpPr>
        <p:spPr/>
        <p:txBody>
          <a:bodyPr>
            <a:normAutofit fontScale="85000" lnSpcReduction="20000"/>
          </a:bodyPr>
          <a:lstStyle/>
          <a:p>
            <a:r>
              <a:rPr lang="en-US" sz="2600" dirty="0"/>
              <a:t>A well-written Procedure means you have carefully thought through your experiment and all the variables that could affect your results.</a:t>
            </a:r>
          </a:p>
          <a:p>
            <a:r>
              <a:rPr lang="en-US" sz="2900" dirty="0"/>
              <a:t>Detail, detail, detail! Examples of things that could affect your experiment:</a:t>
            </a:r>
          </a:p>
          <a:p>
            <a:pPr lvl="1"/>
            <a:r>
              <a:rPr lang="en-US" sz="1500" dirty="0"/>
              <a:t>Ambient temperature, climate, time of day, location</a:t>
            </a:r>
          </a:p>
          <a:p>
            <a:pPr lvl="1"/>
            <a:r>
              <a:rPr lang="en-US" sz="1500" dirty="0"/>
              <a:t>Identity of the experimenter</a:t>
            </a:r>
          </a:p>
          <a:p>
            <a:pPr lvl="1"/>
            <a:r>
              <a:rPr lang="en-US" sz="1500" dirty="0"/>
              <a:t>Size and material of apparatus (e.g. 500 mL glass beaker)</a:t>
            </a:r>
          </a:p>
          <a:p>
            <a:pPr lvl="1"/>
            <a:r>
              <a:rPr lang="en-US" sz="1500" dirty="0"/>
              <a:t>Species name (for biological experiments; no need for human experiments though)</a:t>
            </a:r>
          </a:p>
          <a:p>
            <a:pPr lvl="1"/>
            <a:r>
              <a:rPr lang="en-US" sz="1500" dirty="0"/>
              <a:t>Defining things precisely</a:t>
            </a:r>
          </a:p>
          <a:p>
            <a:pPr lvl="2"/>
            <a:r>
              <a:rPr lang="en-US" sz="1500" dirty="0"/>
              <a:t>E.g. Brown rabbits vs white rabbits. What if you had a white rabbit with two brown spots? What would this count as?</a:t>
            </a:r>
          </a:p>
          <a:p>
            <a:pPr lvl="2"/>
            <a:r>
              <a:rPr lang="en-US" sz="1500" dirty="0"/>
              <a:t>E.g. “added enough milk until the mixture turned cloudy” vs “added 150 mL of 2% Lucerne brand milk”</a:t>
            </a:r>
          </a:p>
          <a:p>
            <a:r>
              <a:rPr lang="en-US" sz="2600" dirty="0"/>
              <a:t>Tip: Give your Procedure to someone else to read and see whether they have any questions about how you did something. </a:t>
            </a:r>
          </a:p>
          <a:p>
            <a:pPr lvl="1"/>
            <a:endParaRPr lang="en-US" dirty="0"/>
          </a:p>
          <a:p>
            <a:pPr lvl="1"/>
            <a:endParaRPr lang="en-US" dirty="0"/>
          </a:p>
          <a:p>
            <a:pPr lvl="1"/>
            <a:endParaRPr lang="en-US" dirty="0"/>
          </a:p>
          <a:p>
            <a:pPr lvl="1"/>
            <a:endParaRPr lang="en-US" dirty="0"/>
          </a:p>
          <a:p>
            <a:pPr lvl="1"/>
            <a:endParaRPr lang="en-US" dirty="0"/>
          </a:p>
        </p:txBody>
      </p:sp>
    </p:spTree>
    <p:extLst>
      <p:ext uri="{BB962C8B-B14F-4D97-AF65-F5344CB8AC3E}">
        <p14:creationId xmlns:p14="http://schemas.microsoft.com/office/powerpoint/2010/main" val="131671256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205498-E53B-430D-82CE-4A98A7C9E920}"/>
              </a:ext>
            </a:extLst>
          </p:cNvPr>
          <p:cNvSpPr>
            <a:spLocks noGrp="1"/>
          </p:cNvSpPr>
          <p:nvPr>
            <p:ph type="title"/>
          </p:nvPr>
        </p:nvSpPr>
        <p:spPr/>
        <p:txBody>
          <a:bodyPr/>
          <a:lstStyle/>
          <a:p>
            <a:endParaRPr lang="en-CA"/>
          </a:p>
        </p:txBody>
      </p:sp>
      <p:sp>
        <p:nvSpPr>
          <p:cNvPr id="3" name="Content Placeholder 2">
            <a:extLst>
              <a:ext uri="{FF2B5EF4-FFF2-40B4-BE49-F238E27FC236}">
                <a16:creationId xmlns:a16="http://schemas.microsoft.com/office/drawing/2014/main" id="{BE6C35B5-DFF8-4B04-BCD3-3FFF228688B6}"/>
              </a:ext>
            </a:extLst>
          </p:cNvPr>
          <p:cNvSpPr>
            <a:spLocks noGrp="1"/>
          </p:cNvSpPr>
          <p:nvPr>
            <p:ph idx="1"/>
          </p:nvPr>
        </p:nvSpPr>
        <p:spPr/>
        <p:txBody>
          <a:bodyPr/>
          <a:lstStyle/>
          <a:p>
            <a:r>
              <a:rPr lang="en-US" dirty="0"/>
              <a:t>/ end slides proper</a:t>
            </a:r>
            <a:endParaRPr lang="en-CA" dirty="0"/>
          </a:p>
        </p:txBody>
      </p:sp>
    </p:spTree>
    <p:extLst>
      <p:ext uri="{BB962C8B-B14F-4D97-AF65-F5344CB8AC3E}">
        <p14:creationId xmlns:p14="http://schemas.microsoft.com/office/powerpoint/2010/main" val="3251554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C3182-D6DF-480F-A25F-2FC81F217892}"/>
              </a:ext>
            </a:extLst>
          </p:cNvPr>
          <p:cNvSpPr>
            <a:spLocks noGrp="1"/>
          </p:cNvSpPr>
          <p:nvPr>
            <p:ph type="title"/>
          </p:nvPr>
        </p:nvSpPr>
        <p:spPr/>
        <p:txBody>
          <a:bodyPr/>
          <a:lstStyle/>
          <a:p>
            <a:r>
              <a:rPr lang="en-US" dirty="0"/>
              <a:t>Preliminary Research</a:t>
            </a:r>
            <a:endParaRPr lang="en-CA" dirty="0"/>
          </a:p>
        </p:txBody>
      </p:sp>
      <p:sp>
        <p:nvSpPr>
          <p:cNvPr id="3" name="Content Placeholder 2">
            <a:extLst>
              <a:ext uri="{FF2B5EF4-FFF2-40B4-BE49-F238E27FC236}">
                <a16:creationId xmlns:a16="http://schemas.microsoft.com/office/drawing/2014/main" id="{E194AE8A-EA14-48D0-81E7-C8C98437AA35}"/>
              </a:ext>
            </a:extLst>
          </p:cNvPr>
          <p:cNvSpPr>
            <a:spLocks noGrp="1"/>
          </p:cNvSpPr>
          <p:nvPr>
            <p:ph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What are some observations you have made about plants? </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What are some things you already know (or think you know) about plants and how they grow? </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What are some questions you have, or things you have always wondered, about plants and how they grow?</a:t>
            </a:r>
          </a:p>
          <a:p>
            <a:r>
              <a:rPr lang="en-CA" sz="1800" dirty="0">
                <a:latin typeface="Calibri" panose="020F0502020204030204" pitchFamily="34" charset="0"/>
                <a:ea typeface="Calibri" panose="020F0502020204030204" pitchFamily="34" charset="0"/>
                <a:cs typeface="Times New Roman" panose="02020603050405020304" pitchFamily="18" charset="0"/>
              </a:rPr>
              <a:t>What plant does our group want to investigate the most, and why? (Pick fast-growing plants; kidney beans and marigold will be available…any other seeds, you will have to source and pay for yourselves.)</a:t>
            </a:r>
          </a:p>
          <a:p>
            <a:pPr lvl="1"/>
            <a:r>
              <a:rPr lang="en-CA" sz="1800" dirty="0">
                <a:effectLst/>
                <a:latin typeface="Calibri" panose="020F0502020204030204" pitchFamily="34" charset="0"/>
                <a:ea typeface="Calibri" panose="020F0502020204030204" pitchFamily="34" charset="0"/>
                <a:cs typeface="Times New Roman" panose="02020603050405020304" pitchFamily="18" charset="0"/>
              </a:rPr>
              <a:t>What is the best way to grow the plant we have chosen?</a:t>
            </a:r>
          </a:p>
          <a:p>
            <a:r>
              <a:rPr lang="en-US" sz="1800" dirty="0">
                <a:latin typeface="Calibri" panose="020F0502020204030204" pitchFamily="34" charset="0"/>
                <a:ea typeface="Calibri" panose="020F0502020204030204" pitchFamily="34" charset="0"/>
                <a:cs typeface="Times New Roman" panose="02020603050405020304" pitchFamily="18" charset="0"/>
              </a:rPr>
              <a:t>Which variables would you be most interested in researching?</a:t>
            </a:r>
          </a:p>
          <a:p>
            <a:pPr lvl="1"/>
            <a:r>
              <a:rPr lang="en-US" sz="1800" dirty="0">
                <a:latin typeface="Calibri" panose="020F0502020204030204" pitchFamily="34" charset="0"/>
                <a:ea typeface="Calibri" panose="020F0502020204030204" pitchFamily="34" charset="0"/>
                <a:cs typeface="Times New Roman" panose="02020603050405020304" pitchFamily="18" charset="0"/>
              </a:rPr>
              <a:t>Narrow it down to 3 variables</a:t>
            </a:r>
            <a:endParaRPr lang="en-CA" sz="1800" dirty="0">
              <a:latin typeface="Calibri" panose="020F0502020204030204" pitchFamily="34" charset="0"/>
              <a:ea typeface="Calibri" panose="020F0502020204030204" pitchFamily="34" charset="0"/>
              <a:cs typeface="Times New Roman" panose="02020603050405020304" pitchFamily="18" charset="0"/>
            </a:endParaRPr>
          </a:p>
          <a:p>
            <a:pPr lvl="1"/>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522542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52A2D-69C7-47A0-A213-5E0492EDE308}"/>
              </a:ext>
            </a:extLst>
          </p:cNvPr>
          <p:cNvSpPr>
            <a:spLocks noGrp="1"/>
          </p:cNvSpPr>
          <p:nvPr>
            <p:ph type="title"/>
          </p:nvPr>
        </p:nvSpPr>
        <p:spPr/>
        <p:txBody>
          <a:bodyPr/>
          <a:lstStyle/>
          <a:p>
            <a:r>
              <a:rPr lang="en-CA" dirty="0"/>
              <a:t>Scientific Method</a:t>
            </a:r>
          </a:p>
        </p:txBody>
      </p:sp>
      <p:sp>
        <p:nvSpPr>
          <p:cNvPr id="3" name="Content Placeholder 2">
            <a:extLst>
              <a:ext uri="{FF2B5EF4-FFF2-40B4-BE49-F238E27FC236}">
                <a16:creationId xmlns:a16="http://schemas.microsoft.com/office/drawing/2014/main" id="{B687B5B4-37BF-4A84-8A26-CF3791BA62A7}"/>
              </a:ext>
            </a:extLst>
          </p:cNvPr>
          <p:cNvSpPr>
            <a:spLocks noGrp="1"/>
          </p:cNvSpPr>
          <p:nvPr>
            <p:ph idx="1"/>
          </p:nvPr>
        </p:nvSpPr>
        <p:spPr/>
        <p:txBody>
          <a:bodyPr>
            <a:normAutofit/>
          </a:bodyPr>
          <a:lstStyle/>
          <a:p>
            <a:pPr marL="0" indent="0">
              <a:buNone/>
            </a:pPr>
            <a:r>
              <a:rPr lang="en-CA" sz="2400" b="1" u="sng" dirty="0"/>
              <a:t>Observation</a:t>
            </a:r>
            <a:r>
              <a:rPr lang="en-CA" sz="2400" dirty="0"/>
              <a:t>: all that can be observed with the 5 senses</a:t>
            </a:r>
          </a:p>
          <a:p>
            <a:pPr marL="0" indent="0">
              <a:buNone/>
            </a:pPr>
            <a:r>
              <a:rPr lang="en-CA" sz="2400" b="1" u="sng" dirty="0"/>
              <a:t>Question</a:t>
            </a:r>
            <a:r>
              <a:rPr lang="en-CA" sz="2400" b="1" dirty="0"/>
              <a:t>:</a:t>
            </a:r>
            <a:r>
              <a:rPr lang="en-CA" sz="2400" dirty="0"/>
              <a:t> ask a question you would like to answer with your research</a:t>
            </a:r>
          </a:p>
          <a:p>
            <a:pPr marL="0" indent="0">
              <a:buNone/>
            </a:pPr>
            <a:r>
              <a:rPr lang="en-CA" sz="2400" b="1" u="sng" dirty="0"/>
              <a:t>Research</a:t>
            </a:r>
            <a:r>
              <a:rPr lang="en-CA" sz="2400" dirty="0"/>
              <a:t>: use reliable sources to learn background information (avoid conducting experiments that have already been done)</a:t>
            </a:r>
          </a:p>
          <a:p>
            <a:pPr marL="0" indent="0">
              <a:buNone/>
            </a:pPr>
            <a:r>
              <a:rPr lang="en-CA" sz="2400" b="1" u="sng" dirty="0"/>
              <a:t>Hypothesis</a:t>
            </a:r>
            <a:r>
              <a:rPr lang="en-CA" sz="2400" dirty="0"/>
              <a:t>: </a:t>
            </a:r>
          </a:p>
          <a:p>
            <a:pPr lvl="1"/>
            <a:r>
              <a:rPr lang="en-CA" sz="2400" dirty="0"/>
              <a:t>Specific prediction of what you believe will occur</a:t>
            </a:r>
          </a:p>
          <a:p>
            <a:pPr lvl="1"/>
            <a:r>
              <a:rPr lang="en-CA" sz="2400" dirty="0"/>
              <a:t>“If…then…” structure (e.g. “If gummy bears are placed in water for 24 hours then they will swell to over twice their original size.”)</a:t>
            </a:r>
          </a:p>
        </p:txBody>
      </p:sp>
    </p:spTree>
    <p:extLst>
      <p:ext uri="{BB962C8B-B14F-4D97-AF65-F5344CB8AC3E}">
        <p14:creationId xmlns:p14="http://schemas.microsoft.com/office/powerpoint/2010/main" val="2189430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52A2D-69C7-47A0-A213-5E0492EDE308}"/>
              </a:ext>
            </a:extLst>
          </p:cNvPr>
          <p:cNvSpPr>
            <a:spLocks noGrp="1"/>
          </p:cNvSpPr>
          <p:nvPr>
            <p:ph type="title"/>
          </p:nvPr>
        </p:nvSpPr>
        <p:spPr/>
        <p:txBody>
          <a:bodyPr/>
          <a:lstStyle/>
          <a:p>
            <a:r>
              <a:rPr lang="en-CA" dirty="0"/>
              <a:t>Scientific Method</a:t>
            </a:r>
          </a:p>
        </p:txBody>
      </p:sp>
      <p:sp>
        <p:nvSpPr>
          <p:cNvPr id="3" name="Content Placeholder 2">
            <a:extLst>
              <a:ext uri="{FF2B5EF4-FFF2-40B4-BE49-F238E27FC236}">
                <a16:creationId xmlns:a16="http://schemas.microsoft.com/office/drawing/2014/main" id="{B687B5B4-37BF-4A84-8A26-CF3791BA62A7}"/>
              </a:ext>
            </a:extLst>
          </p:cNvPr>
          <p:cNvSpPr>
            <a:spLocks noGrp="1"/>
          </p:cNvSpPr>
          <p:nvPr>
            <p:ph idx="1"/>
          </p:nvPr>
        </p:nvSpPr>
        <p:spPr/>
        <p:txBody>
          <a:bodyPr>
            <a:normAutofit/>
          </a:bodyPr>
          <a:lstStyle/>
          <a:p>
            <a:pPr marL="0" indent="0">
              <a:buNone/>
            </a:pPr>
            <a:r>
              <a:rPr lang="en-CA" b="1" u="sng" dirty="0"/>
              <a:t>Experiment: </a:t>
            </a:r>
          </a:p>
          <a:p>
            <a:pPr lvl="1"/>
            <a:r>
              <a:rPr lang="en-CA" dirty="0"/>
              <a:t>Determine what types of data you will collect: qualitative or quantitative</a:t>
            </a:r>
          </a:p>
          <a:p>
            <a:pPr lvl="1"/>
            <a:r>
              <a:rPr lang="en-CA" dirty="0"/>
              <a:t>Manipulate the independent variable to observe the effects on the dependent variable</a:t>
            </a:r>
          </a:p>
          <a:p>
            <a:pPr lvl="2"/>
            <a:r>
              <a:rPr lang="en-CA" dirty="0"/>
              <a:t>Experimental group: has one independent variable altered</a:t>
            </a:r>
          </a:p>
          <a:p>
            <a:pPr lvl="2"/>
            <a:r>
              <a:rPr lang="en-CA" dirty="0"/>
              <a:t>Control group: all other groups are compared to this (normal)</a:t>
            </a:r>
          </a:p>
        </p:txBody>
      </p:sp>
    </p:spTree>
    <p:extLst>
      <p:ext uri="{BB962C8B-B14F-4D97-AF65-F5344CB8AC3E}">
        <p14:creationId xmlns:p14="http://schemas.microsoft.com/office/powerpoint/2010/main" val="1978098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GradientRiseVTI">
  <a:themeElements>
    <a:clrScheme name="AnalogousFromLightSeedRightStep">
      <a:dk1>
        <a:srgbClr val="000000"/>
      </a:dk1>
      <a:lt1>
        <a:srgbClr val="FFFFFF"/>
      </a:lt1>
      <a:dk2>
        <a:srgbClr val="3D3822"/>
      </a:dk2>
      <a:lt2>
        <a:srgbClr val="E2E8E5"/>
      </a:lt2>
      <a:accent1>
        <a:srgbClr val="EA73A4"/>
      </a:accent1>
      <a:accent2>
        <a:srgbClr val="E55454"/>
      </a:accent2>
      <a:accent3>
        <a:srgbClr val="E59053"/>
      </a:accent3>
      <a:accent4>
        <a:srgbClr val="B6A343"/>
      </a:accent4>
      <a:accent5>
        <a:srgbClr val="95AB54"/>
      </a:accent5>
      <a:accent6>
        <a:srgbClr val="69B643"/>
      </a:accent6>
      <a:hlink>
        <a:srgbClr val="578F78"/>
      </a:hlink>
      <a:folHlink>
        <a:srgbClr val="828282"/>
      </a:folHlink>
    </a:clrScheme>
    <a:fontScheme name="Avenir">
      <a:majorFont>
        <a:latin typeface="Avenir Next LT Pro"/>
        <a:ea typeface=""/>
        <a:cs typeface=""/>
      </a:majorFont>
      <a:minorFont>
        <a:latin typeface="Avenir Next LT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radientRiseVTI" id="{C2FC082F-B444-4222-AF20-78444CCB5722}" vid="{39F213E4-0CBC-40CB-B3F6-8C5562B6B99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11192</TotalTime>
  <Words>4403</Words>
  <Application>Microsoft Office PowerPoint</Application>
  <PresentationFormat>Widescreen</PresentationFormat>
  <Paragraphs>442</Paragraphs>
  <Slides>78</Slides>
  <Notes>13</Notes>
  <HiddenSlides>3</HiddenSlides>
  <MMClips>3</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78</vt:i4>
      </vt:variant>
    </vt:vector>
  </HeadingPairs>
  <TitlesOfParts>
    <vt:vector size="85" baseType="lpstr">
      <vt:lpstr>Arial</vt:lpstr>
      <vt:lpstr>Avenir Next LT Pro</vt:lpstr>
      <vt:lpstr>Avenir Next LT Pro Light</vt:lpstr>
      <vt:lpstr>Calibri</vt:lpstr>
      <vt:lpstr>Lato</vt:lpstr>
      <vt:lpstr>Signika Negative Bold</vt:lpstr>
      <vt:lpstr>GradientRiseVTI</vt:lpstr>
      <vt:lpstr>Scientific Method</vt:lpstr>
      <vt:lpstr>overview</vt:lpstr>
      <vt:lpstr>Intro to the Scientific Method</vt:lpstr>
      <vt:lpstr>Scientific Method</vt:lpstr>
      <vt:lpstr>Scientific Method</vt:lpstr>
      <vt:lpstr>Scientific Method</vt:lpstr>
      <vt:lpstr>Scientific Method</vt:lpstr>
      <vt:lpstr>Scientific Method</vt:lpstr>
      <vt:lpstr>Scientific Method</vt:lpstr>
      <vt:lpstr>Quantitative and Qualitative Data</vt:lpstr>
      <vt:lpstr>Warm-up Activity</vt:lpstr>
      <vt:lpstr>Scientific Observations</vt:lpstr>
      <vt:lpstr>Qualitative Observations</vt:lpstr>
      <vt:lpstr>Quantitative Observations</vt:lpstr>
      <vt:lpstr>Note</vt:lpstr>
      <vt:lpstr>Note</vt:lpstr>
      <vt:lpstr>Activity</vt:lpstr>
      <vt:lpstr>Variables</vt:lpstr>
      <vt:lpstr>Thought Experiment</vt:lpstr>
      <vt:lpstr>Thought Experiment</vt:lpstr>
      <vt:lpstr>Thought Experiment</vt:lpstr>
      <vt:lpstr>Variables</vt:lpstr>
      <vt:lpstr>Variables</vt:lpstr>
      <vt:lpstr>Independent and Dependent Variables</vt:lpstr>
      <vt:lpstr>PowerPoint Presentation</vt:lpstr>
      <vt:lpstr>PowerPoint Presentation</vt:lpstr>
      <vt:lpstr>Control variables</vt:lpstr>
      <vt:lpstr>Milk Experiment</vt:lpstr>
      <vt:lpstr>Materials</vt:lpstr>
      <vt:lpstr>Prior Observations</vt:lpstr>
      <vt:lpstr>Procedure</vt:lpstr>
      <vt:lpstr>/end for science 8 2021-2022</vt:lpstr>
      <vt:lpstr>What is the best way to grow a plant?</vt:lpstr>
      <vt:lpstr>Project Overview</vt:lpstr>
      <vt:lpstr>Vocabulary</vt:lpstr>
      <vt:lpstr>Table of Contents</vt:lpstr>
      <vt:lpstr>Warm-up Discussion</vt:lpstr>
      <vt:lpstr>The need for science: correlation vs causation</vt:lpstr>
      <vt:lpstr>Fact: 5G caused COVID-19</vt:lpstr>
      <vt:lpstr>Fact: 5G caused COVID-19</vt:lpstr>
      <vt:lpstr>Fact: 5G caused COVID-19</vt:lpstr>
      <vt:lpstr>Correlation is not causation</vt:lpstr>
      <vt:lpstr>PowerPoint Presentation</vt:lpstr>
      <vt:lpstr>PowerPoint Presentation</vt:lpstr>
      <vt:lpstr>Correlation is not  Causation</vt:lpstr>
      <vt:lpstr>Note: different types of experiments</vt:lpstr>
      <vt:lpstr>How to set up an experiment</vt:lpstr>
      <vt:lpstr>How to set up an experiment</vt:lpstr>
      <vt:lpstr>Math Test Example</vt:lpstr>
      <vt:lpstr>Math Test Example #1</vt:lpstr>
      <vt:lpstr>Math test example #2</vt:lpstr>
      <vt:lpstr>Common mistakes</vt:lpstr>
      <vt:lpstr>Using Variables to write a testable question</vt:lpstr>
      <vt:lpstr>Using Variables to write a testable question</vt:lpstr>
      <vt:lpstr>Using Variables to write a hypothesis</vt:lpstr>
      <vt:lpstr>Experimental Design</vt:lpstr>
      <vt:lpstr>Independent Variable</vt:lpstr>
      <vt:lpstr>Independent Variable</vt:lpstr>
      <vt:lpstr>Control Group vs Treatment Groups</vt:lpstr>
      <vt:lpstr>Control Group vs Treatment Groups</vt:lpstr>
      <vt:lpstr>Control Group vs Treatment Groups</vt:lpstr>
      <vt:lpstr>PowerPoint Presentation</vt:lpstr>
      <vt:lpstr>PowerPoint Presentation</vt:lpstr>
      <vt:lpstr>exercise</vt:lpstr>
      <vt:lpstr>Draft your experimental design</vt:lpstr>
      <vt:lpstr>Module 4 Summary</vt:lpstr>
      <vt:lpstr>Characteristics of Good Experimental design</vt:lpstr>
      <vt:lpstr>Case Study: Count my beans</vt:lpstr>
      <vt:lpstr>Sample Size</vt:lpstr>
      <vt:lpstr>Sample Size</vt:lpstr>
      <vt:lpstr>Sample Size: Practical considerations</vt:lpstr>
      <vt:lpstr>Case Study: singing + plants</vt:lpstr>
      <vt:lpstr>PowerPoint Presentation</vt:lpstr>
      <vt:lpstr>Case Study: singing + plants</vt:lpstr>
      <vt:lpstr>Case Study: Bean Science Fair</vt:lpstr>
      <vt:lpstr>Clear-cut Methodology</vt:lpstr>
      <vt:lpstr>PowerPoint Presentation</vt:lpstr>
      <vt:lpstr>Preliminary Research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Science Fair Inquiry Project</dc:title>
  <dc:creator>Linda Au</dc:creator>
  <cp:lastModifiedBy>Linda Au</cp:lastModifiedBy>
  <cp:revision>51</cp:revision>
  <dcterms:created xsi:type="dcterms:W3CDTF">2020-09-10T21:00:30Z</dcterms:created>
  <dcterms:modified xsi:type="dcterms:W3CDTF">2022-02-22T19:20:10Z</dcterms:modified>
</cp:coreProperties>
</file>