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yvEDqrc3XE?feature=oembed" TargetMode="External"/><Relationship Id="rId4" Type="http://schemas.openxmlformats.org/officeDocument/2006/relationships/hyperlink" Target="https://www.youtube.com/watch?v=8yvEDqrc3X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8D63A-D4C0-4A14-B4E9-BC5261CB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Species and Speciation</a:t>
            </a:r>
            <a:endParaRPr lang="en-CA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D0AB5-3D0B-49F9-AA7C-7F1050294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endParaRPr lang="en-CA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FC482-EA20-435E-A50B-10B76D5E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96" b="15875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203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634B2F-87C9-45D9-AE29-34A7EEC94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2E754-B302-4D05-9D37-62A1B3B5121B}"/>
              </a:ext>
            </a:extLst>
          </p:cNvPr>
          <p:cNvSpPr txBox="1"/>
          <p:nvPr/>
        </p:nvSpPr>
        <p:spPr>
          <a:xfrm>
            <a:off x="640080" y="795528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Rockwell" panose="02060603020205020403" pitchFamily="18" charset="0"/>
                <a:ea typeface="+mj-ea"/>
                <a:cs typeface="+mj-cs"/>
              </a:rPr>
              <a:t>Northern flicker (</a:t>
            </a:r>
            <a:r>
              <a:rPr lang="en-US" sz="2900" i="1" dirty="0" err="1">
                <a:latin typeface="Rockwell" panose="02060603020205020403" pitchFamily="18" charset="0"/>
                <a:ea typeface="+mj-ea"/>
                <a:cs typeface="+mj-cs"/>
              </a:rPr>
              <a:t>Colaptes</a:t>
            </a:r>
            <a:r>
              <a:rPr lang="en-US" sz="2900" i="1" dirty="0">
                <a:latin typeface="Rockwell" panose="02060603020205020403" pitchFamily="18" charset="0"/>
                <a:ea typeface="+mj-ea"/>
                <a:cs typeface="+mj-cs"/>
              </a:rPr>
              <a:t> auratus</a:t>
            </a:r>
            <a:r>
              <a:rPr lang="en-US" sz="2900" dirty="0">
                <a:latin typeface="Rockwell" panose="02060603020205020403" pitchFamily="18" charset="0"/>
                <a:ea typeface="+mj-ea"/>
                <a:cs typeface="+mj-cs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latin typeface="Rockwell" panose="02060603020205020403" pitchFamily="18" charset="0"/>
                <a:ea typeface="+mj-ea"/>
                <a:cs typeface="+mj-cs"/>
              </a:rPr>
              <a:t>common backyard bird: the two subspecies can interbreed</a:t>
            </a:r>
          </a:p>
        </p:txBody>
      </p:sp>
      <p:pic>
        <p:nvPicPr>
          <p:cNvPr id="8194" name="Picture 2" descr="Northern Flicker Intergrades">
            <a:extLst>
              <a:ext uri="{FF2B5EF4-FFF2-40B4-BE49-F238E27FC236}">
                <a16:creationId xmlns:a16="http://schemas.microsoft.com/office/drawing/2014/main" id="{1658F718-F457-4887-89E3-8699CCCFE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r="-2" b="3772"/>
          <a:stretch/>
        </p:blipFill>
        <p:spPr bwMode="auto">
          <a:xfrm>
            <a:off x="640081" y="2665140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630394" y="88"/>
                </a:moveTo>
                <a:cubicBezTo>
                  <a:pt x="694916" y="-651"/>
                  <a:pt x="759405" y="3256"/>
                  <a:pt x="823565" y="14026"/>
                </a:cubicBezTo>
                <a:cubicBezTo>
                  <a:pt x="965677" y="37078"/>
                  <a:pt x="1110037" y="43118"/>
                  <a:pt x="1253579" y="32022"/>
                </a:cubicBezTo>
                <a:cubicBezTo>
                  <a:pt x="1395167" y="22301"/>
                  <a:pt x="1537016" y="21644"/>
                  <a:pt x="1678997" y="24402"/>
                </a:cubicBezTo>
                <a:cubicBezTo>
                  <a:pt x="1807056" y="26898"/>
                  <a:pt x="1935246" y="26504"/>
                  <a:pt x="2063305" y="19411"/>
                </a:cubicBezTo>
                <a:cubicBezTo>
                  <a:pt x="2207124" y="11268"/>
                  <a:pt x="2350943" y="4307"/>
                  <a:pt x="2494633" y="20463"/>
                </a:cubicBezTo>
                <a:cubicBezTo>
                  <a:pt x="2619683" y="36013"/>
                  <a:pt x="2745574" y="43775"/>
                  <a:pt x="2871584" y="43709"/>
                </a:cubicBezTo>
                <a:cubicBezTo>
                  <a:pt x="3038652" y="41871"/>
                  <a:pt x="3205324" y="28869"/>
                  <a:pt x="3372130" y="21382"/>
                </a:cubicBezTo>
                <a:cubicBezTo>
                  <a:pt x="3600928" y="11137"/>
                  <a:pt x="3829857" y="2337"/>
                  <a:pt x="4058787" y="18098"/>
                </a:cubicBezTo>
                <a:cubicBezTo>
                  <a:pt x="4217054" y="29526"/>
                  <a:pt x="4375321" y="40033"/>
                  <a:pt x="4534246" y="31233"/>
                </a:cubicBezTo>
                <a:cubicBezTo>
                  <a:pt x="4646411" y="25059"/>
                  <a:pt x="4758709" y="16128"/>
                  <a:pt x="4871138" y="22039"/>
                </a:cubicBezTo>
                <a:lnTo>
                  <a:pt x="5012876" y="26608"/>
                </a:lnTo>
                <a:lnTo>
                  <a:pt x="5012876" y="26747"/>
                </a:lnTo>
                <a:lnTo>
                  <a:pt x="5028853" y="27123"/>
                </a:lnTo>
                <a:lnTo>
                  <a:pt x="5088657" y="29050"/>
                </a:lnTo>
                <a:lnTo>
                  <a:pt x="5114033" y="28660"/>
                </a:lnTo>
                <a:lnTo>
                  <a:pt x="5114033" y="27250"/>
                </a:lnTo>
                <a:lnTo>
                  <a:pt x="5284938" y="21923"/>
                </a:lnTo>
                <a:lnTo>
                  <a:pt x="5358186" y="22130"/>
                </a:lnTo>
                <a:lnTo>
                  <a:pt x="5362767" y="198508"/>
                </a:lnTo>
                <a:cubicBezTo>
                  <a:pt x="5373003" y="379474"/>
                  <a:pt x="5349645" y="559126"/>
                  <a:pt x="5337572" y="739042"/>
                </a:cubicBezTo>
                <a:cubicBezTo>
                  <a:pt x="5329015" y="887933"/>
                  <a:pt x="5329986" y="1037233"/>
                  <a:pt x="5340458" y="1186008"/>
                </a:cubicBezTo>
                <a:cubicBezTo>
                  <a:pt x="5355680" y="1432455"/>
                  <a:pt x="5357780" y="1678904"/>
                  <a:pt x="5349251" y="1925615"/>
                </a:cubicBezTo>
                <a:cubicBezTo>
                  <a:pt x="5345051" y="2048445"/>
                  <a:pt x="5346757" y="2171145"/>
                  <a:pt x="5352007" y="2293844"/>
                </a:cubicBezTo>
                <a:cubicBezTo>
                  <a:pt x="5364211" y="2575199"/>
                  <a:pt x="5350562" y="2856292"/>
                  <a:pt x="5346495" y="3137517"/>
                </a:cubicBezTo>
                <a:cubicBezTo>
                  <a:pt x="5344921" y="3244599"/>
                  <a:pt x="5345182" y="3351683"/>
                  <a:pt x="5351087" y="3458635"/>
                </a:cubicBezTo>
                <a:cubicBezTo>
                  <a:pt x="5357649" y="3579825"/>
                  <a:pt x="5359519" y="3701015"/>
                  <a:pt x="5358813" y="3822205"/>
                </a:cubicBezTo>
                <a:lnTo>
                  <a:pt x="5358074" y="3857001"/>
                </a:lnTo>
                <a:lnTo>
                  <a:pt x="5118462" y="3843392"/>
                </a:lnTo>
                <a:cubicBezTo>
                  <a:pt x="5035866" y="3841379"/>
                  <a:pt x="4953191" y="3842037"/>
                  <a:pt x="4870592" y="3845370"/>
                </a:cubicBezTo>
                <a:cubicBezTo>
                  <a:pt x="4704245" y="3852194"/>
                  <a:pt x="4538043" y="3870828"/>
                  <a:pt x="4371404" y="3855213"/>
                </a:cubicBezTo>
                <a:cubicBezTo>
                  <a:pt x="4084590" y="3828048"/>
                  <a:pt x="3798799" y="3856393"/>
                  <a:pt x="3512714" y="3865448"/>
                </a:cubicBezTo>
                <a:cubicBezTo>
                  <a:pt x="3291553" y="3873720"/>
                  <a:pt x="3069997" y="3867668"/>
                  <a:pt x="2849798" y="3847339"/>
                </a:cubicBezTo>
                <a:cubicBezTo>
                  <a:pt x="2633967" y="3827364"/>
                  <a:pt x="2416331" y="3829390"/>
                  <a:pt x="2201012" y="3853375"/>
                </a:cubicBezTo>
                <a:cubicBezTo>
                  <a:pt x="2104727" y="3861664"/>
                  <a:pt x="2007787" y="3862013"/>
                  <a:pt x="1911432" y="3854425"/>
                </a:cubicBezTo>
                <a:cubicBezTo>
                  <a:pt x="1757959" y="3845281"/>
                  <a:pt x="1603920" y="3847431"/>
                  <a:pt x="1450841" y="3860855"/>
                </a:cubicBezTo>
                <a:cubicBezTo>
                  <a:pt x="1249680" y="3879096"/>
                  <a:pt x="1047937" y="3865973"/>
                  <a:pt x="846628" y="3859280"/>
                </a:cubicBezTo>
                <a:cubicBezTo>
                  <a:pt x="695138" y="3854293"/>
                  <a:pt x="543792" y="3851275"/>
                  <a:pt x="392303" y="3855999"/>
                </a:cubicBezTo>
                <a:lnTo>
                  <a:pt x="32261" y="3854308"/>
                </a:lnTo>
                <a:lnTo>
                  <a:pt x="34911" y="3690584"/>
                </a:lnTo>
                <a:cubicBezTo>
                  <a:pt x="38062" y="3489893"/>
                  <a:pt x="38062" y="3289333"/>
                  <a:pt x="14026" y="3089431"/>
                </a:cubicBezTo>
                <a:cubicBezTo>
                  <a:pt x="-1603" y="2960846"/>
                  <a:pt x="-7514" y="2831212"/>
                  <a:pt x="14026" y="2702890"/>
                </a:cubicBezTo>
                <a:cubicBezTo>
                  <a:pt x="37078" y="2560779"/>
                  <a:pt x="43118" y="2416419"/>
                  <a:pt x="32022" y="2272877"/>
                </a:cubicBezTo>
                <a:cubicBezTo>
                  <a:pt x="22301" y="2131289"/>
                  <a:pt x="21645" y="1989440"/>
                  <a:pt x="24402" y="1847459"/>
                </a:cubicBezTo>
                <a:cubicBezTo>
                  <a:pt x="26898" y="1719400"/>
                  <a:pt x="26504" y="1591210"/>
                  <a:pt x="19411" y="1463151"/>
                </a:cubicBezTo>
                <a:cubicBezTo>
                  <a:pt x="11268" y="1319332"/>
                  <a:pt x="4307" y="1175513"/>
                  <a:pt x="20463" y="1031823"/>
                </a:cubicBezTo>
                <a:cubicBezTo>
                  <a:pt x="36013" y="906773"/>
                  <a:pt x="43775" y="780882"/>
                  <a:pt x="43709" y="654872"/>
                </a:cubicBezTo>
                <a:cubicBezTo>
                  <a:pt x="41871" y="487804"/>
                  <a:pt x="28869" y="321131"/>
                  <a:pt x="21382" y="154326"/>
                </a:cubicBezTo>
                <a:lnTo>
                  <a:pt x="17843" y="47674"/>
                </a:lnTo>
                <a:lnTo>
                  <a:pt x="23680" y="47831"/>
                </a:lnTo>
                <a:lnTo>
                  <a:pt x="124492" y="34674"/>
                </a:lnTo>
                <a:lnTo>
                  <a:pt x="136744" y="34663"/>
                </a:lnTo>
                <a:cubicBezTo>
                  <a:pt x="236958" y="32054"/>
                  <a:pt x="337073" y="26044"/>
                  <a:pt x="437024" y="14026"/>
                </a:cubicBezTo>
                <a:cubicBezTo>
                  <a:pt x="501317" y="6212"/>
                  <a:pt x="565872" y="827"/>
                  <a:pt x="630394" y="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rthern Flicker - eBird">
            <a:extLst>
              <a:ext uri="{FF2B5EF4-FFF2-40B4-BE49-F238E27FC236}">
                <a16:creationId xmlns:a16="http://schemas.microsoft.com/office/drawing/2014/main" id="{FE778B15-CD2E-4D78-8557-07752817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r="-2" b="240"/>
          <a:stretch/>
        </p:blipFill>
        <p:spPr bwMode="auto">
          <a:xfrm>
            <a:off x="6183577" y="2665139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4216506" y="721"/>
                </a:moveTo>
                <a:cubicBezTo>
                  <a:pt x="4317251" y="2558"/>
                  <a:pt x="4418014" y="7511"/>
                  <a:pt x="4518668" y="10858"/>
                </a:cubicBezTo>
                <a:cubicBezTo>
                  <a:pt x="4670159" y="15845"/>
                  <a:pt x="4821504" y="18863"/>
                  <a:pt x="4972994" y="14139"/>
                </a:cubicBezTo>
                <a:lnTo>
                  <a:pt x="5333035" y="15830"/>
                </a:lnTo>
                <a:lnTo>
                  <a:pt x="5330386" y="179554"/>
                </a:lnTo>
                <a:cubicBezTo>
                  <a:pt x="5327234" y="380245"/>
                  <a:pt x="5327234" y="580805"/>
                  <a:pt x="5351270" y="780707"/>
                </a:cubicBezTo>
                <a:cubicBezTo>
                  <a:pt x="5366899" y="909292"/>
                  <a:pt x="5372810" y="1038926"/>
                  <a:pt x="5351270" y="1167248"/>
                </a:cubicBezTo>
                <a:cubicBezTo>
                  <a:pt x="5328218" y="1309360"/>
                  <a:pt x="5322178" y="1453719"/>
                  <a:pt x="5333275" y="1597262"/>
                </a:cubicBezTo>
                <a:cubicBezTo>
                  <a:pt x="5342995" y="1738849"/>
                  <a:pt x="5343652" y="1880698"/>
                  <a:pt x="5340894" y="2022680"/>
                </a:cubicBezTo>
                <a:cubicBezTo>
                  <a:pt x="5338398" y="2150738"/>
                  <a:pt x="5338792" y="2278928"/>
                  <a:pt x="5345885" y="2406987"/>
                </a:cubicBezTo>
                <a:cubicBezTo>
                  <a:pt x="5354028" y="2550806"/>
                  <a:pt x="5360989" y="2694626"/>
                  <a:pt x="5344833" y="2838315"/>
                </a:cubicBezTo>
                <a:cubicBezTo>
                  <a:pt x="5329283" y="2963365"/>
                  <a:pt x="5321521" y="3089257"/>
                  <a:pt x="5321587" y="3215266"/>
                </a:cubicBezTo>
                <a:cubicBezTo>
                  <a:pt x="5323425" y="3382334"/>
                  <a:pt x="5336427" y="3549007"/>
                  <a:pt x="5343914" y="3715812"/>
                </a:cubicBezTo>
                <a:lnTo>
                  <a:pt x="5347454" y="3822464"/>
                </a:lnTo>
                <a:lnTo>
                  <a:pt x="5341616" y="3822307"/>
                </a:lnTo>
                <a:lnTo>
                  <a:pt x="5240804" y="3835465"/>
                </a:lnTo>
                <a:lnTo>
                  <a:pt x="5228552" y="3835475"/>
                </a:lnTo>
                <a:cubicBezTo>
                  <a:pt x="5128338" y="3838085"/>
                  <a:pt x="5028223" y="3844094"/>
                  <a:pt x="4928272" y="3856112"/>
                </a:cubicBezTo>
                <a:cubicBezTo>
                  <a:pt x="4863979" y="3863926"/>
                  <a:pt x="4799424" y="3869311"/>
                  <a:pt x="4734902" y="3870050"/>
                </a:cubicBezTo>
                <a:cubicBezTo>
                  <a:pt x="4670380" y="3870790"/>
                  <a:pt x="4605891" y="3866882"/>
                  <a:pt x="4541731" y="3856112"/>
                </a:cubicBezTo>
                <a:cubicBezTo>
                  <a:pt x="4399619" y="3833061"/>
                  <a:pt x="4255260" y="3827020"/>
                  <a:pt x="4111717" y="3838117"/>
                </a:cubicBezTo>
                <a:cubicBezTo>
                  <a:pt x="3970129" y="3847837"/>
                  <a:pt x="3828280" y="3848494"/>
                  <a:pt x="3686299" y="3845736"/>
                </a:cubicBezTo>
                <a:cubicBezTo>
                  <a:pt x="3558240" y="3843240"/>
                  <a:pt x="3430050" y="3843634"/>
                  <a:pt x="3301991" y="3850727"/>
                </a:cubicBezTo>
                <a:cubicBezTo>
                  <a:pt x="3158172" y="3858870"/>
                  <a:pt x="3014353" y="3865832"/>
                  <a:pt x="2870663" y="3849676"/>
                </a:cubicBezTo>
                <a:cubicBezTo>
                  <a:pt x="2745614" y="3834126"/>
                  <a:pt x="2619722" y="3826364"/>
                  <a:pt x="2493712" y="3826430"/>
                </a:cubicBezTo>
                <a:cubicBezTo>
                  <a:pt x="2326644" y="3828267"/>
                  <a:pt x="2159972" y="3841269"/>
                  <a:pt x="1993167" y="3848757"/>
                </a:cubicBezTo>
                <a:cubicBezTo>
                  <a:pt x="1764368" y="3859001"/>
                  <a:pt x="1535439" y="3867801"/>
                  <a:pt x="1306509" y="3852040"/>
                </a:cubicBezTo>
                <a:cubicBezTo>
                  <a:pt x="1148242" y="3840613"/>
                  <a:pt x="989976" y="3830106"/>
                  <a:pt x="831051" y="3838906"/>
                </a:cubicBezTo>
                <a:cubicBezTo>
                  <a:pt x="718885" y="3845080"/>
                  <a:pt x="606587" y="3854010"/>
                  <a:pt x="494158" y="3848099"/>
                </a:cubicBezTo>
                <a:lnTo>
                  <a:pt x="352421" y="3843531"/>
                </a:lnTo>
                <a:lnTo>
                  <a:pt x="352421" y="3843391"/>
                </a:lnTo>
                <a:lnTo>
                  <a:pt x="336444" y="3843016"/>
                </a:lnTo>
                <a:lnTo>
                  <a:pt x="276639" y="3841088"/>
                </a:lnTo>
                <a:lnTo>
                  <a:pt x="251263" y="3841478"/>
                </a:lnTo>
                <a:lnTo>
                  <a:pt x="251263" y="3842889"/>
                </a:lnTo>
                <a:lnTo>
                  <a:pt x="80358" y="3848216"/>
                </a:lnTo>
                <a:lnTo>
                  <a:pt x="7111" y="3848008"/>
                </a:lnTo>
                <a:lnTo>
                  <a:pt x="2529" y="3671630"/>
                </a:lnTo>
                <a:cubicBezTo>
                  <a:pt x="-7706" y="3490664"/>
                  <a:pt x="15652" y="3311012"/>
                  <a:pt x="27724" y="3131097"/>
                </a:cubicBezTo>
                <a:cubicBezTo>
                  <a:pt x="36282" y="2982205"/>
                  <a:pt x="35311" y="2832906"/>
                  <a:pt x="24839" y="2684131"/>
                </a:cubicBezTo>
                <a:cubicBezTo>
                  <a:pt x="9616" y="2437683"/>
                  <a:pt x="7516" y="2191234"/>
                  <a:pt x="16046" y="1944523"/>
                </a:cubicBezTo>
                <a:cubicBezTo>
                  <a:pt x="20246" y="1821693"/>
                  <a:pt x="18540" y="1698993"/>
                  <a:pt x="13290" y="1576295"/>
                </a:cubicBezTo>
                <a:cubicBezTo>
                  <a:pt x="1086" y="1294940"/>
                  <a:pt x="14734" y="1013846"/>
                  <a:pt x="18801" y="732621"/>
                </a:cubicBezTo>
                <a:cubicBezTo>
                  <a:pt x="20376" y="625539"/>
                  <a:pt x="20114" y="518456"/>
                  <a:pt x="14209" y="411504"/>
                </a:cubicBezTo>
                <a:cubicBezTo>
                  <a:pt x="7648" y="290314"/>
                  <a:pt x="5777" y="169124"/>
                  <a:pt x="6483" y="47933"/>
                </a:cubicBezTo>
                <a:lnTo>
                  <a:pt x="7223" y="13137"/>
                </a:lnTo>
                <a:lnTo>
                  <a:pt x="246835" y="26746"/>
                </a:lnTo>
                <a:cubicBezTo>
                  <a:pt x="329430" y="28759"/>
                  <a:pt x="412105" y="28102"/>
                  <a:pt x="494704" y="24768"/>
                </a:cubicBezTo>
                <a:cubicBezTo>
                  <a:pt x="661051" y="17944"/>
                  <a:pt x="827254" y="-690"/>
                  <a:pt x="993893" y="14926"/>
                </a:cubicBezTo>
                <a:cubicBezTo>
                  <a:pt x="1280706" y="42090"/>
                  <a:pt x="1566498" y="13745"/>
                  <a:pt x="1852582" y="4690"/>
                </a:cubicBezTo>
                <a:cubicBezTo>
                  <a:pt x="2073743" y="-3582"/>
                  <a:pt x="2295299" y="2470"/>
                  <a:pt x="2515498" y="22799"/>
                </a:cubicBezTo>
                <a:cubicBezTo>
                  <a:pt x="2731329" y="42774"/>
                  <a:pt x="2948965" y="40748"/>
                  <a:pt x="3164284" y="16763"/>
                </a:cubicBezTo>
                <a:cubicBezTo>
                  <a:pt x="3260569" y="8475"/>
                  <a:pt x="3357509" y="8125"/>
                  <a:pt x="3453864" y="15714"/>
                </a:cubicBezTo>
                <a:cubicBezTo>
                  <a:pt x="3607337" y="24857"/>
                  <a:pt x="3761376" y="22707"/>
                  <a:pt x="3914455" y="9283"/>
                </a:cubicBezTo>
                <a:cubicBezTo>
                  <a:pt x="4015035" y="163"/>
                  <a:pt x="4115762" y="-1117"/>
                  <a:pt x="4216506" y="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77D2B-44DA-4027-8ADC-F988EB801563}"/>
              </a:ext>
            </a:extLst>
          </p:cNvPr>
          <p:cNvSpPr txBox="1"/>
          <p:nvPr/>
        </p:nvSpPr>
        <p:spPr>
          <a:xfrm>
            <a:off x="5005396" y="72481"/>
            <a:ext cx="14734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Same!</a:t>
            </a:r>
            <a:endParaRPr lang="en-CA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4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30D6-C4FB-48D0-BCB5-D879CAA2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(be prepared to discuss)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0DF5-19D5-4EBE-8967-6C26FC85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What is a species? What makes two species ‘different enough’ from each other?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66536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peciation: An Illustrated Introduction">
            <a:hlinkClick r:id="" action="ppaction://media"/>
            <a:extLst>
              <a:ext uri="{FF2B5EF4-FFF2-40B4-BE49-F238E27FC236}">
                <a16:creationId xmlns:a16="http://schemas.microsoft.com/office/drawing/2014/main" id="{C0D62DA8-4106-4D8A-A2F4-C1CBA46690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5487" y="128738"/>
            <a:ext cx="11256513" cy="635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12715-EB02-40C6-A362-2F19D8F0F022}"/>
              </a:ext>
            </a:extLst>
          </p:cNvPr>
          <p:cNvSpPr txBox="1"/>
          <p:nvPr/>
        </p:nvSpPr>
        <p:spPr>
          <a:xfrm>
            <a:off x="9390328" y="64886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https://www.youtube.com/watch?v=8yvEDqrc3XE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2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30D6-C4FB-48D0-BCB5-D879CAA2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(be prepared to discuss)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0DF5-19D5-4EBE-8967-6C26FC85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What is a species? What makes two species ‘different enough’ from each other?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4179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35F48-DAAB-4683-8118-0949E4DC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Same? Different?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BAA80"/>
          </a:solidFill>
          <a:ln w="38100" cap="rnd">
            <a:solidFill>
              <a:srgbClr val="8BAA8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Tell the Difference: Downy vs Hairy Woodpeckers - Birds and Blooms">
            <a:extLst>
              <a:ext uri="{FF2B5EF4-FFF2-40B4-BE49-F238E27FC236}">
                <a16:creationId xmlns:a16="http://schemas.microsoft.com/office/drawing/2014/main" id="{2440E6BE-4336-4435-B4A5-17266D17A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 r="-1" b="1352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8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's the Difference?: Downy Woodpeckers vs. Hairy Woodpeckers - Forest  Preserve District of Will County">
            <a:extLst>
              <a:ext uri="{FF2B5EF4-FFF2-40B4-BE49-F238E27FC236}">
                <a16:creationId xmlns:a16="http://schemas.microsoft.com/office/drawing/2014/main" id="{86C4796D-53E9-4C70-A79C-404A4045E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r="1" b="10320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65525-4778-4A19-B48B-A3994128A076}"/>
              </a:ext>
            </a:extLst>
          </p:cNvPr>
          <p:cNvSpPr txBox="1"/>
          <p:nvPr/>
        </p:nvSpPr>
        <p:spPr>
          <a:xfrm>
            <a:off x="3284736" y="5372143"/>
            <a:ext cx="2582758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Downy Woodpecker</a:t>
            </a:r>
          </a:p>
          <a:p>
            <a:r>
              <a:rPr lang="en-US" sz="4000" b="1" i="1" dirty="0"/>
              <a:t>(</a:t>
            </a:r>
            <a:r>
              <a:rPr lang="en-CA" sz="4000" b="1" i="1" dirty="0" err="1"/>
              <a:t>Picoides</a:t>
            </a:r>
            <a:r>
              <a:rPr lang="en-CA" sz="4000" b="1" i="1" dirty="0"/>
              <a:t> </a:t>
            </a:r>
            <a:r>
              <a:rPr lang="en-CA" sz="4000" b="1" i="1" dirty="0" err="1"/>
              <a:t>pubescens</a:t>
            </a:r>
            <a:r>
              <a:rPr lang="en-US" sz="4000" b="1" i="1" dirty="0"/>
              <a:t>)</a:t>
            </a:r>
            <a:endParaRPr lang="en-CA" sz="4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EB520-F793-4C36-BEC9-0D8A0B2C84C7}"/>
              </a:ext>
            </a:extLst>
          </p:cNvPr>
          <p:cNvSpPr txBox="1"/>
          <p:nvPr/>
        </p:nvSpPr>
        <p:spPr>
          <a:xfrm>
            <a:off x="8845918" y="5392110"/>
            <a:ext cx="3161443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dirty="0"/>
              <a:t>Hairy Woodpecker</a:t>
            </a:r>
          </a:p>
          <a:p>
            <a:r>
              <a:rPr lang="en-CA" dirty="0"/>
              <a:t>(</a:t>
            </a:r>
            <a:r>
              <a:rPr lang="en-CA" i="1" dirty="0" err="1"/>
              <a:t>Leuconotopicus</a:t>
            </a:r>
            <a:r>
              <a:rPr lang="en-CA" i="1" dirty="0"/>
              <a:t> </a:t>
            </a:r>
            <a:r>
              <a:rPr lang="en-CA" i="1" dirty="0" err="1"/>
              <a:t>villosus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52143-E820-49DE-8D31-57AB1D926DFE}"/>
              </a:ext>
            </a:extLst>
          </p:cNvPr>
          <p:cNvSpPr txBox="1"/>
          <p:nvPr/>
        </p:nvSpPr>
        <p:spPr>
          <a:xfrm>
            <a:off x="4714613" y="285226"/>
            <a:ext cx="21781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Different!</a:t>
            </a:r>
            <a:endParaRPr lang="en-CA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4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FA88-3365-4F26-AFE2-E0EDC8B7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5367429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Same? Different?</a:t>
            </a:r>
          </a:p>
        </p:txBody>
      </p:sp>
      <p:pic>
        <p:nvPicPr>
          <p:cNvPr id="3074" name="Picture 2" descr="Sharp-shinned Hawk and Cooper's Hawk - FeederWatch">
            <a:extLst>
              <a:ext uri="{FF2B5EF4-FFF2-40B4-BE49-F238E27FC236}">
                <a16:creationId xmlns:a16="http://schemas.microsoft.com/office/drawing/2014/main" id="{E6106CD2-0748-4F7C-A426-C3B9D8BCB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7256"/>
          <a:stretch/>
        </p:blipFill>
        <p:spPr bwMode="auto">
          <a:xfrm>
            <a:off x="21" y="251168"/>
            <a:ext cx="12191979" cy="4865093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7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oper's vs Sharp-shinned hawks | Sharp shinned hawk, Backyard birds, Cooper's  hawk">
            <a:extLst>
              <a:ext uri="{FF2B5EF4-FFF2-40B4-BE49-F238E27FC236}">
                <a16:creationId xmlns:a16="http://schemas.microsoft.com/office/drawing/2014/main" id="{C69E718B-93BF-4167-B36B-CD9AAE17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fférence entre Épervier brun et de Cooper/Sharp-shinned Hawk vs Cooper's  Hawk. - YouTube">
            <a:extLst>
              <a:ext uri="{FF2B5EF4-FFF2-40B4-BE49-F238E27FC236}">
                <a16:creationId xmlns:a16="http://schemas.microsoft.com/office/drawing/2014/main" id="{C1B8F1A5-80A6-4C06-B19F-ACEA45AC2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7870"/>
          <a:stretch/>
        </p:blipFill>
        <p:spPr bwMode="auto">
          <a:xfrm>
            <a:off x="6773694" y="1609927"/>
            <a:ext cx="5418306" cy="36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8902-E8E3-4A38-8EC8-9AAA2D5D0431}"/>
              </a:ext>
            </a:extLst>
          </p:cNvPr>
          <p:cNvSpPr txBox="1"/>
          <p:nvPr/>
        </p:nvSpPr>
        <p:spPr>
          <a:xfrm>
            <a:off x="5184397" y="318782"/>
            <a:ext cx="21781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Different!</a:t>
            </a:r>
            <a:endParaRPr lang="en-CA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B0B27-83C0-4BFC-B780-FED8031B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5276233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Same? Different?</a:t>
            </a:r>
          </a:p>
        </p:txBody>
      </p:sp>
      <p:pic>
        <p:nvPicPr>
          <p:cNvPr id="6146" name="Picture 2" descr="Cedar vs. Bohemian Waxwings | Naturally Curious with Mary Holland">
            <a:extLst>
              <a:ext uri="{FF2B5EF4-FFF2-40B4-BE49-F238E27FC236}">
                <a16:creationId xmlns:a16="http://schemas.microsoft.com/office/drawing/2014/main" id="{AF53C876-4E88-463C-B359-513B83E0F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14304" r="-25" b="30555"/>
          <a:stretch/>
        </p:blipFill>
        <p:spPr bwMode="auto">
          <a:xfrm>
            <a:off x="20" y="276836"/>
            <a:ext cx="12191979" cy="4487477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1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fference between the Bohemian Waxwing and the Cedar Waxwing | Cedar  waxwing, Bohemian waxwing, Wild birds">
            <a:extLst>
              <a:ext uri="{FF2B5EF4-FFF2-40B4-BE49-F238E27FC236}">
                <a16:creationId xmlns:a16="http://schemas.microsoft.com/office/drawing/2014/main" id="{3226DDE1-331A-414E-95C3-FCE7A8AE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6" y="24928"/>
            <a:ext cx="9110763" cy="68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0ACDB-3524-45B2-B910-093D20C4A66A}"/>
              </a:ext>
            </a:extLst>
          </p:cNvPr>
          <p:cNvSpPr txBox="1"/>
          <p:nvPr/>
        </p:nvSpPr>
        <p:spPr>
          <a:xfrm>
            <a:off x="5125674" y="5570290"/>
            <a:ext cx="21781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Different!</a:t>
            </a:r>
            <a:endParaRPr lang="en-CA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6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4D9BF-C11F-4BAA-AA49-3A1B576B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5437859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Same? Different?</a:t>
            </a:r>
          </a:p>
        </p:txBody>
      </p:sp>
      <p:pic>
        <p:nvPicPr>
          <p:cNvPr id="7170" name="Picture 2" descr="Flickers: The Closer You Look, The Less Different They Are | All About  Birds All About Birds">
            <a:extLst>
              <a:ext uri="{FF2B5EF4-FFF2-40B4-BE49-F238E27FC236}">
                <a16:creationId xmlns:a16="http://schemas.microsoft.com/office/drawing/2014/main" id="{10196166-3503-4275-B79F-9EB137727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3498" r="-25" b="12202"/>
          <a:stretch/>
        </p:blipFill>
        <p:spPr bwMode="auto">
          <a:xfrm>
            <a:off x="20" y="10"/>
            <a:ext cx="12191979" cy="5087556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591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92441"/>
      </a:dk2>
      <a:lt2>
        <a:srgbClr val="E7E2E8"/>
      </a:lt2>
      <a:accent1>
        <a:srgbClr val="8BAA80"/>
      </a:accent1>
      <a:accent2>
        <a:srgbClr val="76AD7F"/>
      </a:accent2>
      <a:accent3>
        <a:srgbClr val="81AA99"/>
      </a:accent3>
      <a:accent4>
        <a:srgbClr val="73A9A9"/>
      </a:accent4>
      <a:accent5>
        <a:srgbClr val="85A5BD"/>
      </a:accent5>
      <a:accent6>
        <a:srgbClr val="7F89BA"/>
      </a:accent6>
      <a:hlink>
        <a:srgbClr val="9D69AE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115</Words>
  <Application>Microsoft Office PowerPoint</Application>
  <PresentationFormat>Widescreen</PresentationFormat>
  <Paragraphs>20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Modern Love</vt:lpstr>
      <vt:lpstr>Rockwell</vt:lpstr>
      <vt:lpstr>The Hand</vt:lpstr>
      <vt:lpstr>SketchyVTI</vt:lpstr>
      <vt:lpstr>Species and Speciation</vt:lpstr>
      <vt:lpstr>Warm-up (be prepared to discuss)</vt:lpstr>
      <vt:lpstr>Same? Different?</vt:lpstr>
      <vt:lpstr>PowerPoint Presentation</vt:lpstr>
      <vt:lpstr>Same? Different?</vt:lpstr>
      <vt:lpstr>PowerPoint Presentation</vt:lpstr>
      <vt:lpstr>Same? Different?</vt:lpstr>
      <vt:lpstr>PowerPoint Presentation</vt:lpstr>
      <vt:lpstr>Same? Different?</vt:lpstr>
      <vt:lpstr>PowerPoint Presentation</vt:lpstr>
      <vt:lpstr>Warm-up (be prepared to discuss)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 and Speciation</dc:title>
  <dc:creator>Linda Au</dc:creator>
  <cp:lastModifiedBy>Linda Au</cp:lastModifiedBy>
  <cp:revision>3</cp:revision>
  <dcterms:created xsi:type="dcterms:W3CDTF">2021-03-08T14:55:19Z</dcterms:created>
  <dcterms:modified xsi:type="dcterms:W3CDTF">2021-03-08T16:07:47Z</dcterms:modified>
</cp:coreProperties>
</file>