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54"/>
  </p:notesMasterIdLst>
  <p:sldIdLst>
    <p:sldId id="256" r:id="rId2"/>
    <p:sldId id="257" r:id="rId3"/>
    <p:sldId id="259" r:id="rId4"/>
    <p:sldId id="260" r:id="rId5"/>
    <p:sldId id="269" r:id="rId6"/>
    <p:sldId id="267" r:id="rId7"/>
    <p:sldId id="268" r:id="rId8"/>
    <p:sldId id="369" r:id="rId9"/>
    <p:sldId id="262" r:id="rId10"/>
    <p:sldId id="264" r:id="rId11"/>
    <p:sldId id="271" r:id="rId12"/>
    <p:sldId id="273" r:id="rId13"/>
    <p:sldId id="274" r:id="rId14"/>
    <p:sldId id="272" r:id="rId15"/>
    <p:sldId id="275" r:id="rId16"/>
    <p:sldId id="367" r:id="rId17"/>
    <p:sldId id="270" r:id="rId18"/>
    <p:sldId id="277" r:id="rId19"/>
    <p:sldId id="276" r:id="rId20"/>
    <p:sldId id="368" r:id="rId21"/>
    <p:sldId id="283" r:id="rId22"/>
    <p:sldId id="339" r:id="rId23"/>
    <p:sldId id="358" r:id="rId24"/>
    <p:sldId id="359" r:id="rId25"/>
    <p:sldId id="360" r:id="rId26"/>
    <p:sldId id="348" r:id="rId27"/>
    <p:sldId id="351" r:id="rId28"/>
    <p:sldId id="338" r:id="rId29"/>
    <p:sldId id="362" r:id="rId30"/>
    <p:sldId id="350" r:id="rId31"/>
    <p:sldId id="349" r:id="rId32"/>
    <p:sldId id="352" r:id="rId33"/>
    <p:sldId id="341" r:id="rId34"/>
    <p:sldId id="342" r:id="rId35"/>
    <p:sldId id="361" r:id="rId36"/>
    <p:sldId id="353" r:id="rId37"/>
    <p:sldId id="355" r:id="rId38"/>
    <p:sldId id="354" r:id="rId39"/>
    <p:sldId id="363" r:id="rId40"/>
    <p:sldId id="356" r:id="rId41"/>
    <p:sldId id="365" r:id="rId42"/>
    <p:sldId id="357" r:id="rId43"/>
    <p:sldId id="366" r:id="rId44"/>
    <p:sldId id="372" r:id="rId45"/>
    <p:sldId id="278" r:id="rId46"/>
    <p:sldId id="281" r:id="rId47"/>
    <p:sldId id="279" r:id="rId48"/>
    <p:sldId id="284" r:id="rId49"/>
    <p:sldId id="285" r:id="rId50"/>
    <p:sldId id="282" r:id="rId51"/>
    <p:sldId id="371" r:id="rId52"/>
    <p:sldId id="280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916A"/>
    <a:srgbClr val="408C59"/>
    <a:srgbClr val="4E4F6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772" autoAdjust="0"/>
  </p:normalViewPr>
  <p:slideViewPr>
    <p:cSldViewPr snapToGrid="0">
      <p:cViewPr varScale="1">
        <p:scale>
          <a:sx n="84" d="100"/>
          <a:sy n="84" d="100"/>
        </p:scale>
        <p:origin x="64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E0EE3-CAFF-41F3-A009-3CF9B770D41D}" type="datetimeFigureOut">
              <a:rPr lang="en-CA" smtClean="0"/>
              <a:t>2022-03-08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99D68-2BAA-4D77-B606-43A401BB4F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658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99D68-2BAA-4D77-B606-43A401BB4F9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308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https://courses.lumenlearning.com/boundless-biology/chapter/passive-transport/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99D68-2BAA-4D77-B606-43A401BB4F9F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9389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https://learn.concord.org/resources/760/diffusion-across-a-semipermeable-membrane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99D68-2BAA-4D77-B606-43A401BB4F9F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4100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https://www.sciencefacts.net/diffusion-and-osmosis.html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99D68-2BAA-4D77-B606-43A401BB4F9F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7883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https://www.shutterstock.com/search/osmosis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99D68-2BAA-4D77-B606-43A401BB4F9F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5660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https://www.reddit.com/r/memes/comments/d1ache/o_s_m_o_s_i_s/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99D68-2BAA-4D77-B606-43A401BB4F9F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505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http://www.ontrack-media.net/gateway/biology/g_bm1l7rs3.html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99D68-2BAA-4D77-B606-43A401BB4F9F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7371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https://www.fusd1.org/site/handlers/filedownload.ashx?moduleinstanceid=7815&amp;dataid=27522&amp;FileName=Osmosis%20and%20Diffusion%20AP%20Biology%20Review%20Slides.pdf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99D68-2BAA-4D77-B606-43A401BB4F9F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1344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https://www.fusd1.org/site/handlers/filedownload.ashx?moduleinstanceid=7815&amp;dataid=27522&amp;FileName=Osmosis%20and%20Diffusion%20AP%20Biology%20Review%20Slides.pdf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99D68-2BAA-4D77-B606-43A401BB4F9F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1817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https://www.fusd1.org/site/handlers/filedownload.ashx?moduleinstanceid=7815&amp;dataid=27522&amp;FileName=Osmosis%20and%20Diffusion%20AP%20Biology%20Review%20Slides.pdf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99D68-2BAA-4D77-B606-43A401BB4F9F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680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https://flexbooks.ck12.org/cbook/ck-12-biology-flexbook-2.0/section/2.12/primary/lesson/osmosis-bio/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99D68-2BAA-4D77-B606-43A401BB4F9F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984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99D68-2BAA-4D77-B606-43A401BB4F9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7193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https://www.britannica.com/science/turgor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https://www.biologyonline.com/dictionary/turgor-pressure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Image: https://www.dreamstime.com/turgor-pressure-vector-illustration-labeled-hydrostatic-force-explain-scheme-educational-explanation-plasma-membrane-pushing-image183453765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99D68-2BAA-4D77-B606-43A401BB4F9F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7958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https://flexbooks.ck12.org/cbook/ck-12-biology-flexbook-2.0/section/2.12/primary/lesson/osmosis-bio/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99D68-2BAA-4D77-B606-43A401BB4F9F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1252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*Note: this is an oversimplification here. Technically, “carrier protein” describes proteins that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99D68-2BAA-4D77-B606-43A401BB4F9F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9886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*Note: this is an oversimplification here. Technically, “carrier protein” describes proteins that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99D68-2BAA-4D77-B606-43A401BB4F9F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3731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Have heartburn? Take a proton pump inhibitor.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99D68-2BAA-4D77-B606-43A401BB4F9F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002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99D68-2BAA-4D77-B606-43A401BB4F9F}" type="slidenum">
              <a:rPr lang="en-CA" smtClean="0"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78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99D68-2BAA-4D77-B606-43A401BB4F9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87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99D68-2BAA-4D77-B606-43A401BB4F9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535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99D68-2BAA-4D77-B606-43A401BB4F9F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1731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99D68-2BAA-4D77-B606-43A401BB4F9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6640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Hydrogen bonds are most stable in ice. In liquid water, they are constantly breaking and re-forming because of the higher kinetic energy of the molecules, therefore the molecules are more closely packed together. </a:t>
            </a:r>
          </a:p>
          <a:p>
            <a:r>
              <a:rPr lang="en-CA" dirty="0"/>
              <a:t>Because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99D68-2BAA-4D77-B606-43A401BB4F9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6320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99D68-2BAA-4D77-B606-43A401BB4F9F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6216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https://courses.lumenlearning.com/boundless-biology/chapter/passive-transport/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99D68-2BAA-4D77-B606-43A401BB4F9F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444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7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7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7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19719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93491"/>
            <a:ext cx="11101136" cy="925238"/>
          </a:xfrm>
        </p:spPr>
        <p:txBody>
          <a:bodyPr/>
          <a:lstStyle>
            <a:lvl1pPr algn="l">
              <a:defRPr cap="sm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49869"/>
            <a:ext cx="11101136" cy="4575052"/>
          </a:xfrm>
        </p:spPr>
        <p:txBody>
          <a:bodyPr>
            <a:normAutofit/>
          </a:bodyPr>
          <a:lstStyle>
            <a:lvl1pPr marL="270000"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6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0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3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6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1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6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0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3/8/2022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6755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VT3Y3_gHGg&amp;ab_channel=CrashCourse" TargetMode="External"/><Relationship Id="rId2" Type="http://schemas.openxmlformats.org/officeDocument/2006/relationships/hyperlink" Target="https://sitn.hms.harvard.edu/uncategorized/2019/biological-roles-of-water-why-is-water-necessary-for-lif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courses.lumenlearning.com/boundless-biology/chapter/passive-transport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bio.libretexts.org/Bookshelves/Introductory_and_General_Biology/Book%3A_Introductory_Biology_(CK-12)/02%3A_Cell_Biology/2.15%3A__Active_Transport" TargetMode="External"/><Relationship Id="rId2" Type="http://schemas.openxmlformats.org/officeDocument/2006/relationships/hyperlink" Target="https://bio.libretexts.org/Bookshelves/Introductory_and_General_Biology/Book%3A_Introductory_Biology_(CK-12)/02%3A_Cell_Biology/2.14%3A_Facilitated_Diffus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F69290-A60F-4825-A953-A72A2B318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3200" y="540000"/>
            <a:ext cx="4724475" cy="4259814"/>
          </a:xfrm>
        </p:spPr>
        <p:txBody>
          <a:bodyPr>
            <a:normAutofit/>
          </a:bodyPr>
          <a:lstStyle/>
          <a:p>
            <a:r>
              <a:rPr lang="en-CA" sz="6200" dirty="0"/>
              <a:t>Biochemistry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714689-1CC5-4B9A-8917-625B6F204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3200" y="4988476"/>
            <a:ext cx="4500561" cy="1320249"/>
          </a:xfrm>
        </p:spPr>
        <p:txBody>
          <a:bodyPr>
            <a:normAutofit/>
          </a:bodyPr>
          <a:lstStyle/>
          <a:p>
            <a:endParaRPr lang="en-CA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7AF231-444C-44D0-B791-BAFE395E3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1" y="3600"/>
            <a:ext cx="7266875" cy="6854400"/>
            <a:chOff x="4925125" y="3600"/>
            <a:chExt cx="7266875" cy="6854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152793A-5125-41FA-AEF6-96C5463D0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3C1632F-098D-4A05-B248-04B7ABFE0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A85C0F5-DDEB-454E-A0E4-B6F0FB4CA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pipette putting a sample in vials">
            <a:extLst>
              <a:ext uri="{FF2B5EF4-FFF2-40B4-BE49-F238E27FC236}">
                <a16:creationId xmlns:a16="http://schemas.microsoft.com/office/drawing/2014/main" id="{C03A255C-A182-49B2-B52E-DFDD6A18E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6" r="13443" b="-2"/>
          <a:stretch/>
        </p:blipFill>
        <p:spPr>
          <a:xfrm>
            <a:off x="20" y="-1"/>
            <a:ext cx="685798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4027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67416F32-9D98-4340-82E8-E90CE00AD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8D85657-6A77-4466-887F-EE948B9CD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B807C163-87AF-4BC4-ADE2-4E5EAFEEE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F696E8E-5A50-4F12-9E0B-502F85061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B8A07F7-656D-4B06-860B-429032521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D932A44-B2F8-4EA5-A529-D1EF350CB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4211287-5AF6-4DE8-9550-CE2475D62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935D3D5B-2BDE-4FFA-AD19-2A6FA11B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65141913-6183-49C2-BACE-61AF501817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CBF2F32-98FF-4601-8322-C5E0724D9D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AF3E2D8-35DA-4B2D-891A-A1594F7DB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4543934E-E678-45FF-8C62-1EF71BABE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9B54ED7-1C7F-4C59-B1CB-84D3D9C21C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ABFC7E0-9992-4076-88C6-3354EB12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9C03209-5BD8-4B0B-847E-430FFF592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34" name="Picture 2" descr="Surface Tension - Chemistry LibreTexts">
            <a:extLst>
              <a:ext uri="{FF2B5EF4-FFF2-40B4-BE49-F238E27FC236}">
                <a16:creationId xmlns:a16="http://schemas.microsoft.com/office/drawing/2014/main" id="{9A1E2920-F381-43E5-82CB-C6DC2CA32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2"/>
          <a:stretch/>
        </p:blipFill>
        <p:spPr bwMode="auto">
          <a:xfrm>
            <a:off x="6392587" y="2263246"/>
            <a:ext cx="4915809" cy="344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ewsela - Experiment: The properties of water">
            <a:extLst>
              <a:ext uri="{FF2B5EF4-FFF2-40B4-BE49-F238E27FC236}">
                <a16:creationId xmlns:a16="http://schemas.microsoft.com/office/drawing/2014/main" id="{452A9156-7F76-42F5-83C8-D5792A397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934" y="2281087"/>
            <a:ext cx="4578554" cy="344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555684BB-D50E-4BE4-A06F-BDB9CA4F718E}"/>
              </a:ext>
            </a:extLst>
          </p:cNvPr>
          <p:cNvSpPr txBox="1">
            <a:spLocks/>
          </p:cNvSpPr>
          <p:nvPr/>
        </p:nvSpPr>
        <p:spPr>
          <a:xfrm>
            <a:off x="6384513" y="6030401"/>
            <a:ext cx="4914624" cy="520102"/>
          </a:xfrm>
          <a:custGeom>
            <a:avLst/>
            <a:gdLst>
              <a:gd name="connsiteX0" fmla="*/ 0 w 4914624"/>
              <a:gd name="connsiteY0" fmla="*/ 0 h 520102"/>
              <a:gd name="connsiteX1" fmla="*/ 712620 w 4914624"/>
              <a:gd name="connsiteY1" fmla="*/ 0 h 520102"/>
              <a:gd name="connsiteX2" fmla="*/ 1179510 w 4914624"/>
              <a:gd name="connsiteY2" fmla="*/ 0 h 520102"/>
              <a:gd name="connsiteX3" fmla="*/ 1646399 w 4914624"/>
              <a:gd name="connsiteY3" fmla="*/ 0 h 520102"/>
              <a:gd name="connsiteX4" fmla="*/ 2162435 w 4914624"/>
              <a:gd name="connsiteY4" fmla="*/ 0 h 520102"/>
              <a:gd name="connsiteX5" fmla="*/ 2776763 w 4914624"/>
              <a:gd name="connsiteY5" fmla="*/ 0 h 520102"/>
              <a:gd name="connsiteX6" fmla="*/ 3391091 w 4914624"/>
              <a:gd name="connsiteY6" fmla="*/ 0 h 520102"/>
              <a:gd name="connsiteX7" fmla="*/ 4103711 w 4914624"/>
              <a:gd name="connsiteY7" fmla="*/ 0 h 520102"/>
              <a:gd name="connsiteX8" fmla="*/ 4914624 w 4914624"/>
              <a:gd name="connsiteY8" fmla="*/ 0 h 520102"/>
              <a:gd name="connsiteX9" fmla="*/ 4914624 w 4914624"/>
              <a:gd name="connsiteY9" fmla="*/ 520102 h 520102"/>
              <a:gd name="connsiteX10" fmla="*/ 4251150 w 4914624"/>
              <a:gd name="connsiteY10" fmla="*/ 520102 h 520102"/>
              <a:gd name="connsiteX11" fmla="*/ 3538529 w 4914624"/>
              <a:gd name="connsiteY11" fmla="*/ 520102 h 520102"/>
              <a:gd name="connsiteX12" fmla="*/ 2875055 w 4914624"/>
              <a:gd name="connsiteY12" fmla="*/ 520102 h 520102"/>
              <a:gd name="connsiteX13" fmla="*/ 2408166 w 4914624"/>
              <a:gd name="connsiteY13" fmla="*/ 520102 h 520102"/>
              <a:gd name="connsiteX14" fmla="*/ 1793838 w 4914624"/>
              <a:gd name="connsiteY14" fmla="*/ 520102 h 520102"/>
              <a:gd name="connsiteX15" fmla="*/ 1326948 w 4914624"/>
              <a:gd name="connsiteY15" fmla="*/ 520102 h 520102"/>
              <a:gd name="connsiteX16" fmla="*/ 614328 w 4914624"/>
              <a:gd name="connsiteY16" fmla="*/ 520102 h 520102"/>
              <a:gd name="connsiteX17" fmla="*/ 0 w 4914624"/>
              <a:gd name="connsiteY17" fmla="*/ 520102 h 520102"/>
              <a:gd name="connsiteX18" fmla="*/ 0 w 4914624"/>
              <a:gd name="connsiteY18" fmla="*/ 0 h 52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14624" h="520102" fill="none" extrusionOk="0">
                <a:moveTo>
                  <a:pt x="0" y="0"/>
                </a:moveTo>
                <a:cubicBezTo>
                  <a:pt x="319913" y="20443"/>
                  <a:pt x="411988" y="2353"/>
                  <a:pt x="712620" y="0"/>
                </a:cubicBezTo>
                <a:cubicBezTo>
                  <a:pt x="1013252" y="-2353"/>
                  <a:pt x="1018916" y="-1169"/>
                  <a:pt x="1179510" y="0"/>
                </a:cubicBezTo>
                <a:cubicBezTo>
                  <a:pt x="1340104" y="1169"/>
                  <a:pt x="1537739" y="-14831"/>
                  <a:pt x="1646399" y="0"/>
                </a:cubicBezTo>
                <a:cubicBezTo>
                  <a:pt x="1755059" y="14831"/>
                  <a:pt x="2050247" y="23138"/>
                  <a:pt x="2162435" y="0"/>
                </a:cubicBezTo>
                <a:cubicBezTo>
                  <a:pt x="2274623" y="-23138"/>
                  <a:pt x="2560195" y="8644"/>
                  <a:pt x="2776763" y="0"/>
                </a:cubicBezTo>
                <a:cubicBezTo>
                  <a:pt x="2993331" y="-8644"/>
                  <a:pt x="3209510" y="14996"/>
                  <a:pt x="3391091" y="0"/>
                </a:cubicBezTo>
                <a:cubicBezTo>
                  <a:pt x="3572672" y="-14996"/>
                  <a:pt x="3877918" y="-25523"/>
                  <a:pt x="4103711" y="0"/>
                </a:cubicBezTo>
                <a:cubicBezTo>
                  <a:pt x="4329504" y="25523"/>
                  <a:pt x="4731283" y="34220"/>
                  <a:pt x="4914624" y="0"/>
                </a:cubicBezTo>
                <a:cubicBezTo>
                  <a:pt x="4907823" y="129601"/>
                  <a:pt x="4927319" y="300083"/>
                  <a:pt x="4914624" y="520102"/>
                </a:cubicBezTo>
                <a:cubicBezTo>
                  <a:pt x="4605508" y="528461"/>
                  <a:pt x="4488101" y="503323"/>
                  <a:pt x="4251150" y="520102"/>
                </a:cubicBezTo>
                <a:cubicBezTo>
                  <a:pt x="4014199" y="536881"/>
                  <a:pt x="3697896" y="503838"/>
                  <a:pt x="3538529" y="520102"/>
                </a:cubicBezTo>
                <a:cubicBezTo>
                  <a:pt x="3379162" y="536366"/>
                  <a:pt x="3035966" y="524724"/>
                  <a:pt x="2875055" y="520102"/>
                </a:cubicBezTo>
                <a:cubicBezTo>
                  <a:pt x="2714144" y="515480"/>
                  <a:pt x="2505377" y="521801"/>
                  <a:pt x="2408166" y="520102"/>
                </a:cubicBezTo>
                <a:cubicBezTo>
                  <a:pt x="2310955" y="518403"/>
                  <a:pt x="1968292" y="513922"/>
                  <a:pt x="1793838" y="520102"/>
                </a:cubicBezTo>
                <a:cubicBezTo>
                  <a:pt x="1619384" y="526282"/>
                  <a:pt x="1495575" y="529472"/>
                  <a:pt x="1326948" y="520102"/>
                </a:cubicBezTo>
                <a:cubicBezTo>
                  <a:pt x="1158321" y="510733"/>
                  <a:pt x="842174" y="535513"/>
                  <a:pt x="614328" y="520102"/>
                </a:cubicBezTo>
                <a:cubicBezTo>
                  <a:pt x="386482" y="504691"/>
                  <a:pt x="141529" y="522941"/>
                  <a:pt x="0" y="520102"/>
                </a:cubicBezTo>
                <a:cubicBezTo>
                  <a:pt x="13017" y="266254"/>
                  <a:pt x="17003" y="162146"/>
                  <a:pt x="0" y="0"/>
                </a:cubicBezTo>
                <a:close/>
              </a:path>
              <a:path w="4914624" h="520102" stroke="0" extrusionOk="0">
                <a:moveTo>
                  <a:pt x="0" y="0"/>
                </a:moveTo>
                <a:cubicBezTo>
                  <a:pt x="211452" y="-4516"/>
                  <a:pt x="316645" y="-17413"/>
                  <a:pt x="466889" y="0"/>
                </a:cubicBezTo>
                <a:cubicBezTo>
                  <a:pt x="617133" y="17413"/>
                  <a:pt x="749045" y="-4927"/>
                  <a:pt x="933779" y="0"/>
                </a:cubicBezTo>
                <a:cubicBezTo>
                  <a:pt x="1118513" y="4927"/>
                  <a:pt x="1373904" y="-29405"/>
                  <a:pt x="1548107" y="0"/>
                </a:cubicBezTo>
                <a:cubicBezTo>
                  <a:pt x="1722310" y="29405"/>
                  <a:pt x="1915234" y="-9913"/>
                  <a:pt x="2113288" y="0"/>
                </a:cubicBezTo>
                <a:cubicBezTo>
                  <a:pt x="2311342" y="9913"/>
                  <a:pt x="2539142" y="-14391"/>
                  <a:pt x="2727616" y="0"/>
                </a:cubicBezTo>
                <a:cubicBezTo>
                  <a:pt x="2916090" y="14391"/>
                  <a:pt x="3055966" y="-18531"/>
                  <a:pt x="3243652" y="0"/>
                </a:cubicBezTo>
                <a:cubicBezTo>
                  <a:pt x="3431338" y="18531"/>
                  <a:pt x="3724647" y="-21909"/>
                  <a:pt x="3857980" y="0"/>
                </a:cubicBezTo>
                <a:cubicBezTo>
                  <a:pt x="3991313" y="21909"/>
                  <a:pt x="4502785" y="19567"/>
                  <a:pt x="4914624" y="0"/>
                </a:cubicBezTo>
                <a:cubicBezTo>
                  <a:pt x="4910250" y="206624"/>
                  <a:pt x="4936928" y="375781"/>
                  <a:pt x="4914624" y="520102"/>
                </a:cubicBezTo>
                <a:cubicBezTo>
                  <a:pt x="4805965" y="522215"/>
                  <a:pt x="4669770" y="499722"/>
                  <a:pt x="4447735" y="520102"/>
                </a:cubicBezTo>
                <a:cubicBezTo>
                  <a:pt x="4225700" y="540482"/>
                  <a:pt x="4052488" y="537347"/>
                  <a:pt x="3931699" y="520102"/>
                </a:cubicBezTo>
                <a:cubicBezTo>
                  <a:pt x="3810910" y="502857"/>
                  <a:pt x="3605691" y="500718"/>
                  <a:pt x="3366517" y="520102"/>
                </a:cubicBezTo>
                <a:cubicBezTo>
                  <a:pt x="3127343" y="539486"/>
                  <a:pt x="2870163" y="540370"/>
                  <a:pt x="2653897" y="520102"/>
                </a:cubicBezTo>
                <a:cubicBezTo>
                  <a:pt x="2437631" y="499834"/>
                  <a:pt x="2400133" y="533289"/>
                  <a:pt x="2187008" y="520102"/>
                </a:cubicBezTo>
                <a:cubicBezTo>
                  <a:pt x="1973883" y="506915"/>
                  <a:pt x="1748162" y="504232"/>
                  <a:pt x="1572680" y="520102"/>
                </a:cubicBezTo>
                <a:cubicBezTo>
                  <a:pt x="1397198" y="535972"/>
                  <a:pt x="1212421" y="505804"/>
                  <a:pt x="1056644" y="520102"/>
                </a:cubicBezTo>
                <a:cubicBezTo>
                  <a:pt x="900867" y="534400"/>
                  <a:pt x="215692" y="509968"/>
                  <a:pt x="0" y="520102"/>
                </a:cubicBezTo>
                <a:cubicBezTo>
                  <a:pt x="25857" y="284825"/>
                  <a:pt x="16092" y="203546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8938633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70000" indent="-2700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bg2"/>
                </a:solidFill>
              </a:rPr>
              <a:t>water forms round droplets</a:t>
            </a:r>
          </a:p>
          <a:p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8B1CB84-807E-4E54-BD47-EC57E3CB18E3}"/>
              </a:ext>
            </a:extLst>
          </p:cNvPr>
          <p:cNvSpPr txBox="1">
            <a:spLocks/>
          </p:cNvSpPr>
          <p:nvPr/>
        </p:nvSpPr>
        <p:spPr>
          <a:xfrm>
            <a:off x="539999" y="1038916"/>
            <a:ext cx="11152379" cy="11068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70000" indent="-2700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Because of cohesion, water resists external forces and minimizes surface area </a:t>
            </a:r>
          </a:p>
          <a:p>
            <a:endParaRPr lang="en-US" sz="2400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C2FA0AA-9E3B-4D90-9C48-7B68325A818C}"/>
              </a:ext>
            </a:extLst>
          </p:cNvPr>
          <p:cNvSpPr txBox="1">
            <a:spLocks/>
          </p:cNvSpPr>
          <p:nvPr/>
        </p:nvSpPr>
        <p:spPr>
          <a:xfrm>
            <a:off x="978617" y="5819084"/>
            <a:ext cx="4578554" cy="927993"/>
          </a:xfrm>
          <a:custGeom>
            <a:avLst/>
            <a:gdLst>
              <a:gd name="connsiteX0" fmla="*/ 0 w 4578554"/>
              <a:gd name="connsiteY0" fmla="*/ 0 h 927993"/>
              <a:gd name="connsiteX1" fmla="*/ 745650 w 4578554"/>
              <a:gd name="connsiteY1" fmla="*/ 0 h 927993"/>
              <a:gd name="connsiteX2" fmla="*/ 1262373 w 4578554"/>
              <a:gd name="connsiteY2" fmla="*/ 0 h 927993"/>
              <a:gd name="connsiteX3" fmla="*/ 1779095 w 4578554"/>
              <a:gd name="connsiteY3" fmla="*/ 0 h 927993"/>
              <a:gd name="connsiteX4" fmla="*/ 2341603 w 4578554"/>
              <a:gd name="connsiteY4" fmla="*/ 0 h 927993"/>
              <a:gd name="connsiteX5" fmla="*/ 2995682 w 4578554"/>
              <a:gd name="connsiteY5" fmla="*/ 0 h 927993"/>
              <a:gd name="connsiteX6" fmla="*/ 3649762 w 4578554"/>
              <a:gd name="connsiteY6" fmla="*/ 0 h 927993"/>
              <a:gd name="connsiteX7" fmla="*/ 4578554 w 4578554"/>
              <a:gd name="connsiteY7" fmla="*/ 0 h 927993"/>
              <a:gd name="connsiteX8" fmla="*/ 4578554 w 4578554"/>
              <a:gd name="connsiteY8" fmla="*/ 445437 h 927993"/>
              <a:gd name="connsiteX9" fmla="*/ 4578554 w 4578554"/>
              <a:gd name="connsiteY9" fmla="*/ 927993 h 927993"/>
              <a:gd name="connsiteX10" fmla="*/ 3878689 w 4578554"/>
              <a:gd name="connsiteY10" fmla="*/ 927993 h 927993"/>
              <a:gd name="connsiteX11" fmla="*/ 3133039 w 4578554"/>
              <a:gd name="connsiteY11" fmla="*/ 927993 h 927993"/>
              <a:gd name="connsiteX12" fmla="*/ 2433174 w 4578554"/>
              <a:gd name="connsiteY12" fmla="*/ 927993 h 927993"/>
              <a:gd name="connsiteX13" fmla="*/ 1916452 w 4578554"/>
              <a:gd name="connsiteY13" fmla="*/ 927993 h 927993"/>
              <a:gd name="connsiteX14" fmla="*/ 1262373 w 4578554"/>
              <a:gd name="connsiteY14" fmla="*/ 927993 h 927993"/>
              <a:gd name="connsiteX15" fmla="*/ 745650 w 4578554"/>
              <a:gd name="connsiteY15" fmla="*/ 927993 h 927993"/>
              <a:gd name="connsiteX16" fmla="*/ 0 w 4578554"/>
              <a:gd name="connsiteY16" fmla="*/ 927993 h 927993"/>
              <a:gd name="connsiteX17" fmla="*/ 0 w 4578554"/>
              <a:gd name="connsiteY17" fmla="*/ 473276 h 927993"/>
              <a:gd name="connsiteX18" fmla="*/ 0 w 4578554"/>
              <a:gd name="connsiteY18" fmla="*/ 0 h 92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78554" h="927993" fill="none" extrusionOk="0">
                <a:moveTo>
                  <a:pt x="0" y="0"/>
                </a:moveTo>
                <a:cubicBezTo>
                  <a:pt x="288393" y="13950"/>
                  <a:pt x="378153" y="-1729"/>
                  <a:pt x="745650" y="0"/>
                </a:cubicBezTo>
                <a:cubicBezTo>
                  <a:pt x="1113147" y="1729"/>
                  <a:pt x="1088283" y="-3369"/>
                  <a:pt x="1262373" y="0"/>
                </a:cubicBezTo>
                <a:cubicBezTo>
                  <a:pt x="1436463" y="3369"/>
                  <a:pt x="1652928" y="-13613"/>
                  <a:pt x="1779095" y="0"/>
                </a:cubicBezTo>
                <a:cubicBezTo>
                  <a:pt x="1905262" y="13613"/>
                  <a:pt x="2166596" y="-26668"/>
                  <a:pt x="2341603" y="0"/>
                </a:cubicBezTo>
                <a:cubicBezTo>
                  <a:pt x="2516610" y="26668"/>
                  <a:pt x="2675253" y="1618"/>
                  <a:pt x="2995682" y="0"/>
                </a:cubicBezTo>
                <a:cubicBezTo>
                  <a:pt x="3316111" y="-1618"/>
                  <a:pt x="3436888" y="4777"/>
                  <a:pt x="3649762" y="0"/>
                </a:cubicBezTo>
                <a:cubicBezTo>
                  <a:pt x="3862636" y="-4777"/>
                  <a:pt x="4307951" y="42774"/>
                  <a:pt x="4578554" y="0"/>
                </a:cubicBezTo>
                <a:cubicBezTo>
                  <a:pt x="4600567" y="104478"/>
                  <a:pt x="4584957" y="227561"/>
                  <a:pt x="4578554" y="445437"/>
                </a:cubicBezTo>
                <a:cubicBezTo>
                  <a:pt x="4572151" y="663313"/>
                  <a:pt x="4572527" y="693032"/>
                  <a:pt x="4578554" y="927993"/>
                </a:cubicBezTo>
                <a:cubicBezTo>
                  <a:pt x="4237331" y="961650"/>
                  <a:pt x="4069058" y="913601"/>
                  <a:pt x="3878689" y="927993"/>
                </a:cubicBezTo>
                <a:cubicBezTo>
                  <a:pt x="3688321" y="942385"/>
                  <a:pt x="3366493" y="934763"/>
                  <a:pt x="3133039" y="927993"/>
                </a:cubicBezTo>
                <a:cubicBezTo>
                  <a:pt x="2899585" y="921224"/>
                  <a:pt x="2629951" y="904243"/>
                  <a:pt x="2433174" y="927993"/>
                </a:cubicBezTo>
                <a:cubicBezTo>
                  <a:pt x="2236398" y="951743"/>
                  <a:pt x="2081361" y="950469"/>
                  <a:pt x="1916452" y="927993"/>
                </a:cubicBezTo>
                <a:cubicBezTo>
                  <a:pt x="1751543" y="905517"/>
                  <a:pt x="1525029" y="922784"/>
                  <a:pt x="1262373" y="927993"/>
                </a:cubicBezTo>
                <a:cubicBezTo>
                  <a:pt x="999717" y="933202"/>
                  <a:pt x="983261" y="906440"/>
                  <a:pt x="745650" y="927993"/>
                </a:cubicBezTo>
                <a:cubicBezTo>
                  <a:pt x="508039" y="949546"/>
                  <a:pt x="310370" y="962840"/>
                  <a:pt x="0" y="927993"/>
                </a:cubicBezTo>
                <a:cubicBezTo>
                  <a:pt x="-17688" y="807024"/>
                  <a:pt x="21788" y="695116"/>
                  <a:pt x="0" y="473276"/>
                </a:cubicBezTo>
                <a:cubicBezTo>
                  <a:pt x="-21788" y="251436"/>
                  <a:pt x="16482" y="113952"/>
                  <a:pt x="0" y="0"/>
                </a:cubicBezTo>
                <a:close/>
              </a:path>
              <a:path w="4578554" h="927993" stroke="0" extrusionOk="0">
                <a:moveTo>
                  <a:pt x="0" y="0"/>
                </a:moveTo>
                <a:cubicBezTo>
                  <a:pt x="145883" y="13852"/>
                  <a:pt x="326159" y="6849"/>
                  <a:pt x="516723" y="0"/>
                </a:cubicBezTo>
                <a:cubicBezTo>
                  <a:pt x="707287" y="-6849"/>
                  <a:pt x="910033" y="25227"/>
                  <a:pt x="1033445" y="0"/>
                </a:cubicBezTo>
                <a:cubicBezTo>
                  <a:pt x="1156857" y="-25227"/>
                  <a:pt x="1534838" y="9094"/>
                  <a:pt x="1687524" y="0"/>
                </a:cubicBezTo>
                <a:cubicBezTo>
                  <a:pt x="1840210" y="-9094"/>
                  <a:pt x="2031472" y="19119"/>
                  <a:pt x="2295818" y="0"/>
                </a:cubicBezTo>
                <a:cubicBezTo>
                  <a:pt x="2560164" y="-19119"/>
                  <a:pt x="2627608" y="-12187"/>
                  <a:pt x="2949897" y="0"/>
                </a:cubicBezTo>
                <a:cubicBezTo>
                  <a:pt x="3272186" y="12187"/>
                  <a:pt x="3381160" y="12586"/>
                  <a:pt x="3512405" y="0"/>
                </a:cubicBezTo>
                <a:cubicBezTo>
                  <a:pt x="3643650" y="-12586"/>
                  <a:pt x="4260336" y="-667"/>
                  <a:pt x="4578554" y="0"/>
                </a:cubicBezTo>
                <a:cubicBezTo>
                  <a:pt x="4595624" y="138429"/>
                  <a:pt x="4577248" y="291060"/>
                  <a:pt x="4578554" y="482556"/>
                </a:cubicBezTo>
                <a:cubicBezTo>
                  <a:pt x="4579860" y="674052"/>
                  <a:pt x="4582188" y="724256"/>
                  <a:pt x="4578554" y="927993"/>
                </a:cubicBezTo>
                <a:cubicBezTo>
                  <a:pt x="4379782" y="928700"/>
                  <a:pt x="4193462" y="906602"/>
                  <a:pt x="4061831" y="927993"/>
                </a:cubicBezTo>
                <a:cubicBezTo>
                  <a:pt x="3930200" y="949384"/>
                  <a:pt x="3758147" y="932750"/>
                  <a:pt x="3499323" y="927993"/>
                </a:cubicBezTo>
                <a:cubicBezTo>
                  <a:pt x="3240499" y="923236"/>
                  <a:pt x="3037162" y="909164"/>
                  <a:pt x="2891030" y="927993"/>
                </a:cubicBezTo>
                <a:cubicBezTo>
                  <a:pt x="2744898" y="946822"/>
                  <a:pt x="2488858" y="895076"/>
                  <a:pt x="2145380" y="927993"/>
                </a:cubicBezTo>
                <a:cubicBezTo>
                  <a:pt x="1801902" y="960911"/>
                  <a:pt x="1748033" y="941480"/>
                  <a:pt x="1628657" y="927993"/>
                </a:cubicBezTo>
                <a:cubicBezTo>
                  <a:pt x="1509281" y="914506"/>
                  <a:pt x="1157593" y="940586"/>
                  <a:pt x="974578" y="927993"/>
                </a:cubicBezTo>
                <a:cubicBezTo>
                  <a:pt x="791563" y="915400"/>
                  <a:pt x="384820" y="887934"/>
                  <a:pt x="0" y="927993"/>
                </a:cubicBezTo>
                <a:cubicBezTo>
                  <a:pt x="-20635" y="786277"/>
                  <a:pt x="11239" y="624164"/>
                  <a:pt x="0" y="473276"/>
                </a:cubicBezTo>
                <a:cubicBezTo>
                  <a:pt x="-11239" y="322388"/>
                  <a:pt x="-14525" y="101045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8938633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>
            <a:lvl1pPr marL="270000" indent="-2700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water striders walk on water without disrupting the water surface</a:t>
            </a:r>
          </a:p>
          <a:p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02ED55EF-65A1-4728-8E97-81EDA2FAD424}"/>
              </a:ext>
            </a:extLst>
          </p:cNvPr>
          <p:cNvSpPr txBox="1">
            <a:spLocks/>
          </p:cNvSpPr>
          <p:nvPr/>
        </p:nvSpPr>
        <p:spPr>
          <a:xfrm>
            <a:off x="173736" y="329282"/>
            <a:ext cx="11868912" cy="897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small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tx1"/>
                </a:solidFill>
              </a:rPr>
              <a:t>Consequences of Polarity: Surface Tension</a:t>
            </a:r>
          </a:p>
        </p:txBody>
      </p:sp>
    </p:spTree>
    <p:extLst>
      <p:ext uri="{BB962C8B-B14F-4D97-AF65-F5344CB8AC3E}">
        <p14:creationId xmlns:p14="http://schemas.microsoft.com/office/powerpoint/2010/main" val="138451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0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27631-E811-4A74-8242-8DA9F94F0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49868"/>
            <a:ext cx="11309878" cy="5009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Water participates in many chemical reactions, either as a reactant or a product. </a:t>
            </a:r>
          </a:p>
          <a:p>
            <a:pPr marL="0" indent="0">
              <a:buNone/>
            </a:pPr>
            <a:r>
              <a:rPr lang="en-CA" dirty="0"/>
              <a:t>Examples:</a:t>
            </a:r>
          </a:p>
          <a:p>
            <a:pPr lvl="1"/>
            <a:r>
              <a:rPr lang="en-CA" sz="2400" dirty="0"/>
              <a:t>Photosynthesis </a:t>
            </a:r>
          </a:p>
          <a:p>
            <a:pPr lvl="1"/>
            <a:r>
              <a:rPr lang="en-CA" sz="2400" dirty="0"/>
              <a:t>Cellular respiration</a:t>
            </a:r>
          </a:p>
          <a:p>
            <a:pPr lvl="1"/>
            <a:r>
              <a:rPr lang="en-CA" sz="2400" dirty="0"/>
              <a:t>Synthesis or decomposition </a:t>
            </a:r>
            <a:br>
              <a:rPr lang="en-CA" sz="2400" dirty="0"/>
            </a:br>
            <a:r>
              <a:rPr lang="en-CA" sz="2400" dirty="0"/>
              <a:t>of DNA, protein, carbohydrates </a:t>
            </a:r>
          </a:p>
          <a:p>
            <a:pPr lvl="1"/>
            <a:r>
              <a:rPr lang="en-CA" sz="2400" dirty="0"/>
              <a:t>Acid-base reactions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77F982-3C89-499A-B336-7297A3FAD406}"/>
              </a:ext>
            </a:extLst>
          </p:cNvPr>
          <p:cNvSpPr txBox="1"/>
          <p:nvPr/>
        </p:nvSpPr>
        <p:spPr>
          <a:xfrm>
            <a:off x="9114118" y="6328264"/>
            <a:ext cx="2901821" cy="400110"/>
          </a:xfrm>
          <a:custGeom>
            <a:avLst/>
            <a:gdLst>
              <a:gd name="connsiteX0" fmla="*/ 0 w 2901821"/>
              <a:gd name="connsiteY0" fmla="*/ 0 h 400110"/>
              <a:gd name="connsiteX1" fmla="*/ 493310 w 2901821"/>
              <a:gd name="connsiteY1" fmla="*/ 0 h 400110"/>
              <a:gd name="connsiteX2" fmla="*/ 1102692 w 2901821"/>
              <a:gd name="connsiteY2" fmla="*/ 0 h 400110"/>
              <a:gd name="connsiteX3" fmla="*/ 1654038 w 2901821"/>
              <a:gd name="connsiteY3" fmla="*/ 0 h 400110"/>
              <a:gd name="connsiteX4" fmla="*/ 2147348 w 2901821"/>
              <a:gd name="connsiteY4" fmla="*/ 0 h 400110"/>
              <a:gd name="connsiteX5" fmla="*/ 2901821 w 2901821"/>
              <a:gd name="connsiteY5" fmla="*/ 0 h 400110"/>
              <a:gd name="connsiteX6" fmla="*/ 2901821 w 2901821"/>
              <a:gd name="connsiteY6" fmla="*/ 400110 h 400110"/>
              <a:gd name="connsiteX7" fmla="*/ 2379493 w 2901821"/>
              <a:gd name="connsiteY7" fmla="*/ 400110 h 400110"/>
              <a:gd name="connsiteX8" fmla="*/ 1799129 w 2901821"/>
              <a:gd name="connsiteY8" fmla="*/ 400110 h 400110"/>
              <a:gd name="connsiteX9" fmla="*/ 1305819 w 2901821"/>
              <a:gd name="connsiteY9" fmla="*/ 400110 h 400110"/>
              <a:gd name="connsiteX10" fmla="*/ 754473 w 2901821"/>
              <a:gd name="connsiteY10" fmla="*/ 400110 h 400110"/>
              <a:gd name="connsiteX11" fmla="*/ 0 w 2901821"/>
              <a:gd name="connsiteY11" fmla="*/ 400110 h 400110"/>
              <a:gd name="connsiteX12" fmla="*/ 0 w 2901821"/>
              <a:gd name="connsiteY12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01821" h="400110" fill="none" extrusionOk="0">
                <a:moveTo>
                  <a:pt x="0" y="0"/>
                </a:moveTo>
                <a:cubicBezTo>
                  <a:pt x="225156" y="10816"/>
                  <a:pt x="265102" y="14185"/>
                  <a:pt x="493310" y="0"/>
                </a:cubicBezTo>
                <a:cubicBezTo>
                  <a:pt x="721518" y="-14185"/>
                  <a:pt x="905321" y="5377"/>
                  <a:pt x="1102692" y="0"/>
                </a:cubicBezTo>
                <a:cubicBezTo>
                  <a:pt x="1300063" y="-5377"/>
                  <a:pt x="1475630" y="1878"/>
                  <a:pt x="1654038" y="0"/>
                </a:cubicBezTo>
                <a:cubicBezTo>
                  <a:pt x="1832446" y="-1878"/>
                  <a:pt x="1952605" y="-237"/>
                  <a:pt x="2147348" y="0"/>
                </a:cubicBezTo>
                <a:cubicBezTo>
                  <a:pt x="2342091" y="237"/>
                  <a:pt x="2728349" y="-1516"/>
                  <a:pt x="2901821" y="0"/>
                </a:cubicBezTo>
                <a:cubicBezTo>
                  <a:pt x="2909521" y="90880"/>
                  <a:pt x="2909817" y="286167"/>
                  <a:pt x="2901821" y="400110"/>
                </a:cubicBezTo>
                <a:cubicBezTo>
                  <a:pt x="2736146" y="413459"/>
                  <a:pt x="2638827" y="411477"/>
                  <a:pt x="2379493" y="400110"/>
                </a:cubicBezTo>
                <a:cubicBezTo>
                  <a:pt x="2120159" y="388743"/>
                  <a:pt x="1966483" y="421239"/>
                  <a:pt x="1799129" y="400110"/>
                </a:cubicBezTo>
                <a:cubicBezTo>
                  <a:pt x="1631775" y="378981"/>
                  <a:pt x="1512016" y="391906"/>
                  <a:pt x="1305819" y="400110"/>
                </a:cubicBezTo>
                <a:cubicBezTo>
                  <a:pt x="1099622" y="408315"/>
                  <a:pt x="918359" y="418391"/>
                  <a:pt x="754473" y="400110"/>
                </a:cubicBezTo>
                <a:cubicBezTo>
                  <a:pt x="590587" y="381829"/>
                  <a:pt x="210698" y="400289"/>
                  <a:pt x="0" y="400110"/>
                </a:cubicBezTo>
                <a:cubicBezTo>
                  <a:pt x="-8312" y="286662"/>
                  <a:pt x="-2947" y="154291"/>
                  <a:pt x="0" y="0"/>
                </a:cubicBezTo>
                <a:close/>
              </a:path>
              <a:path w="2901821" h="400110" stroke="0" extrusionOk="0">
                <a:moveTo>
                  <a:pt x="0" y="0"/>
                </a:moveTo>
                <a:cubicBezTo>
                  <a:pt x="216822" y="9828"/>
                  <a:pt x="322564" y="23092"/>
                  <a:pt x="493310" y="0"/>
                </a:cubicBezTo>
                <a:cubicBezTo>
                  <a:pt x="664056" y="-23092"/>
                  <a:pt x="847403" y="15168"/>
                  <a:pt x="1131710" y="0"/>
                </a:cubicBezTo>
                <a:cubicBezTo>
                  <a:pt x="1416017" y="-15168"/>
                  <a:pt x="1418469" y="22989"/>
                  <a:pt x="1683056" y="0"/>
                </a:cubicBezTo>
                <a:cubicBezTo>
                  <a:pt x="1947643" y="-22989"/>
                  <a:pt x="2102094" y="-8916"/>
                  <a:pt x="2263420" y="0"/>
                </a:cubicBezTo>
                <a:cubicBezTo>
                  <a:pt x="2424746" y="8916"/>
                  <a:pt x="2755398" y="-11028"/>
                  <a:pt x="2901821" y="0"/>
                </a:cubicBezTo>
                <a:cubicBezTo>
                  <a:pt x="2913983" y="160453"/>
                  <a:pt x="2908743" y="210393"/>
                  <a:pt x="2901821" y="400110"/>
                </a:cubicBezTo>
                <a:cubicBezTo>
                  <a:pt x="2718738" y="401088"/>
                  <a:pt x="2462371" y="379385"/>
                  <a:pt x="2263420" y="400110"/>
                </a:cubicBezTo>
                <a:cubicBezTo>
                  <a:pt x="2064469" y="420835"/>
                  <a:pt x="1879022" y="410853"/>
                  <a:pt x="1770111" y="400110"/>
                </a:cubicBezTo>
                <a:cubicBezTo>
                  <a:pt x="1661200" y="389367"/>
                  <a:pt x="1380653" y="417796"/>
                  <a:pt x="1218765" y="400110"/>
                </a:cubicBezTo>
                <a:cubicBezTo>
                  <a:pt x="1056877" y="382424"/>
                  <a:pt x="863851" y="426682"/>
                  <a:pt x="609382" y="400110"/>
                </a:cubicBezTo>
                <a:cubicBezTo>
                  <a:pt x="354913" y="373538"/>
                  <a:pt x="215658" y="397459"/>
                  <a:pt x="0" y="400110"/>
                </a:cubicBezTo>
                <a:cubicBezTo>
                  <a:pt x="-14042" y="313680"/>
                  <a:pt x="-19435" y="160103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35466991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sz="2000" dirty="0">
                <a:solidFill>
                  <a:schemeClr val="bg2"/>
                </a:solidFill>
              </a:rPr>
              <a:t>Do </a:t>
            </a:r>
            <a:r>
              <a:rPr lang="en-CA" sz="2000" i="1" dirty="0">
                <a:solidFill>
                  <a:schemeClr val="bg2"/>
                </a:solidFill>
              </a:rPr>
              <a:t>not</a:t>
            </a:r>
            <a:r>
              <a:rPr lang="en-CA" sz="2000" dirty="0">
                <a:solidFill>
                  <a:schemeClr val="bg2"/>
                </a:solidFill>
              </a:rPr>
              <a:t> memorize image.</a:t>
            </a:r>
          </a:p>
        </p:txBody>
      </p:sp>
      <p:pic>
        <p:nvPicPr>
          <p:cNvPr id="3080" name="Picture 8" descr="Introduction to macromolecules (article) | Khan Academy">
            <a:extLst>
              <a:ext uri="{FF2B5EF4-FFF2-40B4-BE49-F238E27FC236}">
                <a16:creationId xmlns:a16="http://schemas.microsoft.com/office/drawing/2014/main" id="{B97E4944-984C-4231-BA4E-C9E5DD9DB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39" y="4270184"/>
            <a:ext cx="6096000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ntroduction to macromolecules (article) | Khan Academy">
            <a:extLst>
              <a:ext uri="{FF2B5EF4-FFF2-40B4-BE49-F238E27FC236}">
                <a16:creationId xmlns:a16="http://schemas.microsoft.com/office/drawing/2014/main" id="{928E9BF1-B4FC-48F7-A032-28EDC1FD2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39" y="2381059"/>
            <a:ext cx="6096000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49FD3EE-B9EA-41C9-9BEC-26E42E26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Chemical Reactions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511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B0228-0FCE-4E80-BB11-850E2FD26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3) Ice Floats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FD5B7-09B6-48A0-9CB9-C7BF62397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49868"/>
            <a:ext cx="5879850" cy="5079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Solid water (ice) has a lower density than liquid water.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Floating ice insulates aquatic environments from the cold.</a:t>
            </a:r>
            <a:br>
              <a:rPr lang="en-CA" dirty="0"/>
            </a:br>
            <a:r>
              <a:rPr lang="en-CA" sz="2400" dirty="0"/>
              <a:t>(If it sank, all the water would freeze, and everything would die.)</a:t>
            </a:r>
            <a:endParaRPr lang="en-CA" dirty="0"/>
          </a:p>
        </p:txBody>
      </p:sp>
      <p:pic>
        <p:nvPicPr>
          <p:cNvPr id="8196" name="Picture 4" descr="If molecules in colder things get denser, why does ice float? | Idaho Ask a  Scientist">
            <a:extLst>
              <a:ext uri="{FF2B5EF4-FFF2-40B4-BE49-F238E27FC236}">
                <a16:creationId xmlns:a16="http://schemas.microsoft.com/office/drawing/2014/main" id="{32D30636-1061-461C-A489-F9DFF8047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" r="573"/>
          <a:stretch/>
        </p:blipFill>
        <p:spPr bwMode="auto">
          <a:xfrm>
            <a:off x="6305159" y="1604963"/>
            <a:ext cx="5429641" cy="451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7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8CBB2-CA05-4C79-AEC3-43C9FBBDD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4) Water has a high heat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0CC70-AA9C-456E-8474-1088BAA9B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49869"/>
            <a:ext cx="11101136" cy="514620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Heat capacity describes how quickly a material’s temperature changes when you add or remove energy</a:t>
            </a:r>
          </a:p>
          <a:p>
            <a:pPr lvl="1"/>
            <a:r>
              <a:rPr lang="en-CA" dirty="0"/>
              <a:t>Water – high heat capacity: temperature changes slowly, holds heat well</a:t>
            </a:r>
          </a:p>
          <a:p>
            <a:pPr marL="450000" lvl="1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Water helps living things maintain their body temperature</a:t>
            </a:r>
          </a:p>
          <a:p>
            <a:pPr lvl="1"/>
            <a:r>
              <a:rPr lang="en-CA" dirty="0"/>
              <a:t>Circulation: disperse heat evenly throughout body</a:t>
            </a:r>
          </a:p>
          <a:p>
            <a:pPr lvl="1"/>
            <a:r>
              <a:rPr lang="en-CA" dirty="0"/>
              <a:t>Water and sweat used to cool living things in warm weather</a:t>
            </a:r>
          </a:p>
        </p:txBody>
      </p:sp>
    </p:spTree>
    <p:extLst>
      <p:ext uri="{BB962C8B-B14F-4D97-AF65-F5344CB8AC3E}">
        <p14:creationId xmlns:p14="http://schemas.microsoft.com/office/powerpoint/2010/main" val="48816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4F209-86E8-460E-838F-0B3CFB18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9EC36-2ED6-413F-B617-49A73CE96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err="1"/>
              <a:t>Powerpoint</a:t>
            </a:r>
            <a:r>
              <a:rPr lang="en-CA" sz="2800" dirty="0"/>
              <a:t> content based primarily on:</a:t>
            </a:r>
          </a:p>
          <a:p>
            <a:r>
              <a:rPr lang="en-CA" sz="2800" dirty="0"/>
              <a:t>Harvard University article “Biological Roles of Water: Why is water necessary for life?” </a:t>
            </a:r>
            <a:br>
              <a:rPr lang="en-CA" sz="2800" dirty="0"/>
            </a:br>
            <a:r>
              <a:rPr lang="en-CA" sz="1600" dirty="0">
                <a:hlinkClick r:id="rId2"/>
              </a:rPr>
              <a:t>https://sitn.hms.harvard.edu/uncategorized/2019/biological-roles-of-water-why-is-water-necessary-for-life/</a:t>
            </a:r>
            <a:r>
              <a:rPr lang="en-CA" sz="1600" dirty="0"/>
              <a:t> </a:t>
            </a:r>
          </a:p>
          <a:p>
            <a:r>
              <a:rPr lang="en-CA" sz="2800" dirty="0"/>
              <a:t>Water – Liquid Awesome: Crash Course Biology #2 </a:t>
            </a:r>
            <a:r>
              <a:rPr lang="en-CA" sz="1600" dirty="0">
                <a:hlinkClick r:id="rId3"/>
              </a:rPr>
              <a:t>https://www.youtube.com/watch?v=HVT3Y3_gHGg&amp;ab_channel=CrashCourse</a:t>
            </a:r>
            <a:r>
              <a:rPr lang="en-CA" sz="1600" dirty="0"/>
              <a:t> </a:t>
            </a:r>
          </a:p>
          <a:p>
            <a:pPr marL="0" indent="0">
              <a:buNone/>
            </a:pPr>
            <a:r>
              <a:rPr lang="en-CA" sz="2800" dirty="0"/>
              <a:t>Images from various google image sources, many from Khan Academy.</a:t>
            </a:r>
          </a:p>
        </p:txBody>
      </p:sp>
    </p:spTree>
    <p:extLst>
      <p:ext uri="{BB962C8B-B14F-4D97-AF65-F5344CB8AC3E}">
        <p14:creationId xmlns:p14="http://schemas.microsoft.com/office/powerpoint/2010/main" val="3515523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BD294-4B1F-47A3-B621-D3D2B8A83E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Membrane Transport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EA8DC92-D41D-4F71-B4B2-14460541F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7740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C6E4E-1F76-49E0-A884-43EDB45CA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CFED6-D67C-475B-B645-B54ECAFE0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025" y="1130769"/>
            <a:ext cx="10901110" cy="4575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u="sng" dirty="0"/>
              <a:t>Solution</a:t>
            </a:r>
            <a:r>
              <a:rPr lang="en-CA" dirty="0"/>
              <a:t>: a mixture where a solute is evenly distributed within a solvent</a:t>
            </a:r>
            <a:endParaRPr lang="en-CA" b="1" u="sng" dirty="0"/>
          </a:p>
          <a:p>
            <a:pPr lvl="1"/>
            <a:r>
              <a:rPr lang="en-CA" b="1" u="sng" dirty="0"/>
              <a:t>Solute</a:t>
            </a:r>
            <a:r>
              <a:rPr lang="en-CA" dirty="0"/>
              <a:t>: the minor </a:t>
            </a:r>
            <a:br>
              <a:rPr lang="en-CA" dirty="0"/>
            </a:br>
            <a:r>
              <a:rPr lang="en-CA" dirty="0"/>
              <a:t>component of a solution</a:t>
            </a:r>
          </a:p>
          <a:p>
            <a:pPr lvl="1"/>
            <a:r>
              <a:rPr lang="en-CA" b="1" u="sng" dirty="0"/>
              <a:t>Solvent</a:t>
            </a:r>
            <a:r>
              <a:rPr lang="en-CA" dirty="0"/>
              <a:t>: the major </a:t>
            </a:r>
            <a:br>
              <a:rPr lang="en-CA" dirty="0"/>
            </a:br>
            <a:r>
              <a:rPr lang="en-CA" dirty="0"/>
              <a:t>component of a solution; </a:t>
            </a:r>
            <a:br>
              <a:rPr lang="en-CA" dirty="0"/>
            </a:br>
            <a:r>
              <a:rPr lang="en-CA" dirty="0"/>
              <a:t>often is water</a:t>
            </a:r>
          </a:p>
        </p:txBody>
      </p:sp>
      <p:pic>
        <p:nvPicPr>
          <p:cNvPr id="2050" name="Picture 2" descr="Solute vs Solvent- Definition, 9 Major Differences, Examples">
            <a:extLst>
              <a:ext uri="{FF2B5EF4-FFF2-40B4-BE49-F238E27FC236}">
                <a16:creationId xmlns:a16="http://schemas.microsoft.com/office/drawing/2014/main" id="{9B8AC19B-21E2-4ECD-A940-197EE2ED0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601" y="1798832"/>
            <a:ext cx="5699534" cy="298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do solutes and solvents interact? | Socratic">
            <a:extLst>
              <a:ext uri="{FF2B5EF4-FFF2-40B4-BE49-F238E27FC236}">
                <a16:creationId xmlns:a16="http://schemas.microsoft.com/office/drawing/2014/main" id="{C47BE484-956A-491D-8C32-E269DB751C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9648" r="1115" b="5682"/>
          <a:stretch/>
        </p:blipFill>
        <p:spPr bwMode="auto">
          <a:xfrm>
            <a:off x="6322601" y="4878673"/>
            <a:ext cx="5699534" cy="185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3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E620C-1AFE-43A4-A899-6A6376F28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Concentration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FFB9D-0D99-4684-BABF-030394081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49869"/>
            <a:ext cx="5241675" cy="5031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u="sng" dirty="0"/>
              <a:t>Concentration:</a:t>
            </a:r>
            <a:r>
              <a:rPr lang="en-CA" dirty="0"/>
              <a:t> amount of solute dissolved in a fixed volume of a solvent</a:t>
            </a:r>
          </a:p>
          <a:p>
            <a:r>
              <a:rPr lang="en-CA" dirty="0"/>
              <a:t>High concentration has more solute dissolved</a:t>
            </a:r>
          </a:p>
          <a:p>
            <a:r>
              <a:rPr lang="en-CA" dirty="0"/>
              <a:t>Low concentration has less solute dissolved</a:t>
            </a:r>
          </a:p>
          <a:p>
            <a:pPr marL="0" indent="0">
              <a:buNone/>
            </a:pPr>
            <a:endParaRPr lang="en-CA" b="1" u="sng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B3E1FE-A350-4CF1-A811-FD1E8C11C664}"/>
              </a:ext>
            </a:extLst>
          </p:cNvPr>
          <p:cNvSpPr txBox="1">
            <a:spLocks/>
          </p:cNvSpPr>
          <p:nvPr/>
        </p:nvSpPr>
        <p:spPr>
          <a:xfrm>
            <a:off x="9179663" y="3003254"/>
            <a:ext cx="4017043" cy="793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0000" indent="-2700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2400" dirty="0"/>
              <a:t>high concentration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2A26A4-E695-45DB-9D18-033E55000EA2}"/>
              </a:ext>
            </a:extLst>
          </p:cNvPr>
          <p:cNvSpPr txBox="1">
            <a:spLocks/>
          </p:cNvSpPr>
          <p:nvPr/>
        </p:nvSpPr>
        <p:spPr>
          <a:xfrm>
            <a:off x="6090567" y="2993730"/>
            <a:ext cx="4017043" cy="793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0000" indent="-2700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2400" dirty="0"/>
              <a:t>low concentration</a:t>
            </a:r>
          </a:p>
        </p:txBody>
      </p:sp>
      <p:pic>
        <p:nvPicPr>
          <p:cNvPr id="9220" name="Picture 4" descr="Vector Set Of Chemical Beakers With Different Concentration Of Blue  Substance Solution Color Gradient From Light To Dark Full Laboratory  Glassware With Calibration Standard Preparation Isolated Stock Illustration  - Download Image Now -">
            <a:extLst>
              <a:ext uri="{FF2B5EF4-FFF2-40B4-BE49-F238E27FC236}">
                <a16:creationId xmlns:a16="http://schemas.microsoft.com/office/drawing/2014/main" id="{151C1681-B158-46AF-A281-804E0B6E5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486" y="1304440"/>
            <a:ext cx="5609553" cy="156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7C7A326-F47E-4BBB-885F-0A1A25F79B81}"/>
              </a:ext>
            </a:extLst>
          </p:cNvPr>
          <p:cNvGrpSpPr/>
          <p:nvPr/>
        </p:nvGrpSpPr>
        <p:grpSpPr>
          <a:xfrm>
            <a:off x="6241486" y="3693841"/>
            <a:ext cx="5609553" cy="2770668"/>
            <a:chOff x="5748673" y="3226567"/>
            <a:chExt cx="5609553" cy="2770668"/>
          </a:xfrm>
        </p:grpSpPr>
        <p:pic>
          <p:nvPicPr>
            <p:cNvPr id="8" name="Picture 2" descr="Concentration: Quantitive Chemistry: Chemistry: GCSE (9:1) Flashcards |  Quizlet">
              <a:extLst>
                <a:ext uri="{FF2B5EF4-FFF2-40B4-BE49-F238E27FC236}">
                  <a16:creationId xmlns:a16="http://schemas.microsoft.com/office/drawing/2014/main" id="{8401507D-7E5B-4EF7-8FCA-B24E7D1CC6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53" t="-340" r="138" b="340"/>
            <a:stretch/>
          </p:blipFill>
          <p:spPr bwMode="auto">
            <a:xfrm>
              <a:off x="5748673" y="3226567"/>
              <a:ext cx="1704975" cy="2770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4E5D00-98DF-45BB-BB72-F59EE4A8E8C5}"/>
                </a:ext>
              </a:extLst>
            </p:cNvPr>
            <p:cNvSpPr/>
            <p:nvPr/>
          </p:nvSpPr>
          <p:spPr>
            <a:xfrm>
              <a:off x="7453648" y="3236091"/>
              <a:ext cx="2071226" cy="27611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9218" name="Picture 2" descr="Concentration: Quantitive Chemistry: Chemistry: GCSE (9:1) Flashcards |  Quizlet">
              <a:extLst>
                <a:ext uri="{FF2B5EF4-FFF2-40B4-BE49-F238E27FC236}">
                  <a16:creationId xmlns:a16="http://schemas.microsoft.com/office/drawing/2014/main" id="{C2D9A0BD-7D2E-4CE5-A5F6-2701ECAD1A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6510"/>
            <a:stretch/>
          </p:blipFill>
          <p:spPr bwMode="auto">
            <a:xfrm>
              <a:off x="9287000" y="3238500"/>
              <a:ext cx="2071226" cy="2758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314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4A6F9-20ED-472E-86AF-D75611F44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Concentration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B7A70-A9F0-467D-900C-FD365B050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u="sng" dirty="0"/>
              <a:t>Concentration gradient</a:t>
            </a:r>
            <a:r>
              <a:rPr lang="en-CA" dirty="0"/>
              <a:t>: two solutions with different concentrations are close to each other, sometimes separated by a barrier</a:t>
            </a:r>
          </a:p>
        </p:txBody>
      </p:sp>
      <p:pic>
        <p:nvPicPr>
          <p:cNvPr id="5" name="Picture 2" descr="Diffusion - AccessScience from McGraw-Hill Education">
            <a:extLst>
              <a:ext uri="{FF2B5EF4-FFF2-40B4-BE49-F238E27FC236}">
                <a16:creationId xmlns:a16="http://schemas.microsoft.com/office/drawing/2014/main" id="{D38DEA2E-A05E-410A-BFAD-1DF78BEA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397" y="3495675"/>
            <a:ext cx="4810178" cy="319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VALUATION COPY">
            <a:extLst>
              <a:ext uri="{FF2B5EF4-FFF2-40B4-BE49-F238E27FC236}">
                <a16:creationId xmlns:a16="http://schemas.microsoft.com/office/drawing/2014/main" id="{510CC758-48F7-49DD-AE1A-D15038246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495675"/>
            <a:ext cx="3151856" cy="319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81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98617-0292-42A5-B1DC-5DE3DFE4F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Passive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B6FFB-E8CA-4613-AAC8-7B4461D67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49869"/>
            <a:ext cx="5556000" cy="4575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“</a:t>
            </a:r>
            <a:r>
              <a:rPr lang="en-CA" b="1" u="sng" dirty="0"/>
              <a:t>Diffusion</a:t>
            </a:r>
            <a:r>
              <a:rPr lang="en-CA" dirty="0"/>
              <a:t>”: if given a pathway, particles move automatically from high concentration to low concentration</a:t>
            </a:r>
          </a:p>
          <a:p>
            <a:pPr marL="0" indent="0">
              <a:buNone/>
            </a:pPr>
            <a:r>
              <a:rPr lang="en-CA" dirty="0"/>
              <a:t>This is called diffusion </a:t>
            </a:r>
            <a:r>
              <a:rPr lang="en-CA" b="1" i="1" dirty="0"/>
              <a:t>down a concentration gradient</a:t>
            </a:r>
            <a:endParaRPr lang="en-CA" dirty="0"/>
          </a:p>
        </p:txBody>
      </p:sp>
      <p:pic>
        <p:nvPicPr>
          <p:cNvPr id="10242" name="Picture 2" descr="Diffusion - AccessScience from McGraw-Hill Education">
            <a:extLst>
              <a:ext uri="{FF2B5EF4-FFF2-40B4-BE49-F238E27FC236}">
                <a16:creationId xmlns:a16="http://schemas.microsoft.com/office/drawing/2014/main" id="{92D65659-26D8-45CC-8D70-4ECDA15A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67" y="1790699"/>
            <a:ext cx="5407511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37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EB9B5A19-3592-48E2-BC31-90E092BD6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2548C40-4C00-4E91-BFA6-84B4D662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30" name="Rectangle 89">
              <a:extLst>
                <a:ext uri="{FF2B5EF4-FFF2-40B4-BE49-F238E27FC236}">
                  <a16:creationId xmlns:a16="http://schemas.microsoft.com/office/drawing/2014/main" id="{B6EE6BCA-C84E-4BED-B084-F599F7EE6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4695526-4BAA-4EFE-91C1-1E446117C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91">
              <a:extLst>
                <a:ext uri="{FF2B5EF4-FFF2-40B4-BE49-F238E27FC236}">
                  <a16:creationId xmlns:a16="http://schemas.microsoft.com/office/drawing/2014/main" id="{00DF9B86-7987-40DC-85D6-479F5A2E8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5465368-1AF5-43D6-BAD2-6BE8B04D9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EB28D27-BDED-4D8C-94FC-58E9323571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77AC833D-449C-45F4-9851-216F3681F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9528AAE-A1EB-446C-81BE-BA5E4490E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9F7C0F2C-B581-402B-B4C4-6DFB713149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56A6B0D-707F-420B-BF4D-2CB60CCCA0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8B7A59E-D61A-4BEB-A38A-1E8E5EBB8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D99E1B6-CBC4-4306-9DFC-847D6D135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99AC55-E230-4E84-9EBB-EBDDD945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9276"/>
            <a:ext cx="4500561" cy="28004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200" dirty="0">
                <a:solidFill>
                  <a:schemeClr val="tx1"/>
                </a:solidFill>
              </a:rPr>
              <a:t>Biological Levels of Organization</a:t>
            </a:r>
          </a:p>
        </p:txBody>
      </p:sp>
      <p:pic>
        <p:nvPicPr>
          <p:cNvPr id="1028" name="Picture 4" descr="KA2.1d Levels of Organisation | Mrs Smith&amp;#39;s Biology">
            <a:extLst>
              <a:ext uri="{FF2B5EF4-FFF2-40B4-BE49-F238E27FC236}">
                <a16:creationId xmlns:a16="http://schemas.microsoft.com/office/drawing/2014/main" id="{33AEA6C8-04DD-4728-9945-DCCDF9B780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3891" y="540000"/>
            <a:ext cx="4744776" cy="57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6A896F-F3FB-4799-9D67-EFECC86D6F5A}"/>
              </a:ext>
            </a:extLst>
          </p:cNvPr>
          <p:cNvSpPr txBox="1"/>
          <p:nvPr/>
        </p:nvSpPr>
        <p:spPr>
          <a:xfrm>
            <a:off x="418534" y="3898966"/>
            <a:ext cx="50823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Living things are made of cells. </a:t>
            </a:r>
          </a:p>
          <a:p>
            <a:r>
              <a:rPr lang="en-CA" dirty="0"/>
              <a:t>Cells are made of molecules and atoms. </a:t>
            </a:r>
          </a:p>
          <a:p>
            <a:r>
              <a:rPr lang="en-CA" dirty="0"/>
              <a:t>To understand why life works the way it does, there are chemical principles we first need to understand.</a:t>
            </a:r>
          </a:p>
        </p:txBody>
      </p:sp>
    </p:spTree>
    <p:extLst>
      <p:ext uri="{BB962C8B-B14F-4D97-AF65-F5344CB8AC3E}">
        <p14:creationId xmlns:p14="http://schemas.microsoft.com/office/powerpoint/2010/main" val="3381906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4A6F9-20ED-472E-86AF-D75611F44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Passive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B7A70-A9F0-467D-900C-FD365B050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When particles diffuse through a membrane down its concentration gradient, this is called </a:t>
            </a:r>
            <a:r>
              <a:rPr lang="en-CA" b="1" u="sng" dirty="0"/>
              <a:t>passive transport</a:t>
            </a:r>
            <a:r>
              <a:rPr lang="en-CA" b="1" dirty="0"/>
              <a:t> </a:t>
            </a:r>
            <a:r>
              <a:rPr lang="en-CA" dirty="0"/>
              <a:t>because it does not require energy expenditure.</a:t>
            </a:r>
          </a:p>
        </p:txBody>
      </p:sp>
      <p:pic>
        <p:nvPicPr>
          <p:cNvPr id="11266" name="Picture 2" descr="Chapter 4">
            <a:extLst>
              <a:ext uri="{FF2B5EF4-FFF2-40B4-BE49-F238E27FC236}">
                <a16:creationId xmlns:a16="http://schemas.microsoft.com/office/drawing/2014/main" id="{1278DBB5-E262-4C37-9935-6F6389B33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3621818"/>
            <a:ext cx="7115175" cy="312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046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E0C26-B2D3-4636-A451-7F3057C1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Passive </a:t>
            </a:r>
            <a:r>
              <a:rPr lang="en-CA"/>
              <a:t>Transport Simulation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CD432-A6AC-4694-902D-5EAF79D90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64948-F36C-455D-8484-ED9B5AB8D94D}"/>
              </a:ext>
            </a:extLst>
          </p:cNvPr>
          <p:cNvSpPr txBox="1"/>
          <p:nvPr/>
        </p:nvSpPr>
        <p:spPr>
          <a:xfrm>
            <a:off x="539999" y="1218615"/>
            <a:ext cx="10556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2"/>
              </a:rPr>
              <a:t>https://courses.lumenlearning.com/boundless-biology/chapter/passive-transport/</a:t>
            </a:r>
            <a:r>
              <a:rPr lang="en-CA" dirty="0"/>
              <a:t> </a:t>
            </a: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DAD8E2E5-B3C1-4690-931C-8A7A86027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374" y="1669808"/>
            <a:ext cx="7164386" cy="501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08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E303C-E3F0-480E-A4A4-2B1A5675D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Selective Permeability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CFA4A-B3E5-4E65-8881-6672739C5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Permeable:</a:t>
            </a:r>
          </a:p>
          <a:p>
            <a:pPr lvl="1"/>
            <a:r>
              <a:rPr lang="en-CA" dirty="0"/>
              <a:t>A molecule </a:t>
            </a:r>
            <a:r>
              <a:rPr lang="en-CA" b="1" dirty="0">
                <a:solidFill>
                  <a:schemeClr val="accent1"/>
                </a:solidFill>
              </a:rPr>
              <a:t>can</a:t>
            </a:r>
            <a:r>
              <a:rPr lang="en-CA" dirty="0"/>
              <a:t> diffuse across a membrane</a:t>
            </a:r>
          </a:p>
          <a:p>
            <a:pPr marL="0" indent="0">
              <a:buNone/>
            </a:pPr>
            <a:r>
              <a:rPr lang="en-CA" dirty="0"/>
              <a:t>Impermeable:</a:t>
            </a:r>
          </a:p>
          <a:p>
            <a:pPr lvl="1"/>
            <a:r>
              <a:rPr lang="en-CA" dirty="0"/>
              <a:t>A molecule </a:t>
            </a:r>
            <a:r>
              <a:rPr lang="en-CA" b="1" dirty="0">
                <a:solidFill>
                  <a:schemeClr val="accent1"/>
                </a:solidFill>
              </a:rPr>
              <a:t>cannot</a:t>
            </a:r>
            <a:r>
              <a:rPr lang="en-CA" dirty="0"/>
              <a:t> move across a membrane</a:t>
            </a:r>
          </a:p>
          <a:p>
            <a:pPr marL="0" indent="0">
              <a:buNone/>
            </a:pPr>
            <a:r>
              <a:rPr lang="en-CA" dirty="0"/>
              <a:t>Selectively permeable:</a:t>
            </a:r>
          </a:p>
          <a:p>
            <a:pPr lvl="1"/>
            <a:r>
              <a:rPr lang="en-CA" dirty="0"/>
              <a:t>A membrane is </a:t>
            </a:r>
            <a:r>
              <a:rPr lang="en-CA" b="1" dirty="0">
                <a:solidFill>
                  <a:schemeClr val="accent1"/>
                </a:solidFill>
              </a:rPr>
              <a:t>permeable</a:t>
            </a:r>
            <a:r>
              <a:rPr lang="en-CA" dirty="0"/>
              <a:t> to some molecules and </a:t>
            </a:r>
            <a:r>
              <a:rPr lang="en-CA" b="1" dirty="0">
                <a:solidFill>
                  <a:schemeClr val="accent1"/>
                </a:solidFill>
              </a:rPr>
              <a:t>impermeable</a:t>
            </a:r>
            <a:r>
              <a:rPr lang="en-CA" dirty="0"/>
              <a:t> to others</a:t>
            </a:r>
          </a:p>
        </p:txBody>
      </p:sp>
    </p:spTree>
    <p:extLst>
      <p:ext uri="{BB962C8B-B14F-4D97-AF65-F5344CB8AC3E}">
        <p14:creationId xmlns:p14="http://schemas.microsoft.com/office/powerpoint/2010/main" val="3291759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5BB0-F9D4-4ADA-BF18-55E181C3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Permeability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328EC-6C42-407D-94C0-B2FC42F21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Selective permeability</a:t>
            </a:r>
          </a:p>
          <a:p>
            <a:pPr lvl="1"/>
            <a:r>
              <a:rPr lang="en-CA" dirty="0"/>
              <a:t>A membrane is </a:t>
            </a:r>
            <a:r>
              <a:rPr lang="en-CA" b="1" dirty="0">
                <a:solidFill>
                  <a:schemeClr val="accent1"/>
                </a:solidFill>
              </a:rPr>
              <a:t>permeable</a:t>
            </a:r>
            <a:r>
              <a:rPr lang="en-CA" dirty="0"/>
              <a:t> to some molecules and </a:t>
            </a:r>
            <a:r>
              <a:rPr lang="en-CA" b="1" dirty="0">
                <a:solidFill>
                  <a:schemeClr val="accent1"/>
                </a:solidFill>
              </a:rPr>
              <a:t>impermeable</a:t>
            </a:r>
            <a:r>
              <a:rPr lang="en-CA" dirty="0"/>
              <a:t> to others</a:t>
            </a:r>
          </a:p>
          <a:p>
            <a:r>
              <a:rPr lang="en-US" dirty="0"/>
              <a:t>Different membranes can be permeable to </a:t>
            </a:r>
            <a:r>
              <a:rPr lang="en-US" b="1" dirty="0">
                <a:solidFill>
                  <a:schemeClr val="accent1"/>
                </a:solidFill>
              </a:rPr>
              <a:t>different</a:t>
            </a:r>
            <a:r>
              <a:rPr lang="en-US" dirty="0"/>
              <a:t> molecules</a:t>
            </a:r>
          </a:p>
          <a:p>
            <a:pPr lvl="1"/>
            <a:r>
              <a:rPr lang="en-US" dirty="0"/>
              <a:t>Depends on what solute/membrane we are talking about</a:t>
            </a:r>
          </a:p>
          <a:p>
            <a:pPr lvl="1"/>
            <a:r>
              <a:rPr lang="en-US" dirty="0"/>
              <a:t>Ex. One membrane may be permeable to </a:t>
            </a:r>
            <a:r>
              <a:rPr lang="en-US" b="1" dirty="0">
                <a:solidFill>
                  <a:schemeClr val="accent1"/>
                </a:solidFill>
              </a:rPr>
              <a:t>water</a:t>
            </a:r>
            <a:r>
              <a:rPr lang="en-US" dirty="0"/>
              <a:t>, but not to </a:t>
            </a:r>
            <a:r>
              <a:rPr lang="en-US" b="1" dirty="0">
                <a:solidFill>
                  <a:schemeClr val="accent1"/>
                </a:solidFill>
              </a:rPr>
              <a:t>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5295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C09E9-5A72-4F46-980A-46468C06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Permeability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40CA6-BCBD-4CD9-91C4-87FF9020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023" y="1607714"/>
            <a:ext cx="5909683" cy="304081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This membrane is IMPERMEABLE to both the blue and green molecules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93883F-1FF2-4629-99C1-B8118F4AFC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95" t="20881" r="36604" b="30566"/>
          <a:stretch/>
        </p:blipFill>
        <p:spPr>
          <a:xfrm>
            <a:off x="539999" y="1672412"/>
            <a:ext cx="5279366" cy="33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36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C2932-D485-4DFC-BED9-BF229DA5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Permeability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B93B6-BF65-4F71-82EA-E985D545B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388" y="1696434"/>
            <a:ext cx="5322498" cy="308842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This membrane is PERMEABLE to both green and blue molecules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D93F9C-92CA-47B1-96A3-20A0E6616D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11" t="20629" r="36533" b="30063"/>
          <a:stretch/>
        </p:blipFill>
        <p:spPr>
          <a:xfrm>
            <a:off x="379562" y="1549869"/>
            <a:ext cx="5322498" cy="33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75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DAB45-6CE8-44C1-B31B-216A41CD8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Selective Permeability</a:t>
            </a:r>
          </a:p>
        </p:txBody>
      </p:sp>
      <p:pic>
        <p:nvPicPr>
          <p:cNvPr id="1028" name="Picture 4" descr="Diffusion Across a Semipermeable Membrane | STEM Resource Finder">
            <a:extLst>
              <a:ext uri="{FF2B5EF4-FFF2-40B4-BE49-F238E27FC236}">
                <a16:creationId xmlns:a16="http://schemas.microsoft.com/office/drawing/2014/main" id="{0943D68A-46D1-4131-9D99-F361D24D8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5" y="1318729"/>
            <a:ext cx="4934309" cy="270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7AF617-47BF-4D1E-B6BF-F186E4E393A0}"/>
              </a:ext>
            </a:extLst>
          </p:cNvPr>
          <p:cNvSpPr txBox="1"/>
          <p:nvPr/>
        </p:nvSpPr>
        <p:spPr>
          <a:xfrm>
            <a:off x="5641676" y="1318729"/>
            <a:ext cx="6168524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CA" sz="3200" dirty="0"/>
              <a:t>This membrane is PERMEABLE to the blue molecule</a:t>
            </a:r>
          </a:p>
          <a:p>
            <a:pPr>
              <a:spcAft>
                <a:spcPts val="3000"/>
              </a:spcAft>
            </a:pPr>
            <a:r>
              <a:rPr lang="en-CA" sz="3200" dirty="0"/>
              <a:t>This membrane is IMPERMEABLE to the green molecule</a:t>
            </a:r>
          </a:p>
          <a:p>
            <a:pPr>
              <a:spcAft>
                <a:spcPts val="3000"/>
              </a:spcAft>
            </a:pPr>
            <a:r>
              <a:rPr lang="en-CA" sz="3200" dirty="0"/>
              <a:t>This membrane has SELECTIVE PERMEABILITY</a:t>
            </a:r>
          </a:p>
          <a:p>
            <a:pPr>
              <a:spcAft>
                <a:spcPts val="3000"/>
              </a:spcAft>
            </a:pPr>
            <a:r>
              <a:rPr lang="en-CA" sz="3200" dirty="0"/>
              <a:t>This membrane is SEMIPERMEABLE</a:t>
            </a:r>
          </a:p>
        </p:txBody>
      </p:sp>
    </p:spTree>
    <p:extLst>
      <p:ext uri="{BB962C8B-B14F-4D97-AF65-F5344CB8AC3E}">
        <p14:creationId xmlns:p14="http://schemas.microsoft.com/office/powerpoint/2010/main" val="2575477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5417B-22C1-4D1A-9738-E5D9DCF5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Osmosis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7C17D-2FCA-4BC1-8F97-1D9FE279A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64566"/>
            <a:ext cx="11101136" cy="1733909"/>
          </a:xfrm>
        </p:spPr>
        <p:txBody>
          <a:bodyPr/>
          <a:lstStyle/>
          <a:p>
            <a:r>
              <a:rPr lang="en-CA" dirty="0"/>
              <a:t>Osmosis: the </a:t>
            </a:r>
            <a:r>
              <a:rPr lang="en-CA" b="1" dirty="0">
                <a:solidFill>
                  <a:schemeClr val="accent1"/>
                </a:solidFill>
              </a:rPr>
              <a:t>diffusion</a:t>
            </a:r>
            <a:r>
              <a:rPr lang="en-CA" dirty="0"/>
              <a:t> of </a:t>
            </a:r>
            <a:r>
              <a:rPr lang="en-CA" b="1" dirty="0">
                <a:solidFill>
                  <a:schemeClr val="accent1"/>
                </a:solidFill>
              </a:rPr>
              <a:t>water</a:t>
            </a:r>
            <a:r>
              <a:rPr lang="en-CA" dirty="0"/>
              <a:t> through a selectively permeable membrane</a:t>
            </a:r>
            <a:endParaRPr lang="en-CA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9BACD3-27FD-4791-8027-84008F907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13" y="2356549"/>
            <a:ext cx="7839973" cy="45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650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C6F3-C013-48A8-8766-B0CA5EC42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Osmosis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FD9A3-4BAE-4EFB-9056-B0BB249D8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18729"/>
            <a:ext cx="11101136" cy="4806192"/>
          </a:xfrm>
        </p:spPr>
        <p:txBody>
          <a:bodyPr/>
          <a:lstStyle/>
          <a:p>
            <a:r>
              <a:rPr lang="en-CA" dirty="0"/>
              <a:t>Which direction does water move?</a:t>
            </a:r>
          </a:p>
          <a:p>
            <a:pPr lvl="1"/>
            <a:r>
              <a:rPr lang="en-CA" dirty="0"/>
              <a:t>From area of </a:t>
            </a:r>
            <a:r>
              <a:rPr lang="en-CA" b="1" dirty="0">
                <a:solidFill>
                  <a:schemeClr val="accent1"/>
                </a:solidFill>
              </a:rPr>
              <a:t>high</a:t>
            </a:r>
            <a:r>
              <a:rPr lang="en-CA" dirty="0"/>
              <a:t> water concentration to area of </a:t>
            </a:r>
            <a:r>
              <a:rPr lang="en-CA" b="1" dirty="0">
                <a:solidFill>
                  <a:schemeClr val="accent1"/>
                </a:solidFill>
              </a:rPr>
              <a:t>low</a:t>
            </a:r>
            <a:r>
              <a:rPr lang="en-CA" dirty="0"/>
              <a:t> water concentration</a:t>
            </a:r>
          </a:p>
        </p:txBody>
      </p:sp>
      <p:pic>
        <p:nvPicPr>
          <p:cNvPr id="4" name="Picture 2" descr="Osmosis Images, Stock Photos &amp;amp; Vectors | Shutterstock">
            <a:extLst>
              <a:ext uri="{FF2B5EF4-FFF2-40B4-BE49-F238E27FC236}">
                <a16:creationId xmlns:a16="http://schemas.microsoft.com/office/drawing/2014/main" id="{A932BF95-5B41-4914-B335-5F95F98DE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472" y="2572888"/>
            <a:ext cx="7712015" cy="421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960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2F90-2AA2-408F-9B81-D55FB9AC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Osmosis Practice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ED2C9-5694-406B-8E44-82D8B3E6D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000" lvl="1" indent="0">
              <a:buNone/>
            </a:pPr>
            <a:r>
              <a:rPr lang="en-CA" sz="3200" dirty="0"/>
              <a:t>1. Water moves from ______ water concentration to ______ water concentration</a:t>
            </a:r>
          </a:p>
          <a:p>
            <a:pPr marL="450000" lvl="1" indent="0">
              <a:buNone/>
            </a:pPr>
            <a:endParaRPr lang="en-CA" sz="3200" dirty="0"/>
          </a:p>
          <a:p>
            <a:pPr marL="450000" lvl="1" indent="0">
              <a:buNone/>
            </a:pPr>
            <a:r>
              <a:rPr lang="en-CA" sz="3200" dirty="0"/>
              <a:t>2. Water moves from an area of _____ solute concentration to an area of ______ solute concentration</a:t>
            </a:r>
          </a:p>
          <a:p>
            <a:pPr marL="450000" lvl="1" indent="0">
              <a:buNone/>
            </a:pP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13004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5" name="Picture 4" descr="Underwater with sunbeams in the background">
            <a:extLst>
              <a:ext uri="{FF2B5EF4-FFF2-40B4-BE49-F238E27FC236}">
                <a16:creationId xmlns:a16="http://schemas.microsoft.com/office/drawing/2014/main" id="{D1DB9B3D-24B8-4978-9938-859B4A836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" b="15736"/>
          <a:stretch/>
        </p:blipFill>
        <p:spPr>
          <a:xfrm>
            <a:off x="-688" y="10"/>
            <a:ext cx="12192687" cy="685799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7E5A0E9-CDDE-4DCA-AF08-51C5F527B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7081" y="2383098"/>
            <a:ext cx="8504912" cy="4474902"/>
            <a:chOff x="3687081" y="2383098"/>
            <a:chExt cx="8504912" cy="447490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17E316D-4428-4D57-B317-89C0188D1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67537" y="3267075"/>
              <a:ext cx="4424455" cy="3590912"/>
            </a:xfrm>
            <a:prstGeom prst="rect">
              <a:avLst/>
            </a:prstGeom>
            <a:gradFill flip="none" rotWithShape="1">
              <a:gsLst>
                <a:gs pos="21540">
                  <a:srgbClr val="000000">
                    <a:alpha val="60000"/>
                  </a:srgbClr>
                </a:gs>
                <a:gs pos="0">
                  <a:schemeClr val="bg1">
                    <a:alpha val="80000"/>
                  </a:schemeClr>
                </a:gs>
                <a:gs pos="60000">
                  <a:schemeClr val="bg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341D91D-DB18-49B2-8491-D9B58D9BE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857996" y="2528899"/>
              <a:ext cx="5333997" cy="4329101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3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86D39DF-79DC-4886-9AE2-F36527F34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16388" y="3267076"/>
              <a:ext cx="7181848" cy="3590924"/>
              <a:chOff x="4116388" y="3267076"/>
              <a:chExt cx="7181848" cy="359092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5420157-AB03-4BA5-9929-E6B8F55477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H="1">
                <a:off x="7707312" y="3267076"/>
                <a:ext cx="3590924" cy="3590924"/>
              </a:xfrm>
              <a:prstGeom prst="rect">
                <a:avLst/>
              </a:prstGeom>
              <a:gradFill flip="none" rotWithShape="1">
                <a:gsLst>
                  <a:gs pos="30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5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C717704-1441-4185-ABBE-16BF31D641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4116388" y="3267076"/>
                <a:ext cx="3590924" cy="3590924"/>
              </a:xfrm>
              <a:prstGeom prst="rect">
                <a:avLst/>
              </a:prstGeom>
              <a:gradFill flip="none" rotWithShape="1">
                <a:gsLst>
                  <a:gs pos="30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5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D83457A-292A-44C1-885A-14F02D9CA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87081" y="2383098"/>
              <a:ext cx="8040462" cy="4474902"/>
              <a:chOff x="3687081" y="2383098"/>
              <a:chExt cx="8040462" cy="447490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8445E20-1543-4F19-A6B8-589BCA87FE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H="1">
                <a:off x="7707312" y="2383098"/>
                <a:ext cx="4020231" cy="4474902"/>
              </a:xfrm>
              <a:prstGeom prst="rect">
                <a:avLst/>
              </a:prstGeom>
              <a:gradFill flip="none" rotWithShape="1">
                <a:gsLst>
                  <a:gs pos="33000">
                    <a:schemeClr val="accent1">
                      <a:alpha val="60000"/>
                    </a:schemeClr>
                  </a:gs>
                  <a:gs pos="0">
                    <a:schemeClr val="accent1"/>
                  </a:gs>
                  <a:gs pos="64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92AC4E9-39D2-47AB-83FA-800F4867BF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3687081" y="2383098"/>
                <a:ext cx="4020231" cy="4474902"/>
              </a:xfrm>
              <a:prstGeom prst="rect">
                <a:avLst/>
              </a:prstGeom>
              <a:gradFill flip="none" rotWithShape="1">
                <a:gsLst>
                  <a:gs pos="33000">
                    <a:schemeClr val="accent1">
                      <a:alpha val="60000"/>
                    </a:schemeClr>
                  </a:gs>
                  <a:gs pos="0">
                    <a:schemeClr val="accent1"/>
                  </a:gs>
                  <a:gs pos="64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97775A9-D29E-4DD8-A104-CCD5D95DD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26224" cy="6550022"/>
            <a:chOff x="0" y="0"/>
            <a:chExt cx="9126224" cy="655002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9ACDB2-8064-4F44-BF0A-B10A7F9FD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118453" y="-1118448"/>
              <a:ext cx="4709883" cy="6946785"/>
            </a:xfrm>
            <a:prstGeom prst="rect">
              <a:avLst/>
            </a:prstGeom>
            <a:gradFill flip="none" rotWithShape="1">
              <a:gsLst>
                <a:gs pos="19000">
                  <a:schemeClr val="bg1">
                    <a:alpha val="60000"/>
                  </a:schemeClr>
                </a:gs>
                <a:gs pos="0">
                  <a:schemeClr val="bg1">
                    <a:alpha val="80000"/>
                  </a:schemeClr>
                </a:gs>
                <a:gs pos="56000">
                  <a:schemeClr val="bg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1F45B3D-9DBF-4E3B-B455-AFCA211AB2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14999" y="0"/>
              <a:ext cx="7896226" cy="5337178"/>
              <a:chOff x="901291" y="0"/>
              <a:chExt cx="7896226" cy="5337178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EEAE4C1-92FF-4AC6-B9EB-4B47A44031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901291" y="0"/>
                <a:ext cx="3948113" cy="5337178"/>
              </a:xfrm>
              <a:prstGeom prst="rect">
                <a:avLst/>
              </a:prstGeom>
              <a:gradFill flip="none" rotWithShape="1">
                <a:gsLst>
                  <a:gs pos="20000">
                    <a:srgbClr val="000000">
                      <a:alpha val="60000"/>
                    </a:srgbClr>
                  </a:gs>
                  <a:gs pos="0">
                    <a:schemeClr val="bg1">
                      <a:alpha val="80000"/>
                    </a:schemeClr>
                  </a:gs>
                  <a:gs pos="60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86DF69D-1051-4785-8ECF-1D97B66940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49404" y="0"/>
                <a:ext cx="3948113" cy="5337178"/>
              </a:xfrm>
              <a:prstGeom prst="rect">
                <a:avLst/>
              </a:prstGeom>
              <a:gradFill flip="none" rotWithShape="1">
                <a:gsLst>
                  <a:gs pos="20000">
                    <a:srgbClr val="000000">
                      <a:alpha val="60000"/>
                    </a:srgbClr>
                  </a:gs>
                  <a:gs pos="0">
                    <a:schemeClr val="bg1">
                      <a:alpha val="80000"/>
                    </a:schemeClr>
                  </a:gs>
                  <a:gs pos="60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F8F9F7E-0D44-4279-9D75-BA90983D9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419817" y="-1419815"/>
              <a:ext cx="5978955" cy="8818587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5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1B9F6AF-DCF0-4782-82E7-D08646AE7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9126224" cy="6550022"/>
              <a:chOff x="0" y="0"/>
              <a:chExt cx="9126224" cy="655002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F8DE31B-4A50-4D6B-A805-A5D232DC4C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4563112" cy="6550022"/>
              </a:xfrm>
              <a:prstGeom prst="rect">
                <a:avLst/>
              </a:prstGeom>
              <a:gradFill flip="none" rotWithShape="1">
                <a:gsLst>
                  <a:gs pos="39000">
                    <a:schemeClr val="accent1">
                      <a:alpha val="40000"/>
                    </a:schemeClr>
                  </a:gs>
                  <a:gs pos="0">
                    <a:schemeClr val="accent1"/>
                  </a:gs>
                  <a:gs pos="57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7B5306D-2C87-4F24-AF90-9716A0410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563112" y="0"/>
                <a:ext cx="4563112" cy="6550022"/>
              </a:xfrm>
              <a:prstGeom prst="rect">
                <a:avLst/>
              </a:prstGeom>
              <a:gradFill flip="none" rotWithShape="1">
                <a:gsLst>
                  <a:gs pos="39000">
                    <a:schemeClr val="accent1">
                      <a:alpha val="40000"/>
                    </a:schemeClr>
                  </a:gs>
                  <a:gs pos="0">
                    <a:schemeClr val="accent1"/>
                  </a:gs>
                  <a:gs pos="57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B96C76-8D89-4E0D-A00B-BA679181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6373812" cy="37891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Water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29153-5B78-45D7-9859-22DFB4AE1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4063" y="4515480"/>
            <a:ext cx="4500561" cy="16234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Why is water so important to life? </a:t>
            </a:r>
          </a:p>
        </p:txBody>
      </p:sp>
    </p:spTree>
    <p:extLst>
      <p:ext uri="{BB962C8B-B14F-4D97-AF65-F5344CB8AC3E}">
        <p14:creationId xmlns:p14="http://schemas.microsoft.com/office/powerpoint/2010/main" val="613488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A927-017B-438D-B684-686C9F09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Osmosis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D1F94-1A70-4A69-B8CA-8E1F48C88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Water moves across membranes easily and rapidly</a:t>
            </a:r>
          </a:p>
          <a:p>
            <a:pPr lvl="1"/>
            <a:r>
              <a:rPr lang="en-CA" sz="3600" b="1" dirty="0">
                <a:solidFill>
                  <a:schemeClr val="accent1"/>
                </a:solidFill>
              </a:rPr>
              <a:t>High</a:t>
            </a:r>
            <a:r>
              <a:rPr lang="en-CA" sz="3600" dirty="0"/>
              <a:t> water concentration to </a:t>
            </a:r>
            <a:r>
              <a:rPr lang="en-CA" sz="3600" b="1" dirty="0">
                <a:solidFill>
                  <a:schemeClr val="accent1"/>
                </a:solidFill>
              </a:rPr>
              <a:t>low</a:t>
            </a:r>
            <a:r>
              <a:rPr lang="en-CA" sz="3600" dirty="0"/>
              <a:t> water concentration</a:t>
            </a:r>
          </a:p>
          <a:p>
            <a:pPr lvl="1"/>
            <a:r>
              <a:rPr lang="en-CA" sz="3600" dirty="0"/>
              <a:t>Area of </a:t>
            </a:r>
            <a:r>
              <a:rPr lang="en-CA" sz="3600" b="1" dirty="0">
                <a:solidFill>
                  <a:schemeClr val="accent1"/>
                </a:solidFill>
              </a:rPr>
              <a:t>low</a:t>
            </a:r>
            <a:r>
              <a:rPr lang="en-CA" sz="3600" dirty="0"/>
              <a:t> solute concentration to area of </a:t>
            </a:r>
            <a:r>
              <a:rPr lang="en-CA" sz="3600" b="1" dirty="0">
                <a:solidFill>
                  <a:schemeClr val="accent1"/>
                </a:solidFill>
              </a:rPr>
              <a:t>high</a:t>
            </a:r>
            <a:r>
              <a:rPr lang="en-CA" sz="3600" dirty="0"/>
              <a:t> solute concentration</a:t>
            </a:r>
          </a:p>
          <a:p>
            <a:pPr lvl="1"/>
            <a:r>
              <a:rPr lang="en-CA" sz="3600" dirty="0"/>
              <a:t>Dilute solution to a more concentrated solution</a:t>
            </a:r>
          </a:p>
        </p:txBody>
      </p:sp>
    </p:spTree>
    <p:extLst>
      <p:ext uri="{BB962C8B-B14F-4D97-AF65-F5344CB8AC3E}">
        <p14:creationId xmlns:p14="http://schemas.microsoft.com/office/powerpoint/2010/main" val="1423456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o s m o s i s : r/memes">
            <a:extLst>
              <a:ext uri="{FF2B5EF4-FFF2-40B4-BE49-F238E27FC236}">
                <a16:creationId xmlns:a16="http://schemas.microsoft.com/office/drawing/2014/main" id="{88653BC1-6B40-471E-B658-CE323F796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78" y="133063"/>
            <a:ext cx="8505644" cy="659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45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FFB34-7598-4AB2-830C-8B0C495CF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Osmosis and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28751-8309-466B-A935-87DAE6630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Water passes through </a:t>
            </a:r>
            <a:r>
              <a:rPr lang="en-CA" b="1" dirty="0">
                <a:solidFill>
                  <a:schemeClr val="accent1"/>
                </a:solidFill>
              </a:rPr>
              <a:t>cell membranes </a:t>
            </a:r>
            <a:r>
              <a:rPr lang="en-CA" dirty="0"/>
              <a:t>very rapidly</a:t>
            </a:r>
          </a:p>
        </p:txBody>
      </p:sp>
      <p:pic>
        <p:nvPicPr>
          <p:cNvPr id="3074" name="Picture 2" descr="Untitled Document">
            <a:extLst>
              <a:ext uri="{FF2B5EF4-FFF2-40B4-BE49-F238E27FC236}">
                <a16:creationId xmlns:a16="http://schemas.microsoft.com/office/drawing/2014/main" id="{17539B64-2BFE-400B-80AC-62368A76D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18" y="2328864"/>
            <a:ext cx="6570274" cy="389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795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8E0447-604C-4F3D-9E1A-5CBEEF9406E1}"/>
              </a:ext>
            </a:extLst>
          </p:cNvPr>
          <p:cNvSpPr/>
          <p:nvPr/>
        </p:nvSpPr>
        <p:spPr>
          <a:xfrm>
            <a:off x="6581954" y="3648975"/>
            <a:ext cx="5610045" cy="3209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EBE81D-02D2-41B1-9AFA-F98D84E11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Osmosis and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827AB-2182-4F3A-AF1B-23A643301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99548"/>
            <a:ext cx="11101136" cy="4590867"/>
          </a:xfrm>
        </p:spPr>
        <p:txBody>
          <a:bodyPr>
            <a:normAutofit/>
          </a:bodyPr>
          <a:lstStyle/>
          <a:p>
            <a:r>
              <a:rPr lang="en-CA" dirty="0"/>
              <a:t>A cell’s </a:t>
            </a:r>
            <a:r>
              <a:rPr lang="en-CA" b="1" dirty="0">
                <a:solidFill>
                  <a:schemeClr val="accent1"/>
                </a:solidFill>
              </a:rPr>
              <a:t>cytoplasm</a:t>
            </a:r>
            <a:r>
              <a:rPr lang="en-CA" dirty="0"/>
              <a:t> has lots of salts, sugars, proteins, and other molecules</a:t>
            </a:r>
          </a:p>
          <a:p>
            <a:pPr lvl="1"/>
            <a:r>
              <a:rPr lang="en-CA" dirty="0"/>
              <a:t>So won’t water move into the cell due to the </a:t>
            </a:r>
            <a:r>
              <a:rPr lang="en-CA" b="1" dirty="0">
                <a:solidFill>
                  <a:schemeClr val="accent1"/>
                </a:solidFill>
              </a:rPr>
              <a:t>high</a:t>
            </a:r>
            <a:r>
              <a:rPr lang="en-CA" dirty="0">
                <a:solidFill>
                  <a:schemeClr val="accent1"/>
                </a:solidFill>
              </a:rPr>
              <a:t> </a:t>
            </a:r>
            <a:r>
              <a:rPr lang="en-CA" dirty="0"/>
              <a:t>solute concentration?</a:t>
            </a:r>
          </a:p>
          <a:p>
            <a:pPr lvl="2"/>
            <a:r>
              <a:rPr lang="en-CA" dirty="0"/>
              <a:t>In fresh water, YES</a:t>
            </a:r>
          </a:p>
          <a:p>
            <a:pPr lvl="2"/>
            <a:r>
              <a:rPr lang="en-CA" dirty="0"/>
              <a:t>The cell would swell up and </a:t>
            </a:r>
            <a:r>
              <a:rPr lang="en-CA" b="1" dirty="0"/>
              <a:t>burst</a:t>
            </a:r>
            <a:r>
              <a:rPr lang="en-CA" dirty="0"/>
              <a:t>!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FF88A-5745-4818-BF75-29FCE0B76C04}"/>
              </a:ext>
            </a:extLst>
          </p:cNvPr>
          <p:cNvSpPr/>
          <p:nvPr/>
        </p:nvSpPr>
        <p:spPr>
          <a:xfrm>
            <a:off x="7384211" y="3890514"/>
            <a:ext cx="2467155" cy="23550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BCA6F0-189F-4703-B3DF-9073F789695E}"/>
              </a:ext>
            </a:extLst>
          </p:cNvPr>
          <p:cNvSpPr/>
          <p:nvPr/>
        </p:nvSpPr>
        <p:spPr>
          <a:xfrm>
            <a:off x="7824158" y="4313208"/>
            <a:ext cx="120770" cy="138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D67000-B32B-46D9-9C69-921215FAEEA3}"/>
              </a:ext>
            </a:extLst>
          </p:cNvPr>
          <p:cNvSpPr/>
          <p:nvPr/>
        </p:nvSpPr>
        <p:spPr>
          <a:xfrm>
            <a:off x="9524999" y="5141343"/>
            <a:ext cx="129396" cy="120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FAD367-FEA3-4207-A600-7655794A3489}"/>
              </a:ext>
            </a:extLst>
          </p:cNvPr>
          <p:cNvSpPr/>
          <p:nvPr/>
        </p:nvSpPr>
        <p:spPr>
          <a:xfrm>
            <a:off x="8859328" y="4080296"/>
            <a:ext cx="129396" cy="120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CF8C7F-652C-4004-82CD-F5F477A0C9CF}"/>
              </a:ext>
            </a:extLst>
          </p:cNvPr>
          <p:cNvSpPr/>
          <p:nvPr/>
        </p:nvSpPr>
        <p:spPr>
          <a:xfrm>
            <a:off x="8548777" y="5633049"/>
            <a:ext cx="120770" cy="112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84AC0EA-57AB-4C6B-94B8-C33FD6DB0449}"/>
              </a:ext>
            </a:extLst>
          </p:cNvPr>
          <p:cNvSpPr/>
          <p:nvPr/>
        </p:nvSpPr>
        <p:spPr>
          <a:xfrm>
            <a:off x="7694762" y="5343262"/>
            <a:ext cx="129396" cy="120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594E8D-3535-4BF8-8354-BB9581AF2BB0}"/>
              </a:ext>
            </a:extLst>
          </p:cNvPr>
          <p:cNvSpPr/>
          <p:nvPr/>
        </p:nvSpPr>
        <p:spPr>
          <a:xfrm>
            <a:off x="8593346" y="4744698"/>
            <a:ext cx="129396" cy="120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CE41279-3889-4DF0-AE20-32ADB94F3A0C}"/>
              </a:ext>
            </a:extLst>
          </p:cNvPr>
          <p:cNvSpPr/>
          <p:nvPr/>
        </p:nvSpPr>
        <p:spPr>
          <a:xfrm>
            <a:off x="7824158" y="4865466"/>
            <a:ext cx="129396" cy="120768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E26233CF-EBC9-4C8B-BE8C-933DE8F0CF7B}"/>
              </a:ext>
            </a:extLst>
          </p:cNvPr>
          <p:cNvSpPr/>
          <p:nvPr/>
        </p:nvSpPr>
        <p:spPr>
          <a:xfrm>
            <a:off x="8419381" y="5275134"/>
            <a:ext cx="129396" cy="120768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C53D946A-FAE1-4492-97E7-CB0F640DA830}"/>
              </a:ext>
            </a:extLst>
          </p:cNvPr>
          <p:cNvSpPr/>
          <p:nvPr/>
        </p:nvSpPr>
        <p:spPr>
          <a:xfrm>
            <a:off x="8822559" y="5042224"/>
            <a:ext cx="129396" cy="120768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33AE5E5-9411-467D-ADB9-6EAA30326ABD}"/>
              </a:ext>
            </a:extLst>
          </p:cNvPr>
          <p:cNvSpPr/>
          <p:nvPr/>
        </p:nvSpPr>
        <p:spPr>
          <a:xfrm>
            <a:off x="8193656" y="5886726"/>
            <a:ext cx="129396" cy="120768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AF4F94-D86F-4DE1-AEB2-91B623271B84}"/>
              </a:ext>
            </a:extLst>
          </p:cNvPr>
          <p:cNvSpPr/>
          <p:nvPr/>
        </p:nvSpPr>
        <p:spPr>
          <a:xfrm>
            <a:off x="8419381" y="4140680"/>
            <a:ext cx="129396" cy="120768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5183A2F-6EC2-4B59-A4B6-02348416E8B5}"/>
              </a:ext>
            </a:extLst>
          </p:cNvPr>
          <p:cNvSpPr/>
          <p:nvPr/>
        </p:nvSpPr>
        <p:spPr>
          <a:xfrm>
            <a:off x="9195758" y="5595834"/>
            <a:ext cx="129396" cy="120768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C4073D4A-1F02-4BD2-A9CA-9CCDDD4D451B}"/>
              </a:ext>
            </a:extLst>
          </p:cNvPr>
          <p:cNvSpPr/>
          <p:nvPr/>
        </p:nvSpPr>
        <p:spPr>
          <a:xfrm>
            <a:off x="9257581" y="4382219"/>
            <a:ext cx="129396" cy="120768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26BCCF83-2794-432D-B38B-D4FCD5B3980D}"/>
              </a:ext>
            </a:extLst>
          </p:cNvPr>
          <p:cNvSpPr/>
          <p:nvPr/>
        </p:nvSpPr>
        <p:spPr>
          <a:xfrm>
            <a:off x="8088990" y="4313208"/>
            <a:ext cx="234062" cy="31055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DA24925C-F930-40AA-A014-7B3D8E38D88C}"/>
              </a:ext>
            </a:extLst>
          </p:cNvPr>
          <p:cNvSpPr/>
          <p:nvPr/>
        </p:nvSpPr>
        <p:spPr>
          <a:xfrm>
            <a:off x="8796930" y="5660614"/>
            <a:ext cx="234062" cy="31055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0C87998B-B79B-4344-BB19-B87CD4E535D4}"/>
              </a:ext>
            </a:extLst>
          </p:cNvPr>
          <p:cNvSpPr/>
          <p:nvPr/>
        </p:nvSpPr>
        <p:spPr>
          <a:xfrm>
            <a:off x="7934579" y="5477774"/>
            <a:ext cx="234062" cy="31055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7D1C8940-7983-4391-9D0C-D7532443D52E}"/>
              </a:ext>
            </a:extLst>
          </p:cNvPr>
          <p:cNvSpPr/>
          <p:nvPr/>
        </p:nvSpPr>
        <p:spPr>
          <a:xfrm>
            <a:off x="9170023" y="4658600"/>
            <a:ext cx="234062" cy="31055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5FD1C1-2B3A-4FCA-B300-0B79A3B50EBC}"/>
              </a:ext>
            </a:extLst>
          </p:cNvPr>
          <p:cNvSpPr txBox="1"/>
          <p:nvPr/>
        </p:nvSpPr>
        <p:spPr>
          <a:xfrm flipH="1">
            <a:off x="10707895" y="4989120"/>
            <a:ext cx="139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fresh water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81CB03-B7CD-4B27-9E73-E77C5C0A5675}"/>
              </a:ext>
            </a:extLst>
          </p:cNvPr>
          <p:cNvSpPr txBox="1"/>
          <p:nvPr/>
        </p:nvSpPr>
        <p:spPr>
          <a:xfrm>
            <a:off x="8332398" y="3836086"/>
            <a:ext cx="80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cell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742E42-DCBC-404C-856A-1A768CD399BA}"/>
              </a:ext>
            </a:extLst>
          </p:cNvPr>
          <p:cNvCxnSpPr>
            <a:cxnSpLocks/>
          </p:cNvCxnSpPr>
          <p:nvPr/>
        </p:nvCxnSpPr>
        <p:spPr>
          <a:xfrm flipH="1">
            <a:off x="9577622" y="4563288"/>
            <a:ext cx="682636" cy="120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6B458BD-B01B-40AE-83E2-FEB1731F01A7}"/>
              </a:ext>
            </a:extLst>
          </p:cNvPr>
          <p:cNvCxnSpPr>
            <a:cxnSpLocks/>
          </p:cNvCxnSpPr>
          <p:nvPr/>
        </p:nvCxnSpPr>
        <p:spPr>
          <a:xfrm flipV="1">
            <a:off x="7274366" y="5656218"/>
            <a:ext cx="420396" cy="396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23A2E1A-B574-48FE-AACF-2A09B0C1D378}"/>
              </a:ext>
            </a:extLst>
          </p:cNvPr>
          <p:cNvCxnSpPr>
            <a:cxnSpLocks/>
          </p:cNvCxnSpPr>
          <p:nvPr/>
        </p:nvCxnSpPr>
        <p:spPr>
          <a:xfrm>
            <a:off x="7127860" y="4261448"/>
            <a:ext cx="555111" cy="235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9B64A29-761B-4040-962E-2CC3F72B0AE0}"/>
              </a:ext>
            </a:extLst>
          </p:cNvPr>
          <p:cNvCxnSpPr>
            <a:cxnSpLocks/>
          </p:cNvCxnSpPr>
          <p:nvPr/>
        </p:nvCxnSpPr>
        <p:spPr>
          <a:xfrm flipH="1" flipV="1">
            <a:off x="9404085" y="5585724"/>
            <a:ext cx="682637" cy="12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445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90363-C3D4-4E7E-B6FC-861A1E95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Osmosis and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D5021-27C5-4B26-8240-F4634C5A7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How do cells make up for the high solute concentration in their </a:t>
            </a:r>
            <a:r>
              <a:rPr lang="en-CA" b="1" dirty="0">
                <a:solidFill>
                  <a:schemeClr val="accent1"/>
                </a:solidFill>
              </a:rPr>
              <a:t>cytoplasm</a:t>
            </a:r>
            <a:r>
              <a:rPr lang="en-CA" dirty="0"/>
              <a:t>? </a:t>
            </a:r>
          </a:p>
          <a:p>
            <a:r>
              <a:rPr lang="en-CA" dirty="0"/>
              <a:t>Cells are </a:t>
            </a:r>
            <a:r>
              <a:rPr lang="en-CA" b="1" dirty="0">
                <a:solidFill>
                  <a:schemeClr val="accent1"/>
                </a:solidFill>
              </a:rPr>
              <a:t>not</a:t>
            </a:r>
            <a:r>
              <a:rPr lang="en-CA" dirty="0"/>
              <a:t> surrounded by fresh water</a:t>
            </a:r>
          </a:p>
          <a:p>
            <a:r>
              <a:rPr lang="en-CA" dirty="0"/>
              <a:t>Cells are usually surrounded by </a:t>
            </a:r>
            <a:r>
              <a:rPr lang="en-CA" b="1" dirty="0">
                <a:solidFill>
                  <a:schemeClr val="accent1"/>
                </a:solidFill>
              </a:rPr>
              <a:t>fluids</a:t>
            </a:r>
          </a:p>
          <a:p>
            <a:pPr lvl="1"/>
            <a:r>
              <a:rPr lang="en-CA" dirty="0"/>
              <a:t>Ex. blood which has similar amount of solutes as cytoplasm.</a:t>
            </a:r>
          </a:p>
          <a:p>
            <a:r>
              <a:rPr lang="en-CA" dirty="0"/>
              <a:t>Plant cells and bacteria: have a </a:t>
            </a:r>
            <a:r>
              <a:rPr lang="en-CA" b="1" dirty="0">
                <a:solidFill>
                  <a:schemeClr val="accent1"/>
                </a:solidFill>
              </a:rPr>
              <a:t>cell wall </a:t>
            </a:r>
            <a:r>
              <a:rPr lang="en-CA" dirty="0"/>
              <a:t>that doesn’t let the cell expand</a:t>
            </a:r>
          </a:p>
        </p:txBody>
      </p:sp>
    </p:spTree>
    <p:extLst>
      <p:ext uri="{BB962C8B-B14F-4D97-AF65-F5344CB8AC3E}">
        <p14:creationId xmlns:p14="http://schemas.microsoft.com/office/powerpoint/2010/main" val="3082189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70AE-74BB-4040-8DC3-641DBD93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4B6F2-B827-48FA-9DAC-C38F0673A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000" dirty="0"/>
              <a:t>Iso- = </a:t>
            </a:r>
            <a:r>
              <a:rPr lang="en-CA" sz="6000" b="1" dirty="0">
                <a:solidFill>
                  <a:schemeClr val="accent1"/>
                </a:solidFill>
              </a:rPr>
              <a:t>EQUAL TO</a:t>
            </a:r>
          </a:p>
          <a:p>
            <a:pPr algn="ctr"/>
            <a:r>
              <a:rPr lang="en-CA" sz="6000" dirty="0"/>
              <a:t>Hyper- = </a:t>
            </a:r>
            <a:r>
              <a:rPr lang="en-CA" sz="6000" b="1" dirty="0">
                <a:solidFill>
                  <a:schemeClr val="accent1"/>
                </a:solidFill>
              </a:rPr>
              <a:t>MORE THAN</a:t>
            </a:r>
          </a:p>
          <a:p>
            <a:pPr algn="ctr"/>
            <a:r>
              <a:rPr lang="en-CA" sz="6000" dirty="0"/>
              <a:t>Hypo- = </a:t>
            </a:r>
            <a:r>
              <a:rPr lang="en-CA" sz="6000" b="1" dirty="0">
                <a:solidFill>
                  <a:schemeClr val="accent1"/>
                </a:solidFill>
              </a:rPr>
              <a:t>LESS THAN</a:t>
            </a:r>
          </a:p>
        </p:txBody>
      </p:sp>
    </p:spTree>
    <p:extLst>
      <p:ext uri="{BB962C8B-B14F-4D97-AF65-F5344CB8AC3E}">
        <p14:creationId xmlns:p14="http://schemas.microsoft.com/office/powerpoint/2010/main" val="3687440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CC7FC-8DE3-4EC5-81B7-C6E66FDD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Isotonic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076D5-009F-4A3D-B77E-C6B02A51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Isotonic solution: solute concentration is </a:t>
            </a:r>
            <a:r>
              <a:rPr lang="en-CA" b="1" dirty="0">
                <a:solidFill>
                  <a:schemeClr val="accent1"/>
                </a:solidFill>
              </a:rPr>
              <a:t>equal</a:t>
            </a:r>
            <a:r>
              <a:rPr lang="en-CA" dirty="0"/>
              <a:t> on both sides of membrane</a:t>
            </a:r>
          </a:p>
          <a:p>
            <a:pPr lvl="1"/>
            <a:r>
              <a:rPr lang="en-CA" dirty="0"/>
              <a:t>Water will </a:t>
            </a:r>
            <a:r>
              <a:rPr lang="en-CA" b="1" dirty="0">
                <a:solidFill>
                  <a:schemeClr val="accent1"/>
                </a:solidFill>
              </a:rPr>
              <a:t>not</a:t>
            </a:r>
            <a:r>
              <a:rPr lang="en-CA" b="1" dirty="0"/>
              <a:t> </a:t>
            </a:r>
            <a:r>
              <a:rPr lang="en-CA" dirty="0"/>
              <a:t>move more to one direction than the other</a:t>
            </a:r>
          </a:p>
        </p:txBody>
      </p:sp>
      <p:pic>
        <p:nvPicPr>
          <p:cNvPr id="5122" name="Picture 2" descr="Osmosis &amp;amp; Diffusion, What you need to know:">
            <a:extLst>
              <a:ext uri="{FF2B5EF4-FFF2-40B4-BE49-F238E27FC236}">
                <a16:creationId xmlns:a16="http://schemas.microsoft.com/office/drawing/2014/main" id="{9CD2F112-282B-4005-8A58-E3ACC7007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4" r="32932" b="27366"/>
          <a:stretch/>
        </p:blipFill>
        <p:spPr bwMode="auto">
          <a:xfrm>
            <a:off x="3847380" y="3685086"/>
            <a:ext cx="3328073" cy="277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540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27329-46E7-462E-96C0-5B9F82B6E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Hypertonic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ED1FD-FFDB-4A66-8B6E-2BFA819B5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Hypertonic solution: solution has a </a:t>
            </a:r>
            <a:r>
              <a:rPr lang="en-CA" b="1" dirty="0">
                <a:solidFill>
                  <a:schemeClr val="accent1"/>
                </a:solidFill>
              </a:rPr>
              <a:t>higher</a:t>
            </a:r>
            <a:r>
              <a:rPr lang="en-CA" dirty="0"/>
              <a:t> solute concentration than cell</a:t>
            </a:r>
          </a:p>
          <a:p>
            <a:pPr lvl="1"/>
            <a:r>
              <a:rPr lang="en-CA" dirty="0"/>
              <a:t>Water will leave the cell -&gt; cell will </a:t>
            </a:r>
            <a:r>
              <a:rPr lang="en-CA" b="1" dirty="0">
                <a:solidFill>
                  <a:schemeClr val="accent1"/>
                </a:solidFill>
              </a:rPr>
              <a:t>shrink or shrivel</a:t>
            </a:r>
          </a:p>
        </p:txBody>
      </p:sp>
      <p:pic>
        <p:nvPicPr>
          <p:cNvPr id="4" name="Picture 2" descr="Osmosis &amp;amp; Diffusion, What you need to know:">
            <a:extLst>
              <a:ext uri="{FF2B5EF4-FFF2-40B4-BE49-F238E27FC236}">
                <a16:creationId xmlns:a16="http://schemas.microsoft.com/office/drawing/2014/main" id="{BBFACFEE-8769-41F6-9879-A006DE22D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5" t="29158" r="166"/>
          <a:stretch/>
        </p:blipFill>
        <p:spPr bwMode="auto">
          <a:xfrm>
            <a:off x="3976777" y="3692219"/>
            <a:ext cx="3267850" cy="277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232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C238A-6046-4D90-93F8-E7103FEC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Hypotonic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06A7D-9E46-4720-8956-096B80C26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Hypotonic solution: solution has a </a:t>
            </a:r>
            <a:r>
              <a:rPr lang="en-CA" b="1" dirty="0">
                <a:solidFill>
                  <a:schemeClr val="accent1"/>
                </a:solidFill>
              </a:rPr>
              <a:t>lower</a:t>
            </a:r>
            <a:r>
              <a:rPr lang="en-CA" b="1" dirty="0"/>
              <a:t> </a:t>
            </a:r>
            <a:r>
              <a:rPr lang="en-CA" dirty="0"/>
              <a:t>solute concentration than cell</a:t>
            </a:r>
          </a:p>
          <a:p>
            <a:pPr lvl="1"/>
            <a:r>
              <a:rPr lang="en-CA" dirty="0"/>
              <a:t>Water will enter the cell -&gt; cell will </a:t>
            </a:r>
            <a:r>
              <a:rPr lang="en-CA" b="1" dirty="0">
                <a:solidFill>
                  <a:schemeClr val="accent1"/>
                </a:solidFill>
              </a:rPr>
              <a:t>swell or burst</a:t>
            </a:r>
          </a:p>
        </p:txBody>
      </p:sp>
      <p:pic>
        <p:nvPicPr>
          <p:cNvPr id="4" name="Picture 2" descr="Osmosis &amp;amp; Diffusion, What you need to know:">
            <a:extLst>
              <a:ext uri="{FF2B5EF4-FFF2-40B4-BE49-F238E27FC236}">
                <a16:creationId xmlns:a16="http://schemas.microsoft.com/office/drawing/2014/main" id="{E6C05930-55DC-48E0-932D-7F1842D6C7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8" r="67061"/>
          <a:stretch/>
        </p:blipFill>
        <p:spPr bwMode="auto">
          <a:xfrm>
            <a:off x="3809728" y="3568202"/>
            <a:ext cx="3419208" cy="289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861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0E7A2-9067-4F1D-BFFA-17AFC69D2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2C5C1-943E-4A56-A534-C8ECF9E8F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/>
              <a:t>What happens to a plant cell when it is in a hypotonic solution?</a:t>
            </a:r>
          </a:p>
        </p:txBody>
      </p:sp>
    </p:spTree>
    <p:extLst>
      <p:ext uri="{BB962C8B-B14F-4D97-AF65-F5344CB8AC3E}">
        <p14:creationId xmlns:p14="http://schemas.microsoft.com/office/powerpoint/2010/main" val="238701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7416F32-9D98-4340-82E8-E90CE00AD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8D85657-6A77-4466-887F-EE948B9CD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148" name="Rectangle 147">
            <a:extLst>
              <a:ext uri="{FF2B5EF4-FFF2-40B4-BE49-F238E27FC236}">
                <a16:creationId xmlns:a16="http://schemas.microsoft.com/office/drawing/2014/main" id="{DD98E61A-E482-4DCD-B615-A18B8685C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C6B683D-13FA-4605-8648-01FC9C82F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852A959-AA36-4E4C-940B-F33A7BE0A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FFFC38A9-EA65-4BD6-A6E1-CAD07CCB8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F9E36CA9-9013-4306-B36F-2E349B6FE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CE8D3FFE-4362-43F6-99D3-1B83F7AD5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F7AA39D6-8796-468A-8C18-D17C0BBF2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75967788-298A-4B75-B02F-0625E5F84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8D0FB4E1-29BE-427B-9999-B25351A07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39914662-C165-4AD1-89C0-F6C47C1090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384C8199-BC83-4D02-8937-CF9AB0F4CF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4A28F3F3-1D22-45C2-8627-C7E4E74BD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Rectangle 161">
            <a:extLst>
              <a:ext uri="{FF2B5EF4-FFF2-40B4-BE49-F238E27FC236}">
                <a16:creationId xmlns:a16="http://schemas.microsoft.com/office/drawing/2014/main" id="{9D8267F7-1115-4F9A-BEF5-BB6664B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2052" name="Picture 4" descr="Why is water a polar molecule? | Socratic">
            <a:extLst>
              <a:ext uri="{FF2B5EF4-FFF2-40B4-BE49-F238E27FC236}">
                <a16:creationId xmlns:a16="http://schemas.microsoft.com/office/drawing/2014/main" id="{B8BF0EC3-44F9-4D33-9547-CFE1BAE4B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7" r="-2" b="17359"/>
          <a:stretch/>
        </p:blipFill>
        <p:spPr bwMode="auto">
          <a:xfrm>
            <a:off x="2768970" y="3227319"/>
            <a:ext cx="6312607" cy="33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754F7-06D4-4BA4-BEDD-3EE12621D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95" y="1643710"/>
            <a:ext cx="10314345" cy="15170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b="1" i="1" u="sng" dirty="0"/>
              <a:t>Polar</a:t>
            </a:r>
            <a:r>
              <a:rPr lang="en-US" dirty="0"/>
              <a:t>”: charge is unevenly distributed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O: O is slightly negative; H is slightly positive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DD0208-190B-4A0B-81F8-08260A4AC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Water is a Polar Molecule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91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319F-1928-43DB-86E6-6873A7252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Osmosis and Cell Walls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7B507-C6F5-4FB4-AF03-99A8ED64C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If a cell has a cell wall (</a:t>
            </a:r>
            <a:r>
              <a:rPr lang="en-CA" b="1" dirty="0">
                <a:solidFill>
                  <a:schemeClr val="accent1"/>
                </a:solidFill>
              </a:rPr>
              <a:t>plant cells</a:t>
            </a:r>
            <a:r>
              <a:rPr lang="en-CA" dirty="0"/>
              <a:t>) what will happen in a hypotonic solution?</a:t>
            </a:r>
          </a:p>
          <a:p>
            <a:pPr lvl="1"/>
            <a:r>
              <a:rPr lang="en-CA" dirty="0"/>
              <a:t>Cytoplasm expands as </a:t>
            </a:r>
            <a:r>
              <a:rPr lang="en-CA" b="1" dirty="0">
                <a:solidFill>
                  <a:schemeClr val="accent1"/>
                </a:solidFill>
              </a:rPr>
              <a:t>water</a:t>
            </a:r>
            <a:r>
              <a:rPr lang="en-CA" dirty="0"/>
              <a:t> enters the cell</a:t>
            </a:r>
          </a:p>
          <a:p>
            <a:pPr lvl="1"/>
            <a:r>
              <a:rPr lang="en-CA" dirty="0"/>
              <a:t>Cytoplasm pushes on the </a:t>
            </a:r>
            <a:r>
              <a:rPr lang="en-CA" b="1" dirty="0">
                <a:solidFill>
                  <a:schemeClr val="accent1"/>
                </a:solidFill>
              </a:rPr>
              <a:t>cell wall</a:t>
            </a:r>
            <a:endParaRPr lang="en-CA" dirty="0">
              <a:solidFill>
                <a:schemeClr val="accent1"/>
              </a:solidFill>
            </a:endParaRPr>
          </a:p>
          <a:p>
            <a:pPr lvl="1"/>
            <a:r>
              <a:rPr lang="en-CA" dirty="0"/>
              <a:t>BUT cell wall does NOT let the cell </a:t>
            </a:r>
            <a:r>
              <a:rPr lang="en-CA" b="1" dirty="0">
                <a:solidFill>
                  <a:schemeClr val="accent1"/>
                </a:solidFill>
              </a:rPr>
              <a:t>burst</a:t>
            </a:r>
          </a:p>
        </p:txBody>
      </p:sp>
      <p:pic>
        <p:nvPicPr>
          <p:cNvPr id="4" name="Picture 2" descr="Osmosis | CK-12 Foundation">
            <a:extLst>
              <a:ext uri="{FF2B5EF4-FFF2-40B4-BE49-F238E27FC236}">
                <a16:creationId xmlns:a16="http://schemas.microsoft.com/office/drawing/2014/main" id="{EADAFD35-5702-4706-BDCE-41BF8E2EC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2" t="52471"/>
          <a:stretch/>
        </p:blipFill>
        <p:spPr bwMode="auto">
          <a:xfrm>
            <a:off x="8255479" y="2315139"/>
            <a:ext cx="3838755" cy="445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099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ABEA3-4918-44A4-AD20-EDE5B462D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Turgor Pressure (JUST FYI)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6B73D-734D-4778-9819-230D3171D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85" y="1216326"/>
            <a:ext cx="11461925" cy="1394968"/>
          </a:xfrm>
        </p:spPr>
        <p:txBody>
          <a:bodyPr/>
          <a:lstStyle/>
          <a:p>
            <a:r>
              <a:rPr lang="en-CA" dirty="0"/>
              <a:t>Turgor pressure: </a:t>
            </a:r>
            <a:r>
              <a:rPr lang="en-US" dirty="0"/>
              <a:t>Pressure exerted by fluid in a cell that presses the cell membrane against the cell wall</a:t>
            </a:r>
            <a:endParaRPr lang="en-CA" dirty="0"/>
          </a:p>
        </p:txBody>
      </p:sp>
      <p:pic>
        <p:nvPicPr>
          <p:cNvPr id="1026" name="Picture 2" descr="Turgor Pressure Vector Illustration. Labeled Hydrostatic Force Explain  Scheme Stock Vector - Illustration of phase, eukaryotic: 183453765">
            <a:extLst>
              <a:ext uri="{FF2B5EF4-FFF2-40B4-BE49-F238E27FC236}">
                <a16:creationId xmlns:a16="http://schemas.microsoft.com/office/drawing/2014/main" id="{B210F1D8-68EB-4A6C-A63B-E577A1FA3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4" r="1205" b="7438"/>
          <a:stretch/>
        </p:blipFill>
        <p:spPr bwMode="auto">
          <a:xfrm>
            <a:off x="630531" y="2611293"/>
            <a:ext cx="4372789" cy="405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1F77FC-B849-42CB-BE71-9EFDD6D16D98}"/>
              </a:ext>
            </a:extLst>
          </p:cNvPr>
          <p:cNvSpPr txBox="1"/>
          <p:nvPr/>
        </p:nvSpPr>
        <p:spPr>
          <a:xfrm>
            <a:off x="5538158" y="2611293"/>
            <a:ext cx="61029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When plant cell vacuole is full with water (from osmosis), the cell membrane pushes against the cell wall.</a:t>
            </a:r>
          </a:p>
          <a:p>
            <a:endParaRPr lang="en-CA" sz="2800" dirty="0"/>
          </a:p>
          <a:p>
            <a:r>
              <a:rPr lang="en-CA" sz="2800" dirty="0"/>
              <a:t>This makes the cell TURGID and helps the plant stay upright!</a:t>
            </a:r>
          </a:p>
        </p:txBody>
      </p:sp>
    </p:spTree>
    <p:extLst>
      <p:ext uri="{BB962C8B-B14F-4D97-AF65-F5344CB8AC3E}">
        <p14:creationId xmlns:p14="http://schemas.microsoft.com/office/powerpoint/2010/main" val="1331195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smosis | CK-12 Foundation">
            <a:extLst>
              <a:ext uri="{FF2B5EF4-FFF2-40B4-BE49-F238E27FC236}">
                <a16:creationId xmlns:a16="http://schemas.microsoft.com/office/drawing/2014/main" id="{8D506861-FB09-4A47-89A0-56345C94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78" y="10837"/>
            <a:ext cx="9363643" cy="684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974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18DF1-F3C0-4FC9-8EDA-D62762C28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Kahoot Quiz (for fun yay)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76317-954D-4E34-BBFD-199897214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65304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6893-3CAD-4C06-BA73-2B1E8C89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Cell Membrane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5CD97-5C6E-4C67-8F68-727B201C0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49869"/>
            <a:ext cx="6356099" cy="45750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/>
              <a:t>Cells are isolated from their environments. Cell membranes allow cells to control what enters and exits the cell. </a:t>
            </a:r>
          </a:p>
          <a:p>
            <a:pPr marL="0" indent="0">
              <a:buNone/>
            </a:pPr>
            <a:r>
              <a:rPr lang="en-CA" dirty="0"/>
              <a:t>Cell membrane structure:</a:t>
            </a:r>
          </a:p>
          <a:p>
            <a:pPr lvl="1"/>
            <a:r>
              <a:rPr lang="en-CA" dirty="0"/>
              <a:t>Outside is polar and attracts water</a:t>
            </a:r>
          </a:p>
          <a:p>
            <a:pPr lvl="1"/>
            <a:r>
              <a:rPr lang="en-CA" dirty="0"/>
              <a:t>Inside is non-polar and repels water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70790C1-2206-475E-97BD-35070CA48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099" y="1427610"/>
            <a:ext cx="4876801" cy="282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F2AA37-1F18-4034-9625-5AE0EA4A311B}"/>
              </a:ext>
            </a:extLst>
          </p:cNvPr>
          <p:cNvSpPr txBox="1"/>
          <p:nvPr/>
        </p:nvSpPr>
        <p:spPr>
          <a:xfrm>
            <a:off x="654299" y="5893237"/>
            <a:ext cx="11118601" cy="707886"/>
          </a:xfrm>
          <a:custGeom>
            <a:avLst/>
            <a:gdLst>
              <a:gd name="connsiteX0" fmla="*/ 0 w 11118601"/>
              <a:gd name="connsiteY0" fmla="*/ 0 h 707886"/>
              <a:gd name="connsiteX1" fmla="*/ 694913 w 11118601"/>
              <a:gd name="connsiteY1" fmla="*/ 0 h 707886"/>
              <a:gd name="connsiteX2" fmla="*/ 1056267 w 11118601"/>
              <a:gd name="connsiteY2" fmla="*/ 0 h 707886"/>
              <a:gd name="connsiteX3" fmla="*/ 1528808 w 11118601"/>
              <a:gd name="connsiteY3" fmla="*/ 0 h 707886"/>
              <a:gd name="connsiteX4" fmla="*/ 2334906 w 11118601"/>
              <a:gd name="connsiteY4" fmla="*/ 0 h 707886"/>
              <a:gd name="connsiteX5" fmla="*/ 2696261 w 11118601"/>
              <a:gd name="connsiteY5" fmla="*/ 0 h 707886"/>
              <a:gd name="connsiteX6" fmla="*/ 3057615 w 11118601"/>
              <a:gd name="connsiteY6" fmla="*/ 0 h 707886"/>
              <a:gd name="connsiteX7" fmla="*/ 3974900 w 11118601"/>
              <a:gd name="connsiteY7" fmla="*/ 0 h 707886"/>
              <a:gd name="connsiteX8" fmla="*/ 4558626 w 11118601"/>
              <a:gd name="connsiteY8" fmla="*/ 0 h 707886"/>
              <a:gd name="connsiteX9" fmla="*/ 4919981 w 11118601"/>
              <a:gd name="connsiteY9" fmla="*/ 0 h 707886"/>
              <a:gd name="connsiteX10" fmla="*/ 5503707 w 11118601"/>
              <a:gd name="connsiteY10" fmla="*/ 0 h 707886"/>
              <a:gd name="connsiteX11" fmla="*/ 6420992 w 11118601"/>
              <a:gd name="connsiteY11" fmla="*/ 0 h 707886"/>
              <a:gd name="connsiteX12" fmla="*/ 7115905 w 11118601"/>
              <a:gd name="connsiteY12" fmla="*/ 0 h 707886"/>
              <a:gd name="connsiteX13" fmla="*/ 7699631 w 11118601"/>
              <a:gd name="connsiteY13" fmla="*/ 0 h 707886"/>
              <a:gd name="connsiteX14" fmla="*/ 8505730 w 11118601"/>
              <a:gd name="connsiteY14" fmla="*/ 0 h 707886"/>
              <a:gd name="connsiteX15" fmla="*/ 9423014 w 11118601"/>
              <a:gd name="connsiteY15" fmla="*/ 0 h 707886"/>
              <a:gd name="connsiteX16" fmla="*/ 10340299 w 11118601"/>
              <a:gd name="connsiteY16" fmla="*/ 0 h 707886"/>
              <a:gd name="connsiteX17" fmla="*/ 11118601 w 11118601"/>
              <a:gd name="connsiteY17" fmla="*/ 0 h 707886"/>
              <a:gd name="connsiteX18" fmla="*/ 11118601 w 11118601"/>
              <a:gd name="connsiteY18" fmla="*/ 332706 h 707886"/>
              <a:gd name="connsiteX19" fmla="*/ 11118601 w 11118601"/>
              <a:gd name="connsiteY19" fmla="*/ 707886 h 707886"/>
              <a:gd name="connsiteX20" fmla="*/ 10312502 w 11118601"/>
              <a:gd name="connsiteY20" fmla="*/ 707886 h 707886"/>
              <a:gd name="connsiteX21" fmla="*/ 9617590 w 11118601"/>
              <a:gd name="connsiteY21" fmla="*/ 707886 h 707886"/>
              <a:gd name="connsiteX22" fmla="*/ 9256235 w 11118601"/>
              <a:gd name="connsiteY22" fmla="*/ 707886 h 707886"/>
              <a:gd name="connsiteX23" fmla="*/ 8561323 w 11118601"/>
              <a:gd name="connsiteY23" fmla="*/ 707886 h 707886"/>
              <a:gd name="connsiteX24" fmla="*/ 8088782 w 11118601"/>
              <a:gd name="connsiteY24" fmla="*/ 707886 h 707886"/>
              <a:gd name="connsiteX25" fmla="*/ 7505056 w 11118601"/>
              <a:gd name="connsiteY25" fmla="*/ 707886 h 707886"/>
              <a:gd name="connsiteX26" fmla="*/ 6810143 w 11118601"/>
              <a:gd name="connsiteY26" fmla="*/ 707886 h 707886"/>
              <a:gd name="connsiteX27" fmla="*/ 6115231 w 11118601"/>
              <a:gd name="connsiteY27" fmla="*/ 707886 h 707886"/>
              <a:gd name="connsiteX28" fmla="*/ 5309132 w 11118601"/>
              <a:gd name="connsiteY28" fmla="*/ 707886 h 707886"/>
              <a:gd name="connsiteX29" fmla="*/ 4614219 w 11118601"/>
              <a:gd name="connsiteY29" fmla="*/ 707886 h 707886"/>
              <a:gd name="connsiteX30" fmla="*/ 3808121 w 11118601"/>
              <a:gd name="connsiteY30" fmla="*/ 707886 h 707886"/>
              <a:gd name="connsiteX31" fmla="*/ 3113208 w 11118601"/>
              <a:gd name="connsiteY31" fmla="*/ 707886 h 707886"/>
              <a:gd name="connsiteX32" fmla="*/ 2529482 w 11118601"/>
              <a:gd name="connsiteY32" fmla="*/ 707886 h 707886"/>
              <a:gd name="connsiteX33" fmla="*/ 1723383 w 11118601"/>
              <a:gd name="connsiteY33" fmla="*/ 707886 h 707886"/>
              <a:gd name="connsiteX34" fmla="*/ 1028471 w 11118601"/>
              <a:gd name="connsiteY34" fmla="*/ 707886 h 707886"/>
              <a:gd name="connsiteX35" fmla="*/ 0 w 11118601"/>
              <a:gd name="connsiteY35" fmla="*/ 707886 h 707886"/>
              <a:gd name="connsiteX36" fmla="*/ 0 w 11118601"/>
              <a:gd name="connsiteY36" fmla="*/ 353943 h 707886"/>
              <a:gd name="connsiteX37" fmla="*/ 0 w 11118601"/>
              <a:gd name="connsiteY37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118601" h="707886" fill="none" extrusionOk="0">
                <a:moveTo>
                  <a:pt x="0" y="0"/>
                </a:moveTo>
                <a:cubicBezTo>
                  <a:pt x="250459" y="4303"/>
                  <a:pt x="446098" y="-24513"/>
                  <a:pt x="694913" y="0"/>
                </a:cubicBezTo>
                <a:cubicBezTo>
                  <a:pt x="943728" y="24513"/>
                  <a:pt x="974989" y="-6600"/>
                  <a:pt x="1056267" y="0"/>
                </a:cubicBezTo>
                <a:cubicBezTo>
                  <a:pt x="1137545" y="6600"/>
                  <a:pt x="1347235" y="21649"/>
                  <a:pt x="1528808" y="0"/>
                </a:cubicBezTo>
                <a:cubicBezTo>
                  <a:pt x="1710381" y="-21649"/>
                  <a:pt x="1980467" y="-12892"/>
                  <a:pt x="2334906" y="0"/>
                </a:cubicBezTo>
                <a:cubicBezTo>
                  <a:pt x="2689345" y="12892"/>
                  <a:pt x="2579304" y="-17803"/>
                  <a:pt x="2696261" y="0"/>
                </a:cubicBezTo>
                <a:cubicBezTo>
                  <a:pt x="2813218" y="17803"/>
                  <a:pt x="2937448" y="-510"/>
                  <a:pt x="3057615" y="0"/>
                </a:cubicBezTo>
                <a:cubicBezTo>
                  <a:pt x="3177782" y="510"/>
                  <a:pt x="3658556" y="45192"/>
                  <a:pt x="3974900" y="0"/>
                </a:cubicBezTo>
                <a:cubicBezTo>
                  <a:pt x="4291244" y="-45192"/>
                  <a:pt x="4312502" y="-27695"/>
                  <a:pt x="4558626" y="0"/>
                </a:cubicBezTo>
                <a:cubicBezTo>
                  <a:pt x="4804750" y="27695"/>
                  <a:pt x="4742502" y="2160"/>
                  <a:pt x="4919981" y="0"/>
                </a:cubicBezTo>
                <a:cubicBezTo>
                  <a:pt x="5097460" y="-2160"/>
                  <a:pt x="5226633" y="27602"/>
                  <a:pt x="5503707" y="0"/>
                </a:cubicBezTo>
                <a:cubicBezTo>
                  <a:pt x="5780781" y="-27602"/>
                  <a:pt x="6090722" y="10871"/>
                  <a:pt x="6420992" y="0"/>
                </a:cubicBezTo>
                <a:cubicBezTo>
                  <a:pt x="6751263" y="-10871"/>
                  <a:pt x="6812577" y="20912"/>
                  <a:pt x="7115905" y="0"/>
                </a:cubicBezTo>
                <a:cubicBezTo>
                  <a:pt x="7419233" y="-20912"/>
                  <a:pt x="7420295" y="-18014"/>
                  <a:pt x="7699631" y="0"/>
                </a:cubicBezTo>
                <a:cubicBezTo>
                  <a:pt x="7978967" y="18014"/>
                  <a:pt x="8207683" y="-3333"/>
                  <a:pt x="8505730" y="0"/>
                </a:cubicBezTo>
                <a:cubicBezTo>
                  <a:pt x="8803777" y="3333"/>
                  <a:pt x="9023443" y="33310"/>
                  <a:pt x="9423014" y="0"/>
                </a:cubicBezTo>
                <a:cubicBezTo>
                  <a:pt x="9822585" y="-33310"/>
                  <a:pt x="9949703" y="-30982"/>
                  <a:pt x="10340299" y="0"/>
                </a:cubicBezTo>
                <a:cubicBezTo>
                  <a:pt x="10730896" y="30982"/>
                  <a:pt x="10956919" y="-37586"/>
                  <a:pt x="11118601" y="0"/>
                </a:cubicBezTo>
                <a:cubicBezTo>
                  <a:pt x="11122895" y="146309"/>
                  <a:pt x="11120566" y="214370"/>
                  <a:pt x="11118601" y="332706"/>
                </a:cubicBezTo>
                <a:cubicBezTo>
                  <a:pt x="11116636" y="451042"/>
                  <a:pt x="11130060" y="614438"/>
                  <a:pt x="11118601" y="707886"/>
                </a:cubicBezTo>
                <a:cubicBezTo>
                  <a:pt x="10850882" y="676329"/>
                  <a:pt x="10588323" y="734022"/>
                  <a:pt x="10312502" y="707886"/>
                </a:cubicBezTo>
                <a:cubicBezTo>
                  <a:pt x="10036681" y="681750"/>
                  <a:pt x="9931025" y="688856"/>
                  <a:pt x="9617590" y="707886"/>
                </a:cubicBezTo>
                <a:cubicBezTo>
                  <a:pt x="9304155" y="726916"/>
                  <a:pt x="9331836" y="698441"/>
                  <a:pt x="9256235" y="707886"/>
                </a:cubicBezTo>
                <a:cubicBezTo>
                  <a:pt x="9180635" y="717331"/>
                  <a:pt x="8728848" y="684016"/>
                  <a:pt x="8561323" y="707886"/>
                </a:cubicBezTo>
                <a:cubicBezTo>
                  <a:pt x="8393798" y="731756"/>
                  <a:pt x="8226501" y="694018"/>
                  <a:pt x="8088782" y="707886"/>
                </a:cubicBezTo>
                <a:cubicBezTo>
                  <a:pt x="7951063" y="721754"/>
                  <a:pt x="7722205" y="706903"/>
                  <a:pt x="7505056" y="707886"/>
                </a:cubicBezTo>
                <a:cubicBezTo>
                  <a:pt x="7287907" y="708869"/>
                  <a:pt x="7114937" y="681471"/>
                  <a:pt x="6810143" y="707886"/>
                </a:cubicBezTo>
                <a:cubicBezTo>
                  <a:pt x="6505349" y="734301"/>
                  <a:pt x="6441919" y="720458"/>
                  <a:pt x="6115231" y="707886"/>
                </a:cubicBezTo>
                <a:cubicBezTo>
                  <a:pt x="5788543" y="695314"/>
                  <a:pt x="5710538" y="693619"/>
                  <a:pt x="5309132" y="707886"/>
                </a:cubicBezTo>
                <a:cubicBezTo>
                  <a:pt x="4907726" y="722153"/>
                  <a:pt x="4818546" y="740464"/>
                  <a:pt x="4614219" y="707886"/>
                </a:cubicBezTo>
                <a:cubicBezTo>
                  <a:pt x="4409892" y="675308"/>
                  <a:pt x="4156999" y="715011"/>
                  <a:pt x="3808121" y="707886"/>
                </a:cubicBezTo>
                <a:cubicBezTo>
                  <a:pt x="3459243" y="700761"/>
                  <a:pt x="3416206" y="723638"/>
                  <a:pt x="3113208" y="707886"/>
                </a:cubicBezTo>
                <a:cubicBezTo>
                  <a:pt x="2810210" y="692134"/>
                  <a:pt x="2677176" y="697174"/>
                  <a:pt x="2529482" y="707886"/>
                </a:cubicBezTo>
                <a:cubicBezTo>
                  <a:pt x="2381788" y="718598"/>
                  <a:pt x="2045654" y="740996"/>
                  <a:pt x="1723383" y="707886"/>
                </a:cubicBezTo>
                <a:cubicBezTo>
                  <a:pt x="1401112" y="674776"/>
                  <a:pt x="1180333" y="701532"/>
                  <a:pt x="1028471" y="707886"/>
                </a:cubicBezTo>
                <a:cubicBezTo>
                  <a:pt x="876609" y="714240"/>
                  <a:pt x="363608" y="662073"/>
                  <a:pt x="0" y="707886"/>
                </a:cubicBezTo>
                <a:cubicBezTo>
                  <a:pt x="3094" y="621998"/>
                  <a:pt x="-15699" y="489835"/>
                  <a:pt x="0" y="353943"/>
                </a:cubicBezTo>
                <a:cubicBezTo>
                  <a:pt x="15699" y="218051"/>
                  <a:pt x="-1753" y="71278"/>
                  <a:pt x="0" y="0"/>
                </a:cubicBezTo>
                <a:close/>
              </a:path>
              <a:path w="11118601" h="707886" stroke="0" extrusionOk="0">
                <a:moveTo>
                  <a:pt x="0" y="0"/>
                </a:moveTo>
                <a:cubicBezTo>
                  <a:pt x="103634" y="-600"/>
                  <a:pt x="229729" y="5376"/>
                  <a:pt x="361355" y="0"/>
                </a:cubicBezTo>
                <a:cubicBezTo>
                  <a:pt x="492981" y="-5376"/>
                  <a:pt x="968072" y="-17641"/>
                  <a:pt x="1278639" y="0"/>
                </a:cubicBezTo>
                <a:cubicBezTo>
                  <a:pt x="1589206" y="17641"/>
                  <a:pt x="1743235" y="22562"/>
                  <a:pt x="1862366" y="0"/>
                </a:cubicBezTo>
                <a:cubicBezTo>
                  <a:pt x="1981497" y="-22562"/>
                  <a:pt x="2286290" y="468"/>
                  <a:pt x="2557278" y="0"/>
                </a:cubicBezTo>
                <a:cubicBezTo>
                  <a:pt x="2828266" y="-468"/>
                  <a:pt x="2738589" y="-17470"/>
                  <a:pt x="2918633" y="0"/>
                </a:cubicBezTo>
                <a:cubicBezTo>
                  <a:pt x="3098678" y="17470"/>
                  <a:pt x="3335820" y="-26528"/>
                  <a:pt x="3613545" y="0"/>
                </a:cubicBezTo>
                <a:cubicBezTo>
                  <a:pt x="3891270" y="26528"/>
                  <a:pt x="3898078" y="959"/>
                  <a:pt x="3974900" y="0"/>
                </a:cubicBezTo>
                <a:cubicBezTo>
                  <a:pt x="4051722" y="-959"/>
                  <a:pt x="4236466" y="14316"/>
                  <a:pt x="4336254" y="0"/>
                </a:cubicBezTo>
                <a:cubicBezTo>
                  <a:pt x="4436042" y="-14316"/>
                  <a:pt x="4786671" y="6457"/>
                  <a:pt x="5031167" y="0"/>
                </a:cubicBezTo>
                <a:cubicBezTo>
                  <a:pt x="5275663" y="-6457"/>
                  <a:pt x="5340071" y="6344"/>
                  <a:pt x="5503707" y="0"/>
                </a:cubicBezTo>
                <a:cubicBezTo>
                  <a:pt x="5667343" y="-6344"/>
                  <a:pt x="6126809" y="-31728"/>
                  <a:pt x="6309806" y="0"/>
                </a:cubicBezTo>
                <a:cubicBezTo>
                  <a:pt x="6492803" y="31728"/>
                  <a:pt x="6909249" y="-40197"/>
                  <a:pt x="7115905" y="0"/>
                </a:cubicBezTo>
                <a:cubicBezTo>
                  <a:pt x="7322561" y="40197"/>
                  <a:pt x="7513141" y="19711"/>
                  <a:pt x="7810817" y="0"/>
                </a:cubicBezTo>
                <a:cubicBezTo>
                  <a:pt x="8108493" y="-19711"/>
                  <a:pt x="8290796" y="-28694"/>
                  <a:pt x="8505730" y="0"/>
                </a:cubicBezTo>
                <a:cubicBezTo>
                  <a:pt x="8720664" y="28694"/>
                  <a:pt x="8742752" y="-13891"/>
                  <a:pt x="8867084" y="0"/>
                </a:cubicBezTo>
                <a:cubicBezTo>
                  <a:pt x="8991416" y="13891"/>
                  <a:pt x="9566438" y="-23887"/>
                  <a:pt x="9784369" y="0"/>
                </a:cubicBezTo>
                <a:cubicBezTo>
                  <a:pt x="10002301" y="23887"/>
                  <a:pt x="10044548" y="23571"/>
                  <a:pt x="10256909" y="0"/>
                </a:cubicBezTo>
                <a:cubicBezTo>
                  <a:pt x="10469270" y="-23571"/>
                  <a:pt x="10740682" y="7199"/>
                  <a:pt x="11118601" y="0"/>
                </a:cubicBezTo>
                <a:cubicBezTo>
                  <a:pt x="11132176" y="163022"/>
                  <a:pt x="11127837" y="246546"/>
                  <a:pt x="11118601" y="332706"/>
                </a:cubicBezTo>
                <a:cubicBezTo>
                  <a:pt x="11109365" y="418866"/>
                  <a:pt x="11119045" y="607716"/>
                  <a:pt x="11118601" y="707886"/>
                </a:cubicBezTo>
                <a:cubicBezTo>
                  <a:pt x="10968673" y="715683"/>
                  <a:pt x="10831305" y="713750"/>
                  <a:pt x="10757246" y="707886"/>
                </a:cubicBezTo>
                <a:cubicBezTo>
                  <a:pt x="10683187" y="702022"/>
                  <a:pt x="10396333" y="723095"/>
                  <a:pt x="10062334" y="707886"/>
                </a:cubicBezTo>
                <a:cubicBezTo>
                  <a:pt x="9728335" y="692677"/>
                  <a:pt x="9774461" y="689889"/>
                  <a:pt x="9700979" y="707886"/>
                </a:cubicBezTo>
                <a:cubicBezTo>
                  <a:pt x="9627497" y="725883"/>
                  <a:pt x="9401251" y="705661"/>
                  <a:pt x="9117253" y="707886"/>
                </a:cubicBezTo>
                <a:cubicBezTo>
                  <a:pt x="8833255" y="710111"/>
                  <a:pt x="8511244" y="674975"/>
                  <a:pt x="8199968" y="707886"/>
                </a:cubicBezTo>
                <a:cubicBezTo>
                  <a:pt x="7888692" y="740797"/>
                  <a:pt x="7942706" y="690904"/>
                  <a:pt x="7727428" y="707886"/>
                </a:cubicBezTo>
                <a:cubicBezTo>
                  <a:pt x="7512150" y="724868"/>
                  <a:pt x="7435046" y="711896"/>
                  <a:pt x="7143701" y="707886"/>
                </a:cubicBezTo>
                <a:cubicBezTo>
                  <a:pt x="6852356" y="703876"/>
                  <a:pt x="6766885" y="701592"/>
                  <a:pt x="6671161" y="707886"/>
                </a:cubicBezTo>
                <a:cubicBezTo>
                  <a:pt x="6575437" y="714180"/>
                  <a:pt x="6366663" y="725470"/>
                  <a:pt x="6087434" y="707886"/>
                </a:cubicBezTo>
                <a:cubicBezTo>
                  <a:pt x="5808205" y="690302"/>
                  <a:pt x="5853872" y="725904"/>
                  <a:pt x="5726080" y="707886"/>
                </a:cubicBezTo>
                <a:cubicBezTo>
                  <a:pt x="5598288" y="689868"/>
                  <a:pt x="5364685" y="717421"/>
                  <a:pt x="5253539" y="707886"/>
                </a:cubicBezTo>
                <a:cubicBezTo>
                  <a:pt x="5142393" y="698351"/>
                  <a:pt x="4641448" y="707649"/>
                  <a:pt x="4447440" y="707886"/>
                </a:cubicBezTo>
                <a:cubicBezTo>
                  <a:pt x="4253432" y="708123"/>
                  <a:pt x="4119608" y="693232"/>
                  <a:pt x="3863714" y="707886"/>
                </a:cubicBezTo>
                <a:cubicBezTo>
                  <a:pt x="3607820" y="722540"/>
                  <a:pt x="3587293" y="718936"/>
                  <a:pt x="3502359" y="707886"/>
                </a:cubicBezTo>
                <a:cubicBezTo>
                  <a:pt x="3417425" y="696836"/>
                  <a:pt x="3260128" y="710455"/>
                  <a:pt x="3029819" y="707886"/>
                </a:cubicBezTo>
                <a:cubicBezTo>
                  <a:pt x="2799510" y="705317"/>
                  <a:pt x="2665115" y="687528"/>
                  <a:pt x="2446092" y="707886"/>
                </a:cubicBezTo>
                <a:cubicBezTo>
                  <a:pt x="2227069" y="728244"/>
                  <a:pt x="2002213" y="676911"/>
                  <a:pt x="1639994" y="707886"/>
                </a:cubicBezTo>
                <a:cubicBezTo>
                  <a:pt x="1277775" y="738861"/>
                  <a:pt x="1210335" y="714124"/>
                  <a:pt x="945081" y="707886"/>
                </a:cubicBezTo>
                <a:cubicBezTo>
                  <a:pt x="679827" y="701648"/>
                  <a:pt x="453227" y="697832"/>
                  <a:pt x="0" y="707886"/>
                </a:cubicBezTo>
                <a:cubicBezTo>
                  <a:pt x="7772" y="588523"/>
                  <a:pt x="-8893" y="441317"/>
                  <a:pt x="0" y="353943"/>
                </a:cubicBezTo>
                <a:cubicBezTo>
                  <a:pt x="8893" y="266569"/>
                  <a:pt x="3536" y="114581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35466991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sz="2000" dirty="0">
                <a:solidFill>
                  <a:schemeClr val="bg2"/>
                </a:solidFill>
              </a:rPr>
              <a:t>Very few particles (O</a:t>
            </a:r>
            <a:r>
              <a:rPr lang="en-CA" sz="2000" baseline="-25000" dirty="0">
                <a:solidFill>
                  <a:schemeClr val="bg2"/>
                </a:solidFill>
              </a:rPr>
              <a:t>2</a:t>
            </a:r>
            <a:r>
              <a:rPr lang="en-CA" sz="2000" dirty="0">
                <a:solidFill>
                  <a:schemeClr val="bg2"/>
                </a:solidFill>
              </a:rPr>
              <a:t>, CO</a:t>
            </a:r>
            <a:r>
              <a:rPr lang="en-CA" sz="2000" baseline="-25000" dirty="0">
                <a:solidFill>
                  <a:schemeClr val="bg2"/>
                </a:solidFill>
              </a:rPr>
              <a:t>2</a:t>
            </a:r>
            <a:r>
              <a:rPr lang="en-CA" sz="2000" dirty="0">
                <a:solidFill>
                  <a:schemeClr val="bg2"/>
                </a:solidFill>
              </a:rPr>
              <a:t>, fats) can diffuse directly through the membrane. How do cells transport important substances like water, sugar, salt, proteins, ions, </a:t>
            </a:r>
            <a:r>
              <a:rPr lang="en-CA" sz="2000" dirty="0" err="1">
                <a:solidFill>
                  <a:schemeClr val="bg2"/>
                </a:solidFill>
              </a:rPr>
              <a:t>etc</a:t>
            </a:r>
            <a:r>
              <a:rPr lang="en-CA" sz="2000" dirty="0">
                <a:solidFill>
                  <a:schemeClr val="bg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489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5071-5510-4A86-9C98-18CDE7A7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Facilitated Diffusion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6F8D3-A185-4559-9F45-E949234C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49869"/>
            <a:ext cx="6427728" cy="49146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2800" dirty="0"/>
              <a:t>Facilitated diffusion is a type of </a:t>
            </a:r>
            <a:r>
              <a:rPr lang="en-CA" sz="2800" b="1" dirty="0"/>
              <a:t>passive transport</a:t>
            </a:r>
            <a:r>
              <a:rPr lang="en-CA" sz="2800" dirty="0"/>
              <a:t> that requires </a:t>
            </a:r>
            <a:r>
              <a:rPr lang="en-CA" sz="2800" b="1" dirty="0"/>
              <a:t>transport proteins</a:t>
            </a:r>
          </a:p>
          <a:p>
            <a:r>
              <a:rPr lang="en-CA" sz="2800" dirty="0"/>
              <a:t>“</a:t>
            </a:r>
            <a:r>
              <a:rPr lang="en-CA" sz="2800" b="1" u="sng" dirty="0"/>
              <a:t>Channel proteins</a:t>
            </a:r>
            <a:r>
              <a:rPr lang="en-CA" sz="2800" dirty="0"/>
              <a:t>” allow water, ions, and other molecules to move across the membrane down their concentration gradients</a:t>
            </a:r>
          </a:p>
          <a:p>
            <a:r>
              <a:rPr lang="en-CA" sz="2800" dirty="0"/>
              <a:t>“</a:t>
            </a:r>
            <a:r>
              <a:rPr lang="en-CA" sz="2800" b="1" u="sng" dirty="0"/>
              <a:t>Carrier proteins</a:t>
            </a:r>
            <a:r>
              <a:rPr lang="en-CA" sz="2800" dirty="0"/>
              <a:t>” have a similar function, but the protein changes shape in the process</a:t>
            </a:r>
          </a:p>
        </p:txBody>
      </p:sp>
      <p:pic>
        <p:nvPicPr>
          <p:cNvPr id="12290" name="Picture 2" descr="Facilitated Diffusion | BioNinja">
            <a:extLst>
              <a:ext uri="{FF2B5EF4-FFF2-40B4-BE49-F238E27FC236}">
                <a16:creationId xmlns:a16="http://schemas.microsoft.com/office/drawing/2014/main" id="{3A47646A-A0E0-47B0-8F69-66EB92DA1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28" y="2095886"/>
            <a:ext cx="5061866" cy="324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5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5071-5510-4A86-9C98-18CDE7A7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Facilitated Diffusion</a:t>
            </a:r>
          </a:p>
        </p:txBody>
      </p:sp>
      <p:pic>
        <p:nvPicPr>
          <p:cNvPr id="13314" name="Picture 2" descr="Aquaporin - an overview | ScienceDirect Topics">
            <a:extLst>
              <a:ext uri="{FF2B5EF4-FFF2-40B4-BE49-F238E27FC236}">
                <a16:creationId xmlns:a16="http://schemas.microsoft.com/office/drawing/2014/main" id="{0E30B310-D032-41C0-9FF9-C65AE02C8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36" y="2902159"/>
            <a:ext cx="3846272" cy="362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11EEE0-C1C1-4895-BB54-1B845ADF9A14}"/>
              </a:ext>
            </a:extLst>
          </p:cNvPr>
          <p:cNvSpPr txBox="1">
            <a:spLocks/>
          </p:cNvSpPr>
          <p:nvPr/>
        </p:nvSpPr>
        <p:spPr>
          <a:xfrm>
            <a:off x="1246935" y="1318729"/>
            <a:ext cx="4536326" cy="17918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0000" indent="-2700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Aquaporins are channel proteins that allow water to diffuse across the membrane</a:t>
            </a:r>
            <a:endParaRPr lang="en-US" sz="2000" dirty="0"/>
          </a:p>
        </p:txBody>
      </p:sp>
      <p:pic>
        <p:nvPicPr>
          <p:cNvPr id="13316" name="Picture 4" descr="GLUT1 Transporter Deficiency and the Ketogenic Diet » Keto Certified">
            <a:extLst>
              <a:ext uri="{FF2B5EF4-FFF2-40B4-BE49-F238E27FC236}">
                <a16:creationId xmlns:a16="http://schemas.microsoft.com/office/drawing/2014/main" id="{77AD4A11-FB93-4B2D-928E-73B785948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166" y="2902159"/>
            <a:ext cx="5596385" cy="362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4A86B3-BC7E-4D5D-818D-FA89AB20D532}"/>
              </a:ext>
            </a:extLst>
          </p:cNvPr>
          <p:cNvSpPr txBox="1">
            <a:spLocks/>
          </p:cNvSpPr>
          <p:nvPr/>
        </p:nvSpPr>
        <p:spPr>
          <a:xfrm>
            <a:off x="5897166" y="1486008"/>
            <a:ext cx="6408738" cy="17918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0000" indent="-2700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GLUT1 is a carrier protein that facilitates glucose diffusion</a:t>
            </a:r>
            <a:endParaRPr lang="en-US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735AD55-BF9E-454C-B84F-7904EB6AD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" y="6135623"/>
            <a:ext cx="11676888" cy="576073"/>
          </a:xfrm>
          <a:custGeom>
            <a:avLst/>
            <a:gdLst>
              <a:gd name="connsiteX0" fmla="*/ 0 w 11676888"/>
              <a:gd name="connsiteY0" fmla="*/ 0 h 576073"/>
              <a:gd name="connsiteX1" fmla="*/ 920414 w 11676888"/>
              <a:gd name="connsiteY1" fmla="*/ 0 h 576073"/>
              <a:gd name="connsiteX2" fmla="*/ 1256983 w 11676888"/>
              <a:gd name="connsiteY2" fmla="*/ 0 h 576073"/>
              <a:gd name="connsiteX3" fmla="*/ 1710321 w 11676888"/>
              <a:gd name="connsiteY3" fmla="*/ 0 h 576073"/>
              <a:gd name="connsiteX4" fmla="*/ 2513965 w 11676888"/>
              <a:gd name="connsiteY4" fmla="*/ 0 h 576073"/>
              <a:gd name="connsiteX5" fmla="*/ 2967303 w 11676888"/>
              <a:gd name="connsiteY5" fmla="*/ 0 h 576073"/>
              <a:gd name="connsiteX6" fmla="*/ 3654179 w 11676888"/>
              <a:gd name="connsiteY6" fmla="*/ 0 h 576073"/>
              <a:gd name="connsiteX7" fmla="*/ 4457824 w 11676888"/>
              <a:gd name="connsiteY7" fmla="*/ 0 h 576073"/>
              <a:gd name="connsiteX8" fmla="*/ 5261468 w 11676888"/>
              <a:gd name="connsiteY8" fmla="*/ 0 h 576073"/>
              <a:gd name="connsiteX9" fmla="*/ 6181882 w 11676888"/>
              <a:gd name="connsiteY9" fmla="*/ 0 h 576073"/>
              <a:gd name="connsiteX10" fmla="*/ 6985527 w 11676888"/>
              <a:gd name="connsiteY10" fmla="*/ 0 h 576073"/>
              <a:gd name="connsiteX11" fmla="*/ 7789171 w 11676888"/>
              <a:gd name="connsiteY11" fmla="*/ 0 h 576073"/>
              <a:gd name="connsiteX12" fmla="*/ 8709585 w 11676888"/>
              <a:gd name="connsiteY12" fmla="*/ 0 h 576073"/>
              <a:gd name="connsiteX13" fmla="*/ 9396460 w 11676888"/>
              <a:gd name="connsiteY13" fmla="*/ 0 h 576073"/>
              <a:gd name="connsiteX14" fmla="*/ 9849798 w 11676888"/>
              <a:gd name="connsiteY14" fmla="*/ 0 h 576073"/>
              <a:gd name="connsiteX15" fmla="*/ 10536674 w 11676888"/>
              <a:gd name="connsiteY15" fmla="*/ 0 h 576073"/>
              <a:gd name="connsiteX16" fmla="*/ 11676888 w 11676888"/>
              <a:gd name="connsiteY16" fmla="*/ 0 h 576073"/>
              <a:gd name="connsiteX17" fmla="*/ 11676888 w 11676888"/>
              <a:gd name="connsiteY17" fmla="*/ 576073 h 576073"/>
              <a:gd name="connsiteX18" fmla="*/ 10990012 w 11676888"/>
              <a:gd name="connsiteY18" fmla="*/ 576073 h 576073"/>
              <a:gd name="connsiteX19" fmla="*/ 10303136 w 11676888"/>
              <a:gd name="connsiteY19" fmla="*/ 576073 h 576073"/>
              <a:gd name="connsiteX20" fmla="*/ 9849798 w 11676888"/>
              <a:gd name="connsiteY20" fmla="*/ 576073 h 576073"/>
              <a:gd name="connsiteX21" fmla="*/ 9279692 w 11676888"/>
              <a:gd name="connsiteY21" fmla="*/ 576073 h 576073"/>
              <a:gd name="connsiteX22" fmla="*/ 8943122 w 11676888"/>
              <a:gd name="connsiteY22" fmla="*/ 576073 h 576073"/>
              <a:gd name="connsiteX23" fmla="*/ 8139478 w 11676888"/>
              <a:gd name="connsiteY23" fmla="*/ 576073 h 576073"/>
              <a:gd name="connsiteX24" fmla="*/ 7686140 w 11676888"/>
              <a:gd name="connsiteY24" fmla="*/ 576073 h 576073"/>
              <a:gd name="connsiteX25" fmla="*/ 7232802 w 11676888"/>
              <a:gd name="connsiteY25" fmla="*/ 576073 h 576073"/>
              <a:gd name="connsiteX26" fmla="*/ 6896233 w 11676888"/>
              <a:gd name="connsiteY26" fmla="*/ 576073 h 576073"/>
              <a:gd name="connsiteX27" fmla="*/ 6092588 w 11676888"/>
              <a:gd name="connsiteY27" fmla="*/ 576073 h 576073"/>
              <a:gd name="connsiteX28" fmla="*/ 5522481 w 11676888"/>
              <a:gd name="connsiteY28" fmla="*/ 576073 h 576073"/>
              <a:gd name="connsiteX29" fmla="*/ 5185912 w 11676888"/>
              <a:gd name="connsiteY29" fmla="*/ 576073 h 576073"/>
              <a:gd name="connsiteX30" fmla="*/ 4499036 w 11676888"/>
              <a:gd name="connsiteY30" fmla="*/ 576073 h 576073"/>
              <a:gd name="connsiteX31" fmla="*/ 4045698 w 11676888"/>
              <a:gd name="connsiteY31" fmla="*/ 576073 h 576073"/>
              <a:gd name="connsiteX32" fmla="*/ 3358822 w 11676888"/>
              <a:gd name="connsiteY32" fmla="*/ 576073 h 576073"/>
              <a:gd name="connsiteX33" fmla="*/ 2671947 w 11676888"/>
              <a:gd name="connsiteY33" fmla="*/ 576073 h 576073"/>
              <a:gd name="connsiteX34" fmla="*/ 2218609 w 11676888"/>
              <a:gd name="connsiteY34" fmla="*/ 576073 h 576073"/>
              <a:gd name="connsiteX35" fmla="*/ 1882040 w 11676888"/>
              <a:gd name="connsiteY35" fmla="*/ 576073 h 576073"/>
              <a:gd name="connsiteX36" fmla="*/ 1078395 w 11676888"/>
              <a:gd name="connsiteY36" fmla="*/ 576073 h 576073"/>
              <a:gd name="connsiteX37" fmla="*/ 0 w 11676888"/>
              <a:gd name="connsiteY37" fmla="*/ 576073 h 576073"/>
              <a:gd name="connsiteX38" fmla="*/ 0 w 11676888"/>
              <a:gd name="connsiteY38" fmla="*/ 0 h 57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676888" h="576073" fill="none" extrusionOk="0">
                <a:moveTo>
                  <a:pt x="0" y="0"/>
                </a:moveTo>
                <a:cubicBezTo>
                  <a:pt x="217075" y="-32057"/>
                  <a:pt x="563547" y="-3861"/>
                  <a:pt x="920414" y="0"/>
                </a:cubicBezTo>
                <a:cubicBezTo>
                  <a:pt x="1277281" y="3861"/>
                  <a:pt x="1168924" y="-7967"/>
                  <a:pt x="1256983" y="0"/>
                </a:cubicBezTo>
                <a:cubicBezTo>
                  <a:pt x="1345042" y="7967"/>
                  <a:pt x="1523067" y="-17116"/>
                  <a:pt x="1710321" y="0"/>
                </a:cubicBezTo>
                <a:cubicBezTo>
                  <a:pt x="1897575" y="17116"/>
                  <a:pt x="2192676" y="1919"/>
                  <a:pt x="2513965" y="0"/>
                </a:cubicBezTo>
                <a:cubicBezTo>
                  <a:pt x="2835254" y="-1919"/>
                  <a:pt x="2852164" y="-15787"/>
                  <a:pt x="2967303" y="0"/>
                </a:cubicBezTo>
                <a:cubicBezTo>
                  <a:pt x="3082442" y="15787"/>
                  <a:pt x="3359398" y="14362"/>
                  <a:pt x="3654179" y="0"/>
                </a:cubicBezTo>
                <a:cubicBezTo>
                  <a:pt x="3948960" y="-14362"/>
                  <a:pt x="4282218" y="-18545"/>
                  <a:pt x="4457824" y="0"/>
                </a:cubicBezTo>
                <a:cubicBezTo>
                  <a:pt x="4633430" y="18545"/>
                  <a:pt x="4955645" y="14550"/>
                  <a:pt x="5261468" y="0"/>
                </a:cubicBezTo>
                <a:cubicBezTo>
                  <a:pt x="5567291" y="-14550"/>
                  <a:pt x="5929815" y="-144"/>
                  <a:pt x="6181882" y="0"/>
                </a:cubicBezTo>
                <a:cubicBezTo>
                  <a:pt x="6433949" y="144"/>
                  <a:pt x="6600279" y="26969"/>
                  <a:pt x="6985527" y="0"/>
                </a:cubicBezTo>
                <a:cubicBezTo>
                  <a:pt x="7370776" y="-26969"/>
                  <a:pt x="7424753" y="20835"/>
                  <a:pt x="7789171" y="0"/>
                </a:cubicBezTo>
                <a:cubicBezTo>
                  <a:pt x="8153589" y="-20835"/>
                  <a:pt x="8407967" y="-37994"/>
                  <a:pt x="8709585" y="0"/>
                </a:cubicBezTo>
                <a:cubicBezTo>
                  <a:pt x="9011203" y="37994"/>
                  <a:pt x="9136343" y="31524"/>
                  <a:pt x="9396460" y="0"/>
                </a:cubicBezTo>
                <a:cubicBezTo>
                  <a:pt x="9656577" y="-31524"/>
                  <a:pt x="9702984" y="-472"/>
                  <a:pt x="9849798" y="0"/>
                </a:cubicBezTo>
                <a:cubicBezTo>
                  <a:pt x="9996612" y="472"/>
                  <a:pt x="10336924" y="-6728"/>
                  <a:pt x="10536674" y="0"/>
                </a:cubicBezTo>
                <a:cubicBezTo>
                  <a:pt x="10736424" y="6728"/>
                  <a:pt x="11298257" y="-34655"/>
                  <a:pt x="11676888" y="0"/>
                </a:cubicBezTo>
                <a:cubicBezTo>
                  <a:pt x="11658018" y="185953"/>
                  <a:pt x="11690328" y="418191"/>
                  <a:pt x="11676888" y="576073"/>
                </a:cubicBezTo>
                <a:cubicBezTo>
                  <a:pt x="11340678" y="572509"/>
                  <a:pt x="11166920" y="602263"/>
                  <a:pt x="10990012" y="576073"/>
                </a:cubicBezTo>
                <a:cubicBezTo>
                  <a:pt x="10813104" y="549883"/>
                  <a:pt x="10459003" y="563079"/>
                  <a:pt x="10303136" y="576073"/>
                </a:cubicBezTo>
                <a:cubicBezTo>
                  <a:pt x="10147269" y="589067"/>
                  <a:pt x="10015197" y="589488"/>
                  <a:pt x="9849798" y="576073"/>
                </a:cubicBezTo>
                <a:cubicBezTo>
                  <a:pt x="9684399" y="562658"/>
                  <a:pt x="9560494" y="552466"/>
                  <a:pt x="9279692" y="576073"/>
                </a:cubicBezTo>
                <a:cubicBezTo>
                  <a:pt x="8998890" y="599680"/>
                  <a:pt x="9078727" y="580905"/>
                  <a:pt x="8943122" y="576073"/>
                </a:cubicBezTo>
                <a:cubicBezTo>
                  <a:pt x="8807517" y="571242"/>
                  <a:pt x="8343275" y="613412"/>
                  <a:pt x="8139478" y="576073"/>
                </a:cubicBezTo>
                <a:cubicBezTo>
                  <a:pt x="7935681" y="538734"/>
                  <a:pt x="7787151" y="568974"/>
                  <a:pt x="7686140" y="576073"/>
                </a:cubicBezTo>
                <a:cubicBezTo>
                  <a:pt x="7585129" y="583172"/>
                  <a:pt x="7350211" y="560946"/>
                  <a:pt x="7232802" y="576073"/>
                </a:cubicBezTo>
                <a:cubicBezTo>
                  <a:pt x="7115393" y="591200"/>
                  <a:pt x="7032786" y="572661"/>
                  <a:pt x="6896233" y="576073"/>
                </a:cubicBezTo>
                <a:cubicBezTo>
                  <a:pt x="6759680" y="579485"/>
                  <a:pt x="6381031" y="599949"/>
                  <a:pt x="6092588" y="576073"/>
                </a:cubicBezTo>
                <a:cubicBezTo>
                  <a:pt x="5804145" y="552197"/>
                  <a:pt x="5640109" y="590616"/>
                  <a:pt x="5522481" y="576073"/>
                </a:cubicBezTo>
                <a:cubicBezTo>
                  <a:pt x="5404853" y="561530"/>
                  <a:pt x="5333456" y="591274"/>
                  <a:pt x="5185912" y="576073"/>
                </a:cubicBezTo>
                <a:cubicBezTo>
                  <a:pt x="5038368" y="560872"/>
                  <a:pt x="4839100" y="566634"/>
                  <a:pt x="4499036" y="576073"/>
                </a:cubicBezTo>
                <a:cubicBezTo>
                  <a:pt x="4158972" y="585512"/>
                  <a:pt x="4156087" y="582566"/>
                  <a:pt x="4045698" y="576073"/>
                </a:cubicBezTo>
                <a:cubicBezTo>
                  <a:pt x="3935309" y="569580"/>
                  <a:pt x="3580163" y="593989"/>
                  <a:pt x="3358822" y="576073"/>
                </a:cubicBezTo>
                <a:cubicBezTo>
                  <a:pt x="3137481" y="558157"/>
                  <a:pt x="2946827" y="580446"/>
                  <a:pt x="2671947" y="576073"/>
                </a:cubicBezTo>
                <a:cubicBezTo>
                  <a:pt x="2397067" y="571700"/>
                  <a:pt x="2354355" y="555283"/>
                  <a:pt x="2218609" y="576073"/>
                </a:cubicBezTo>
                <a:cubicBezTo>
                  <a:pt x="2082863" y="596863"/>
                  <a:pt x="2012418" y="580902"/>
                  <a:pt x="1882040" y="576073"/>
                </a:cubicBezTo>
                <a:cubicBezTo>
                  <a:pt x="1751662" y="571244"/>
                  <a:pt x="1456267" y="571757"/>
                  <a:pt x="1078395" y="576073"/>
                </a:cubicBezTo>
                <a:cubicBezTo>
                  <a:pt x="700523" y="580389"/>
                  <a:pt x="501073" y="560941"/>
                  <a:pt x="0" y="576073"/>
                </a:cubicBezTo>
                <a:cubicBezTo>
                  <a:pt x="-25943" y="332478"/>
                  <a:pt x="-10709" y="139140"/>
                  <a:pt x="0" y="0"/>
                </a:cubicBezTo>
                <a:close/>
              </a:path>
              <a:path w="11676888" h="576073" stroke="0" extrusionOk="0">
                <a:moveTo>
                  <a:pt x="0" y="0"/>
                </a:moveTo>
                <a:cubicBezTo>
                  <a:pt x="222435" y="-32315"/>
                  <a:pt x="413344" y="-30841"/>
                  <a:pt x="686876" y="0"/>
                </a:cubicBezTo>
                <a:cubicBezTo>
                  <a:pt x="960408" y="30841"/>
                  <a:pt x="904170" y="-965"/>
                  <a:pt x="1023445" y="0"/>
                </a:cubicBezTo>
                <a:cubicBezTo>
                  <a:pt x="1142720" y="965"/>
                  <a:pt x="1381121" y="-15444"/>
                  <a:pt x="1710321" y="0"/>
                </a:cubicBezTo>
                <a:cubicBezTo>
                  <a:pt x="2039521" y="15444"/>
                  <a:pt x="2320434" y="-42079"/>
                  <a:pt x="2630734" y="0"/>
                </a:cubicBezTo>
                <a:cubicBezTo>
                  <a:pt x="2941034" y="42079"/>
                  <a:pt x="3318880" y="-42928"/>
                  <a:pt x="3551148" y="0"/>
                </a:cubicBezTo>
                <a:cubicBezTo>
                  <a:pt x="3783416" y="42928"/>
                  <a:pt x="3967860" y="24036"/>
                  <a:pt x="4121255" y="0"/>
                </a:cubicBezTo>
                <a:cubicBezTo>
                  <a:pt x="4274650" y="-24036"/>
                  <a:pt x="4447995" y="7451"/>
                  <a:pt x="4574593" y="0"/>
                </a:cubicBezTo>
                <a:cubicBezTo>
                  <a:pt x="4701191" y="-7451"/>
                  <a:pt x="5044453" y="423"/>
                  <a:pt x="5261468" y="0"/>
                </a:cubicBezTo>
                <a:cubicBezTo>
                  <a:pt x="5478484" y="-423"/>
                  <a:pt x="5703036" y="4458"/>
                  <a:pt x="5948344" y="0"/>
                </a:cubicBezTo>
                <a:cubicBezTo>
                  <a:pt x="6193652" y="-4458"/>
                  <a:pt x="6201727" y="-18321"/>
                  <a:pt x="6401682" y="0"/>
                </a:cubicBezTo>
                <a:cubicBezTo>
                  <a:pt x="6601637" y="18321"/>
                  <a:pt x="6605196" y="10795"/>
                  <a:pt x="6738251" y="0"/>
                </a:cubicBezTo>
                <a:cubicBezTo>
                  <a:pt x="6871306" y="-10795"/>
                  <a:pt x="7267800" y="-11989"/>
                  <a:pt x="7541896" y="0"/>
                </a:cubicBezTo>
                <a:cubicBezTo>
                  <a:pt x="7815993" y="11989"/>
                  <a:pt x="8062113" y="-28642"/>
                  <a:pt x="8228772" y="0"/>
                </a:cubicBezTo>
                <a:cubicBezTo>
                  <a:pt x="8395431" y="28642"/>
                  <a:pt x="8633761" y="15249"/>
                  <a:pt x="8915647" y="0"/>
                </a:cubicBezTo>
                <a:cubicBezTo>
                  <a:pt x="9197534" y="-15249"/>
                  <a:pt x="9149225" y="19801"/>
                  <a:pt x="9368985" y="0"/>
                </a:cubicBezTo>
                <a:cubicBezTo>
                  <a:pt x="9588745" y="-19801"/>
                  <a:pt x="9627931" y="3108"/>
                  <a:pt x="9705555" y="0"/>
                </a:cubicBezTo>
                <a:cubicBezTo>
                  <a:pt x="9783179" y="-3108"/>
                  <a:pt x="10187915" y="-7849"/>
                  <a:pt x="10509199" y="0"/>
                </a:cubicBezTo>
                <a:cubicBezTo>
                  <a:pt x="10830483" y="7849"/>
                  <a:pt x="10738682" y="8754"/>
                  <a:pt x="10845768" y="0"/>
                </a:cubicBezTo>
                <a:cubicBezTo>
                  <a:pt x="10952854" y="-8754"/>
                  <a:pt x="11491493" y="-22761"/>
                  <a:pt x="11676888" y="0"/>
                </a:cubicBezTo>
                <a:cubicBezTo>
                  <a:pt x="11685874" y="144924"/>
                  <a:pt x="11675218" y="399173"/>
                  <a:pt x="11676888" y="576073"/>
                </a:cubicBezTo>
                <a:cubicBezTo>
                  <a:pt x="11464923" y="593377"/>
                  <a:pt x="11422741" y="575738"/>
                  <a:pt x="11223550" y="576073"/>
                </a:cubicBezTo>
                <a:cubicBezTo>
                  <a:pt x="11024359" y="576408"/>
                  <a:pt x="10676992" y="554967"/>
                  <a:pt x="10419905" y="576073"/>
                </a:cubicBezTo>
                <a:cubicBezTo>
                  <a:pt x="10162818" y="597179"/>
                  <a:pt x="10153382" y="593605"/>
                  <a:pt x="9966567" y="576073"/>
                </a:cubicBezTo>
                <a:cubicBezTo>
                  <a:pt x="9779752" y="558541"/>
                  <a:pt x="9568966" y="574621"/>
                  <a:pt x="9396460" y="576073"/>
                </a:cubicBezTo>
                <a:cubicBezTo>
                  <a:pt x="9223954" y="577525"/>
                  <a:pt x="9098424" y="576778"/>
                  <a:pt x="8826354" y="576073"/>
                </a:cubicBezTo>
                <a:cubicBezTo>
                  <a:pt x="8554284" y="575368"/>
                  <a:pt x="8532430" y="549505"/>
                  <a:pt x="8256247" y="576073"/>
                </a:cubicBezTo>
                <a:cubicBezTo>
                  <a:pt x="7980064" y="602641"/>
                  <a:pt x="7901088" y="592531"/>
                  <a:pt x="7686140" y="576073"/>
                </a:cubicBezTo>
                <a:cubicBezTo>
                  <a:pt x="7471192" y="559615"/>
                  <a:pt x="7108414" y="555465"/>
                  <a:pt x="6765726" y="576073"/>
                </a:cubicBezTo>
                <a:cubicBezTo>
                  <a:pt x="6423038" y="596681"/>
                  <a:pt x="6372907" y="547739"/>
                  <a:pt x="6078851" y="576073"/>
                </a:cubicBezTo>
                <a:cubicBezTo>
                  <a:pt x="5784796" y="604407"/>
                  <a:pt x="5657294" y="607846"/>
                  <a:pt x="5275206" y="576073"/>
                </a:cubicBezTo>
                <a:cubicBezTo>
                  <a:pt x="4893118" y="544300"/>
                  <a:pt x="4910118" y="594850"/>
                  <a:pt x="4705099" y="576073"/>
                </a:cubicBezTo>
                <a:cubicBezTo>
                  <a:pt x="4500080" y="557296"/>
                  <a:pt x="4301453" y="578724"/>
                  <a:pt x="4018223" y="576073"/>
                </a:cubicBezTo>
                <a:cubicBezTo>
                  <a:pt x="3734993" y="573422"/>
                  <a:pt x="3469294" y="550194"/>
                  <a:pt x="3097810" y="576073"/>
                </a:cubicBezTo>
                <a:cubicBezTo>
                  <a:pt x="2726326" y="601952"/>
                  <a:pt x="2714786" y="570446"/>
                  <a:pt x="2527703" y="576073"/>
                </a:cubicBezTo>
                <a:cubicBezTo>
                  <a:pt x="2340620" y="581700"/>
                  <a:pt x="1794685" y="538819"/>
                  <a:pt x="1607289" y="576073"/>
                </a:cubicBezTo>
                <a:cubicBezTo>
                  <a:pt x="1419893" y="613327"/>
                  <a:pt x="968403" y="609231"/>
                  <a:pt x="803645" y="576073"/>
                </a:cubicBezTo>
                <a:cubicBezTo>
                  <a:pt x="638887" y="542915"/>
                  <a:pt x="197842" y="536195"/>
                  <a:pt x="0" y="576073"/>
                </a:cubicBezTo>
                <a:cubicBezTo>
                  <a:pt x="-11980" y="447583"/>
                  <a:pt x="11772" y="195974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179271243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400" dirty="0">
                <a:solidFill>
                  <a:schemeClr val="bg2"/>
                </a:solidFill>
              </a:rPr>
              <a:t>Note: transport proteins are highly specific, often only allowing for the movement of one (or two) types of molecules across the membrane. Cells require many types of transport proteins!</a:t>
            </a:r>
          </a:p>
        </p:txBody>
      </p:sp>
    </p:spTree>
    <p:extLst>
      <p:ext uri="{BB962C8B-B14F-4D97-AF65-F5344CB8AC3E}">
        <p14:creationId xmlns:p14="http://schemas.microsoft.com/office/powerpoint/2010/main" val="163711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9E28-9ED3-453B-B80A-B5395B0CD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Active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840F0-E2C0-43BB-9235-A69802155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49869"/>
            <a:ext cx="11101135" cy="4575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Often, cells need to move materials </a:t>
            </a:r>
            <a:br>
              <a:rPr lang="en-CA" dirty="0"/>
            </a:br>
            <a:r>
              <a:rPr lang="en-CA" b="1" i="1" dirty="0"/>
              <a:t>against</a:t>
            </a:r>
            <a:r>
              <a:rPr lang="en-CA" dirty="0"/>
              <a:t> their concentration gradients </a:t>
            </a:r>
            <a:br>
              <a:rPr lang="en-CA" dirty="0"/>
            </a:br>
            <a:r>
              <a:rPr lang="en-CA" dirty="0"/>
              <a:t>(i.e. from low to high concentration). </a:t>
            </a:r>
            <a:br>
              <a:rPr lang="en-CA" dirty="0"/>
            </a:br>
            <a:r>
              <a:rPr lang="en-CA" dirty="0"/>
              <a:t>How?!?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b="1" dirty="0"/>
              <a:t>Pumps</a:t>
            </a:r>
            <a:r>
              <a:rPr lang="en-CA" dirty="0"/>
              <a:t>: transport proteins that use ATP energy to move molecules against their concentration gradients</a:t>
            </a:r>
          </a:p>
        </p:txBody>
      </p:sp>
      <p:pic>
        <p:nvPicPr>
          <p:cNvPr id="15362" name="Picture 2" descr="Proton pump. - YouTube">
            <a:extLst>
              <a:ext uri="{FF2B5EF4-FFF2-40B4-BE49-F238E27FC236}">
                <a16:creationId xmlns:a16="http://schemas.microsoft.com/office/drawing/2014/main" id="{388A4BAC-D704-4F4B-8670-D47E90AED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6" y="613826"/>
            <a:ext cx="4489200" cy="376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237338-9AB0-4456-A51A-4991A7A289D9}"/>
              </a:ext>
            </a:extLst>
          </p:cNvPr>
          <p:cNvSpPr txBox="1"/>
          <p:nvPr/>
        </p:nvSpPr>
        <p:spPr>
          <a:xfrm>
            <a:off x="539999" y="6124921"/>
            <a:ext cx="5746501" cy="400110"/>
          </a:xfrm>
          <a:custGeom>
            <a:avLst/>
            <a:gdLst>
              <a:gd name="connsiteX0" fmla="*/ 0 w 5746501"/>
              <a:gd name="connsiteY0" fmla="*/ 0 h 400110"/>
              <a:gd name="connsiteX1" fmla="*/ 638500 w 5746501"/>
              <a:gd name="connsiteY1" fmla="*/ 0 h 400110"/>
              <a:gd name="connsiteX2" fmla="*/ 1104605 w 5746501"/>
              <a:gd name="connsiteY2" fmla="*/ 0 h 400110"/>
              <a:gd name="connsiteX3" fmla="*/ 1743105 w 5746501"/>
              <a:gd name="connsiteY3" fmla="*/ 0 h 400110"/>
              <a:gd name="connsiteX4" fmla="*/ 2439070 w 5746501"/>
              <a:gd name="connsiteY4" fmla="*/ 0 h 400110"/>
              <a:gd name="connsiteX5" fmla="*/ 2905176 w 5746501"/>
              <a:gd name="connsiteY5" fmla="*/ 0 h 400110"/>
              <a:gd name="connsiteX6" fmla="*/ 3371281 w 5746501"/>
              <a:gd name="connsiteY6" fmla="*/ 0 h 400110"/>
              <a:gd name="connsiteX7" fmla="*/ 4009781 w 5746501"/>
              <a:gd name="connsiteY7" fmla="*/ 0 h 400110"/>
              <a:gd name="connsiteX8" fmla="*/ 4475886 w 5746501"/>
              <a:gd name="connsiteY8" fmla="*/ 0 h 400110"/>
              <a:gd name="connsiteX9" fmla="*/ 4941991 w 5746501"/>
              <a:gd name="connsiteY9" fmla="*/ 0 h 400110"/>
              <a:gd name="connsiteX10" fmla="*/ 5746501 w 5746501"/>
              <a:gd name="connsiteY10" fmla="*/ 0 h 400110"/>
              <a:gd name="connsiteX11" fmla="*/ 5746501 w 5746501"/>
              <a:gd name="connsiteY11" fmla="*/ 400110 h 400110"/>
              <a:gd name="connsiteX12" fmla="*/ 5222931 w 5746501"/>
              <a:gd name="connsiteY12" fmla="*/ 400110 h 400110"/>
              <a:gd name="connsiteX13" fmla="*/ 4584431 w 5746501"/>
              <a:gd name="connsiteY13" fmla="*/ 400110 h 400110"/>
              <a:gd name="connsiteX14" fmla="*/ 4003396 w 5746501"/>
              <a:gd name="connsiteY14" fmla="*/ 400110 h 400110"/>
              <a:gd name="connsiteX15" fmla="*/ 3422361 w 5746501"/>
              <a:gd name="connsiteY15" fmla="*/ 400110 h 400110"/>
              <a:gd name="connsiteX16" fmla="*/ 2726395 w 5746501"/>
              <a:gd name="connsiteY16" fmla="*/ 400110 h 400110"/>
              <a:gd name="connsiteX17" fmla="*/ 2202825 w 5746501"/>
              <a:gd name="connsiteY17" fmla="*/ 400110 h 400110"/>
              <a:gd name="connsiteX18" fmla="*/ 1564325 w 5746501"/>
              <a:gd name="connsiteY18" fmla="*/ 400110 h 400110"/>
              <a:gd name="connsiteX19" fmla="*/ 925825 w 5746501"/>
              <a:gd name="connsiteY19" fmla="*/ 400110 h 400110"/>
              <a:gd name="connsiteX20" fmla="*/ 0 w 5746501"/>
              <a:gd name="connsiteY20" fmla="*/ 400110 h 400110"/>
              <a:gd name="connsiteX21" fmla="*/ 0 w 5746501"/>
              <a:gd name="connsiteY21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46501" h="400110" fill="none" extrusionOk="0">
                <a:moveTo>
                  <a:pt x="0" y="0"/>
                </a:moveTo>
                <a:cubicBezTo>
                  <a:pt x="192547" y="-1277"/>
                  <a:pt x="347013" y="-27293"/>
                  <a:pt x="638500" y="0"/>
                </a:cubicBezTo>
                <a:cubicBezTo>
                  <a:pt x="929987" y="27293"/>
                  <a:pt x="876588" y="-18579"/>
                  <a:pt x="1104605" y="0"/>
                </a:cubicBezTo>
                <a:cubicBezTo>
                  <a:pt x="1332623" y="18579"/>
                  <a:pt x="1467539" y="-21308"/>
                  <a:pt x="1743105" y="0"/>
                </a:cubicBezTo>
                <a:cubicBezTo>
                  <a:pt x="2018671" y="21308"/>
                  <a:pt x="2288910" y="-18224"/>
                  <a:pt x="2439070" y="0"/>
                </a:cubicBezTo>
                <a:cubicBezTo>
                  <a:pt x="2589231" y="18224"/>
                  <a:pt x="2768912" y="-10343"/>
                  <a:pt x="2905176" y="0"/>
                </a:cubicBezTo>
                <a:cubicBezTo>
                  <a:pt x="3041440" y="10343"/>
                  <a:pt x="3272110" y="-3305"/>
                  <a:pt x="3371281" y="0"/>
                </a:cubicBezTo>
                <a:cubicBezTo>
                  <a:pt x="3470453" y="3305"/>
                  <a:pt x="3719688" y="29973"/>
                  <a:pt x="4009781" y="0"/>
                </a:cubicBezTo>
                <a:cubicBezTo>
                  <a:pt x="4299874" y="-29973"/>
                  <a:pt x="4246868" y="-19208"/>
                  <a:pt x="4475886" y="0"/>
                </a:cubicBezTo>
                <a:cubicBezTo>
                  <a:pt x="4704904" y="19208"/>
                  <a:pt x="4831290" y="-5237"/>
                  <a:pt x="4941991" y="0"/>
                </a:cubicBezTo>
                <a:cubicBezTo>
                  <a:pt x="5052693" y="5237"/>
                  <a:pt x="5351833" y="37891"/>
                  <a:pt x="5746501" y="0"/>
                </a:cubicBezTo>
                <a:cubicBezTo>
                  <a:pt x="5738166" y="151643"/>
                  <a:pt x="5759909" y="302540"/>
                  <a:pt x="5746501" y="400110"/>
                </a:cubicBezTo>
                <a:cubicBezTo>
                  <a:pt x="5600280" y="412740"/>
                  <a:pt x="5424062" y="420343"/>
                  <a:pt x="5222931" y="400110"/>
                </a:cubicBezTo>
                <a:cubicBezTo>
                  <a:pt x="5021800" y="379878"/>
                  <a:pt x="4880494" y="376220"/>
                  <a:pt x="4584431" y="400110"/>
                </a:cubicBezTo>
                <a:cubicBezTo>
                  <a:pt x="4288368" y="424000"/>
                  <a:pt x="4256336" y="428073"/>
                  <a:pt x="4003396" y="400110"/>
                </a:cubicBezTo>
                <a:cubicBezTo>
                  <a:pt x="3750457" y="372147"/>
                  <a:pt x="3642176" y="393323"/>
                  <a:pt x="3422361" y="400110"/>
                </a:cubicBezTo>
                <a:cubicBezTo>
                  <a:pt x="3202546" y="406897"/>
                  <a:pt x="2991897" y="397917"/>
                  <a:pt x="2726395" y="400110"/>
                </a:cubicBezTo>
                <a:cubicBezTo>
                  <a:pt x="2460893" y="402303"/>
                  <a:pt x="2357758" y="416203"/>
                  <a:pt x="2202825" y="400110"/>
                </a:cubicBezTo>
                <a:cubicBezTo>
                  <a:pt x="2047892" y="384018"/>
                  <a:pt x="1798954" y="394526"/>
                  <a:pt x="1564325" y="400110"/>
                </a:cubicBezTo>
                <a:cubicBezTo>
                  <a:pt x="1329696" y="405694"/>
                  <a:pt x="1075434" y="401251"/>
                  <a:pt x="925825" y="400110"/>
                </a:cubicBezTo>
                <a:cubicBezTo>
                  <a:pt x="776216" y="398969"/>
                  <a:pt x="241224" y="386726"/>
                  <a:pt x="0" y="400110"/>
                </a:cubicBezTo>
                <a:cubicBezTo>
                  <a:pt x="-3607" y="210262"/>
                  <a:pt x="16285" y="121226"/>
                  <a:pt x="0" y="0"/>
                </a:cubicBezTo>
                <a:close/>
              </a:path>
              <a:path w="5746501" h="400110" stroke="0" extrusionOk="0">
                <a:moveTo>
                  <a:pt x="0" y="0"/>
                </a:moveTo>
                <a:cubicBezTo>
                  <a:pt x="107172" y="3374"/>
                  <a:pt x="362169" y="-1161"/>
                  <a:pt x="466105" y="0"/>
                </a:cubicBezTo>
                <a:cubicBezTo>
                  <a:pt x="570041" y="1161"/>
                  <a:pt x="947106" y="-25392"/>
                  <a:pt x="1219535" y="0"/>
                </a:cubicBezTo>
                <a:cubicBezTo>
                  <a:pt x="1491964" y="25392"/>
                  <a:pt x="1622449" y="-7513"/>
                  <a:pt x="1800570" y="0"/>
                </a:cubicBezTo>
                <a:cubicBezTo>
                  <a:pt x="1978692" y="7513"/>
                  <a:pt x="2293089" y="133"/>
                  <a:pt x="2439070" y="0"/>
                </a:cubicBezTo>
                <a:cubicBezTo>
                  <a:pt x="2585051" y="-133"/>
                  <a:pt x="2804328" y="22767"/>
                  <a:pt x="2905176" y="0"/>
                </a:cubicBezTo>
                <a:cubicBezTo>
                  <a:pt x="3006024" y="-22767"/>
                  <a:pt x="3278779" y="-24429"/>
                  <a:pt x="3543676" y="0"/>
                </a:cubicBezTo>
                <a:cubicBezTo>
                  <a:pt x="3808573" y="24429"/>
                  <a:pt x="3908497" y="16133"/>
                  <a:pt x="4009781" y="0"/>
                </a:cubicBezTo>
                <a:cubicBezTo>
                  <a:pt x="4111066" y="-16133"/>
                  <a:pt x="4276622" y="18152"/>
                  <a:pt x="4475886" y="0"/>
                </a:cubicBezTo>
                <a:cubicBezTo>
                  <a:pt x="4675150" y="-18152"/>
                  <a:pt x="4800857" y="10616"/>
                  <a:pt x="5114386" y="0"/>
                </a:cubicBezTo>
                <a:cubicBezTo>
                  <a:pt x="5427915" y="-10616"/>
                  <a:pt x="5482916" y="16585"/>
                  <a:pt x="5746501" y="0"/>
                </a:cubicBezTo>
                <a:cubicBezTo>
                  <a:pt x="5763879" y="144510"/>
                  <a:pt x="5749083" y="204467"/>
                  <a:pt x="5746501" y="400110"/>
                </a:cubicBezTo>
                <a:cubicBezTo>
                  <a:pt x="5545372" y="425998"/>
                  <a:pt x="5446640" y="409041"/>
                  <a:pt x="5222931" y="400110"/>
                </a:cubicBezTo>
                <a:cubicBezTo>
                  <a:pt x="4999222" y="391180"/>
                  <a:pt x="4850625" y="407584"/>
                  <a:pt x="4526966" y="400110"/>
                </a:cubicBezTo>
                <a:cubicBezTo>
                  <a:pt x="4203307" y="392636"/>
                  <a:pt x="4081822" y="426691"/>
                  <a:pt x="3831001" y="400110"/>
                </a:cubicBezTo>
                <a:cubicBezTo>
                  <a:pt x="3580181" y="373529"/>
                  <a:pt x="3372080" y="424266"/>
                  <a:pt x="3135036" y="400110"/>
                </a:cubicBezTo>
                <a:cubicBezTo>
                  <a:pt x="2897993" y="375954"/>
                  <a:pt x="2702966" y="391992"/>
                  <a:pt x="2554000" y="400110"/>
                </a:cubicBezTo>
                <a:cubicBezTo>
                  <a:pt x="2405034" y="408228"/>
                  <a:pt x="2146189" y="422969"/>
                  <a:pt x="1915500" y="400110"/>
                </a:cubicBezTo>
                <a:cubicBezTo>
                  <a:pt x="1684811" y="377251"/>
                  <a:pt x="1525305" y="422515"/>
                  <a:pt x="1391930" y="400110"/>
                </a:cubicBezTo>
                <a:cubicBezTo>
                  <a:pt x="1258555" y="377706"/>
                  <a:pt x="977020" y="410844"/>
                  <a:pt x="810895" y="400110"/>
                </a:cubicBezTo>
                <a:cubicBezTo>
                  <a:pt x="644771" y="389376"/>
                  <a:pt x="311427" y="378531"/>
                  <a:pt x="0" y="400110"/>
                </a:cubicBezTo>
                <a:cubicBezTo>
                  <a:pt x="-13932" y="267530"/>
                  <a:pt x="-14428" y="198744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35466991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sz="2000" dirty="0">
                <a:solidFill>
                  <a:schemeClr val="bg2"/>
                </a:solidFill>
              </a:rPr>
              <a:t>Where does the ATP come from? We’ll get to that. ;)</a:t>
            </a:r>
          </a:p>
        </p:txBody>
      </p:sp>
    </p:spTree>
    <p:extLst>
      <p:ext uri="{BB962C8B-B14F-4D97-AF65-F5344CB8AC3E}">
        <p14:creationId xmlns:p14="http://schemas.microsoft.com/office/powerpoint/2010/main" val="208578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E94F-07B3-4D23-ADEF-743AB75D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Active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20D09-32A3-4ED9-8272-416191E11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549869"/>
            <a:ext cx="4399553" cy="457505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Example: proton pump pumps H</a:t>
            </a:r>
            <a:r>
              <a:rPr lang="en-CA" baseline="30000" dirty="0"/>
              <a:t>+</a:t>
            </a:r>
            <a:r>
              <a:rPr lang="en-CA" dirty="0"/>
              <a:t> ions into stomach, increasing its acidity</a:t>
            </a:r>
          </a:p>
        </p:txBody>
      </p:sp>
      <p:pic>
        <p:nvPicPr>
          <p:cNvPr id="1026" name="Picture 2" descr="Paradoxical relationship between proton pump inhibitors and COVID-19: A  systematic review and meta-analysis">
            <a:extLst>
              <a:ext uri="{FF2B5EF4-FFF2-40B4-BE49-F238E27FC236}">
                <a16:creationId xmlns:a16="http://schemas.microsoft.com/office/drawing/2014/main" id="{F2157AB4-436B-4CA7-994F-E47CB4DF4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026" y="1701405"/>
            <a:ext cx="6677245" cy="457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71A3A5-093E-4F4F-8916-C7BE663423D9}"/>
              </a:ext>
            </a:extLst>
          </p:cNvPr>
          <p:cNvSpPr txBox="1"/>
          <p:nvPr/>
        </p:nvSpPr>
        <p:spPr>
          <a:xfrm>
            <a:off x="9209101" y="6276457"/>
            <a:ext cx="2812569" cy="400110"/>
          </a:xfrm>
          <a:custGeom>
            <a:avLst/>
            <a:gdLst>
              <a:gd name="connsiteX0" fmla="*/ 0 w 2812569"/>
              <a:gd name="connsiteY0" fmla="*/ 0 h 400110"/>
              <a:gd name="connsiteX1" fmla="*/ 478137 w 2812569"/>
              <a:gd name="connsiteY1" fmla="*/ 0 h 400110"/>
              <a:gd name="connsiteX2" fmla="*/ 1068776 w 2812569"/>
              <a:gd name="connsiteY2" fmla="*/ 0 h 400110"/>
              <a:gd name="connsiteX3" fmla="*/ 1603164 w 2812569"/>
              <a:gd name="connsiteY3" fmla="*/ 0 h 400110"/>
              <a:gd name="connsiteX4" fmla="*/ 2081301 w 2812569"/>
              <a:gd name="connsiteY4" fmla="*/ 0 h 400110"/>
              <a:gd name="connsiteX5" fmla="*/ 2812569 w 2812569"/>
              <a:gd name="connsiteY5" fmla="*/ 0 h 400110"/>
              <a:gd name="connsiteX6" fmla="*/ 2812569 w 2812569"/>
              <a:gd name="connsiteY6" fmla="*/ 400110 h 400110"/>
              <a:gd name="connsiteX7" fmla="*/ 2306307 w 2812569"/>
              <a:gd name="connsiteY7" fmla="*/ 400110 h 400110"/>
              <a:gd name="connsiteX8" fmla="*/ 1743793 w 2812569"/>
              <a:gd name="connsiteY8" fmla="*/ 400110 h 400110"/>
              <a:gd name="connsiteX9" fmla="*/ 1265656 w 2812569"/>
              <a:gd name="connsiteY9" fmla="*/ 400110 h 400110"/>
              <a:gd name="connsiteX10" fmla="*/ 731268 w 2812569"/>
              <a:gd name="connsiteY10" fmla="*/ 400110 h 400110"/>
              <a:gd name="connsiteX11" fmla="*/ 0 w 2812569"/>
              <a:gd name="connsiteY11" fmla="*/ 400110 h 400110"/>
              <a:gd name="connsiteX12" fmla="*/ 0 w 2812569"/>
              <a:gd name="connsiteY12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12569" h="400110" fill="none" extrusionOk="0">
                <a:moveTo>
                  <a:pt x="0" y="0"/>
                </a:moveTo>
                <a:cubicBezTo>
                  <a:pt x="160886" y="-2429"/>
                  <a:pt x="296640" y="14072"/>
                  <a:pt x="478137" y="0"/>
                </a:cubicBezTo>
                <a:cubicBezTo>
                  <a:pt x="659634" y="-14072"/>
                  <a:pt x="804825" y="-10813"/>
                  <a:pt x="1068776" y="0"/>
                </a:cubicBezTo>
                <a:cubicBezTo>
                  <a:pt x="1332727" y="10813"/>
                  <a:pt x="1468744" y="4570"/>
                  <a:pt x="1603164" y="0"/>
                </a:cubicBezTo>
                <a:cubicBezTo>
                  <a:pt x="1737584" y="-4570"/>
                  <a:pt x="1982277" y="-13513"/>
                  <a:pt x="2081301" y="0"/>
                </a:cubicBezTo>
                <a:cubicBezTo>
                  <a:pt x="2180325" y="13513"/>
                  <a:pt x="2494320" y="-6933"/>
                  <a:pt x="2812569" y="0"/>
                </a:cubicBezTo>
                <a:cubicBezTo>
                  <a:pt x="2820269" y="90880"/>
                  <a:pt x="2820565" y="286167"/>
                  <a:pt x="2812569" y="400110"/>
                </a:cubicBezTo>
                <a:cubicBezTo>
                  <a:pt x="2587096" y="393962"/>
                  <a:pt x="2537515" y="390007"/>
                  <a:pt x="2306307" y="400110"/>
                </a:cubicBezTo>
                <a:cubicBezTo>
                  <a:pt x="2075099" y="410213"/>
                  <a:pt x="1948249" y="413554"/>
                  <a:pt x="1743793" y="400110"/>
                </a:cubicBezTo>
                <a:cubicBezTo>
                  <a:pt x="1539337" y="386666"/>
                  <a:pt x="1450881" y="416480"/>
                  <a:pt x="1265656" y="400110"/>
                </a:cubicBezTo>
                <a:cubicBezTo>
                  <a:pt x="1080431" y="383740"/>
                  <a:pt x="978208" y="407914"/>
                  <a:pt x="731268" y="400110"/>
                </a:cubicBezTo>
                <a:cubicBezTo>
                  <a:pt x="484328" y="392306"/>
                  <a:pt x="216034" y="379446"/>
                  <a:pt x="0" y="400110"/>
                </a:cubicBezTo>
                <a:cubicBezTo>
                  <a:pt x="-8312" y="286662"/>
                  <a:pt x="-2947" y="154291"/>
                  <a:pt x="0" y="0"/>
                </a:cubicBezTo>
                <a:close/>
              </a:path>
              <a:path w="2812569" h="400110" stroke="0" extrusionOk="0">
                <a:moveTo>
                  <a:pt x="0" y="0"/>
                </a:moveTo>
                <a:cubicBezTo>
                  <a:pt x="201197" y="-16661"/>
                  <a:pt x="312005" y="-21350"/>
                  <a:pt x="478137" y="0"/>
                </a:cubicBezTo>
                <a:cubicBezTo>
                  <a:pt x="644269" y="21350"/>
                  <a:pt x="812942" y="-21115"/>
                  <a:pt x="1096902" y="0"/>
                </a:cubicBezTo>
                <a:cubicBezTo>
                  <a:pt x="1380863" y="21115"/>
                  <a:pt x="1460675" y="-6703"/>
                  <a:pt x="1631290" y="0"/>
                </a:cubicBezTo>
                <a:cubicBezTo>
                  <a:pt x="1801905" y="6703"/>
                  <a:pt x="2077721" y="-14842"/>
                  <a:pt x="2193804" y="0"/>
                </a:cubicBezTo>
                <a:cubicBezTo>
                  <a:pt x="2309887" y="14842"/>
                  <a:pt x="2638622" y="23718"/>
                  <a:pt x="2812569" y="0"/>
                </a:cubicBezTo>
                <a:cubicBezTo>
                  <a:pt x="2824731" y="160453"/>
                  <a:pt x="2819491" y="210393"/>
                  <a:pt x="2812569" y="400110"/>
                </a:cubicBezTo>
                <a:cubicBezTo>
                  <a:pt x="2662271" y="407658"/>
                  <a:pt x="2401821" y="382492"/>
                  <a:pt x="2193804" y="400110"/>
                </a:cubicBezTo>
                <a:cubicBezTo>
                  <a:pt x="1985787" y="417728"/>
                  <a:pt x="1885640" y="419288"/>
                  <a:pt x="1715667" y="400110"/>
                </a:cubicBezTo>
                <a:cubicBezTo>
                  <a:pt x="1545694" y="380932"/>
                  <a:pt x="1360496" y="424530"/>
                  <a:pt x="1181279" y="400110"/>
                </a:cubicBezTo>
                <a:cubicBezTo>
                  <a:pt x="1002062" y="375690"/>
                  <a:pt x="825043" y="372854"/>
                  <a:pt x="590639" y="400110"/>
                </a:cubicBezTo>
                <a:cubicBezTo>
                  <a:pt x="356235" y="427366"/>
                  <a:pt x="130273" y="412978"/>
                  <a:pt x="0" y="400110"/>
                </a:cubicBezTo>
                <a:cubicBezTo>
                  <a:pt x="-14042" y="313680"/>
                  <a:pt x="-19435" y="160103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35466991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sz="2000" dirty="0">
                <a:solidFill>
                  <a:schemeClr val="bg2"/>
                </a:solidFill>
              </a:rPr>
              <a:t>Do </a:t>
            </a:r>
            <a:r>
              <a:rPr lang="en-CA" sz="2000" i="1" dirty="0">
                <a:solidFill>
                  <a:schemeClr val="bg2"/>
                </a:solidFill>
              </a:rPr>
              <a:t>not</a:t>
            </a:r>
            <a:r>
              <a:rPr lang="en-CA" sz="2000" dirty="0">
                <a:solidFill>
                  <a:schemeClr val="bg2"/>
                </a:solidFill>
              </a:rPr>
              <a:t> memorize figure. </a:t>
            </a:r>
          </a:p>
        </p:txBody>
      </p:sp>
    </p:spTree>
    <p:extLst>
      <p:ext uri="{BB962C8B-B14F-4D97-AF65-F5344CB8AC3E}">
        <p14:creationId xmlns:p14="http://schemas.microsoft.com/office/powerpoint/2010/main" val="16309082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E94F-07B3-4D23-ADEF-743AB75D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Active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20D09-32A3-4ED9-8272-416191E11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549869"/>
            <a:ext cx="5986307" cy="1408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Example: Na</a:t>
            </a:r>
            <a:r>
              <a:rPr lang="en-CA" baseline="30000" dirty="0"/>
              <a:t>+</a:t>
            </a:r>
            <a:r>
              <a:rPr lang="en-CA" dirty="0"/>
              <a:t>/K</a:t>
            </a:r>
            <a:r>
              <a:rPr lang="en-CA" baseline="30000" dirty="0"/>
              <a:t>+</a:t>
            </a:r>
            <a:r>
              <a:rPr lang="en-CA" dirty="0"/>
              <a:t> pump helps neurons (brain cells) function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71A3A5-093E-4F4F-8916-C7BE663423D9}"/>
              </a:ext>
            </a:extLst>
          </p:cNvPr>
          <p:cNvSpPr txBox="1"/>
          <p:nvPr/>
        </p:nvSpPr>
        <p:spPr>
          <a:xfrm>
            <a:off x="6866965" y="5939073"/>
            <a:ext cx="4859725" cy="707886"/>
          </a:xfrm>
          <a:custGeom>
            <a:avLst/>
            <a:gdLst>
              <a:gd name="connsiteX0" fmla="*/ 0 w 4859725"/>
              <a:gd name="connsiteY0" fmla="*/ 0 h 707886"/>
              <a:gd name="connsiteX1" fmla="*/ 548455 w 4859725"/>
              <a:gd name="connsiteY1" fmla="*/ 0 h 707886"/>
              <a:gd name="connsiteX2" fmla="*/ 1194104 w 4859725"/>
              <a:gd name="connsiteY2" fmla="*/ 0 h 707886"/>
              <a:gd name="connsiteX3" fmla="*/ 1791156 w 4859725"/>
              <a:gd name="connsiteY3" fmla="*/ 0 h 707886"/>
              <a:gd name="connsiteX4" fmla="*/ 2436805 w 4859725"/>
              <a:gd name="connsiteY4" fmla="*/ 0 h 707886"/>
              <a:gd name="connsiteX5" fmla="*/ 2985260 w 4859725"/>
              <a:gd name="connsiteY5" fmla="*/ 0 h 707886"/>
              <a:gd name="connsiteX6" fmla="*/ 3679506 w 4859725"/>
              <a:gd name="connsiteY6" fmla="*/ 0 h 707886"/>
              <a:gd name="connsiteX7" fmla="*/ 4859725 w 4859725"/>
              <a:gd name="connsiteY7" fmla="*/ 0 h 707886"/>
              <a:gd name="connsiteX8" fmla="*/ 4859725 w 4859725"/>
              <a:gd name="connsiteY8" fmla="*/ 332706 h 707886"/>
              <a:gd name="connsiteX9" fmla="*/ 4859725 w 4859725"/>
              <a:gd name="connsiteY9" fmla="*/ 707886 h 707886"/>
              <a:gd name="connsiteX10" fmla="*/ 4311270 w 4859725"/>
              <a:gd name="connsiteY10" fmla="*/ 707886 h 707886"/>
              <a:gd name="connsiteX11" fmla="*/ 3519829 w 4859725"/>
              <a:gd name="connsiteY11" fmla="*/ 707886 h 707886"/>
              <a:gd name="connsiteX12" fmla="*/ 2922777 w 4859725"/>
              <a:gd name="connsiteY12" fmla="*/ 707886 h 707886"/>
              <a:gd name="connsiteX13" fmla="*/ 2325726 w 4859725"/>
              <a:gd name="connsiteY13" fmla="*/ 707886 h 707886"/>
              <a:gd name="connsiteX14" fmla="*/ 1582882 w 4859725"/>
              <a:gd name="connsiteY14" fmla="*/ 707886 h 707886"/>
              <a:gd name="connsiteX15" fmla="*/ 1034427 w 4859725"/>
              <a:gd name="connsiteY15" fmla="*/ 707886 h 707886"/>
              <a:gd name="connsiteX16" fmla="*/ 0 w 4859725"/>
              <a:gd name="connsiteY16" fmla="*/ 707886 h 707886"/>
              <a:gd name="connsiteX17" fmla="*/ 0 w 4859725"/>
              <a:gd name="connsiteY17" fmla="*/ 361022 h 707886"/>
              <a:gd name="connsiteX18" fmla="*/ 0 w 4859725"/>
              <a:gd name="connsiteY18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59725" h="707886" fill="none" extrusionOk="0">
                <a:moveTo>
                  <a:pt x="0" y="0"/>
                </a:moveTo>
                <a:cubicBezTo>
                  <a:pt x="139678" y="9883"/>
                  <a:pt x="284503" y="-6616"/>
                  <a:pt x="548455" y="0"/>
                </a:cubicBezTo>
                <a:cubicBezTo>
                  <a:pt x="812408" y="6616"/>
                  <a:pt x="955338" y="-6947"/>
                  <a:pt x="1194104" y="0"/>
                </a:cubicBezTo>
                <a:cubicBezTo>
                  <a:pt x="1432870" y="6947"/>
                  <a:pt x="1608840" y="-12887"/>
                  <a:pt x="1791156" y="0"/>
                </a:cubicBezTo>
                <a:cubicBezTo>
                  <a:pt x="1973472" y="12887"/>
                  <a:pt x="2251173" y="-24991"/>
                  <a:pt x="2436805" y="0"/>
                </a:cubicBezTo>
                <a:cubicBezTo>
                  <a:pt x="2622437" y="24991"/>
                  <a:pt x="2750878" y="-3986"/>
                  <a:pt x="2985260" y="0"/>
                </a:cubicBezTo>
                <a:cubicBezTo>
                  <a:pt x="3219643" y="3986"/>
                  <a:pt x="3397289" y="14163"/>
                  <a:pt x="3679506" y="0"/>
                </a:cubicBezTo>
                <a:cubicBezTo>
                  <a:pt x="3961723" y="-14163"/>
                  <a:pt x="4334541" y="-19154"/>
                  <a:pt x="4859725" y="0"/>
                </a:cubicBezTo>
                <a:cubicBezTo>
                  <a:pt x="4852241" y="92162"/>
                  <a:pt x="4866016" y="168348"/>
                  <a:pt x="4859725" y="332706"/>
                </a:cubicBezTo>
                <a:cubicBezTo>
                  <a:pt x="4853434" y="497064"/>
                  <a:pt x="4852917" y="589404"/>
                  <a:pt x="4859725" y="707886"/>
                </a:cubicBezTo>
                <a:cubicBezTo>
                  <a:pt x="4588711" y="708441"/>
                  <a:pt x="4516031" y="704077"/>
                  <a:pt x="4311270" y="707886"/>
                </a:cubicBezTo>
                <a:cubicBezTo>
                  <a:pt x="4106510" y="711695"/>
                  <a:pt x="3874211" y="731275"/>
                  <a:pt x="3519829" y="707886"/>
                </a:cubicBezTo>
                <a:cubicBezTo>
                  <a:pt x="3165447" y="684497"/>
                  <a:pt x="3134210" y="711592"/>
                  <a:pt x="2922777" y="707886"/>
                </a:cubicBezTo>
                <a:cubicBezTo>
                  <a:pt x="2711344" y="704180"/>
                  <a:pt x="2575743" y="716827"/>
                  <a:pt x="2325726" y="707886"/>
                </a:cubicBezTo>
                <a:cubicBezTo>
                  <a:pt x="2075709" y="698945"/>
                  <a:pt x="1759525" y="671474"/>
                  <a:pt x="1582882" y="707886"/>
                </a:cubicBezTo>
                <a:cubicBezTo>
                  <a:pt x="1406239" y="744298"/>
                  <a:pt x="1308604" y="703005"/>
                  <a:pt x="1034427" y="707886"/>
                </a:cubicBezTo>
                <a:cubicBezTo>
                  <a:pt x="760250" y="712767"/>
                  <a:pt x="445264" y="722902"/>
                  <a:pt x="0" y="707886"/>
                </a:cubicBezTo>
                <a:cubicBezTo>
                  <a:pt x="3395" y="563673"/>
                  <a:pt x="-2623" y="533253"/>
                  <a:pt x="0" y="361022"/>
                </a:cubicBezTo>
                <a:cubicBezTo>
                  <a:pt x="2623" y="188791"/>
                  <a:pt x="276" y="109519"/>
                  <a:pt x="0" y="0"/>
                </a:cubicBezTo>
                <a:close/>
              </a:path>
              <a:path w="4859725" h="707886" stroke="0" extrusionOk="0">
                <a:moveTo>
                  <a:pt x="0" y="0"/>
                </a:moveTo>
                <a:cubicBezTo>
                  <a:pt x="242269" y="16226"/>
                  <a:pt x="378807" y="-20401"/>
                  <a:pt x="548455" y="0"/>
                </a:cubicBezTo>
                <a:cubicBezTo>
                  <a:pt x="718104" y="20401"/>
                  <a:pt x="1001016" y="-22783"/>
                  <a:pt x="1339896" y="0"/>
                </a:cubicBezTo>
                <a:cubicBezTo>
                  <a:pt x="1678776" y="22783"/>
                  <a:pt x="1750831" y="27854"/>
                  <a:pt x="1985545" y="0"/>
                </a:cubicBezTo>
                <a:cubicBezTo>
                  <a:pt x="2220259" y="-27854"/>
                  <a:pt x="2527701" y="6410"/>
                  <a:pt x="2679791" y="0"/>
                </a:cubicBezTo>
                <a:cubicBezTo>
                  <a:pt x="2831881" y="-6410"/>
                  <a:pt x="3104892" y="16362"/>
                  <a:pt x="3228246" y="0"/>
                </a:cubicBezTo>
                <a:cubicBezTo>
                  <a:pt x="3351601" y="-16362"/>
                  <a:pt x="3717112" y="5278"/>
                  <a:pt x="3922492" y="0"/>
                </a:cubicBezTo>
                <a:cubicBezTo>
                  <a:pt x="4127872" y="-5278"/>
                  <a:pt x="4638338" y="-36995"/>
                  <a:pt x="4859725" y="0"/>
                </a:cubicBezTo>
                <a:cubicBezTo>
                  <a:pt x="4846210" y="127516"/>
                  <a:pt x="4844479" y="210650"/>
                  <a:pt x="4859725" y="332706"/>
                </a:cubicBezTo>
                <a:cubicBezTo>
                  <a:pt x="4874971" y="454762"/>
                  <a:pt x="4848164" y="560708"/>
                  <a:pt x="4859725" y="707886"/>
                </a:cubicBezTo>
                <a:cubicBezTo>
                  <a:pt x="4617899" y="688918"/>
                  <a:pt x="4374573" y="710158"/>
                  <a:pt x="4165479" y="707886"/>
                </a:cubicBezTo>
                <a:cubicBezTo>
                  <a:pt x="3956385" y="705614"/>
                  <a:pt x="3732218" y="726045"/>
                  <a:pt x="3617024" y="707886"/>
                </a:cubicBezTo>
                <a:cubicBezTo>
                  <a:pt x="3501831" y="689727"/>
                  <a:pt x="3123406" y="710428"/>
                  <a:pt x="2971375" y="707886"/>
                </a:cubicBezTo>
                <a:cubicBezTo>
                  <a:pt x="2819344" y="705344"/>
                  <a:pt x="2512510" y="712119"/>
                  <a:pt x="2228531" y="707886"/>
                </a:cubicBezTo>
                <a:cubicBezTo>
                  <a:pt x="1944552" y="703653"/>
                  <a:pt x="1793777" y="721685"/>
                  <a:pt x="1485687" y="707886"/>
                </a:cubicBezTo>
                <a:cubicBezTo>
                  <a:pt x="1177597" y="694087"/>
                  <a:pt x="971911" y="719456"/>
                  <a:pt x="742844" y="707886"/>
                </a:cubicBezTo>
                <a:cubicBezTo>
                  <a:pt x="513777" y="696316"/>
                  <a:pt x="273864" y="712180"/>
                  <a:pt x="0" y="707886"/>
                </a:cubicBezTo>
                <a:cubicBezTo>
                  <a:pt x="11346" y="631043"/>
                  <a:pt x="-16073" y="433121"/>
                  <a:pt x="0" y="353943"/>
                </a:cubicBezTo>
                <a:cubicBezTo>
                  <a:pt x="16073" y="274765"/>
                  <a:pt x="-228" y="165250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35466991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sz="2000" dirty="0">
                <a:solidFill>
                  <a:schemeClr val="bg2"/>
                </a:solidFill>
              </a:rPr>
              <a:t>Figure: you should know which direction Na+ and K+ are moving, and how many.</a:t>
            </a:r>
          </a:p>
        </p:txBody>
      </p:sp>
      <p:pic>
        <p:nvPicPr>
          <p:cNvPr id="2054" name="Picture 6" descr="The Sodium-Potassium Exchange Pump | Sodium potassium pump, Human anatomy  and physiology, Physiology">
            <a:extLst>
              <a:ext uri="{FF2B5EF4-FFF2-40B4-BE49-F238E27FC236}">
                <a16:creationId xmlns:a16="http://schemas.microsoft.com/office/drawing/2014/main" id="{E6DBF794-488E-48F4-A3DD-9F78BE4A7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65" y="314595"/>
            <a:ext cx="4905405" cy="541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4F4FA5-A8B3-4BE5-83E5-46F743B11BA6}"/>
              </a:ext>
            </a:extLst>
          </p:cNvPr>
          <p:cNvSpPr txBox="1"/>
          <p:nvPr/>
        </p:nvSpPr>
        <p:spPr>
          <a:xfrm>
            <a:off x="333810" y="3969303"/>
            <a:ext cx="6192495" cy="2677656"/>
          </a:xfrm>
          <a:custGeom>
            <a:avLst/>
            <a:gdLst>
              <a:gd name="connsiteX0" fmla="*/ 0 w 6192495"/>
              <a:gd name="connsiteY0" fmla="*/ 0 h 2677656"/>
              <a:gd name="connsiteX1" fmla="*/ 564205 w 6192495"/>
              <a:gd name="connsiteY1" fmla="*/ 0 h 2677656"/>
              <a:gd name="connsiteX2" fmla="*/ 1066485 w 6192495"/>
              <a:gd name="connsiteY2" fmla="*/ 0 h 2677656"/>
              <a:gd name="connsiteX3" fmla="*/ 1568765 w 6192495"/>
              <a:gd name="connsiteY3" fmla="*/ 0 h 2677656"/>
              <a:gd name="connsiteX4" fmla="*/ 2071046 w 6192495"/>
              <a:gd name="connsiteY4" fmla="*/ 0 h 2677656"/>
              <a:gd name="connsiteX5" fmla="*/ 2882950 w 6192495"/>
              <a:gd name="connsiteY5" fmla="*/ 0 h 2677656"/>
              <a:gd name="connsiteX6" fmla="*/ 3694855 w 6192495"/>
              <a:gd name="connsiteY6" fmla="*/ 0 h 2677656"/>
              <a:gd name="connsiteX7" fmla="*/ 4259060 w 6192495"/>
              <a:gd name="connsiteY7" fmla="*/ 0 h 2677656"/>
              <a:gd name="connsiteX8" fmla="*/ 5070965 w 6192495"/>
              <a:gd name="connsiteY8" fmla="*/ 0 h 2677656"/>
              <a:gd name="connsiteX9" fmla="*/ 6192495 w 6192495"/>
              <a:gd name="connsiteY9" fmla="*/ 0 h 2677656"/>
              <a:gd name="connsiteX10" fmla="*/ 6192495 w 6192495"/>
              <a:gd name="connsiteY10" fmla="*/ 669414 h 2677656"/>
              <a:gd name="connsiteX11" fmla="*/ 6192495 w 6192495"/>
              <a:gd name="connsiteY11" fmla="*/ 1338828 h 2677656"/>
              <a:gd name="connsiteX12" fmla="*/ 6192495 w 6192495"/>
              <a:gd name="connsiteY12" fmla="*/ 1927912 h 2677656"/>
              <a:gd name="connsiteX13" fmla="*/ 6192495 w 6192495"/>
              <a:gd name="connsiteY13" fmla="*/ 2677656 h 2677656"/>
              <a:gd name="connsiteX14" fmla="*/ 5690215 w 6192495"/>
              <a:gd name="connsiteY14" fmla="*/ 2677656 h 2677656"/>
              <a:gd name="connsiteX15" fmla="*/ 5002160 w 6192495"/>
              <a:gd name="connsiteY15" fmla="*/ 2677656 h 2677656"/>
              <a:gd name="connsiteX16" fmla="*/ 4190255 w 6192495"/>
              <a:gd name="connsiteY16" fmla="*/ 2677656 h 2677656"/>
              <a:gd name="connsiteX17" fmla="*/ 3687975 w 6192495"/>
              <a:gd name="connsiteY17" fmla="*/ 2677656 h 2677656"/>
              <a:gd name="connsiteX18" fmla="*/ 3185695 w 6192495"/>
              <a:gd name="connsiteY18" fmla="*/ 2677656 h 2677656"/>
              <a:gd name="connsiteX19" fmla="*/ 2497640 w 6192495"/>
              <a:gd name="connsiteY19" fmla="*/ 2677656 h 2677656"/>
              <a:gd name="connsiteX20" fmla="*/ 1871510 w 6192495"/>
              <a:gd name="connsiteY20" fmla="*/ 2677656 h 2677656"/>
              <a:gd name="connsiteX21" fmla="*/ 1307304 w 6192495"/>
              <a:gd name="connsiteY21" fmla="*/ 2677656 h 2677656"/>
              <a:gd name="connsiteX22" fmla="*/ 0 w 6192495"/>
              <a:gd name="connsiteY22" fmla="*/ 2677656 h 2677656"/>
              <a:gd name="connsiteX23" fmla="*/ 0 w 6192495"/>
              <a:gd name="connsiteY23" fmla="*/ 2088572 h 2677656"/>
              <a:gd name="connsiteX24" fmla="*/ 0 w 6192495"/>
              <a:gd name="connsiteY24" fmla="*/ 1419158 h 2677656"/>
              <a:gd name="connsiteX25" fmla="*/ 0 w 6192495"/>
              <a:gd name="connsiteY25" fmla="*/ 776520 h 2677656"/>
              <a:gd name="connsiteX26" fmla="*/ 0 w 6192495"/>
              <a:gd name="connsiteY26" fmla="*/ 0 h 26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192495" h="2677656" fill="none" extrusionOk="0">
                <a:moveTo>
                  <a:pt x="0" y="0"/>
                </a:moveTo>
                <a:cubicBezTo>
                  <a:pt x="157672" y="-20946"/>
                  <a:pt x="343196" y="-8901"/>
                  <a:pt x="564205" y="0"/>
                </a:cubicBezTo>
                <a:cubicBezTo>
                  <a:pt x="785215" y="8901"/>
                  <a:pt x="835922" y="9467"/>
                  <a:pt x="1066485" y="0"/>
                </a:cubicBezTo>
                <a:cubicBezTo>
                  <a:pt x="1297048" y="-9467"/>
                  <a:pt x="1341121" y="-21660"/>
                  <a:pt x="1568765" y="0"/>
                </a:cubicBezTo>
                <a:cubicBezTo>
                  <a:pt x="1796409" y="21660"/>
                  <a:pt x="1847021" y="-22286"/>
                  <a:pt x="2071046" y="0"/>
                </a:cubicBezTo>
                <a:cubicBezTo>
                  <a:pt x="2295071" y="22286"/>
                  <a:pt x="2606661" y="15325"/>
                  <a:pt x="2882950" y="0"/>
                </a:cubicBezTo>
                <a:cubicBezTo>
                  <a:pt x="3159239" y="-15325"/>
                  <a:pt x="3337050" y="21915"/>
                  <a:pt x="3694855" y="0"/>
                </a:cubicBezTo>
                <a:cubicBezTo>
                  <a:pt x="4052661" y="-21915"/>
                  <a:pt x="3997195" y="7710"/>
                  <a:pt x="4259060" y="0"/>
                </a:cubicBezTo>
                <a:cubicBezTo>
                  <a:pt x="4520926" y="-7710"/>
                  <a:pt x="4701029" y="-10987"/>
                  <a:pt x="5070965" y="0"/>
                </a:cubicBezTo>
                <a:cubicBezTo>
                  <a:pt x="5440902" y="10987"/>
                  <a:pt x="5895708" y="-16946"/>
                  <a:pt x="6192495" y="0"/>
                </a:cubicBezTo>
                <a:cubicBezTo>
                  <a:pt x="6203957" y="170064"/>
                  <a:pt x="6176219" y="371382"/>
                  <a:pt x="6192495" y="669414"/>
                </a:cubicBezTo>
                <a:cubicBezTo>
                  <a:pt x="6208771" y="967446"/>
                  <a:pt x="6194470" y="1138326"/>
                  <a:pt x="6192495" y="1338828"/>
                </a:cubicBezTo>
                <a:cubicBezTo>
                  <a:pt x="6190520" y="1539330"/>
                  <a:pt x="6173044" y="1647933"/>
                  <a:pt x="6192495" y="1927912"/>
                </a:cubicBezTo>
                <a:cubicBezTo>
                  <a:pt x="6211946" y="2207891"/>
                  <a:pt x="6184870" y="2467181"/>
                  <a:pt x="6192495" y="2677656"/>
                </a:cubicBezTo>
                <a:cubicBezTo>
                  <a:pt x="6068500" y="2671133"/>
                  <a:pt x="5873055" y="2657450"/>
                  <a:pt x="5690215" y="2677656"/>
                </a:cubicBezTo>
                <a:cubicBezTo>
                  <a:pt x="5507375" y="2697862"/>
                  <a:pt x="5205885" y="2676144"/>
                  <a:pt x="5002160" y="2677656"/>
                </a:cubicBezTo>
                <a:cubicBezTo>
                  <a:pt x="4798435" y="2679168"/>
                  <a:pt x="4588055" y="2689392"/>
                  <a:pt x="4190255" y="2677656"/>
                </a:cubicBezTo>
                <a:cubicBezTo>
                  <a:pt x="3792456" y="2665920"/>
                  <a:pt x="3871025" y="2663634"/>
                  <a:pt x="3687975" y="2677656"/>
                </a:cubicBezTo>
                <a:cubicBezTo>
                  <a:pt x="3504925" y="2691678"/>
                  <a:pt x="3414272" y="2691890"/>
                  <a:pt x="3185695" y="2677656"/>
                </a:cubicBezTo>
                <a:cubicBezTo>
                  <a:pt x="2957118" y="2663422"/>
                  <a:pt x="2807434" y="2693140"/>
                  <a:pt x="2497640" y="2677656"/>
                </a:cubicBezTo>
                <a:cubicBezTo>
                  <a:pt x="2187846" y="2662172"/>
                  <a:pt x="2010616" y="2662917"/>
                  <a:pt x="1871510" y="2677656"/>
                </a:cubicBezTo>
                <a:cubicBezTo>
                  <a:pt x="1732404" y="2692396"/>
                  <a:pt x="1426821" y="2668995"/>
                  <a:pt x="1307304" y="2677656"/>
                </a:cubicBezTo>
                <a:cubicBezTo>
                  <a:pt x="1187787" y="2686317"/>
                  <a:pt x="446021" y="2665906"/>
                  <a:pt x="0" y="2677656"/>
                </a:cubicBezTo>
                <a:cubicBezTo>
                  <a:pt x="12610" y="2515839"/>
                  <a:pt x="6053" y="2224349"/>
                  <a:pt x="0" y="2088572"/>
                </a:cubicBezTo>
                <a:cubicBezTo>
                  <a:pt x="-6053" y="1952795"/>
                  <a:pt x="-19661" y="1664539"/>
                  <a:pt x="0" y="1419158"/>
                </a:cubicBezTo>
                <a:cubicBezTo>
                  <a:pt x="19661" y="1173777"/>
                  <a:pt x="15646" y="1026185"/>
                  <a:pt x="0" y="776520"/>
                </a:cubicBezTo>
                <a:cubicBezTo>
                  <a:pt x="-15646" y="526855"/>
                  <a:pt x="8900" y="341956"/>
                  <a:pt x="0" y="0"/>
                </a:cubicBezTo>
                <a:close/>
              </a:path>
              <a:path w="6192495" h="2677656" stroke="0" extrusionOk="0">
                <a:moveTo>
                  <a:pt x="0" y="0"/>
                </a:moveTo>
                <a:cubicBezTo>
                  <a:pt x="116449" y="-18759"/>
                  <a:pt x="301264" y="-23347"/>
                  <a:pt x="502280" y="0"/>
                </a:cubicBezTo>
                <a:cubicBezTo>
                  <a:pt x="703296" y="23347"/>
                  <a:pt x="1127521" y="32026"/>
                  <a:pt x="1314185" y="0"/>
                </a:cubicBezTo>
                <a:cubicBezTo>
                  <a:pt x="1500849" y="-32026"/>
                  <a:pt x="1635296" y="-3394"/>
                  <a:pt x="1940315" y="0"/>
                </a:cubicBezTo>
                <a:cubicBezTo>
                  <a:pt x="2245334" y="3394"/>
                  <a:pt x="2399337" y="14467"/>
                  <a:pt x="2628370" y="0"/>
                </a:cubicBezTo>
                <a:cubicBezTo>
                  <a:pt x="2857404" y="-14467"/>
                  <a:pt x="2916253" y="4310"/>
                  <a:pt x="3130650" y="0"/>
                </a:cubicBezTo>
                <a:cubicBezTo>
                  <a:pt x="3345047" y="-4310"/>
                  <a:pt x="3516465" y="-24878"/>
                  <a:pt x="3818705" y="0"/>
                </a:cubicBezTo>
                <a:cubicBezTo>
                  <a:pt x="4120945" y="24878"/>
                  <a:pt x="4217088" y="-19231"/>
                  <a:pt x="4320985" y="0"/>
                </a:cubicBezTo>
                <a:cubicBezTo>
                  <a:pt x="4424882" y="19231"/>
                  <a:pt x="4590064" y="-11042"/>
                  <a:pt x="4823266" y="0"/>
                </a:cubicBezTo>
                <a:cubicBezTo>
                  <a:pt x="5056468" y="11042"/>
                  <a:pt x="5207700" y="2511"/>
                  <a:pt x="5511321" y="0"/>
                </a:cubicBezTo>
                <a:cubicBezTo>
                  <a:pt x="5814943" y="-2511"/>
                  <a:pt x="5917490" y="8747"/>
                  <a:pt x="6192495" y="0"/>
                </a:cubicBezTo>
                <a:cubicBezTo>
                  <a:pt x="6176700" y="168212"/>
                  <a:pt x="6190481" y="429665"/>
                  <a:pt x="6192495" y="696191"/>
                </a:cubicBezTo>
                <a:cubicBezTo>
                  <a:pt x="6194509" y="962717"/>
                  <a:pt x="6210262" y="1162861"/>
                  <a:pt x="6192495" y="1312051"/>
                </a:cubicBezTo>
                <a:cubicBezTo>
                  <a:pt x="6174728" y="1461241"/>
                  <a:pt x="6213887" y="1701236"/>
                  <a:pt x="6192495" y="1901136"/>
                </a:cubicBezTo>
                <a:cubicBezTo>
                  <a:pt x="6171103" y="2101037"/>
                  <a:pt x="6223529" y="2374096"/>
                  <a:pt x="6192495" y="2677656"/>
                </a:cubicBezTo>
                <a:cubicBezTo>
                  <a:pt x="5791931" y="2716281"/>
                  <a:pt x="5699081" y="2703993"/>
                  <a:pt x="5380590" y="2677656"/>
                </a:cubicBezTo>
                <a:cubicBezTo>
                  <a:pt x="5062099" y="2651319"/>
                  <a:pt x="5037759" y="2650627"/>
                  <a:pt x="4754460" y="2677656"/>
                </a:cubicBezTo>
                <a:cubicBezTo>
                  <a:pt x="4471161" y="2704686"/>
                  <a:pt x="4376289" y="2644271"/>
                  <a:pt x="4066405" y="2677656"/>
                </a:cubicBezTo>
                <a:cubicBezTo>
                  <a:pt x="3756522" y="2711041"/>
                  <a:pt x="3660285" y="2659362"/>
                  <a:pt x="3502200" y="2677656"/>
                </a:cubicBezTo>
                <a:cubicBezTo>
                  <a:pt x="3344115" y="2695950"/>
                  <a:pt x="3144897" y="2678246"/>
                  <a:pt x="2876070" y="2677656"/>
                </a:cubicBezTo>
                <a:cubicBezTo>
                  <a:pt x="2607243" y="2677067"/>
                  <a:pt x="2425512" y="2683102"/>
                  <a:pt x="2188015" y="2677656"/>
                </a:cubicBezTo>
                <a:cubicBezTo>
                  <a:pt x="1950518" y="2672210"/>
                  <a:pt x="1785737" y="2698164"/>
                  <a:pt x="1623810" y="2677656"/>
                </a:cubicBezTo>
                <a:cubicBezTo>
                  <a:pt x="1461884" y="2657148"/>
                  <a:pt x="1221890" y="2679578"/>
                  <a:pt x="935755" y="2677656"/>
                </a:cubicBezTo>
                <a:cubicBezTo>
                  <a:pt x="649620" y="2675734"/>
                  <a:pt x="295900" y="2714981"/>
                  <a:pt x="0" y="2677656"/>
                </a:cubicBezTo>
                <a:cubicBezTo>
                  <a:pt x="-29211" y="2534001"/>
                  <a:pt x="-2725" y="2310757"/>
                  <a:pt x="0" y="2035019"/>
                </a:cubicBezTo>
                <a:cubicBezTo>
                  <a:pt x="2725" y="1759281"/>
                  <a:pt x="26357" y="1583022"/>
                  <a:pt x="0" y="1312051"/>
                </a:cubicBezTo>
                <a:cubicBezTo>
                  <a:pt x="-26357" y="1041080"/>
                  <a:pt x="-19244" y="945355"/>
                  <a:pt x="0" y="589084"/>
                </a:cubicBezTo>
                <a:cubicBezTo>
                  <a:pt x="19244" y="232813"/>
                  <a:pt x="28601" y="28755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5466991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sz="2800" dirty="0">
                <a:solidFill>
                  <a:schemeClr val="bg1"/>
                </a:solidFill>
              </a:rPr>
              <a:t>Extra info (do </a:t>
            </a:r>
            <a:r>
              <a:rPr lang="en-CA" sz="2800" i="1" dirty="0">
                <a:solidFill>
                  <a:schemeClr val="bg1"/>
                </a:solidFill>
              </a:rPr>
              <a:t>not</a:t>
            </a:r>
            <a:r>
              <a:rPr lang="en-CA" sz="2800" dirty="0">
                <a:solidFill>
                  <a:schemeClr val="bg1"/>
                </a:solidFill>
              </a:rPr>
              <a:t> memorize):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When a neuron fires, Na+ enters the cell, then K+ exits the cell. The Na+/K+ pump is essential to establish the concentration gradients in preparation for neuron firing.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Mutations in the Na+/K+ pump is associated with cardiovascular diseases, renal disease, metabolic disease, neurological disorders. </a:t>
            </a:r>
          </a:p>
        </p:txBody>
      </p:sp>
    </p:spTree>
    <p:extLst>
      <p:ext uri="{BB962C8B-B14F-4D97-AF65-F5344CB8AC3E}">
        <p14:creationId xmlns:p14="http://schemas.microsoft.com/office/powerpoint/2010/main" val="69639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7416F32-9D98-4340-82E8-E90CE00AD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8D85657-6A77-4466-887F-EE948B9CD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148" name="Rectangle 147">
            <a:extLst>
              <a:ext uri="{FF2B5EF4-FFF2-40B4-BE49-F238E27FC236}">
                <a16:creationId xmlns:a16="http://schemas.microsoft.com/office/drawing/2014/main" id="{DD98E61A-E482-4DCD-B615-A18B8685C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C6B683D-13FA-4605-8648-01FC9C82F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852A959-AA36-4E4C-940B-F33A7BE0A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FFFC38A9-EA65-4BD6-A6E1-CAD07CCB8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F9E36CA9-9013-4306-B36F-2E349B6FE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CE8D3FFE-4362-43F6-99D3-1B83F7AD5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F7AA39D6-8796-468A-8C18-D17C0BBF2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75967788-298A-4B75-B02F-0625E5F84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8D0FB4E1-29BE-427B-9999-B25351A07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39914662-C165-4AD1-89C0-F6C47C1090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384C8199-BC83-4D02-8937-CF9AB0F4CF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4A28F3F3-1D22-45C2-8627-C7E4E74BD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Rectangle 161">
            <a:extLst>
              <a:ext uri="{FF2B5EF4-FFF2-40B4-BE49-F238E27FC236}">
                <a16:creationId xmlns:a16="http://schemas.microsoft.com/office/drawing/2014/main" id="{9D8267F7-1115-4F9A-BEF5-BB6664B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A108DF1-9E27-42F9-8874-DD32C94C4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95" y="1643710"/>
            <a:ext cx="5696573" cy="46614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Water is the ‘</a:t>
            </a:r>
            <a:r>
              <a:rPr lang="en-US" b="1" u="sng" dirty="0"/>
              <a:t>universal solvent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Water dissolves more substances than any liquid on Earth (e.g. DNA, salts, sugars)</a:t>
            </a:r>
          </a:p>
          <a:p>
            <a:pPr lvl="1"/>
            <a:r>
              <a:rPr lang="en-US" dirty="0"/>
              <a:t>Water can transport dissolved nutrients and wastes</a:t>
            </a:r>
          </a:p>
          <a:p>
            <a:pPr marL="964350" lvl="1" indent="-514350">
              <a:buFont typeface="+mj-lt"/>
              <a:buAutoNum type="arabicParenR" startAt="3"/>
            </a:pPr>
            <a:endParaRPr lang="en-US" dirty="0"/>
          </a:p>
        </p:txBody>
      </p:sp>
      <p:pic>
        <p:nvPicPr>
          <p:cNvPr id="6146" name="Picture 2" descr="Why do ionic compounds dissolve in water? | Socratic">
            <a:extLst>
              <a:ext uri="{FF2B5EF4-FFF2-40B4-BE49-F238E27FC236}">
                <a16:creationId xmlns:a16="http://schemas.microsoft.com/office/drawing/2014/main" id="{C1FBF323-2AA4-4D9C-B147-7AA968395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057" y="1772543"/>
            <a:ext cx="4019985" cy="441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18BB334-8C0F-414D-A472-E9687BA9F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Water is a Polar Molecule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848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848D-A354-48C9-A5ED-54E75512F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 of Membrane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F1C6C-FBA1-4F9A-8BAF-E21E95394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 descr="Active Transport - Notes - Biology | Mrs. McComas">
            <a:extLst>
              <a:ext uri="{FF2B5EF4-FFF2-40B4-BE49-F238E27FC236}">
                <a16:creationId xmlns:a16="http://schemas.microsoft.com/office/drawing/2014/main" id="{63D14C26-3B8F-45ED-B704-307CC647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267" y="1549869"/>
            <a:ext cx="6130008" cy="472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448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6668F-73C6-4279-B082-7BC72508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EB650-BDE5-4E95-A206-6EC51E779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List 3 substances that can diffuse directly through the membrane.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Why are transport proteins important?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Explain the difference between passive transport and active transport.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Compare and contrast carrier proteins, channel proteins, and the proteins used in active transport.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25536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4F209-86E8-460E-838F-0B3CFB18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9EC36-2ED6-413F-B617-49A73CE96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err="1"/>
              <a:t>Powerpoint</a:t>
            </a:r>
            <a:r>
              <a:rPr lang="en-CA" sz="2800" dirty="0"/>
              <a:t> content based primarily on:</a:t>
            </a:r>
          </a:p>
          <a:p>
            <a:r>
              <a:rPr lang="en-CA" sz="2800" dirty="0"/>
              <a:t>Biology </a:t>
            </a:r>
            <a:r>
              <a:rPr lang="en-CA" sz="2800" dirty="0" err="1"/>
              <a:t>Libretexts</a:t>
            </a:r>
            <a:r>
              <a:rPr lang="en-CA" sz="2800" dirty="0"/>
              <a:t> Articles 2.14 and 2.15</a:t>
            </a:r>
            <a:br>
              <a:rPr lang="en-CA" sz="2800" dirty="0"/>
            </a:br>
            <a:r>
              <a:rPr lang="en-CA" sz="1600" dirty="0">
                <a:hlinkClick r:id="rId2"/>
              </a:rPr>
              <a:t>https://bio.libretexts.org/Bookshelves/Introductory_and_General_Biology/Book%3A_Introductory_Biology_(CK-12)/02%3A_Cell_Biology/2.14%3A_Facilitated_Diffusion</a:t>
            </a:r>
            <a:r>
              <a:rPr lang="en-CA" sz="1600" dirty="0"/>
              <a:t> </a:t>
            </a:r>
            <a:br>
              <a:rPr lang="en-CA" sz="1600" dirty="0"/>
            </a:br>
            <a:r>
              <a:rPr lang="en-CA" sz="1600" dirty="0">
                <a:hlinkClick r:id="rId3"/>
              </a:rPr>
              <a:t>https://bio.libretexts.org/Bookshelves/Introductory_and_General_Biology/Book%3A_Introductory_Biology_(CK-12)/02%3A_Cell_Biology/2.15%3A__Active_Transport</a:t>
            </a:r>
            <a:r>
              <a:rPr lang="en-CA" sz="1600" dirty="0"/>
              <a:t> </a:t>
            </a:r>
          </a:p>
          <a:p>
            <a:r>
              <a:rPr lang="en-CA" sz="2800" dirty="0"/>
              <a:t>Images from various google image sources.</a:t>
            </a:r>
          </a:p>
        </p:txBody>
      </p:sp>
    </p:spTree>
    <p:extLst>
      <p:ext uri="{BB962C8B-B14F-4D97-AF65-F5344CB8AC3E}">
        <p14:creationId xmlns:p14="http://schemas.microsoft.com/office/powerpoint/2010/main" val="302241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7416F32-9D98-4340-82E8-E90CE00AD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8D85657-6A77-4466-887F-EE948B9CD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148" name="Rectangle 147">
            <a:extLst>
              <a:ext uri="{FF2B5EF4-FFF2-40B4-BE49-F238E27FC236}">
                <a16:creationId xmlns:a16="http://schemas.microsoft.com/office/drawing/2014/main" id="{DD98E61A-E482-4DCD-B615-A18B8685C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C6B683D-13FA-4605-8648-01FC9C82F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852A959-AA36-4E4C-940B-F33A7BE0A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FFFC38A9-EA65-4BD6-A6E1-CAD07CCB8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F9E36CA9-9013-4306-B36F-2E349B6FE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CE8D3FFE-4362-43F6-99D3-1B83F7AD5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F7AA39D6-8796-468A-8C18-D17C0BBF2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75967788-298A-4B75-B02F-0625E5F84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8D0FB4E1-29BE-427B-9999-B25351A07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39914662-C165-4AD1-89C0-F6C47C1090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384C8199-BC83-4D02-8937-CF9AB0F4CF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4A28F3F3-1D22-45C2-8627-C7E4E74BD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Rectangle 161">
            <a:extLst>
              <a:ext uri="{FF2B5EF4-FFF2-40B4-BE49-F238E27FC236}">
                <a16:creationId xmlns:a16="http://schemas.microsoft.com/office/drawing/2014/main" id="{9D8267F7-1115-4F9A-BEF5-BB6664B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A108DF1-9E27-42F9-8874-DD32C94C4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95" y="1643710"/>
            <a:ext cx="10876991" cy="46614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b="1" u="sng" dirty="0"/>
              <a:t>Cohesion</a:t>
            </a:r>
            <a:r>
              <a:rPr lang="en-US" dirty="0"/>
              <a:t>: Water molecules stick to each other</a:t>
            </a:r>
          </a:p>
          <a:p>
            <a:pPr lvl="1"/>
            <a:r>
              <a:rPr lang="en-US" b="1" u="sng" dirty="0"/>
              <a:t>Hydrogen bonds</a:t>
            </a:r>
            <a:r>
              <a:rPr lang="en-US" dirty="0"/>
              <a:t>: slight negative charges are attracted to slight positive charges</a:t>
            </a:r>
          </a:p>
        </p:txBody>
      </p:sp>
      <p:pic>
        <p:nvPicPr>
          <p:cNvPr id="5122" name="Picture 2" descr="Surface Tension - Chemistry LibreTexts">
            <a:extLst>
              <a:ext uri="{FF2B5EF4-FFF2-40B4-BE49-F238E27FC236}">
                <a16:creationId xmlns:a16="http://schemas.microsoft.com/office/drawing/2014/main" id="{A88E2DE2-5BB0-4657-BF8A-DA0B7C831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2"/>
          <a:stretch/>
        </p:blipFill>
        <p:spPr bwMode="auto">
          <a:xfrm>
            <a:off x="6569434" y="3580633"/>
            <a:ext cx="4312194" cy="302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dhesion and Cohesion of Water">
            <a:extLst>
              <a:ext uri="{FF2B5EF4-FFF2-40B4-BE49-F238E27FC236}">
                <a16:creationId xmlns:a16="http://schemas.microsoft.com/office/drawing/2014/main" id="{9A5D9750-642B-41DF-B12D-E4D759714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56" y="3580633"/>
            <a:ext cx="4720070" cy="302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CF007B7-0622-4AFF-B1AC-93F9A763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Water is a Polar Molecule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465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7416F32-9D98-4340-82E8-E90CE00AD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8D85657-6A77-4466-887F-EE948B9CD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148" name="Rectangle 147">
            <a:extLst>
              <a:ext uri="{FF2B5EF4-FFF2-40B4-BE49-F238E27FC236}">
                <a16:creationId xmlns:a16="http://schemas.microsoft.com/office/drawing/2014/main" id="{DD98E61A-E482-4DCD-B615-A18B8685C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C6B683D-13FA-4605-8648-01FC9C82F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852A959-AA36-4E4C-940B-F33A7BE0A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FFFC38A9-EA65-4BD6-A6E1-CAD07CCB8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F9E36CA9-9013-4306-B36F-2E349B6FE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CE8D3FFE-4362-43F6-99D3-1B83F7AD5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F7AA39D6-8796-468A-8C18-D17C0BBF2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75967788-298A-4B75-B02F-0625E5F84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8D0FB4E1-29BE-427B-9999-B25351A07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39914662-C165-4AD1-89C0-F6C47C1090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384C8199-BC83-4D02-8937-CF9AB0F4CF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4A28F3F3-1D22-45C2-8627-C7E4E74BD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Rectangle 161">
            <a:extLst>
              <a:ext uri="{FF2B5EF4-FFF2-40B4-BE49-F238E27FC236}">
                <a16:creationId xmlns:a16="http://schemas.microsoft.com/office/drawing/2014/main" id="{9D8267F7-1115-4F9A-BEF5-BB6664B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32" name="Picture 6" descr="Bending Water">
            <a:extLst>
              <a:ext uri="{FF2B5EF4-FFF2-40B4-BE49-F238E27FC236}">
                <a16:creationId xmlns:a16="http://schemas.microsoft.com/office/drawing/2014/main" id="{A725BEE8-EC7D-42D4-A143-7D8E51894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241" y="1777012"/>
            <a:ext cx="3052537" cy="455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A108DF1-9E27-42F9-8874-DD32C94C4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95" y="1643710"/>
            <a:ext cx="6589713" cy="46614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b="1" u="sng" dirty="0"/>
              <a:t>Adhesion</a:t>
            </a:r>
            <a:r>
              <a:rPr lang="en-US" dirty="0"/>
              <a:t>: water molecules stick to many other materials (especially charged and polar)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A127C0-C92B-4610-BC7D-C9175FE2E9CC}"/>
              </a:ext>
            </a:extLst>
          </p:cNvPr>
          <p:cNvGrpSpPr/>
          <p:nvPr/>
        </p:nvGrpSpPr>
        <p:grpSpPr>
          <a:xfrm>
            <a:off x="1417097" y="3826210"/>
            <a:ext cx="5411984" cy="2495720"/>
            <a:chOff x="1149332" y="4444579"/>
            <a:chExt cx="4560828" cy="2103212"/>
          </a:xfrm>
        </p:grpSpPr>
        <p:pic>
          <p:nvPicPr>
            <p:cNvPr id="2050" name="Picture 2" descr="Water molecules forming hydration shells around Na+ and Cl- ions. The partially positive ends of the water molecules are attracted to the negative Cl- ion, while the partially negative ends of the water molecules are attracted to the positive Na+ ion.">
              <a:extLst>
                <a:ext uri="{FF2B5EF4-FFF2-40B4-BE49-F238E27FC236}">
                  <a16:creationId xmlns:a16="http://schemas.microsoft.com/office/drawing/2014/main" id="{DBDE74D7-1D7F-4235-B912-BD1C44D346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15" r="80" b="2"/>
            <a:stretch/>
          </p:blipFill>
          <p:spPr bwMode="auto">
            <a:xfrm>
              <a:off x="1149332" y="4448180"/>
              <a:ext cx="2289407" cy="2099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Water molecules forming hydration shells around Na+ and Cl- ions. The partially positive ends of the water molecules are attracted to the negative Cl- ion, while the partially negative ends of the water molecules are attracted to the positive Na+ ion.">
              <a:extLst>
                <a:ext uri="{FF2B5EF4-FFF2-40B4-BE49-F238E27FC236}">
                  <a16:creationId xmlns:a16="http://schemas.microsoft.com/office/drawing/2014/main" id="{4F948B8D-A74A-4F29-A318-1E1880A166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" r="51213" b="2"/>
            <a:stretch/>
          </p:blipFill>
          <p:spPr bwMode="auto">
            <a:xfrm>
              <a:off x="3411915" y="4444579"/>
              <a:ext cx="2298245" cy="2099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755A895-75A8-4F0A-8BB1-6C13A6764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Water is a Polar Molecule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99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54C6A-DAA7-46BE-92EA-4CC9B0E0D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Happening?	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E849B-CF65-4C50-8122-858629B3C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Try to explain these images using the concepts of cohesion and adhesion. 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31C3FA-1782-4D48-995D-B97F8E967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09" t="10156" r="18509" b="19519"/>
          <a:stretch/>
        </p:blipFill>
        <p:spPr>
          <a:xfrm>
            <a:off x="3146976" y="3031434"/>
            <a:ext cx="3419476" cy="346079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D89EA38-24E1-4B58-9F99-C3334210C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331" y="3356689"/>
            <a:ext cx="4994758" cy="281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pillary Action Water Compared Mercury Stock Vector (Royalty Free)  239807407">
            <a:extLst>
              <a:ext uri="{FF2B5EF4-FFF2-40B4-BE49-F238E27FC236}">
                <a16:creationId xmlns:a16="http://schemas.microsoft.com/office/drawing/2014/main" id="{EBFF8986-A616-452F-BD81-ABD2C3DBC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9286"/>
          <a:stretch/>
        </p:blipFill>
        <p:spPr bwMode="auto">
          <a:xfrm>
            <a:off x="315912" y="3031433"/>
            <a:ext cx="2516186" cy="344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45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7416F32-9D98-4340-82E8-E90CE00AD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58" name="Rectangle 157">
            <a:extLst>
              <a:ext uri="{FF2B5EF4-FFF2-40B4-BE49-F238E27FC236}">
                <a16:creationId xmlns:a16="http://schemas.microsoft.com/office/drawing/2014/main" id="{D8D85657-6A77-4466-887F-EE948B9CD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160" name="Rectangle 159">
            <a:extLst>
              <a:ext uri="{FF2B5EF4-FFF2-40B4-BE49-F238E27FC236}">
                <a16:creationId xmlns:a16="http://schemas.microsoft.com/office/drawing/2014/main" id="{B807C163-87AF-4BC4-ADE2-4E5EAFEEE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00" name="Group 161">
            <a:extLst>
              <a:ext uri="{FF2B5EF4-FFF2-40B4-BE49-F238E27FC236}">
                <a16:creationId xmlns:a16="http://schemas.microsoft.com/office/drawing/2014/main" id="{3F696E8E-5A50-4F12-9E0B-502F85061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3101" name="Rectangle 162">
              <a:extLst>
                <a:ext uri="{FF2B5EF4-FFF2-40B4-BE49-F238E27FC236}">
                  <a16:creationId xmlns:a16="http://schemas.microsoft.com/office/drawing/2014/main" id="{AB8A07F7-656D-4B06-860B-429032521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2" name="Oval 163">
              <a:extLst>
                <a:ext uri="{FF2B5EF4-FFF2-40B4-BE49-F238E27FC236}">
                  <a16:creationId xmlns:a16="http://schemas.microsoft.com/office/drawing/2014/main" id="{5D932A44-B2F8-4EA5-A529-D1EF350CB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3" name="Oval 164">
              <a:extLst>
                <a:ext uri="{FF2B5EF4-FFF2-40B4-BE49-F238E27FC236}">
                  <a16:creationId xmlns:a16="http://schemas.microsoft.com/office/drawing/2014/main" id="{A4211287-5AF6-4DE8-9550-CE2475D62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935D3D5B-2BDE-4FFA-AD19-2A6FA11B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104" name="Rectangle 170">
                <a:extLst>
                  <a:ext uri="{FF2B5EF4-FFF2-40B4-BE49-F238E27FC236}">
                    <a16:creationId xmlns:a16="http://schemas.microsoft.com/office/drawing/2014/main" id="{65141913-6183-49C2-BACE-61AF501817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5" name="Rectangle 171">
                <a:extLst>
                  <a:ext uri="{FF2B5EF4-FFF2-40B4-BE49-F238E27FC236}">
                    <a16:creationId xmlns:a16="http://schemas.microsoft.com/office/drawing/2014/main" id="{6CBF2F32-98FF-4601-8322-C5E0724D9D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1AF3E2D8-35DA-4B2D-891A-A1594F7DB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106" name="Rectangle 168">
                <a:extLst>
                  <a:ext uri="{FF2B5EF4-FFF2-40B4-BE49-F238E27FC236}">
                    <a16:creationId xmlns:a16="http://schemas.microsoft.com/office/drawing/2014/main" id="{4543934E-E678-45FF-8C62-1EF71BABE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7" name="Rectangle 169">
                <a:extLst>
                  <a:ext uri="{FF2B5EF4-FFF2-40B4-BE49-F238E27FC236}">
                    <a16:creationId xmlns:a16="http://schemas.microsoft.com/office/drawing/2014/main" id="{59B54ED7-1C7F-4C59-B1CB-84D3D9C21C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08" name="Rectangle 167">
              <a:extLst>
                <a:ext uri="{FF2B5EF4-FFF2-40B4-BE49-F238E27FC236}">
                  <a16:creationId xmlns:a16="http://schemas.microsoft.com/office/drawing/2014/main" id="{6ABFC7E0-9992-4076-88C6-3354EB12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09" name="Rectangle 173">
            <a:extLst>
              <a:ext uri="{FF2B5EF4-FFF2-40B4-BE49-F238E27FC236}">
                <a16:creationId xmlns:a16="http://schemas.microsoft.com/office/drawing/2014/main" id="{19C03209-5BD8-4B0B-847E-430FFF592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4727C-546D-4AA6-93C1-2BA27B6EB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" y="329282"/>
            <a:ext cx="11868912" cy="8971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Consequences of Polarity: Capillary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754F7-06D4-4BA4-BEDD-3EE12621D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251900"/>
            <a:ext cx="11075081" cy="13887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000" dirty="0"/>
              <a:t>Water is passively drawn up narrow tubes through cohesive and adhesive forces. No energy required! </a:t>
            </a:r>
            <a:endParaRPr lang="en-US" sz="1800" dirty="0"/>
          </a:p>
        </p:txBody>
      </p:sp>
      <p:pic>
        <p:nvPicPr>
          <p:cNvPr id="3088" name="Picture 16" descr="Why does capillary action occur? + Example">
            <a:extLst>
              <a:ext uri="{FF2B5EF4-FFF2-40B4-BE49-F238E27FC236}">
                <a16:creationId xmlns:a16="http://schemas.microsoft.com/office/drawing/2014/main" id="{34F31188-5C16-406A-B9CB-E29323555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276" y="2640644"/>
            <a:ext cx="2333914" cy="309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hesive and Adhesive Properties | BioNinja">
            <a:extLst>
              <a:ext uri="{FF2B5EF4-FFF2-40B4-BE49-F238E27FC236}">
                <a16:creationId xmlns:a16="http://schemas.microsoft.com/office/drawing/2014/main" id="{F8973849-1992-48C1-B267-8C065CF07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2189" y="2640644"/>
            <a:ext cx="6440164" cy="309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B87E9F7-FA41-469E-BCF3-D2F8AF30F67E}"/>
              </a:ext>
            </a:extLst>
          </p:cNvPr>
          <p:cNvSpPr txBox="1"/>
          <p:nvPr/>
        </p:nvSpPr>
        <p:spPr>
          <a:xfrm>
            <a:off x="550863" y="6067053"/>
            <a:ext cx="11125200" cy="461665"/>
          </a:xfrm>
          <a:custGeom>
            <a:avLst/>
            <a:gdLst>
              <a:gd name="connsiteX0" fmla="*/ 0 w 11125200"/>
              <a:gd name="connsiteY0" fmla="*/ 0 h 461665"/>
              <a:gd name="connsiteX1" fmla="*/ 472821 w 11125200"/>
              <a:gd name="connsiteY1" fmla="*/ 0 h 461665"/>
              <a:gd name="connsiteX2" fmla="*/ 945642 w 11125200"/>
              <a:gd name="connsiteY2" fmla="*/ 0 h 461665"/>
              <a:gd name="connsiteX3" fmla="*/ 1752219 w 11125200"/>
              <a:gd name="connsiteY3" fmla="*/ 0 h 461665"/>
              <a:gd name="connsiteX4" fmla="*/ 2113788 w 11125200"/>
              <a:gd name="connsiteY4" fmla="*/ 0 h 461665"/>
              <a:gd name="connsiteX5" fmla="*/ 2586609 w 11125200"/>
              <a:gd name="connsiteY5" fmla="*/ 0 h 461665"/>
              <a:gd name="connsiteX6" fmla="*/ 3393186 w 11125200"/>
              <a:gd name="connsiteY6" fmla="*/ 0 h 461665"/>
              <a:gd name="connsiteX7" fmla="*/ 3754755 w 11125200"/>
              <a:gd name="connsiteY7" fmla="*/ 0 h 461665"/>
              <a:gd name="connsiteX8" fmla="*/ 4116324 w 11125200"/>
              <a:gd name="connsiteY8" fmla="*/ 0 h 461665"/>
              <a:gd name="connsiteX9" fmla="*/ 5034153 w 11125200"/>
              <a:gd name="connsiteY9" fmla="*/ 0 h 461665"/>
              <a:gd name="connsiteX10" fmla="*/ 5618226 w 11125200"/>
              <a:gd name="connsiteY10" fmla="*/ 0 h 461665"/>
              <a:gd name="connsiteX11" fmla="*/ 5979795 w 11125200"/>
              <a:gd name="connsiteY11" fmla="*/ 0 h 461665"/>
              <a:gd name="connsiteX12" fmla="*/ 6563868 w 11125200"/>
              <a:gd name="connsiteY12" fmla="*/ 0 h 461665"/>
              <a:gd name="connsiteX13" fmla="*/ 7481697 w 11125200"/>
              <a:gd name="connsiteY13" fmla="*/ 0 h 461665"/>
              <a:gd name="connsiteX14" fmla="*/ 8177022 w 11125200"/>
              <a:gd name="connsiteY14" fmla="*/ 0 h 461665"/>
              <a:gd name="connsiteX15" fmla="*/ 8761095 w 11125200"/>
              <a:gd name="connsiteY15" fmla="*/ 0 h 461665"/>
              <a:gd name="connsiteX16" fmla="*/ 9567672 w 11125200"/>
              <a:gd name="connsiteY16" fmla="*/ 0 h 461665"/>
              <a:gd name="connsiteX17" fmla="*/ 10485501 w 11125200"/>
              <a:gd name="connsiteY17" fmla="*/ 0 h 461665"/>
              <a:gd name="connsiteX18" fmla="*/ 11125200 w 11125200"/>
              <a:gd name="connsiteY18" fmla="*/ 0 h 461665"/>
              <a:gd name="connsiteX19" fmla="*/ 11125200 w 11125200"/>
              <a:gd name="connsiteY19" fmla="*/ 461665 h 461665"/>
              <a:gd name="connsiteX20" fmla="*/ 10763631 w 11125200"/>
              <a:gd name="connsiteY20" fmla="*/ 461665 h 461665"/>
              <a:gd name="connsiteX21" fmla="*/ 9957054 w 11125200"/>
              <a:gd name="connsiteY21" fmla="*/ 461665 h 461665"/>
              <a:gd name="connsiteX22" fmla="*/ 9484233 w 11125200"/>
              <a:gd name="connsiteY22" fmla="*/ 461665 h 461665"/>
              <a:gd name="connsiteX23" fmla="*/ 8788908 w 11125200"/>
              <a:gd name="connsiteY23" fmla="*/ 461665 h 461665"/>
              <a:gd name="connsiteX24" fmla="*/ 8427339 w 11125200"/>
              <a:gd name="connsiteY24" fmla="*/ 461665 h 461665"/>
              <a:gd name="connsiteX25" fmla="*/ 7732014 w 11125200"/>
              <a:gd name="connsiteY25" fmla="*/ 461665 h 461665"/>
              <a:gd name="connsiteX26" fmla="*/ 7259193 w 11125200"/>
              <a:gd name="connsiteY26" fmla="*/ 461665 h 461665"/>
              <a:gd name="connsiteX27" fmla="*/ 6675120 w 11125200"/>
              <a:gd name="connsiteY27" fmla="*/ 461665 h 461665"/>
              <a:gd name="connsiteX28" fmla="*/ 5979795 w 11125200"/>
              <a:gd name="connsiteY28" fmla="*/ 461665 h 461665"/>
              <a:gd name="connsiteX29" fmla="*/ 5284470 w 11125200"/>
              <a:gd name="connsiteY29" fmla="*/ 461665 h 461665"/>
              <a:gd name="connsiteX30" fmla="*/ 4477893 w 11125200"/>
              <a:gd name="connsiteY30" fmla="*/ 461665 h 461665"/>
              <a:gd name="connsiteX31" fmla="*/ 3782568 w 11125200"/>
              <a:gd name="connsiteY31" fmla="*/ 461665 h 461665"/>
              <a:gd name="connsiteX32" fmla="*/ 2975991 w 11125200"/>
              <a:gd name="connsiteY32" fmla="*/ 461665 h 461665"/>
              <a:gd name="connsiteX33" fmla="*/ 2280666 w 11125200"/>
              <a:gd name="connsiteY33" fmla="*/ 461665 h 461665"/>
              <a:gd name="connsiteX34" fmla="*/ 1696593 w 11125200"/>
              <a:gd name="connsiteY34" fmla="*/ 461665 h 461665"/>
              <a:gd name="connsiteX35" fmla="*/ 890016 w 11125200"/>
              <a:gd name="connsiteY35" fmla="*/ 461665 h 461665"/>
              <a:gd name="connsiteX36" fmla="*/ 0 w 11125200"/>
              <a:gd name="connsiteY36" fmla="*/ 461665 h 461665"/>
              <a:gd name="connsiteX37" fmla="*/ 0 w 11125200"/>
              <a:gd name="connsiteY37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125200" h="461665" fill="none" extrusionOk="0">
                <a:moveTo>
                  <a:pt x="0" y="0"/>
                </a:moveTo>
                <a:cubicBezTo>
                  <a:pt x="119237" y="-6699"/>
                  <a:pt x="370896" y="-5610"/>
                  <a:pt x="472821" y="0"/>
                </a:cubicBezTo>
                <a:cubicBezTo>
                  <a:pt x="574746" y="5610"/>
                  <a:pt x="717542" y="-6100"/>
                  <a:pt x="945642" y="0"/>
                </a:cubicBezTo>
                <a:cubicBezTo>
                  <a:pt x="1173742" y="6100"/>
                  <a:pt x="1379225" y="-31807"/>
                  <a:pt x="1752219" y="0"/>
                </a:cubicBezTo>
                <a:cubicBezTo>
                  <a:pt x="2125213" y="31807"/>
                  <a:pt x="1976803" y="3802"/>
                  <a:pt x="2113788" y="0"/>
                </a:cubicBezTo>
                <a:cubicBezTo>
                  <a:pt x="2250773" y="-3802"/>
                  <a:pt x="2354437" y="20988"/>
                  <a:pt x="2586609" y="0"/>
                </a:cubicBezTo>
                <a:cubicBezTo>
                  <a:pt x="2818781" y="-20988"/>
                  <a:pt x="3081120" y="15605"/>
                  <a:pt x="3393186" y="0"/>
                </a:cubicBezTo>
                <a:cubicBezTo>
                  <a:pt x="3705252" y="-15605"/>
                  <a:pt x="3601257" y="704"/>
                  <a:pt x="3754755" y="0"/>
                </a:cubicBezTo>
                <a:cubicBezTo>
                  <a:pt x="3908253" y="-704"/>
                  <a:pt x="3970116" y="-9741"/>
                  <a:pt x="4116324" y="0"/>
                </a:cubicBezTo>
                <a:cubicBezTo>
                  <a:pt x="4262532" y="9741"/>
                  <a:pt x="4744584" y="38756"/>
                  <a:pt x="5034153" y="0"/>
                </a:cubicBezTo>
                <a:cubicBezTo>
                  <a:pt x="5323722" y="-38756"/>
                  <a:pt x="5344812" y="-20424"/>
                  <a:pt x="5618226" y="0"/>
                </a:cubicBezTo>
                <a:cubicBezTo>
                  <a:pt x="5891640" y="20424"/>
                  <a:pt x="5838371" y="-5010"/>
                  <a:pt x="5979795" y="0"/>
                </a:cubicBezTo>
                <a:cubicBezTo>
                  <a:pt x="6121219" y="5010"/>
                  <a:pt x="6353960" y="22195"/>
                  <a:pt x="6563868" y="0"/>
                </a:cubicBezTo>
                <a:cubicBezTo>
                  <a:pt x="6773776" y="-22195"/>
                  <a:pt x="7097486" y="-35123"/>
                  <a:pt x="7481697" y="0"/>
                </a:cubicBezTo>
                <a:cubicBezTo>
                  <a:pt x="7865908" y="35123"/>
                  <a:pt x="7877861" y="34258"/>
                  <a:pt x="8177022" y="0"/>
                </a:cubicBezTo>
                <a:cubicBezTo>
                  <a:pt x="8476184" y="-34258"/>
                  <a:pt x="8643465" y="-13227"/>
                  <a:pt x="8761095" y="0"/>
                </a:cubicBezTo>
                <a:cubicBezTo>
                  <a:pt x="8878725" y="13227"/>
                  <a:pt x="9188943" y="-6904"/>
                  <a:pt x="9567672" y="0"/>
                </a:cubicBezTo>
                <a:cubicBezTo>
                  <a:pt x="9946401" y="6904"/>
                  <a:pt x="10131352" y="-24231"/>
                  <a:pt x="10485501" y="0"/>
                </a:cubicBezTo>
                <a:cubicBezTo>
                  <a:pt x="10839650" y="24231"/>
                  <a:pt x="10870504" y="-14979"/>
                  <a:pt x="11125200" y="0"/>
                </a:cubicBezTo>
                <a:cubicBezTo>
                  <a:pt x="11137817" y="151171"/>
                  <a:pt x="11125979" y="287189"/>
                  <a:pt x="11125200" y="461665"/>
                </a:cubicBezTo>
                <a:cubicBezTo>
                  <a:pt x="11013711" y="471004"/>
                  <a:pt x="10927437" y="451141"/>
                  <a:pt x="10763631" y="461665"/>
                </a:cubicBezTo>
                <a:cubicBezTo>
                  <a:pt x="10599825" y="472189"/>
                  <a:pt x="10347170" y="440008"/>
                  <a:pt x="9957054" y="461665"/>
                </a:cubicBezTo>
                <a:cubicBezTo>
                  <a:pt x="9566938" y="483322"/>
                  <a:pt x="9608435" y="472449"/>
                  <a:pt x="9484233" y="461665"/>
                </a:cubicBezTo>
                <a:cubicBezTo>
                  <a:pt x="9360031" y="450881"/>
                  <a:pt x="9032095" y="488599"/>
                  <a:pt x="8788908" y="461665"/>
                </a:cubicBezTo>
                <a:cubicBezTo>
                  <a:pt x="8545722" y="434731"/>
                  <a:pt x="8512831" y="478547"/>
                  <a:pt x="8427339" y="461665"/>
                </a:cubicBezTo>
                <a:cubicBezTo>
                  <a:pt x="8341847" y="444783"/>
                  <a:pt x="8047310" y="478700"/>
                  <a:pt x="7732014" y="461665"/>
                </a:cubicBezTo>
                <a:cubicBezTo>
                  <a:pt x="7416718" y="444630"/>
                  <a:pt x="7363852" y="457020"/>
                  <a:pt x="7259193" y="461665"/>
                </a:cubicBezTo>
                <a:cubicBezTo>
                  <a:pt x="7154534" y="466310"/>
                  <a:pt x="6915173" y="452597"/>
                  <a:pt x="6675120" y="461665"/>
                </a:cubicBezTo>
                <a:cubicBezTo>
                  <a:pt x="6435067" y="470733"/>
                  <a:pt x="6327391" y="487649"/>
                  <a:pt x="5979795" y="461665"/>
                </a:cubicBezTo>
                <a:cubicBezTo>
                  <a:pt x="5632200" y="435681"/>
                  <a:pt x="5526937" y="485988"/>
                  <a:pt x="5284470" y="461665"/>
                </a:cubicBezTo>
                <a:cubicBezTo>
                  <a:pt x="5042003" y="437342"/>
                  <a:pt x="4879847" y="471371"/>
                  <a:pt x="4477893" y="461665"/>
                </a:cubicBezTo>
                <a:cubicBezTo>
                  <a:pt x="4075939" y="451959"/>
                  <a:pt x="4006668" y="441595"/>
                  <a:pt x="3782568" y="461665"/>
                </a:cubicBezTo>
                <a:cubicBezTo>
                  <a:pt x="3558468" y="481735"/>
                  <a:pt x="3174467" y="486560"/>
                  <a:pt x="2975991" y="461665"/>
                </a:cubicBezTo>
                <a:cubicBezTo>
                  <a:pt x="2777515" y="436770"/>
                  <a:pt x="2426433" y="483580"/>
                  <a:pt x="2280666" y="461665"/>
                </a:cubicBezTo>
                <a:cubicBezTo>
                  <a:pt x="2134899" y="439750"/>
                  <a:pt x="1978651" y="480479"/>
                  <a:pt x="1696593" y="461665"/>
                </a:cubicBezTo>
                <a:cubicBezTo>
                  <a:pt x="1414535" y="442851"/>
                  <a:pt x="1059110" y="495746"/>
                  <a:pt x="890016" y="461665"/>
                </a:cubicBezTo>
                <a:cubicBezTo>
                  <a:pt x="720922" y="427584"/>
                  <a:pt x="267883" y="459507"/>
                  <a:pt x="0" y="461665"/>
                </a:cubicBezTo>
                <a:cubicBezTo>
                  <a:pt x="-4832" y="364459"/>
                  <a:pt x="-8395" y="157708"/>
                  <a:pt x="0" y="0"/>
                </a:cubicBezTo>
                <a:close/>
              </a:path>
              <a:path w="11125200" h="461665" stroke="0" extrusionOk="0">
                <a:moveTo>
                  <a:pt x="0" y="0"/>
                </a:moveTo>
                <a:cubicBezTo>
                  <a:pt x="126082" y="17485"/>
                  <a:pt x="282199" y="7665"/>
                  <a:pt x="361569" y="0"/>
                </a:cubicBezTo>
                <a:cubicBezTo>
                  <a:pt x="440939" y="-7665"/>
                  <a:pt x="1013631" y="25307"/>
                  <a:pt x="1279398" y="0"/>
                </a:cubicBezTo>
                <a:cubicBezTo>
                  <a:pt x="1545165" y="-25307"/>
                  <a:pt x="1572690" y="5043"/>
                  <a:pt x="1863471" y="0"/>
                </a:cubicBezTo>
                <a:cubicBezTo>
                  <a:pt x="2154252" y="-5043"/>
                  <a:pt x="2253557" y="-3538"/>
                  <a:pt x="2558796" y="0"/>
                </a:cubicBezTo>
                <a:cubicBezTo>
                  <a:pt x="2864035" y="3538"/>
                  <a:pt x="2799607" y="8113"/>
                  <a:pt x="2920365" y="0"/>
                </a:cubicBezTo>
                <a:cubicBezTo>
                  <a:pt x="3041123" y="-8113"/>
                  <a:pt x="3332583" y="26370"/>
                  <a:pt x="3615690" y="0"/>
                </a:cubicBezTo>
                <a:cubicBezTo>
                  <a:pt x="3898798" y="-26370"/>
                  <a:pt x="3884005" y="-17739"/>
                  <a:pt x="3977259" y="0"/>
                </a:cubicBezTo>
                <a:cubicBezTo>
                  <a:pt x="4070513" y="17739"/>
                  <a:pt x="4192581" y="-8624"/>
                  <a:pt x="4338828" y="0"/>
                </a:cubicBezTo>
                <a:cubicBezTo>
                  <a:pt x="4485075" y="8624"/>
                  <a:pt x="4821557" y="-17360"/>
                  <a:pt x="5034153" y="0"/>
                </a:cubicBezTo>
                <a:cubicBezTo>
                  <a:pt x="5246749" y="17360"/>
                  <a:pt x="5392908" y="18554"/>
                  <a:pt x="5506974" y="0"/>
                </a:cubicBezTo>
                <a:cubicBezTo>
                  <a:pt x="5621040" y="-18554"/>
                  <a:pt x="5955282" y="29260"/>
                  <a:pt x="6313551" y="0"/>
                </a:cubicBezTo>
                <a:cubicBezTo>
                  <a:pt x="6671820" y="-29260"/>
                  <a:pt x="6955164" y="-12746"/>
                  <a:pt x="7120128" y="0"/>
                </a:cubicBezTo>
                <a:cubicBezTo>
                  <a:pt x="7285092" y="12746"/>
                  <a:pt x="7531005" y="19322"/>
                  <a:pt x="7815453" y="0"/>
                </a:cubicBezTo>
                <a:cubicBezTo>
                  <a:pt x="8099901" y="-19322"/>
                  <a:pt x="8183521" y="-11071"/>
                  <a:pt x="8510778" y="0"/>
                </a:cubicBezTo>
                <a:cubicBezTo>
                  <a:pt x="8838036" y="11071"/>
                  <a:pt x="8757630" y="10525"/>
                  <a:pt x="8872347" y="0"/>
                </a:cubicBezTo>
                <a:cubicBezTo>
                  <a:pt x="8987064" y="-10525"/>
                  <a:pt x="9344722" y="-1692"/>
                  <a:pt x="9790176" y="0"/>
                </a:cubicBezTo>
                <a:cubicBezTo>
                  <a:pt x="10235630" y="1692"/>
                  <a:pt x="10134429" y="23442"/>
                  <a:pt x="10262997" y="0"/>
                </a:cubicBezTo>
                <a:cubicBezTo>
                  <a:pt x="10391565" y="-23442"/>
                  <a:pt x="10732885" y="-15880"/>
                  <a:pt x="11125200" y="0"/>
                </a:cubicBezTo>
                <a:cubicBezTo>
                  <a:pt x="11112329" y="183010"/>
                  <a:pt x="11117565" y="298759"/>
                  <a:pt x="11125200" y="461665"/>
                </a:cubicBezTo>
                <a:cubicBezTo>
                  <a:pt x="11007634" y="442634"/>
                  <a:pt x="10749433" y="467493"/>
                  <a:pt x="10541127" y="461665"/>
                </a:cubicBezTo>
                <a:cubicBezTo>
                  <a:pt x="10332821" y="455837"/>
                  <a:pt x="10215541" y="474449"/>
                  <a:pt x="10068306" y="461665"/>
                </a:cubicBezTo>
                <a:cubicBezTo>
                  <a:pt x="9921071" y="448881"/>
                  <a:pt x="9682180" y="450951"/>
                  <a:pt x="9372981" y="461665"/>
                </a:cubicBezTo>
                <a:cubicBezTo>
                  <a:pt x="9063782" y="472379"/>
                  <a:pt x="9179903" y="469382"/>
                  <a:pt x="9011412" y="461665"/>
                </a:cubicBezTo>
                <a:cubicBezTo>
                  <a:pt x="8842921" y="453948"/>
                  <a:pt x="8553378" y="475624"/>
                  <a:pt x="8427339" y="461665"/>
                </a:cubicBezTo>
                <a:cubicBezTo>
                  <a:pt x="8301300" y="447706"/>
                  <a:pt x="7725655" y="435690"/>
                  <a:pt x="7509510" y="461665"/>
                </a:cubicBezTo>
                <a:cubicBezTo>
                  <a:pt x="7293365" y="487640"/>
                  <a:pt x="7215302" y="451910"/>
                  <a:pt x="7036689" y="461665"/>
                </a:cubicBezTo>
                <a:cubicBezTo>
                  <a:pt x="6858076" y="471420"/>
                  <a:pt x="6713809" y="451711"/>
                  <a:pt x="6452616" y="461665"/>
                </a:cubicBezTo>
                <a:cubicBezTo>
                  <a:pt x="6191423" y="471619"/>
                  <a:pt x="6113334" y="480483"/>
                  <a:pt x="5979795" y="461665"/>
                </a:cubicBezTo>
                <a:cubicBezTo>
                  <a:pt x="5846256" y="442847"/>
                  <a:pt x="5615525" y="458148"/>
                  <a:pt x="5395722" y="461665"/>
                </a:cubicBezTo>
                <a:cubicBezTo>
                  <a:pt x="5175919" y="465182"/>
                  <a:pt x="5164609" y="473799"/>
                  <a:pt x="5034153" y="461665"/>
                </a:cubicBezTo>
                <a:cubicBezTo>
                  <a:pt x="4903697" y="449531"/>
                  <a:pt x="4783783" y="469745"/>
                  <a:pt x="4561332" y="461665"/>
                </a:cubicBezTo>
                <a:cubicBezTo>
                  <a:pt x="4338881" y="453585"/>
                  <a:pt x="3988029" y="492120"/>
                  <a:pt x="3754755" y="461665"/>
                </a:cubicBezTo>
                <a:cubicBezTo>
                  <a:pt x="3521481" y="431210"/>
                  <a:pt x="3399851" y="438237"/>
                  <a:pt x="3170682" y="461665"/>
                </a:cubicBezTo>
                <a:cubicBezTo>
                  <a:pt x="2941513" y="485093"/>
                  <a:pt x="2900796" y="470597"/>
                  <a:pt x="2809113" y="461665"/>
                </a:cubicBezTo>
                <a:cubicBezTo>
                  <a:pt x="2717430" y="452733"/>
                  <a:pt x="2474872" y="480727"/>
                  <a:pt x="2336292" y="461665"/>
                </a:cubicBezTo>
                <a:cubicBezTo>
                  <a:pt x="2197712" y="442603"/>
                  <a:pt x="1914897" y="486651"/>
                  <a:pt x="1752219" y="461665"/>
                </a:cubicBezTo>
                <a:cubicBezTo>
                  <a:pt x="1589541" y="436679"/>
                  <a:pt x="1282031" y="461937"/>
                  <a:pt x="945642" y="461665"/>
                </a:cubicBezTo>
                <a:cubicBezTo>
                  <a:pt x="609253" y="461393"/>
                  <a:pt x="324615" y="433894"/>
                  <a:pt x="0" y="461665"/>
                </a:cubicBezTo>
                <a:cubicBezTo>
                  <a:pt x="13993" y="355381"/>
                  <a:pt x="-10137" y="211334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35466991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sz="2400" dirty="0">
                <a:solidFill>
                  <a:schemeClr val="bg2"/>
                </a:solidFill>
              </a:rPr>
              <a:t>Discussion Question: Capillary action is very important for plants. Why might this be?</a:t>
            </a:r>
          </a:p>
        </p:txBody>
      </p:sp>
    </p:spTree>
    <p:extLst>
      <p:ext uri="{BB962C8B-B14F-4D97-AF65-F5344CB8AC3E}">
        <p14:creationId xmlns:p14="http://schemas.microsoft.com/office/powerpoint/2010/main" val="372179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GlowVTI">
  <a:themeElements>
    <a:clrScheme name="Glow">
      <a:dk1>
        <a:sysClr val="windowText" lastClr="000000"/>
      </a:dk1>
      <a:lt1>
        <a:sysClr val="window" lastClr="FFFFFF"/>
      </a:lt1>
      <a:dk2>
        <a:srgbClr val="00000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11532</TotalTime>
  <Words>2127</Words>
  <Application>Microsoft Office PowerPoint</Application>
  <PresentationFormat>Widescreen</PresentationFormat>
  <Paragraphs>232</Paragraphs>
  <Slides>52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Candara</vt:lpstr>
      <vt:lpstr>GlowVTI</vt:lpstr>
      <vt:lpstr>Biochemistry</vt:lpstr>
      <vt:lpstr>Biological Levels of Organization</vt:lpstr>
      <vt:lpstr>Water</vt:lpstr>
      <vt:lpstr>1) Water is a Polar Molecule</vt:lpstr>
      <vt:lpstr>1) Water is a Polar Molecule</vt:lpstr>
      <vt:lpstr>1) Water is a Polar Molecule</vt:lpstr>
      <vt:lpstr>1) Water is a Polar Molecule</vt:lpstr>
      <vt:lpstr>What is Happening? </vt:lpstr>
      <vt:lpstr>Consequences of Polarity: Capillary Action</vt:lpstr>
      <vt:lpstr>PowerPoint Presentation</vt:lpstr>
      <vt:lpstr>2) Chemical Reactions</vt:lpstr>
      <vt:lpstr>3) Ice Floats</vt:lpstr>
      <vt:lpstr>4) Water has a high heat capacity</vt:lpstr>
      <vt:lpstr>Sources </vt:lpstr>
      <vt:lpstr>Membrane Transport</vt:lpstr>
      <vt:lpstr>Solutions</vt:lpstr>
      <vt:lpstr>Concentration </vt:lpstr>
      <vt:lpstr>Concentration</vt:lpstr>
      <vt:lpstr>Passive Transport</vt:lpstr>
      <vt:lpstr>Passive Transport</vt:lpstr>
      <vt:lpstr>Passive Transport Simulation</vt:lpstr>
      <vt:lpstr>Selective Permeability</vt:lpstr>
      <vt:lpstr>Permeability</vt:lpstr>
      <vt:lpstr>Permeability</vt:lpstr>
      <vt:lpstr>Permeability</vt:lpstr>
      <vt:lpstr>Selective Permeability</vt:lpstr>
      <vt:lpstr>Osmosis</vt:lpstr>
      <vt:lpstr>Osmosis</vt:lpstr>
      <vt:lpstr>Osmosis Practice Questions</vt:lpstr>
      <vt:lpstr>Osmosis</vt:lpstr>
      <vt:lpstr>PowerPoint Presentation</vt:lpstr>
      <vt:lpstr>Osmosis and Cells</vt:lpstr>
      <vt:lpstr>Osmosis and Cells</vt:lpstr>
      <vt:lpstr>Osmosis and Cells</vt:lpstr>
      <vt:lpstr>Terminology</vt:lpstr>
      <vt:lpstr>Isotonic Solution</vt:lpstr>
      <vt:lpstr>Hypertonic Solution</vt:lpstr>
      <vt:lpstr>Hypotonic Solution</vt:lpstr>
      <vt:lpstr>Practice Question</vt:lpstr>
      <vt:lpstr>Osmosis and Cell Walls</vt:lpstr>
      <vt:lpstr>Turgor Pressure (JUST FYI)</vt:lpstr>
      <vt:lpstr>PowerPoint Presentation</vt:lpstr>
      <vt:lpstr>Kahoot Quiz (for fun yay)</vt:lpstr>
      <vt:lpstr>The Cell Membrane</vt:lpstr>
      <vt:lpstr>Facilitated Diffusion</vt:lpstr>
      <vt:lpstr>Facilitated Diffusion</vt:lpstr>
      <vt:lpstr>Active Transport</vt:lpstr>
      <vt:lpstr>Active Transport</vt:lpstr>
      <vt:lpstr>Active Transport</vt:lpstr>
      <vt:lpstr>Summary of Membrane Transport</vt:lpstr>
      <vt:lpstr>Questions</vt:lpstr>
      <vt:lpstr>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</dc:title>
  <dc:creator>Linda Au</dc:creator>
  <cp:lastModifiedBy>Linda Au</cp:lastModifiedBy>
  <cp:revision>99</cp:revision>
  <dcterms:created xsi:type="dcterms:W3CDTF">2021-08-10T20:50:06Z</dcterms:created>
  <dcterms:modified xsi:type="dcterms:W3CDTF">2022-03-09T17:08:29Z</dcterms:modified>
</cp:coreProperties>
</file>